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7"/>
  </p:notesMasterIdLst>
  <p:sldIdLst>
    <p:sldId id="478" r:id="rId2"/>
    <p:sldId id="479" r:id="rId3"/>
    <p:sldId id="480" r:id="rId4"/>
    <p:sldId id="481" r:id="rId5"/>
    <p:sldId id="48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52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F4789C-5E7D-4544-AF8E-FDF93BDF67BF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93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847CC0-5DC0-4AC0-BAAA-06FCCD123B87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032448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Ishikawa Diagrams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420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Ishikawa Diagrams  (or Herringbone Diagrams)</a:t>
            </a:r>
          </a:p>
        </p:txBody>
      </p:sp>
      <p:grpSp>
        <p:nvGrpSpPr>
          <p:cNvPr id="2" name="Group 54"/>
          <p:cNvGrpSpPr/>
          <p:nvPr/>
        </p:nvGrpSpPr>
        <p:grpSpPr>
          <a:xfrm>
            <a:off x="2483768" y="2852936"/>
            <a:ext cx="4968552" cy="3096344"/>
            <a:chOff x="2267744" y="2852936"/>
            <a:chExt cx="4968552" cy="3096344"/>
          </a:xfrm>
        </p:grpSpPr>
        <p:sp>
          <p:nvSpPr>
            <p:cNvPr id="5" name="Right Arrow 4"/>
            <p:cNvSpPr/>
            <p:nvPr/>
          </p:nvSpPr>
          <p:spPr bwMode="auto">
            <a:xfrm>
              <a:off x="2699792" y="4149080"/>
              <a:ext cx="4536504" cy="504056"/>
            </a:xfrm>
            <a:prstGeom prst="rightArrow">
              <a:avLst>
                <a:gd name="adj1" fmla="val 50000"/>
                <a:gd name="adj2" fmla="val 106438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" name="Right Arrow 6"/>
            <p:cNvSpPr/>
            <p:nvPr/>
          </p:nvSpPr>
          <p:spPr bwMode="auto">
            <a:xfrm rot="3470429">
              <a:off x="5561051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 rot="3470429">
              <a:off x="4120891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 rot="3470429">
              <a:off x="2790837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 rot="18355512">
              <a:off x="2779484" y="4923381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" name="Right Arrow 10"/>
            <p:cNvSpPr/>
            <p:nvPr/>
          </p:nvSpPr>
          <p:spPr bwMode="auto">
            <a:xfrm rot="18355512">
              <a:off x="4132244" y="4923693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2" name="Right Arrow 11"/>
            <p:cNvSpPr/>
            <p:nvPr/>
          </p:nvSpPr>
          <p:spPr bwMode="auto">
            <a:xfrm rot="18355512">
              <a:off x="5572404" y="4923693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2339752" y="35730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2699792" y="4149080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3635896" y="350100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851920" y="386104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5076056" y="350100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5292080" y="393305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2492152" y="501317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3923928" y="472514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3563888" y="53732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5" name="Straight Arrow Connector 24"/>
            <p:cNvCxnSpPr/>
            <p:nvPr/>
          </p:nvCxnSpPr>
          <p:spPr bwMode="auto">
            <a:xfrm>
              <a:off x="5508104" y="465313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Straight Arrow Connector 25"/>
            <p:cNvCxnSpPr/>
            <p:nvPr/>
          </p:nvCxnSpPr>
          <p:spPr bwMode="auto">
            <a:xfrm>
              <a:off x="5220072" y="501317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7" name="Straight Arrow Connector 26"/>
            <p:cNvCxnSpPr/>
            <p:nvPr/>
          </p:nvCxnSpPr>
          <p:spPr bwMode="auto">
            <a:xfrm>
              <a:off x="5076056" y="53732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8" name="Rounded Rectangle 27"/>
            <p:cNvSpPr/>
            <p:nvPr/>
          </p:nvSpPr>
          <p:spPr bwMode="auto">
            <a:xfrm>
              <a:off x="2339752" y="2852936"/>
              <a:ext cx="1224136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Machines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3635896" y="2852936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Methods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0" name="Rounded Rectangle 29"/>
            <p:cNvSpPr/>
            <p:nvPr/>
          </p:nvSpPr>
          <p:spPr bwMode="auto">
            <a:xfrm>
              <a:off x="5076056" y="2852936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Manpower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2267744" y="5517232"/>
              <a:ext cx="1224136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Materials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5" name="Rounded Rectangle 34"/>
            <p:cNvSpPr/>
            <p:nvPr/>
          </p:nvSpPr>
          <p:spPr bwMode="auto">
            <a:xfrm>
              <a:off x="3563888" y="5517232"/>
              <a:ext cx="1512168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Measurements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6" name="Rounded Rectangle 35"/>
            <p:cNvSpPr/>
            <p:nvPr/>
          </p:nvSpPr>
          <p:spPr bwMode="auto">
            <a:xfrm>
              <a:off x="5148064" y="5517232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Milieu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>
              <a:off x="3059832" y="472514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>
              <a:off x="3995936" y="508518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2843808" y="3861048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5580112" y="364502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2" name="Straight Arrow Connector 41"/>
            <p:cNvCxnSpPr/>
            <p:nvPr/>
          </p:nvCxnSpPr>
          <p:spPr bwMode="auto">
            <a:xfrm flipV="1">
              <a:off x="4220344" y="4725144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4067944" y="3861048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 flipV="1">
              <a:off x="3779912" y="3492624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53"/>
          <p:cNvGrpSpPr/>
          <p:nvPr/>
        </p:nvGrpSpPr>
        <p:grpSpPr>
          <a:xfrm>
            <a:off x="395536" y="5229200"/>
            <a:ext cx="1728192" cy="1440160"/>
            <a:chOff x="179512" y="4005064"/>
            <a:chExt cx="1728192" cy="1440160"/>
          </a:xfrm>
        </p:grpSpPr>
        <p:sp>
          <p:nvSpPr>
            <p:cNvPr id="53" name="Rectangle 52"/>
            <p:cNvSpPr/>
            <p:nvPr/>
          </p:nvSpPr>
          <p:spPr bwMode="auto">
            <a:xfrm>
              <a:off x="179512" y="4005064"/>
              <a:ext cx="1728192" cy="144016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>
              <a:off x="611560" y="4869160"/>
              <a:ext cx="108012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1115616" y="4437112"/>
              <a:ext cx="288032" cy="4320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8" name="Rounded Rectangle 47"/>
            <p:cNvSpPr/>
            <p:nvPr/>
          </p:nvSpPr>
          <p:spPr bwMode="auto">
            <a:xfrm>
              <a:off x="467544" y="4941168"/>
              <a:ext cx="1224136" cy="432048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Primary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2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Cause</a:t>
              </a:r>
              <a:endParaRPr kumimoji="0" lang="en-I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Rounded Rectangle 51"/>
            <p:cNvSpPr/>
            <p:nvPr/>
          </p:nvSpPr>
          <p:spPr bwMode="auto">
            <a:xfrm>
              <a:off x="179512" y="4149080"/>
              <a:ext cx="1224136" cy="432048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Secondary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2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Cause</a:t>
              </a:r>
              <a:endParaRPr kumimoji="0" lang="en-I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Ishikawa Diagrams (or Herringbone Diagrams)</a:t>
            </a:r>
            <a:endParaRPr lang="en-IE" sz="2400" dirty="0" smtClean="0"/>
          </a:p>
          <a:p>
            <a:pPr lvl="1"/>
            <a:r>
              <a:rPr lang="en-IE" sz="2400" dirty="0" smtClean="0"/>
              <a:t>These diagrams show the causes of a specific event, common uses are for product design and quality defect prevention, to identify potential factors causing an overall effect. </a:t>
            </a:r>
          </a:p>
          <a:p>
            <a:pPr lvl="1"/>
            <a:r>
              <a:rPr lang="en-IE" sz="2400" dirty="0" smtClean="0"/>
              <a:t>Each cause or reason for imperfection is a source of variation. Causes are usually grouped into major categories to identify these sources of variation.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8305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/>
            <a:r>
              <a:rPr lang="en-IE" sz="2000" b="1" dirty="0" smtClean="0"/>
              <a:t>Machines:</a:t>
            </a:r>
            <a:r>
              <a:rPr lang="en-IE" sz="2000" dirty="0" smtClean="0"/>
              <a:t> Any equipment, computers, tools etc. required to accomplish the job</a:t>
            </a:r>
            <a:endParaRPr lang="en-IE" sz="2000" b="1" dirty="0" smtClean="0"/>
          </a:p>
          <a:p>
            <a:pPr lvl="1"/>
            <a:r>
              <a:rPr lang="en-IE" sz="2000" b="1" dirty="0" smtClean="0"/>
              <a:t>Methods:</a:t>
            </a:r>
            <a:r>
              <a:rPr lang="en-IE" sz="2000" dirty="0" smtClean="0"/>
              <a:t> How the process is performed and the requirements for doing it, such as policies, procedures, rules, regulations and laws</a:t>
            </a:r>
            <a:endParaRPr lang="en-IE" sz="2000" b="1" dirty="0" smtClean="0"/>
          </a:p>
          <a:p>
            <a:pPr lvl="1"/>
            <a:r>
              <a:rPr lang="en-IE" sz="2000" b="1" dirty="0" smtClean="0"/>
              <a:t>Manpower:</a:t>
            </a:r>
            <a:r>
              <a:rPr lang="en-IE" sz="2000" dirty="0" smtClean="0"/>
              <a:t> Anyone involved with the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IE" sz="2000" b="1" dirty="0" smtClean="0"/>
              <a:t>Materials: </a:t>
            </a:r>
            <a:r>
              <a:rPr lang="en-IE" sz="2000" dirty="0" smtClean="0"/>
              <a:t>Raw materials, parts, pens, paper, etc. used to produce the final product</a:t>
            </a:r>
          </a:p>
          <a:p>
            <a:pPr lvl="1"/>
            <a:r>
              <a:rPr lang="en-IE" sz="2000" b="1" dirty="0" smtClean="0"/>
              <a:t>Measurements: </a:t>
            </a:r>
            <a:r>
              <a:rPr lang="en-IE" sz="2000" dirty="0" smtClean="0"/>
              <a:t>Data generated from the process that are used to evaluate its quality</a:t>
            </a:r>
          </a:p>
          <a:p>
            <a:pPr lvl="1"/>
            <a:r>
              <a:rPr lang="en-IE" sz="2000" b="1" dirty="0" smtClean="0"/>
              <a:t>Milieu: </a:t>
            </a:r>
            <a:r>
              <a:rPr lang="en-IE" sz="2000" dirty="0" smtClean="0"/>
              <a:t>The environment or conditions, such as location, time, temperature, and culture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dirty="0" smtClean="0"/>
              <a:t>Ishikawa Diagrams</a:t>
            </a:r>
          </a:p>
          <a:p>
            <a:pPr lvl="1"/>
            <a:r>
              <a:rPr lang="en-IE" sz="2400" dirty="0" smtClean="0"/>
              <a:t>Could use the following:</a:t>
            </a:r>
            <a:endParaRPr lang="en-IE" sz="2000" dirty="0" smtClean="0"/>
          </a:p>
        </p:txBody>
      </p:sp>
      <p:grpSp>
        <p:nvGrpSpPr>
          <p:cNvPr id="2" name="Group 3"/>
          <p:cNvGrpSpPr/>
          <p:nvPr/>
        </p:nvGrpSpPr>
        <p:grpSpPr>
          <a:xfrm>
            <a:off x="2483768" y="2708920"/>
            <a:ext cx="4968552" cy="3096344"/>
            <a:chOff x="2267744" y="2852936"/>
            <a:chExt cx="4968552" cy="3096344"/>
          </a:xfrm>
        </p:grpSpPr>
        <p:sp>
          <p:nvSpPr>
            <p:cNvPr id="5" name="Right Arrow 4"/>
            <p:cNvSpPr/>
            <p:nvPr/>
          </p:nvSpPr>
          <p:spPr bwMode="auto">
            <a:xfrm>
              <a:off x="2699792" y="4149080"/>
              <a:ext cx="4536504" cy="504056"/>
            </a:xfrm>
            <a:prstGeom prst="rightArrow">
              <a:avLst>
                <a:gd name="adj1" fmla="val 50000"/>
                <a:gd name="adj2" fmla="val 106438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" name="Right Arrow 5"/>
            <p:cNvSpPr/>
            <p:nvPr/>
          </p:nvSpPr>
          <p:spPr bwMode="auto">
            <a:xfrm rot="3470429">
              <a:off x="5561051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" name="Right Arrow 6"/>
            <p:cNvSpPr/>
            <p:nvPr/>
          </p:nvSpPr>
          <p:spPr bwMode="auto">
            <a:xfrm rot="3470429">
              <a:off x="4120891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8" name="Right Arrow 7"/>
            <p:cNvSpPr/>
            <p:nvPr/>
          </p:nvSpPr>
          <p:spPr bwMode="auto">
            <a:xfrm rot="3470429">
              <a:off x="2790837" y="3641899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" name="Right Arrow 8"/>
            <p:cNvSpPr/>
            <p:nvPr/>
          </p:nvSpPr>
          <p:spPr bwMode="auto">
            <a:xfrm rot="18355512">
              <a:off x="2779484" y="4923381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0" name="Right Arrow 9"/>
            <p:cNvSpPr/>
            <p:nvPr/>
          </p:nvSpPr>
          <p:spPr bwMode="auto">
            <a:xfrm rot="18355512">
              <a:off x="4132244" y="4923693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11" name="Right Arrow 10"/>
            <p:cNvSpPr/>
            <p:nvPr/>
          </p:nvSpPr>
          <p:spPr bwMode="auto">
            <a:xfrm rot="18355512">
              <a:off x="5572404" y="4923693"/>
              <a:ext cx="1152152" cy="251286"/>
            </a:xfrm>
            <a:prstGeom prst="rightArrow">
              <a:avLst>
                <a:gd name="adj1" fmla="val 50000"/>
                <a:gd name="adj2" fmla="val 134657"/>
              </a:avLst>
            </a:prstGeom>
            <a:solidFill>
              <a:srgbClr val="FF00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12" name="Straight Arrow Connector 11"/>
            <p:cNvCxnSpPr/>
            <p:nvPr/>
          </p:nvCxnSpPr>
          <p:spPr bwMode="auto">
            <a:xfrm>
              <a:off x="2339752" y="35730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/>
            <p:nvPr/>
          </p:nvCxnSpPr>
          <p:spPr bwMode="auto">
            <a:xfrm>
              <a:off x="2699792" y="4149080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>
              <a:off x="3635896" y="350100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3851920" y="386104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076056" y="3501008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5292080" y="393305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2492152" y="501317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3923928" y="4725144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3563888" y="53732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5508104" y="465313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>
              <a:off x="5220072" y="501317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5076056" y="5373216"/>
              <a:ext cx="792088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4" name="Rounded Rectangle 23"/>
            <p:cNvSpPr/>
            <p:nvPr/>
          </p:nvSpPr>
          <p:spPr bwMode="auto">
            <a:xfrm>
              <a:off x="2339752" y="2852936"/>
              <a:ext cx="1224136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What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5" name="Rounded Rectangle 24"/>
            <p:cNvSpPr/>
            <p:nvPr/>
          </p:nvSpPr>
          <p:spPr bwMode="auto">
            <a:xfrm>
              <a:off x="3635896" y="2852936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When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5076056" y="2852936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Where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7" name="Rounded Rectangle 26"/>
            <p:cNvSpPr/>
            <p:nvPr/>
          </p:nvSpPr>
          <p:spPr bwMode="auto">
            <a:xfrm>
              <a:off x="2267744" y="5517232"/>
              <a:ext cx="1224136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Why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8" name="Rounded Rectangle 27"/>
            <p:cNvSpPr/>
            <p:nvPr/>
          </p:nvSpPr>
          <p:spPr bwMode="auto">
            <a:xfrm>
              <a:off x="3563888" y="5517232"/>
              <a:ext cx="1512168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Who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9" name="Rounded Rectangle 28"/>
            <p:cNvSpPr/>
            <p:nvPr/>
          </p:nvSpPr>
          <p:spPr bwMode="auto">
            <a:xfrm>
              <a:off x="5148064" y="5517232"/>
              <a:ext cx="1368152" cy="432048"/>
            </a:xfrm>
            <a:prstGeom prst="roundRect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How</a:t>
              </a:r>
              <a:endParaRPr kumimoji="0" lang="en-IE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3059832" y="472514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/>
            <p:nvPr/>
          </p:nvCxnSpPr>
          <p:spPr bwMode="auto">
            <a:xfrm>
              <a:off x="3995936" y="508518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2843808" y="3861048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Straight Arrow Connector 32"/>
            <p:cNvCxnSpPr/>
            <p:nvPr/>
          </p:nvCxnSpPr>
          <p:spPr bwMode="auto">
            <a:xfrm>
              <a:off x="5580112" y="3645024"/>
              <a:ext cx="144016" cy="288032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4" name="Straight Arrow Connector 33"/>
            <p:cNvCxnSpPr/>
            <p:nvPr/>
          </p:nvCxnSpPr>
          <p:spPr bwMode="auto">
            <a:xfrm flipV="1">
              <a:off x="4220344" y="4725144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5" name="Straight Arrow Connector 34"/>
            <p:cNvCxnSpPr/>
            <p:nvPr/>
          </p:nvCxnSpPr>
          <p:spPr bwMode="auto">
            <a:xfrm flipV="1">
              <a:off x="4067944" y="3861048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6" name="Straight Arrow Connector 35"/>
            <p:cNvCxnSpPr/>
            <p:nvPr/>
          </p:nvCxnSpPr>
          <p:spPr bwMode="auto">
            <a:xfrm flipV="1">
              <a:off x="3779912" y="3492624"/>
              <a:ext cx="279648" cy="296416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3" name="Group 36"/>
          <p:cNvGrpSpPr/>
          <p:nvPr/>
        </p:nvGrpSpPr>
        <p:grpSpPr>
          <a:xfrm>
            <a:off x="395536" y="5085184"/>
            <a:ext cx="1728192" cy="1440160"/>
            <a:chOff x="179512" y="4005064"/>
            <a:chExt cx="1728192" cy="1440160"/>
          </a:xfrm>
        </p:grpSpPr>
        <p:sp>
          <p:nvSpPr>
            <p:cNvPr id="38" name="Rectangle 37"/>
            <p:cNvSpPr/>
            <p:nvPr/>
          </p:nvSpPr>
          <p:spPr bwMode="auto">
            <a:xfrm>
              <a:off x="179512" y="4005064"/>
              <a:ext cx="1728192" cy="144016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 bwMode="auto">
            <a:xfrm>
              <a:off x="611560" y="4869160"/>
              <a:ext cx="108012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Straight Arrow Connector 39"/>
            <p:cNvCxnSpPr/>
            <p:nvPr/>
          </p:nvCxnSpPr>
          <p:spPr bwMode="auto">
            <a:xfrm>
              <a:off x="1115616" y="4437112"/>
              <a:ext cx="288032" cy="4320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CC00CC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Rounded Rectangle 40"/>
            <p:cNvSpPr/>
            <p:nvPr/>
          </p:nvSpPr>
          <p:spPr bwMode="auto">
            <a:xfrm>
              <a:off x="467544" y="4941168"/>
              <a:ext cx="1224136" cy="432048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Primary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2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Cause</a:t>
              </a:r>
              <a:endParaRPr kumimoji="0" lang="en-I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Rounded Rectangle 41"/>
            <p:cNvSpPr/>
            <p:nvPr/>
          </p:nvSpPr>
          <p:spPr bwMode="auto">
            <a:xfrm>
              <a:off x="179512" y="4149080"/>
              <a:ext cx="1224136" cy="432048"/>
            </a:xfrm>
            <a:prstGeom prst="roundRect">
              <a:avLst/>
            </a:prstGeom>
            <a:noFill/>
            <a:ln w="2857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IE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Secondary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IE" sz="1200" b="1" dirty="0" smtClean="0"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rPr>
                <a:t>Cause</a:t>
              </a:r>
              <a:endParaRPr kumimoji="0" lang="en-IE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209</Words>
  <Application>Microsoft Office PowerPoint</Application>
  <PresentationFormat>On-screen Show (4:3)</PresentationFormat>
  <Paragraphs>42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Ishikawa Diagrams</vt:lpstr>
      <vt:lpstr>Thinking Creatively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112</cp:revision>
  <dcterms:created xsi:type="dcterms:W3CDTF">2012-01-26T14:18:16Z</dcterms:created>
  <dcterms:modified xsi:type="dcterms:W3CDTF">2015-03-16T21:24:23Z</dcterms:modified>
</cp:coreProperties>
</file>