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8"/>
  </p:notesMasterIdLst>
  <p:sldIdLst>
    <p:sldId id="472" r:id="rId2"/>
    <p:sldId id="473" r:id="rId3"/>
    <p:sldId id="474" r:id="rId4"/>
    <p:sldId id="475" r:id="rId5"/>
    <p:sldId id="476" r:id="rId6"/>
    <p:sldId id="477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981" autoAdjust="0"/>
  </p:normalViewPr>
  <p:slideViewPr>
    <p:cSldViewPr>
      <p:cViewPr varScale="1">
        <p:scale>
          <a:sx n="52" d="100"/>
          <a:sy n="52" d="100"/>
        </p:scale>
        <p:origin x="-18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3/16/2015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44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A6103D-144A-4795-8521-1587B71AF0FF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31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F19BB3-1AE1-4433-9A92-638156B05C9D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31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F19BB3-1AE1-4433-9A92-638156B05C9D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31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F19BB3-1AE1-4433-9A92-638156B05C9D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FE64FD-89C1-4D68-9F96-C8836E98A40D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3733800" cy="990600"/>
          </a:xfrm>
        </p:spPr>
        <p:txBody>
          <a:bodyPr/>
          <a:lstStyle/>
          <a:p>
            <a:r>
              <a:rPr lang="en-IE" dirty="0" smtClean="0"/>
              <a:t>Concept Maps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1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3600" dirty="0" smtClean="0"/>
              <a:t>Concept Maps</a:t>
            </a:r>
          </a:p>
        </p:txBody>
      </p:sp>
      <p:grpSp>
        <p:nvGrpSpPr>
          <p:cNvPr id="2" name="Group 172"/>
          <p:cNvGrpSpPr/>
          <p:nvPr/>
        </p:nvGrpSpPr>
        <p:grpSpPr>
          <a:xfrm>
            <a:off x="467544" y="836712"/>
            <a:ext cx="8460432" cy="5832648"/>
            <a:chOff x="683568" y="836712"/>
            <a:chExt cx="8460432" cy="5832648"/>
          </a:xfrm>
        </p:grpSpPr>
        <p:sp>
          <p:nvSpPr>
            <p:cNvPr id="5" name="Oval 4"/>
            <p:cNvSpPr/>
            <p:nvPr/>
          </p:nvSpPr>
          <p:spPr bwMode="auto">
            <a:xfrm>
              <a:off x="5940152" y="836712"/>
              <a:ext cx="2016224" cy="648072"/>
            </a:xfrm>
            <a:prstGeom prst="ellipse">
              <a:avLst/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Concept</a:t>
              </a:r>
              <a:r>
                <a:rPr kumimoji="0" lang="en-IE" sz="1400" b="1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 Map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2987824" y="2204864"/>
              <a:ext cx="1512168" cy="648072"/>
            </a:xfrm>
            <a:prstGeom prst="ellipse">
              <a:avLst/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Concepts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5652120" y="2204864"/>
              <a:ext cx="1512168" cy="648072"/>
            </a:xfrm>
            <a:prstGeom prst="ellipse">
              <a:avLst/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Linking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E" sz="1400" b="1" dirty="0" smtClean="0">
                  <a:solidFill>
                    <a:schemeClr val="bg1"/>
                  </a:solidFill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Words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7631832" y="2060848"/>
              <a:ext cx="1512168" cy="648072"/>
            </a:xfrm>
            <a:prstGeom prst="ellipse">
              <a:avLst/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Examples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10" name="Straight Connector 9"/>
            <p:cNvCxnSpPr>
              <a:stCxn id="5" idx="3"/>
              <a:endCxn id="6" idx="7"/>
            </p:cNvCxnSpPr>
            <p:nvPr/>
          </p:nvCxnSpPr>
          <p:spPr bwMode="auto">
            <a:xfrm flipH="1">
              <a:off x="4278540" y="1389876"/>
              <a:ext cx="1956881" cy="909896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>
              <a:stCxn id="5" idx="4"/>
              <a:endCxn id="7" idx="0"/>
            </p:cNvCxnSpPr>
            <p:nvPr/>
          </p:nvCxnSpPr>
          <p:spPr bwMode="auto">
            <a:xfrm flipH="1">
              <a:off x="6408204" y="1484784"/>
              <a:ext cx="540060" cy="72008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stCxn id="5" idx="5"/>
              <a:endCxn id="8" idx="0"/>
            </p:cNvCxnSpPr>
            <p:nvPr/>
          </p:nvCxnSpPr>
          <p:spPr bwMode="auto">
            <a:xfrm>
              <a:off x="7661107" y="1389876"/>
              <a:ext cx="726809" cy="67097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Oval 19"/>
            <p:cNvSpPr/>
            <p:nvPr/>
          </p:nvSpPr>
          <p:spPr bwMode="auto">
            <a:xfrm>
              <a:off x="683568" y="2852936"/>
              <a:ext cx="1512168" cy="648072"/>
            </a:xfrm>
            <a:prstGeom prst="ellipse">
              <a:avLst/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Singular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E" sz="1400" b="1" dirty="0" smtClean="0">
                  <a:solidFill>
                    <a:schemeClr val="bg1"/>
                  </a:solidFill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Ideas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6012160" y="3284984"/>
              <a:ext cx="1512168" cy="648072"/>
            </a:xfrm>
            <a:prstGeom prst="ellipse">
              <a:avLst/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Boxed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1619672" y="4077072"/>
              <a:ext cx="1512168" cy="648072"/>
            </a:xfrm>
            <a:prstGeom prst="ellipse">
              <a:avLst/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Hierarchy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4644008" y="3933056"/>
              <a:ext cx="1512168" cy="648072"/>
            </a:xfrm>
            <a:prstGeom prst="ellipse">
              <a:avLst/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Linkages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6948264" y="4077072"/>
              <a:ext cx="2088232" cy="648072"/>
            </a:xfrm>
            <a:prstGeom prst="ellipse">
              <a:avLst/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Crosslinkages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2123728" y="5301208"/>
              <a:ext cx="1512168" cy="648072"/>
            </a:xfrm>
            <a:prstGeom prst="ellipse">
              <a:avLst/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Clarity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4139952" y="5085184"/>
              <a:ext cx="2088232" cy="648072"/>
            </a:xfrm>
            <a:prstGeom prst="ellipse">
              <a:avLst/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Relationships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6804248" y="5157192"/>
              <a:ext cx="1800200" cy="648072"/>
            </a:xfrm>
            <a:prstGeom prst="ellipse">
              <a:avLst/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Complexity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3563888" y="6093296"/>
              <a:ext cx="1872208" cy="504056"/>
            </a:xfrm>
            <a:prstGeom prst="ellipse">
              <a:avLst/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Valid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5940152" y="6165304"/>
              <a:ext cx="2160240" cy="504056"/>
            </a:xfrm>
            <a:prstGeom prst="ellipse">
              <a:avLst/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Significant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32" name="Straight Connector 31"/>
            <p:cNvCxnSpPr>
              <a:stCxn id="27" idx="3"/>
              <a:endCxn id="29" idx="0"/>
            </p:cNvCxnSpPr>
            <p:nvPr/>
          </p:nvCxnSpPr>
          <p:spPr bwMode="auto">
            <a:xfrm>
              <a:off x="4445767" y="5638348"/>
              <a:ext cx="54225" cy="45494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>
              <a:stCxn id="27" idx="5"/>
              <a:endCxn id="30" idx="0"/>
            </p:cNvCxnSpPr>
            <p:nvPr/>
          </p:nvCxnSpPr>
          <p:spPr bwMode="auto">
            <a:xfrm>
              <a:off x="5922369" y="5638348"/>
              <a:ext cx="1097903" cy="526956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6" idx="2"/>
              <a:endCxn id="20" idx="7"/>
            </p:cNvCxnSpPr>
            <p:nvPr/>
          </p:nvCxnSpPr>
          <p:spPr bwMode="auto">
            <a:xfrm flipH="1">
              <a:off x="1974284" y="2528900"/>
              <a:ext cx="1013540" cy="418944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>
              <a:stCxn id="6" idx="3"/>
              <a:endCxn id="23" idx="0"/>
            </p:cNvCxnSpPr>
            <p:nvPr/>
          </p:nvCxnSpPr>
          <p:spPr bwMode="auto">
            <a:xfrm flipH="1">
              <a:off x="2375756" y="2758028"/>
              <a:ext cx="833520" cy="1319044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>
              <a:stCxn id="6" idx="6"/>
              <a:endCxn id="22" idx="1"/>
            </p:cNvCxnSpPr>
            <p:nvPr/>
          </p:nvCxnSpPr>
          <p:spPr bwMode="auto">
            <a:xfrm>
              <a:off x="4499992" y="2528900"/>
              <a:ext cx="1733620" cy="85099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>
              <a:stCxn id="8" idx="3"/>
              <a:endCxn id="22" idx="6"/>
            </p:cNvCxnSpPr>
            <p:nvPr/>
          </p:nvCxnSpPr>
          <p:spPr bwMode="auto">
            <a:xfrm flipH="1">
              <a:off x="7524328" y="2614012"/>
              <a:ext cx="328956" cy="99500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>
              <a:stCxn id="7" idx="5"/>
              <a:endCxn id="25" idx="7"/>
            </p:cNvCxnSpPr>
            <p:nvPr/>
          </p:nvCxnSpPr>
          <p:spPr bwMode="auto">
            <a:xfrm>
              <a:off x="6942836" y="2758028"/>
              <a:ext cx="1787845" cy="141395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>
              <a:stCxn id="7" idx="3"/>
              <a:endCxn id="23" idx="6"/>
            </p:cNvCxnSpPr>
            <p:nvPr/>
          </p:nvCxnSpPr>
          <p:spPr bwMode="auto">
            <a:xfrm flipH="1">
              <a:off x="3131840" y="2758028"/>
              <a:ext cx="2741732" cy="164308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>
              <a:stCxn id="6" idx="4"/>
              <a:endCxn id="24" idx="1"/>
            </p:cNvCxnSpPr>
            <p:nvPr/>
          </p:nvCxnSpPr>
          <p:spPr bwMode="auto">
            <a:xfrm>
              <a:off x="3743908" y="2852936"/>
              <a:ext cx="1121552" cy="117502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>
              <a:stCxn id="25" idx="4"/>
              <a:endCxn id="28" idx="7"/>
            </p:cNvCxnSpPr>
            <p:nvPr/>
          </p:nvCxnSpPr>
          <p:spPr bwMode="auto">
            <a:xfrm>
              <a:off x="7992380" y="4725144"/>
              <a:ext cx="348435" cy="526956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>
              <a:stCxn id="25" idx="3"/>
              <a:endCxn id="27" idx="6"/>
            </p:cNvCxnSpPr>
            <p:nvPr/>
          </p:nvCxnSpPr>
          <p:spPr bwMode="auto">
            <a:xfrm flipH="1">
              <a:off x="6228184" y="4630236"/>
              <a:ext cx="1025895" cy="778984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>
              <a:stCxn id="24" idx="4"/>
              <a:endCxn id="27" idx="0"/>
            </p:cNvCxnSpPr>
            <p:nvPr/>
          </p:nvCxnSpPr>
          <p:spPr bwMode="auto">
            <a:xfrm flipH="1">
              <a:off x="5184068" y="4581128"/>
              <a:ext cx="216024" cy="504056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>
              <a:stCxn id="23" idx="4"/>
              <a:endCxn id="26" idx="0"/>
            </p:cNvCxnSpPr>
            <p:nvPr/>
          </p:nvCxnSpPr>
          <p:spPr bwMode="auto">
            <a:xfrm>
              <a:off x="2375756" y="4725144"/>
              <a:ext cx="504056" cy="576064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>
              <a:stCxn id="24" idx="2"/>
              <a:endCxn id="26" idx="7"/>
            </p:cNvCxnSpPr>
            <p:nvPr/>
          </p:nvCxnSpPr>
          <p:spPr bwMode="auto">
            <a:xfrm flipH="1">
              <a:off x="3414444" y="4257092"/>
              <a:ext cx="1229564" cy="1139024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>
              <a:stCxn id="6" idx="5"/>
              <a:endCxn id="25" idx="2"/>
            </p:cNvCxnSpPr>
            <p:nvPr/>
          </p:nvCxnSpPr>
          <p:spPr bwMode="auto">
            <a:xfrm>
              <a:off x="4278540" y="2758028"/>
              <a:ext cx="2669724" cy="164308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8" name="Rectangle 117"/>
            <p:cNvSpPr/>
            <p:nvPr/>
          </p:nvSpPr>
          <p:spPr bwMode="auto">
            <a:xfrm>
              <a:off x="4932040" y="1628800"/>
              <a:ext cx="936104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made of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6228184" y="1700808"/>
              <a:ext cx="936104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made of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7524328" y="1628800"/>
              <a:ext cx="1224136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E" sz="1400" b="1" dirty="0" smtClean="0"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may include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195736" y="2564904"/>
              <a:ext cx="504056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are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339752" y="3573016"/>
              <a:ext cx="648072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have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2123728" y="4869160"/>
              <a:ext cx="936104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ensures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3707904" y="4509120"/>
              <a:ext cx="864096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provide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4932040" y="4653136"/>
              <a:ext cx="648072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show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6372200" y="4869160"/>
              <a:ext cx="648072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show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7740352" y="4805536"/>
              <a:ext cx="648072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show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4067944" y="5733256"/>
              <a:ext cx="864096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must be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6012160" y="5733256"/>
              <a:ext cx="864096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must be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3419872" y="3933056"/>
              <a:ext cx="648072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show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3779912" y="3068960"/>
              <a:ext cx="648072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have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4355976" y="2852936"/>
              <a:ext cx="648072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have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7884368" y="3573016"/>
              <a:ext cx="648072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show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7524328" y="2780928"/>
              <a:ext cx="864096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E" sz="1400" b="1" dirty="0" smtClean="0"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ar</a:t>
              </a: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e not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4716016" y="2492896"/>
              <a:ext cx="504056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are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165" name="Straight Connector 164"/>
            <p:cNvCxnSpPr>
              <a:stCxn id="7" idx="4"/>
              <a:endCxn id="22" idx="0"/>
            </p:cNvCxnSpPr>
            <p:nvPr/>
          </p:nvCxnSpPr>
          <p:spPr bwMode="auto">
            <a:xfrm>
              <a:off x="6408204" y="2852936"/>
              <a:ext cx="360040" cy="43204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6" name="Rectangle 165"/>
            <p:cNvSpPr/>
            <p:nvPr/>
          </p:nvSpPr>
          <p:spPr bwMode="auto">
            <a:xfrm>
              <a:off x="6228184" y="2924944"/>
              <a:ext cx="864096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E" sz="1400" b="1" dirty="0" smtClean="0"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ar</a:t>
              </a: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e not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IE" sz="3600" dirty="0" smtClean="0"/>
              <a:t>What is a Concept Map?</a:t>
            </a:r>
          </a:p>
          <a:p>
            <a:pPr lvl="1">
              <a:defRPr/>
            </a:pPr>
            <a:r>
              <a:rPr lang="en-IE" sz="3000" dirty="0" smtClean="0"/>
              <a:t>Concept maps show the relationships between related concepts. </a:t>
            </a:r>
          </a:p>
          <a:p>
            <a:pPr lvl="1">
              <a:defRPr/>
            </a:pPr>
            <a:r>
              <a:rPr lang="en-IE" sz="3000" dirty="0" smtClean="0"/>
              <a:t>Concepts, usually represented as boxes or circles, are connected with labelled arrows in a downward-branching hierarchical structure. </a:t>
            </a:r>
          </a:p>
          <a:p>
            <a:pPr lvl="1">
              <a:defRPr/>
            </a:pPr>
            <a:r>
              <a:rPr lang="en-IE" sz="3000" dirty="0" smtClean="0"/>
              <a:t>The relationship between concepts can be described with linking phrases like "</a:t>
            </a:r>
            <a:r>
              <a:rPr lang="en-IE" sz="3000" i="1" dirty="0" smtClean="0"/>
              <a:t>results in</a:t>
            </a:r>
            <a:r>
              <a:rPr lang="en-IE" sz="3000" dirty="0" smtClean="0"/>
              <a:t>", "</a:t>
            </a:r>
            <a:r>
              <a:rPr lang="en-IE" sz="3000" i="1" dirty="0" smtClean="0"/>
              <a:t>is required by</a:t>
            </a:r>
            <a:r>
              <a:rPr lang="en-IE" sz="3000" dirty="0" smtClean="0"/>
              <a:t>," or “</a:t>
            </a:r>
            <a:r>
              <a:rPr lang="en-IE" sz="3000" i="1" dirty="0" smtClean="0"/>
              <a:t>is part of</a:t>
            </a:r>
            <a:r>
              <a:rPr lang="en-IE" sz="3000" dirty="0" smtClean="0"/>
              <a:t>".</a:t>
            </a:r>
          </a:p>
          <a:p>
            <a:pPr lvl="1">
              <a:defRPr/>
            </a:pPr>
            <a:endParaRPr lang="en-IE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sz="3600" dirty="0" smtClean="0"/>
              <a:t>Is a Concept Map like a </a:t>
            </a:r>
            <a:r>
              <a:rPr lang="en-IE" sz="3600" dirty="0" err="1" smtClean="0"/>
              <a:t>MindMap</a:t>
            </a:r>
            <a:r>
              <a:rPr lang="en-IE" sz="3600" dirty="0" smtClean="0"/>
              <a:t>?</a:t>
            </a:r>
          </a:p>
          <a:p>
            <a:pPr lvl="1">
              <a:defRPr/>
            </a:pPr>
            <a:r>
              <a:rPr lang="en-IE" sz="2900" dirty="0" smtClean="0"/>
              <a:t>A Concept  Map starts at the top and works in a downwards direction (representing a series of related concepts), whereas a </a:t>
            </a:r>
            <a:r>
              <a:rPr lang="en-IE" sz="2900" dirty="0" err="1" smtClean="0"/>
              <a:t>Mindmap</a:t>
            </a:r>
            <a:r>
              <a:rPr lang="en-IE" sz="2900" dirty="0" smtClean="0"/>
              <a:t> starts in the centre (with a central theme) and grows outwards.</a:t>
            </a:r>
          </a:p>
          <a:p>
            <a:pPr lvl="1">
              <a:defRPr/>
            </a:pPr>
            <a:r>
              <a:rPr lang="en-IE" sz="2900" dirty="0" smtClean="0"/>
              <a:t>Concept Map encourage cross-links between concepts, whereas in </a:t>
            </a:r>
            <a:r>
              <a:rPr lang="en-IE" sz="2900" dirty="0" err="1" smtClean="0"/>
              <a:t>MindMaps</a:t>
            </a:r>
            <a:r>
              <a:rPr lang="en-IE" sz="2900" dirty="0" smtClean="0"/>
              <a:t> the branches remain distinct.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sz="3600" dirty="0" smtClean="0"/>
              <a:t>What is a Concept Map good for?</a:t>
            </a:r>
          </a:p>
          <a:p>
            <a:pPr lvl="1">
              <a:defRPr/>
            </a:pPr>
            <a:r>
              <a:rPr lang="en-IE" sz="2900" dirty="0" smtClean="0"/>
              <a:t>Concept  Maps are good for visualising knowledge, </a:t>
            </a:r>
          </a:p>
          <a:p>
            <a:pPr lvl="1">
              <a:defRPr/>
            </a:pPr>
            <a:r>
              <a:rPr lang="en-IE" sz="2900" dirty="0" smtClean="0"/>
              <a:t>If the students are discussing a design in groups (or with potential users), a concept map can be used to represent and clarify ideas.</a:t>
            </a:r>
          </a:p>
          <a:p>
            <a:pPr lvl="1">
              <a:defRPr/>
            </a:pPr>
            <a:endParaRPr lang="en-IE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8806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3600" dirty="0" smtClean="0"/>
              <a:t>In-Class Activity</a:t>
            </a:r>
          </a:p>
          <a:p>
            <a:endParaRPr lang="en-IE" sz="3600" dirty="0" smtClean="0"/>
          </a:p>
          <a:p>
            <a:pPr lvl="1"/>
            <a:r>
              <a:rPr lang="en-IE" dirty="0" smtClean="0"/>
              <a:t>Spend about 10 minutes drawing a Concept Map of the topics with modules in your programme of study, and how they inter-relate.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</TotalTime>
  <Words>254</Words>
  <Application>Microsoft Office PowerPoint</Application>
  <PresentationFormat>On-screen Show (4:3)</PresentationFormat>
  <Paragraphs>61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Concept Maps</vt:lpstr>
      <vt:lpstr>Thinking Creatively</vt:lpstr>
      <vt:lpstr>Thinking Creatively</vt:lpstr>
      <vt:lpstr>Thinking Creatively</vt:lpstr>
      <vt:lpstr>Thinking Creatively</vt:lpstr>
      <vt:lpstr>Thinking Creatively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Damian Gordon</cp:lastModifiedBy>
  <cp:revision>112</cp:revision>
  <dcterms:created xsi:type="dcterms:W3CDTF">2012-01-26T14:18:16Z</dcterms:created>
  <dcterms:modified xsi:type="dcterms:W3CDTF">2015-03-16T21:23:43Z</dcterms:modified>
</cp:coreProperties>
</file>