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4"/>
  </p:notesMasterIdLst>
  <p:sldIdLst>
    <p:sldId id="256" r:id="rId2"/>
    <p:sldId id="373" r:id="rId3"/>
    <p:sldId id="668" r:id="rId4"/>
    <p:sldId id="673" r:id="rId5"/>
    <p:sldId id="676" r:id="rId6"/>
    <p:sldId id="388" r:id="rId7"/>
    <p:sldId id="393" r:id="rId8"/>
    <p:sldId id="464" r:id="rId9"/>
    <p:sldId id="508" r:id="rId10"/>
    <p:sldId id="747" r:id="rId11"/>
    <p:sldId id="395" r:id="rId12"/>
    <p:sldId id="396" r:id="rId13"/>
    <p:sldId id="754" r:id="rId14"/>
    <p:sldId id="757" r:id="rId15"/>
    <p:sldId id="758" r:id="rId16"/>
    <p:sldId id="755" r:id="rId17"/>
    <p:sldId id="756" r:id="rId18"/>
    <p:sldId id="707" r:id="rId19"/>
    <p:sldId id="708" r:id="rId20"/>
    <p:sldId id="711" r:id="rId21"/>
    <p:sldId id="712" r:id="rId22"/>
    <p:sldId id="741" r:id="rId23"/>
    <p:sldId id="742" r:id="rId24"/>
    <p:sldId id="748" r:id="rId25"/>
    <p:sldId id="715" r:id="rId26"/>
    <p:sldId id="716" r:id="rId27"/>
    <p:sldId id="719" r:id="rId28"/>
    <p:sldId id="720" r:id="rId29"/>
    <p:sldId id="721" r:id="rId30"/>
    <p:sldId id="722" r:id="rId31"/>
    <p:sldId id="723" r:id="rId32"/>
    <p:sldId id="724" r:id="rId33"/>
    <p:sldId id="725" r:id="rId34"/>
    <p:sldId id="726" r:id="rId35"/>
    <p:sldId id="727" r:id="rId36"/>
    <p:sldId id="728" r:id="rId37"/>
    <p:sldId id="729" r:id="rId38"/>
    <p:sldId id="730" r:id="rId39"/>
    <p:sldId id="731" r:id="rId40"/>
    <p:sldId id="732" r:id="rId41"/>
    <p:sldId id="733" r:id="rId42"/>
    <p:sldId id="734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47" autoAdjust="0"/>
  </p:normalViewPr>
  <p:slideViewPr>
    <p:cSldViewPr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9/26/2015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6829EE-2995-499C-A8AC-9EC763F0927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6829EE-2995-499C-A8AC-9EC763F0927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6829EE-2995-499C-A8AC-9EC763F0927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034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8CC27F-FBD6-4AA3-8310-C5FE16BFECF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2987824" y="1052736"/>
            <a:ext cx="5974432" cy="4824536"/>
          </a:xfrm>
        </p:spPr>
        <p:txBody>
          <a:bodyPr>
            <a:noAutofit/>
          </a:bodyPr>
          <a:lstStyle/>
          <a:p>
            <a:r>
              <a:rPr lang="en-IE" sz="166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12</a:t>
            </a:r>
            <a:r>
              <a:rPr lang="en-IE" sz="66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 </a:t>
            </a:r>
            <a:br>
              <a:rPr lang="en-IE" sz="66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IE" sz="66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ACTIVE LEARNING</a:t>
            </a:r>
            <a:br>
              <a:rPr lang="en-IE" sz="66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</a:br>
            <a:r>
              <a:rPr lang="en-IE" sz="66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Tools</a:t>
            </a:r>
            <a:endParaRPr lang="en-US" sz="6600" b="1" dirty="0" smtClean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4" name="Picture 3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3616" y="1844824"/>
            <a:ext cx="3138264" cy="3138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Individual Tools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10767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139952" y="2294384"/>
            <a:ext cx="4824536" cy="9906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The Pause Procedure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796136" y="3573016"/>
            <a:ext cx="2160240" cy="936104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6" name="Rectangle 35"/>
          <p:cNvSpPr/>
          <p:nvPr/>
        </p:nvSpPr>
        <p:spPr>
          <a:xfrm>
            <a:off x="5796136" y="5013176"/>
            <a:ext cx="2160240" cy="936104"/>
          </a:xfrm>
          <a:prstGeom prst="rect">
            <a:avLst/>
          </a:prstGeom>
          <a:gradFill flip="none" rotWithShape="1">
            <a:gsLst>
              <a:gs pos="0">
                <a:schemeClr val="tx1">
                  <a:tint val="66000"/>
                  <a:satMod val="160000"/>
                </a:schemeClr>
              </a:gs>
              <a:gs pos="50000">
                <a:schemeClr val="tx1">
                  <a:tint val="44500"/>
                  <a:satMod val="160000"/>
                </a:schemeClr>
              </a:gs>
              <a:gs pos="100000">
                <a:schemeClr val="tx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ounded Rectangle 5"/>
          <p:cNvSpPr/>
          <p:nvPr/>
        </p:nvSpPr>
        <p:spPr>
          <a:xfrm>
            <a:off x="5796136" y="4581128"/>
            <a:ext cx="2160240" cy="36004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3600" dirty="0" smtClean="0"/>
              <a:t>Probably the simplest and most effective active learning technique (</a:t>
            </a:r>
            <a:r>
              <a:rPr lang="en-IE" sz="3600" dirty="0" err="1" smtClean="0"/>
              <a:t>imo</a:t>
            </a:r>
            <a:r>
              <a:rPr lang="en-IE" sz="3600" dirty="0" smtClean="0"/>
              <a:t>/</a:t>
            </a:r>
            <a:r>
              <a:rPr lang="en-IE" sz="3600" dirty="0" err="1" smtClean="0"/>
              <a:t>ime</a:t>
            </a:r>
            <a:r>
              <a:rPr lang="en-IE" sz="3600" dirty="0" smtClean="0"/>
              <a:t>).</a:t>
            </a:r>
          </a:p>
          <a:p>
            <a:r>
              <a:rPr lang="en-IE" sz="3600" dirty="0" smtClean="0"/>
              <a:t>It simply consists of taking a break from lecturing after 20-30 minutes into the lesson, and getting the students to do something for a few minutes.</a:t>
            </a:r>
          </a:p>
          <a:p>
            <a:r>
              <a:rPr lang="en-IE" sz="3600" dirty="0" smtClean="0"/>
              <a:t>There’s lots of things you can get them to do.</a:t>
            </a:r>
            <a:endParaRPr lang="en-US" sz="3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Write down a list of the three keys ideas we have covered in the class so far.</a:t>
            </a:r>
          </a:p>
          <a:p>
            <a:pPr lvl="1"/>
            <a:r>
              <a:rPr lang="en-IE" dirty="0" smtClean="0"/>
              <a:t>Give them 2 minutes to do it</a:t>
            </a:r>
          </a:p>
          <a:p>
            <a:pPr lvl="1"/>
            <a:r>
              <a:rPr lang="en-IE" dirty="0" smtClean="0"/>
              <a:t>This is very effective, </a:t>
            </a:r>
            <a:r>
              <a:rPr lang="en-IE" dirty="0"/>
              <a:t>i</a:t>
            </a:r>
            <a:r>
              <a:rPr lang="en-IE" dirty="0" smtClean="0"/>
              <a:t>t gets them to reflect on the topic, and reflect on their participation in the class</a:t>
            </a:r>
          </a:p>
          <a:p>
            <a:pPr lvl="1"/>
            <a:r>
              <a:rPr lang="en-IE" dirty="0" smtClean="0"/>
              <a:t>It is worth getting them to then discuss in pairs what they thought were to top three ideas (many will have different ideas), and this can lead to very engaging conversations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9785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Review their notes and put question marks beside anything they aren’t sure about.</a:t>
            </a:r>
          </a:p>
          <a:p>
            <a:pPr lvl="1"/>
            <a:r>
              <a:rPr lang="en-IE" dirty="0" smtClean="0"/>
              <a:t>Give them 2 minutes to do it</a:t>
            </a:r>
          </a:p>
          <a:p>
            <a:pPr lvl="1"/>
            <a:r>
              <a:rPr lang="en-IE" dirty="0" smtClean="0"/>
              <a:t>This is very effective, </a:t>
            </a:r>
            <a:r>
              <a:rPr lang="en-IE" dirty="0"/>
              <a:t>i</a:t>
            </a:r>
            <a:r>
              <a:rPr lang="en-IE" dirty="0" smtClean="0"/>
              <a:t>t gets them to reflect on the topic, and reflect on their participation in the class</a:t>
            </a:r>
          </a:p>
          <a:p>
            <a:pPr lvl="1"/>
            <a:r>
              <a:rPr lang="en-IE" dirty="0" smtClean="0"/>
              <a:t>It is worth getting them to then discuss in pairs what they had issues with (many will have different issues), and they can teach each other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7366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Create 2-4 questions about the topic.</a:t>
            </a:r>
          </a:p>
          <a:p>
            <a:pPr lvl="1"/>
            <a:r>
              <a:rPr lang="en-IE" dirty="0" smtClean="0"/>
              <a:t>Give them 2 minutes to do it</a:t>
            </a:r>
          </a:p>
          <a:p>
            <a:pPr lvl="1"/>
            <a:r>
              <a:rPr lang="en-IE" dirty="0" smtClean="0"/>
              <a:t>This is very effective, </a:t>
            </a:r>
            <a:r>
              <a:rPr lang="en-IE" dirty="0"/>
              <a:t>i</a:t>
            </a:r>
            <a:r>
              <a:rPr lang="en-IE" dirty="0" smtClean="0"/>
              <a:t>t gets them to reflect on the topic, and reflect on their participation in the class</a:t>
            </a:r>
          </a:p>
          <a:p>
            <a:pPr lvl="1"/>
            <a:r>
              <a:rPr lang="en-IE" dirty="0" smtClean="0"/>
              <a:t>It is worth getting them to then discuss in pairs their questions (many will have different ideas), and this can lead to very engaging conversations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60422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Pose them a question.</a:t>
            </a:r>
          </a:p>
          <a:p>
            <a:pPr lvl="1"/>
            <a:r>
              <a:rPr lang="en-IE" dirty="0" smtClean="0"/>
              <a:t>Give them 2 minutes to answer it</a:t>
            </a:r>
          </a:p>
          <a:p>
            <a:pPr lvl="1"/>
            <a:r>
              <a:rPr lang="en-IE" dirty="0" smtClean="0"/>
              <a:t>It is worth getting them to then discuss in pairs their answers (many will have different ideas), and this can lead to very engaging conversations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5453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The Pause Procedure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Give them a crossword to do.</a:t>
            </a:r>
          </a:p>
          <a:p>
            <a:pPr lvl="1"/>
            <a:r>
              <a:rPr lang="en-IE" dirty="0" smtClean="0"/>
              <a:t>Give them 4 minutes to do it</a:t>
            </a:r>
          </a:p>
          <a:p>
            <a:pPr lvl="1"/>
            <a:r>
              <a:rPr lang="en-IE" dirty="0" smtClean="0"/>
              <a:t>It is worth getting them to then discuss in pairs their answers (many will have different ideas), and this can lead to very engaging conversations</a:t>
            </a:r>
          </a:p>
          <a:p>
            <a:pPr lvl="1"/>
            <a:r>
              <a:rPr lang="en-IE" dirty="0" smtClean="0"/>
              <a:t>It might also be worth sharing with the full class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4138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Headings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5940152" y="3501008"/>
            <a:ext cx="1630985" cy="23762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56176" y="3717032"/>
            <a:ext cx="86409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Connector 5"/>
          <p:cNvCxnSpPr/>
          <p:nvPr/>
        </p:nvCxnSpPr>
        <p:spPr>
          <a:xfrm>
            <a:off x="6084168" y="407707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84168" y="422947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084168" y="4365104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084168" y="4509120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84168" y="4653136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6156176" y="4797152"/>
            <a:ext cx="86409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27" name="Straight Connector 26"/>
          <p:cNvCxnSpPr/>
          <p:nvPr/>
        </p:nvCxnSpPr>
        <p:spPr>
          <a:xfrm>
            <a:off x="6084168" y="515719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084168" y="530959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084168" y="5445224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084168" y="5589240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084168" y="5733256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81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Headings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Students are given a </a:t>
            </a:r>
            <a:r>
              <a:rPr lang="en-GB" dirty="0" err="1"/>
              <a:t>handout</a:t>
            </a:r>
            <a:r>
              <a:rPr lang="en-GB" dirty="0"/>
              <a:t> with no headings or subheadings, but with space for these.  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Students </a:t>
            </a:r>
            <a:r>
              <a:rPr lang="en-GB" dirty="0"/>
              <a:t>read the </a:t>
            </a:r>
            <a:r>
              <a:rPr lang="en-GB" dirty="0" err="1"/>
              <a:t>handout</a:t>
            </a:r>
            <a:r>
              <a:rPr lang="en-GB" dirty="0"/>
              <a:t> and decide headings </a:t>
            </a:r>
            <a:r>
              <a:rPr lang="en-GB" i="1" dirty="0"/>
              <a:t>that summarise what follows in that section of text in the form of a statement</a:t>
            </a:r>
            <a:r>
              <a:rPr lang="en-GB" dirty="0"/>
              <a:t>. </a:t>
            </a: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You </a:t>
            </a:r>
            <a:r>
              <a:rPr lang="en-GB" dirty="0"/>
              <a:t>can adapt an existing </a:t>
            </a:r>
            <a:r>
              <a:rPr lang="en-GB" dirty="0" err="1"/>
              <a:t>handout</a:t>
            </a:r>
            <a:r>
              <a:rPr lang="en-GB" dirty="0"/>
              <a:t> by removing existing headings, and or by asking students to write a ‘heading’ for each paragraph in the margin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90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Active Learning</a:t>
            </a:r>
            <a:endParaRPr lang="en-IE" b="1" dirty="0" smtClean="0"/>
          </a:p>
        </p:txBody>
      </p:sp>
      <p:sp>
        <p:nvSpPr>
          <p:cNvPr id="83970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dirty="0"/>
              <a:t>“</a:t>
            </a:r>
            <a:r>
              <a:rPr lang="en-IE" i="1" dirty="0"/>
              <a:t>Active learning involves providing opportunities for students to meaningfully talk and listen, write, read, and reflect on the content, ideas, issues, and concerns of an academic subject</a:t>
            </a:r>
            <a:r>
              <a:rPr lang="en-IE" i="1" dirty="0" smtClean="0"/>
              <a:t>.</a:t>
            </a:r>
            <a:r>
              <a:rPr lang="en-IE" dirty="0" smtClean="0"/>
              <a:t>”</a:t>
            </a:r>
          </a:p>
          <a:p>
            <a:endParaRPr lang="en-IE" dirty="0"/>
          </a:p>
          <a:p>
            <a:r>
              <a:rPr lang="en-IE" dirty="0" smtClean="0"/>
              <a:t>Meyers</a:t>
            </a:r>
            <a:r>
              <a:rPr lang="en-IE" dirty="0"/>
              <a:t>, C., Jones, T.B. (1993) “Promoting Active Learning”, </a:t>
            </a:r>
            <a:r>
              <a:rPr lang="en-IE" dirty="0" err="1"/>
              <a:t>Jossey</a:t>
            </a:r>
            <a:r>
              <a:rPr lang="en-IE" dirty="0"/>
              <a:t>-Bass Higher and Adult Education Series</a:t>
            </a:r>
            <a:endParaRPr lang="en-I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One-Minute Paper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5940152" y="3501008"/>
            <a:ext cx="1630985" cy="237626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84168" y="3861048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84168" y="4013448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084168" y="4149080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84168" y="4293096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084168" y="4437112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48312" y="4581128"/>
            <a:ext cx="133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1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One-Minute Paper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IE" sz="3600" dirty="0" smtClean="0"/>
              <a:t>Students spend a minute writing on </a:t>
            </a:r>
            <a:r>
              <a:rPr lang="en-IE" sz="3600" dirty="0"/>
              <a:t>a topic or in response to a question that you've developed for the session. </a:t>
            </a:r>
            <a:endParaRPr lang="en-IE" sz="3600" dirty="0" smtClean="0"/>
          </a:p>
          <a:p>
            <a:pPr>
              <a:lnSpc>
                <a:spcPct val="90000"/>
              </a:lnSpc>
            </a:pPr>
            <a:r>
              <a:rPr lang="en-IE" sz="3600" dirty="0" smtClean="0"/>
              <a:t>You are </a:t>
            </a:r>
            <a:r>
              <a:rPr lang="en-IE" sz="3600" dirty="0"/>
              <a:t>asking participants to move from one level of understanding to another, from presentation of new ideas to application of </a:t>
            </a:r>
            <a:r>
              <a:rPr lang="en-IE" sz="3600" dirty="0" smtClean="0"/>
              <a:t>ideas.</a:t>
            </a:r>
            <a:endParaRPr lang="en-IE" sz="3600" dirty="0"/>
          </a:p>
        </p:txBody>
      </p:sp>
    </p:spTree>
    <p:extLst>
      <p:ext uri="{BB962C8B-B14F-4D97-AF65-F5344CB8AC3E}">
        <p14:creationId xmlns:p14="http://schemas.microsoft.com/office/powerpoint/2010/main" val="409773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>
            <a:normAutofit/>
          </a:bodyPr>
          <a:lstStyle/>
          <a:p>
            <a:r>
              <a:rPr lang="en-IE" dirty="0" smtClean="0"/>
              <a:t>Fact Rounding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6012160" y="3573016"/>
            <a:ext cx="1371600" cy="182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6126460" y="4716016"/>
            <a:ext cx="114300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auto">
          <a:xfrm>
            <a:off x="6126460" y="4030216"/>
            <a:ext cx="114300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4" name="AutoShape 12"/>
          <p:cNvSpPr>
            <a:spLocks noChangeArrowheads="1"/>
          </p:cNvSpPr>
          <p:nvPr/>
        </p:nvSpPr>
        <p:spPr bwMode="auto">
          <a:xfrm>
            <a:off x="6126460" y="4373116"/>
            <a:ext cx="114300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6126460" y="3687316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 rot="5400000">
            <a:off x="7059910" y="3712716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7155160" y="4049266"/>
            <a:ext cx="1143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7155160" y="4404866"/>
            <a:ext cx="1143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7155160" y="4760466"/>
            <a:ext cx="1143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0" name="AutoShape 6"/>
          <p:cNvSpPr>
            <a:spLocks noChangeArrowheads="1"/>
          </p:cNvSpPr>
          <p:nvPr/>
        </p:nvSpPr>
        <p:spPr bwMode="auto">
          <a:xfrm rot="10800000">
            <a:off x="7021810" y="5087491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auto">
          <a:xfrm>
            <a:off x="6469360" y="5262116"/>
            <a:ext cx="457200" cy="114300"/>
          </a:xfrm>
          <a:prstGeom prst="lef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 rot="10800000">
            <a:off x="6507460" y="3677791"/>
            <a:ext cx="457200" cy="114300"/>
          </a:xfrm>
          <a:prstGeom prst="lef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3" name="AutoShape 3"/>
          <p:cNvSpPr>
            <a:spLocks noChangeArrowheads="1"/>
          </p:cNvSpPr>
          <p:nvPr/>
        </p:nvSpPr>
        <p:spPr bwMode="auto">
          <a:xfrm rot="16200000">
            <a:off x="6126460" y="5058916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77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Fact Rounding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/>
              <a:t>The Fact rounding technique works as follows, towards the end of a lesson the students are asked to recall one fact from the material covered. Another student should not repeat a fact already mentioned and the activity should continue until all the lesson material has been covered. 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710712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Group Tools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9293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/>
              <a:t>Active </a:t>
            </a:r>
            <a:r>
              <a:rPr lang="en-IE" dirty="0" smtClean="0"/>
              <a:t>Reading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lded Corner 1"/>
          <p:cNvSpPr/>
          <p:nvPr/>
        </p:nvSpPr>
        <p:spPr>
          <a:xfrm>
            <a:off x="4928592" y="4192488"/>
            <a:ext cx="1371600" cy="1828800"/>
          </a:xfrm>
          <a:prstGeom prst="foldedCorne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6004123" y="4703688"/>
            <a:ext cx="1371600" cy="8001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0C0C0">
              <a:alpha val="62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4" name="TextBox 3"/>
          <p:cNvSpPr txBox="1"/>
          <p:nvPr/>
        </p:nvSpPr>
        <p:spPr>
          <a:xfrm>
            <a:off x="7400341" y="4159240"/>
            <a:ext cx="86754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1500" b="1" dirty="0" smtClean="0">
                <a:latin typeface="+mn-lt"/>
              </a:rPr>
              <a:t>?</a:t>
            </a:r>
            <a:endParaRPr lang="en-IE" sz="115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774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IE" dirty="0"/>
              <a:t>Active </a:t>
            </a:r>
            <a:r>
              <a:rPr lang="en-IE" dirty="0" smtClean="0"/>
              <a:t>Reading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Autofit/>
          </a:bodyPr>
          <a:lstStyle/>
          <a:p>
            <a:r>
              <a:rPr lang="en-GB" sz="3600" dirty="0"/>
              <a:t>Students are given an unfamiliar piece of </a:t>
            </a:r>
            <a:r>
              <a:rPr lang="en-GB" sz="3600" dirty="0" smtClean="0"/>
              <a:t>text. In </a:t>
            </a:r>
            <a:r>
              <a:rPr lang="en-GB" sz="3600" dirty="0"/>
              <a:t>pairs or small groups they are asked to:</a:t>
            </a:r>
            <a:endParaRPr lang="en-US" sz="3600" dirty="0"/>
          </a:p>
          <a:p>
            <a:pPr lvl="1"/>
            <a:r>
              <a:rPr lang="en-GB" sz="3200" dirty="0"/>
              <a:t>Formulate important questions the text should be able to answer, or they hope the text will answer.</a:t>
            </a:r>
          </a:p>
          <a:p>
            <a:pPr lvl="1"/>
            <a:r>
              <a:rPr lang="en-GB" sz="3200" dirty="0"/>
              <a:t>Read the text, highlighting key points,</a:t>
            </a:r>
          </a:p>
          <a:p>
            <a:pPr lvl="1"/>
            <a:r>
              <a:rPr lang="en-GB" sz="3200" dirty="0"/>
              <a:t>Discuss the key points and agree answers to the questions formulated in ‘1’.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965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/>
          <a:lstStyle/>
          <a:p>
            <a:r>
              <a:rPr lang="en-IE" dirty="0" smtClean="0"/>
              <a:t>Random Pictures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23" name="AutoShape 10"/>
          <p:cNvSpPr>
            <a:spLocks noChangeArrowheads="1"/>
          </p:cNvSpPr>
          <p:nvPr/>
        </p:nvSpPr>
        <p:spPr bwMode="auto">
          <a:xfrm>
            <a:off x="6008712" y="3933056"/>
            <a:ext cx="1371600" cy="182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14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miley Face 3"/>
          <p:cNvSpPr/>
          <p:nvPr/>
        </p:nvSpPr>
        <p:spPr>
          <a:xfrm>
            <a:off x="6008712" y="4149080"/>
            <a:ext cx="1371600" cy="1368152"/>
          </a:xfrm>
          <a:prstGeom prst="smileyF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4014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Random Pictures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3600" dirty="0" smtClean="0"/>
              <a:t>Some students look at a picture, and have to describe it to other students who haven’t seen the picture. They can’t say what the picture is, but they can describe the geometry of the image.</a:t>
            </a:r>
          </a:p>
          <a:p>
            <a:endParaRPr lang="en-IE" sz="3600" dirty="0"/>
          </a:p>
          <a:p>
            <a:r>
              <a:rPr lang="en-IE" sz="3600" dirty="0" smtClean="0"/>
              <a:t>For example:</a:t>
            </a:r>
            <a:endParaRPr lang="en-IE" sz="4000" dirty="0"/>
          </a:p>
        </p:txBody>
      </p:sp>
    </p:spTree>
    <p:extLst>
      <p:ext uri="{BB962C8B-B14F-4D97-AF65-F5344CB8AC3E}">
        <p14:creationId xmlns:p14="http://schemas.microsoft.com/office/powerpoint/2010/main" val="13271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1" name="Picture 7" descr="pola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908050"/>
            <a:ext cx="3792537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956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Active Learning</a:t>
            </a:r>
            <a:endParaRPr lang="en-IE" b="1" dirty="0" smtClean="0"/>
          </a:p>
        </p:txBody>
      </p:sp>
      <p:sp>
        <p:nvSpPr>
          <p:cNvPr id="8397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If a teacher could shift the focus of his </a:t>
            </a:r>
            <a:r>
              <a:rPr lang="en-IE" i="1" dirty="0"/>
              <a:t>delivery</a:t>
            </a:r>
            <a:r>
              <a:rPr lang="en-IE" dirty="0"/>
              <a:t> of course material to the </a:t>
            </a:r>
            <a:r>
              <a:rPr lang="en-IE" i="1" dirty="0"/>
              <a:t>engagement</a:t>
            </a:r>
            <a:r>
              <a:rPr lang="en-IE" dirty="0"/>
              <a:t> of students with the course material, then that teacher would be promoting active </a:t>
            </a:r>
            <a:r>
              <a:rPr lang="en-IE" dirty="0" smtClean="0"/>
              <a:t>learning, move </a:t>
            </a:r>
            <a:r>
              <a:rPr lang="en-IE" dirty="0"/>
              <a:t>from being a "</a:t>
            </a:r>
            <a:r>
              <a:rPr lang="en-IE" i="1" dirty="0"/>
              <a:t>sage on the stage</a:t>
            </a:r>
            <a:r>
              <a:rPr lang="en-IE" dirty="0"/>
              <a:t>" to becoming a "</a:t>
            </a:r>
            <a:r>
              <a:rPr lang="en-IE" i="1" dirty="0"/>
              <a:t>guide on the side</a:t>
            </a:r>
            <a:r>
              <a:rPr lang="en-IE" dirty="0" smtClean="0"/>
              <a:t>". </a:t>
            </a:r>
            <a:r>
              <a:rPr lang="en-IE" dirty="0"/>
              <a:t>The goal of the teacher should be to facilitate learning; Active learning techniques allow the teacher to achieve that goal. 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403202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Step 1.</a:t>
            </a: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/>
              <a:t>Tell the person to;</a:t>
            </a:r>
          </a:p>
          <a:p>
            <a:r>
              <a:rPr lang="en-IE" i="1"/>
              <a:t>Draw an upside isosceles triangle</a:t>
            </a:r>
            <a:r>
              <a:rPr lang="en-IE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6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AutoShape 6"/>
          <p:cNvSpPr>
            <a:spLocks noChangeArrowheads="1"/>
          </p:cNvSpPr>
          <p:nvPr/>
        </p:nvSpPr>
        <p:spPr bwMode="auto">
          <a:xfrm rot="10800000">
            <a:off x="2987675" y="692150"/>
            <a:ext cx="3744913" cy="53292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64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Step 2.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/>
              <a:t>Tell the person to;</a:t>
            </a:r>
          </a:p>
          <a:p>
            <a:r>
              <a:rPr lang="en-IE" i="1"/>
              <a:t>Draw a line bisecting the angle on the bottom, this line reaches one third of the way up to the centre of the triangle</a:t>
            </a:r>
          </a:p>
        </p:txBody>
      </p:sp>
    </p:spTree>
    <p:extLst>
      <p:ext uri="{BB962C8B-B14F-4D97-AF65-F5344CB8AC3E}">
        <p14:creationId xmlns:p14="http://schemas.microsoft.com/office/powerpoint/2010/main" val="14216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 rot="10800000">
            <a:off x="2987675" y="692150"/>
            <a:ext cx="3744913" cy="53292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4787900" y="3357563"/>
            <a:ext cx="73025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4994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Step 2.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/>
              <a:t>Tell the person to;</a:t>
            </a:r>
          </a:p>
          <a:p>
            <a:r>
              <a:rPr lang="en-IE" i="1"/>
              <a:t>Sitting on the top of the line add a circle half the width of the triangle at this point, and in the circle add three black circles in an inverted triangle shape (each circle about 1/5 of the size of the main circle).</a:t>
            </a:r>
          </a:p>
        </p:txBody>
      </p:sp>
    </p:spTree>
    <p:extLst>
      <p:ext uri="{BB962C8B-B14F-4D97-AF65-F5344CB8AC3E}">
        <p14:creationId xmlns:p14="http://schemas.microsoft.com/office/powerpoint/2010/main" val="115325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 rot="10800000">
            <a:off x="2987675" y="692150"/>
            <a:ext cx="3744913" cy="53292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4787900" y="3357563"/>
            <a:ext cx="73025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4284663" y="2492375"/>
            <a:ext cx="9366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4500563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4859338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4716463" y="299720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214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Step 3.</a:t>
            </a: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/>
              <a:t>Tell the person to;</a:t>
            </a:r>
          </a:p>
          <a:p>
            <a:r>
              <a:rPr lang="en-IE" i="1"/>
              <a:t>Add two squares approximately the same size as the circle in the middle, each overlaid on the top two corners of the triangle</a:t>
            </a:r>
          </a:p>
        </p:txBody>
      </p:sp>
    </p:spTree>
    <p:extLst>
      <p:ext uri="{BB962C8B-B14F-4D97-AF65-F5344CB8AC3E}">
        <p14:creationId xmlns:p14="http://schemas.microsoft.com/office/powerpoint/2010/main" val="341222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 rot="10800000">
            <a:off x="2987675" y="692150"/>
            <a:ext cx="3744913" cy="53292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>
            <a:off x="4787900" y="3357563"/>
            <a:ext cx="73025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4284663" y="2492375"/>
            <a:ext cx="9366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4500563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4859338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5607" name="Oval 7"/>
          <p:cNvSpPr>
            <a:spLocks noChangeArrowheads="1"/>
          </p:cNvSpPr>
          <p:nvPr/>
        </p:nvSpPr>
        <p:spPr bwMode="auto">
          <a:xfrm>
            <a:off x="4716463" y="299720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843213" y="188913"/>
            <a:ext cx="1081087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5795963" y="188913"/>
            <a:ext cx="1081087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6889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Step 4.</a:t>
            </a: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/>
              <a:t>Tell the person to;</a:t>
            </a:r>
          </a:p>
          <a:p>
            <a:r>
              <a:rPr lang="en-IE" i="1"/>
              <a:t>Add two semi-circles (or arches) to the top of the centre circle, each above the black points inside the circle</a:t>
            </a:r>
          </a:p>
        </p:txBody>
      </p:sp>
    </p:spTree>
    <p:extLst>
      <p:ext uri="{BB962C8B-B14F-4D97-AF65-F5344CB8AC3E}">
        <p14:creationId xmlns:p14="http://schemas.microsoft.com/office/powerpoint/2010/main" val="339052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 rot="10800000">
            <a:off x="2987675" y="692150"/>
            <a:ext cx="3744913" cy="53292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4787900" y="3357563"/>
            <a:ext cx="73025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4284663" y="2492375"/>
            <a:ext cx="9366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4500563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4859338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4716463" y="299720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843213" y="188913"/>
            <a:ext cx="1081087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795963" y="188913"/>
            <a:ext cx="1081087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4211638" y="2349500"/>
            <a:ext cx="360362" cy="287338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4932363" y="2349500"/>
            <a:ext cx="360362" cy="287338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391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>
            <a:normAutofit/>
          </a:bodyPr>
          <a:lstStyle/>
          <a:p>
            <a:r>
              <a:rPr lang="en-IE" dirty="0" smtClean="0"/>
              <a:t>Think-Pair-Share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356992"/>
            <a:ext cx="4219376" cy="238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49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IE"/>
              <a:t>Step 5.</a:t>
            </a: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IE"/>
              <a:t>Tell the person to;</a:t>
            </a:r>
          </a:p>
          <a:p>
            <a:r>
              <a:rPr lang="en-IE" i="1"/>
              <a:t>Now cover with white fur</a:t>
            </a:r>
          </a:p>
        </p:txBody>
      </p:sp>
    </p:spTree>
    <p:extLst>
      <p:ext uri="{BB962C8B-B14F-4D97-AF65-F5344CB8AC3E}">
        <p14:creationId xmlns:p14="http://schemas.microsoft.com/office/powerpoint/2010/main" val="261712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 rot="10800000">
            <a:off x="2987675" y="692150"/>
            <a:ext cx="3744913" cy="532923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4787900" y="3357563"/>
            <a:ext cx="73025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4284663" y="2492375"/>
            <a:ext cx="936625" cy="936625"/>
          </a:xfrm>
          <a:prstGeom prst="ellipse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4500563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4859338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4716463" y="299720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2843213" y="188913"/>
            <a:ext cx="1081087" cy="1008062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5795963" y="188913"/>
            <a:ext cx="1081087" cy="1008062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2778" name="AutoShape 10"/>
          <p:cNvSpPr>
            <a:spLocks noChangeArrowheads="1"/>
          </p:cNvSpPr>
          <p:nvPr/>
        </p:nvSpPr>
        <p:spPr bwMode="auto">
          <a:xfrm>
            <a:off x="4211638" y="2349500"/>
            <a:ext cx="360362" cy="287338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>
            <a:off x="4932363" y="2349500"/>
            <a:ext cx="360362" cy="287338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381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 rot="10800000">
            <a:off x="684213" y="692150"/>
            <a:ext cx="3744912" cy="5329238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3795" name="Line 3"/>
          <p:cNvSpPr>
            <a:spLocks noChangeShapeType="1"/>
          </p:cNvSpPr>
          <p:nvPr/>
        </p:nvSpPr>
        <p:spPr bwMode="auto">
          <a:xfrm>
            <a:off x="2484438" y="3357563"/>
            <a:ext cx="73025" cy="266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E"/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1981200" y="2492375"/>
            <a:ext cx="936625" cy="936625"/>
          </a:xfrm>
          <a:prstGeom prst="ellipse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2197100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2555875" y="270827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2413000" y="299720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539750" y="188913"/>
            <a:ext cx="1081088" cy="1008062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3492500" y="188913"/>
            <a:ext cx="1081088" cy="1008062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1908175" y="2349500"/>
            <a:ext cx="360363" cy="287338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2628900" y="2349500"/>
            <a:ext cx="360363" cy="287338"/>
          </a:xfrm>
          <a:custGeom>
            <a:avLst/>
            <a:gdLst>
              <a:gd name="G0" fmla="+- 5400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400"/>
              <a:gd name="G18" fmla="*/ 5400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400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400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2700 w 21600"/>
              <a:gd name="T15" fmla="*/ 10800 h 21600"/>
              <a:gd name="T16" fmla="*/ 10800 w 21600"/>
              <a:gd name="T17" fmla="*/ 5400 h 21600"/>
              <a:gd name="T18" fmla="*/ 18900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5400" y="10800"/>
                </a:moveTo>
                <a:cubicBezTo>
                  <a:pt x="5400" y="7817"/>
                  <a:pt x="7817" y="5400"/>
                  <a:pt x="10800" y="5400"/>
                </a:cubicBezTo>
                <a:cubicBezTo>
                  <a:pt x="13782" y="5400"/>
                  <a:pt x="16199" y="7817"/>
                  <a:pt x="16199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E"/>
          </a:p>
        </p:txBody>
      </p:sp>
      <p:pic>
        <p:nvPicPr>
          <p:cNvPr id="33804" name="Picture 12" descr="pola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476250"/>
            <a:ext cx="3792537" cy="54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805" name="WordArt 13"/>
          <p:cNvSpPr>
            <a:spLocks noChangeArrowheads="1" noChangeShapeType="1" noTextEdit="1"/>
          </p:cNvSpPr>
          <p:nvPr/>
        </p:nvSpPr>
        <p:spPr bwMode="auto">
          <a:xfrm>
            <a:off x="1223963" y="6165850"/>
            <a:ext cx="66960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E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Wow, spot the difference !!</a:t>
            </a:r>
          </a:p>
        </p:txBody>
      </p:sp>
    </p:spTree>
    <p:extLst>
      <p:ext uri="{BB962C8B-B14F-4D97-AF65-F5344CB8AC3E}">
        <p14:creationId xmlns:p14="http://schemas.microsoft.com/office/powerpoint/2010/main" val="157329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Think-Pair-Share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4000" u="sng" dirty="0" smtClean="0"/>
              <a:t>THINK</a:t>
            </a:r>
            <a:r>
              <a:rPr lang="en-IE" sz="4000" dirty="0" smtClean="0"/>
              <a:t> individually about a topic or problem</a:t>
            </a:r>
          </a:p>
          <a:p>
            <a:r>
              <a:rPr lang="en-IE" sz="4000" dirty="0" smtClean="0"/>
              <a:t>Work in a </a:t>
            </a:r>
            <a:r>
              <a:rPr lang="en-IE" sz="4000" u="sng" dirty="0" smtClean="0"/>
              <a:t>PAIR</a:t>
            </a:r>
            <a:r>
              <a:rPr lang="en-IE" sz="4000" dirty="0" smtClean="0"/>
              <a:t> to discuss the topic or problem</a:t>
            </a:r>
          </a:p>
          <a:p>
            <a:r>
              <a:rPr lang="en-IE" sz="4000" u="sng" dirty="0" smtClean="0"/>
              <a:t>SHARE</a:t>
            </a:r>
            <a:r>
              <a:rPr lang="en-IE" sz="4000" dirty="0" smtClean="0"/>
              <a:t> your ideas with the rest of the class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156238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Active Learning</a:t>
            </a:r>
            <a:endParaRPr lang="en-IE" b="1" dirty="0" smtClean="0"/>
          </a:p>
        </p:txBody>
      </p:sp>
      <p:sp>
        <p:nvSpPr>
          <p:cNvPr id="839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Different people respond better to different active learning techniques or tools, so we’ll look at a range of tools and it is up to you to find a tool that best suits you.</a:t>
            </a:r>
          </a:p>
          <a:p>
            <a:r>
              <a:rPr lang="en-IE" sz="2800" dirty="0" smtClean="0"/>
              <a:t>We’ll look at three kinds of tools:</a:t>
            </a:r>
          </a:p>
          <a:p>
            <a:pPr lvl="1"/>
            <a:r>
              <a:rPr lang="en-IE" sz="2400" b="1" dirty="0" smtClean="0"/>
              <a:t>Individual Tools </a:t>
            </a:r>
            <a:r>
              <a:rPr lang="en-IE" sz="2400" dirty="0" smtClean="0"/>
              <a:t>- easy to learn but powerful</a:t>
            </a:r>
          </a:p>
          <a:p>
            <a:pPr lvl="1"/>
            <a:r>
              <a:rPr lang="en-IE" sz="2400" b="1" dirty="0" smtClean="0"/>
              <a:t>Group Tools</a:t>
            </a:r>
            <a:r>
              <a:rPr lang="en-IE" sz="2400" dirty="0" smtClean="0"/>
              <a:t> – encourages students to work in groups</a:t>
            </a:r>
          </a:p>
          <a:p>
            <a:pPr lvl="1"/>
            <a:r>
              <a:rPr lang="en-IE" sz="2400" b="1" dirty="0" smtClean="0"/>
              <a:t>Full-class Tools</a:t>
            </a:r>
            <a:r>
              <a:rPr lang="en-IE" sz="2400" dirty="0" smtClean="0"/>
              <a:t> – getting the whole class to work together</a:t>
            </a:r>
          </a:p>
          <a:p>
            <a:endParaRPr lang="en-I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Individual Tools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defRPr/>
            </a:pPr>
            <a:r>
              <a:rPr lang="en-IE" sz="3600" dirty="0" smtClean="0"/>
              <a:t>Individual Tools are easy to use but can be highly effective in terms of encouraging reflection, and independent 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Group </a:t>
            </a:r>
            <a:r>
              <a:rPr lang="en-IE" dirty="0"/>
              <a:t>Tools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defRPr/>
            </a:pPr>
            <a:r>
              <a:rPr lang="en-IE" sz="3600" dirty="0" smtClean="0"/>
              <a:t>Group Tools encourage students to work in groups, and can help with communication, turn-taking, and creativity.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Full-class Tools</a:t>
            </a:r>
            <a:endParaRPr lang="en-IE" b="1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defRPr/>
            </a:pPr>
            <a:r>
              <a:rPr lang="en-IE" sz="3600" dirty="0" smtClean="0"/>
              <a:t>Full-class tools get the whole class working together, and expose students to a range of perspectives, and can encourage competition and innovation.</a:t>
            </a:r>
          </a:p>
          <a:p>
            <a:pPr marL="0" indent="0">
              <a:buNone/>
              <a:defRPr/>
            </a:pPr>
            <a:endParaRPr lang="en-IE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1223</Words>
  <Application>Microsoft Office PowerPoint</Application>
  <PresentationFormat>On-screen Show (4:3)</PresentationFormat>
  <Paragraphs>130</Paragraphs>
  <Slides>42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12  ACTIVE LEARNING Tools</vt:lpstr>
      <vt:lpstr>Active Learning</vt:lpstr>
      <vt:lpstr>Active Learning</vt:lpstr>
      <vt:lpstr>Think-Pair-Share</vt:lpstr>
      <vt:lpstr>Think-Pair-Share</vt:lpstr>
      <vt:lpstr>Active Learning</vt:lpstr>
      <vt:lpstr>Individual Tools</vt:lpstr>
      <vt:lpstr>Group Tools</vt:lpstr>
      <vt:lpstr>Full-class Tools</vt:lpstr>
      <vt:lpstr>Individual Tools</vt:lpstr>
      <vt:lpstr>The Pause Procedure</vt:lpstr>
      <vt:lpstr>The Pause Procedure</vt:lpstr>
      <vt:lpstr>The Pause Procedure</vt:lpstr>
      <vt:lpstr>The Pause Procedure</vt:lpstr>
      <vt:lpstr>The Pause Procedure</vt:lpstr>
      <vt:lpstr>The Pause Procedure</vt:lpstr>
      <vt:lpstr>The Pause Procedure</vt:lpstr>
      <vt:lpstr>Headings</vt:lpstr>
      <vt:lpstr>Headings</vt:lpstr>
      <vt:lpstr>One-Minute Paper</vt:lpstr>
      <vt:lpstr>One-Minute Paper</vt:lpstr>
      <vt:lpstr>Fact Rounding</vt:lpstr>
      <vt:lpstr>Fact Rounding</vt:lpstr>
      <vt:lpstr>Group Tools</vt:lpstr>
      <vt:lpstr>Active Reading</vt:lpstr>
      <vt:lpstr>Active Reading</vt:lpstr>
      <vt:lpstr>Random Pictures</vt:lpstr>
      <vt:lpstr>Random Pictures</vt:lpstr>
      <vt:lpstr>PowerPoint Presentation</vt:lpstr>
      <vt:lpstr>Step 1.</vt:lpstr>
      <vt:lpstr>PowerPoint Presentation</vt:lpstr>
      <vt:lpstr>Step 2.</vt:lpstr>
      <vt:lpstr>PowerPoint Presentation</vt:lpstr>
      <vt:lpstr>Step 2.</vt:lpstr>
      <vt:lpstr>PowerPoint Presentation</vt:lpstr>
      <vt:lpstr>Step 3.</vt:lpstr>
      <vt:lpstr>PowerPoint Presentation</vt:lpstr>
      <vt:lpstr>Step 4.</vt:lpstr>
      <vt:lpstr>PowerPoint Presentation</vt:lpstr>
      <vt:lpstr>Step 5.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150</cp:revision>
  <dcterms:created xsi:type="dcterms:W3CDTF">2012-01-26T14:18:16Z</dcterms:created>
  <dcterms:modified xsi:type="dcterms:W3CDTF">2015-09-26T11:44:11Z</dcterms:modified>
</cp:coreProperties>
</file>