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373" r:id="rId3"/>
    <p:sldId id="375" r:id="rId4"/>
    <p:sldId id="368" r:id="rId5"/>
    <p:sldId id="371" r:id="rId6"/>
    <p:sldId id="372" r:id="rId7"/>
    <p:sldId id="348" r:id="rId8"/>
    <p:sldId id="329" r:id="rId9"/>
    <p:sldId id="330" r:id="rId10"/>
    <p:sldId id="331" r:id="rId11"/>
    <p:sldId id="332" r:id="rId12"/>
    <p:sldId id="333" r:id="rId13"/>
    <p:sldId id="334" r:id="rId14"/>
    <p:sldId id="335" r:id="rId15"/>
    <p:sldId id="336" r:id="rId16"/>
    <p:sldId id="357" r:id="rId17"/>
    <p:sldId id="337" r:id="rId18"/>
    <p:sldId id="338" r:id="rId19"/>
    <p:sldId id="339" r:id="rId20"/>
    <p:sldId id="340" r:id="rId21"/>
    <p:sldId id="341" r:id="rId22"/>
    <p:sldId id="342" r:id="rId23"/>
    <p:sldId id="343" r:id="rId24"/>
    <p:sldId id="344" r:id="rId25"/>
    <p:sldId id="345" r:id="rId26"/>
    <p:sldId id="346" r:id="rId27"/>
    <p:sldId id="347" r:id="rId28"/>
    <p:sldId id="349" r:id="rId29"/>
    <p:sldId id="350" r:id="rId30"/>
    <p:sldId id="351" r:id="rId31"/>
    <p:sldId id="352" r:id="rId32"/>
    <p:sldId id="355" r:id="rId33"/>
    <p:sldId id="356" r:id="rId34"/>
    <p:sldId id="354" r:id="rId35"/>
    <p:sldId id="374"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14E6"/>
    <a:srgbClr val="B5E9F4"/>
    <a:srgbClr val="000000"/>
    <a:srgbClr val="FF6600"/>
    <a:srgbClr val="8C003C"/>
    <a:srgbClr val="8C0049"/>
    <a:srgbClr val="8C001A"/>
    <a:srgbClr val="993366"/>
    <a:srgbClr val="9E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5117C9C-4760-45F1-84CC-7009737AD252}" type="datetimeFigureOut">
              <a:rPr lang="en-IE" smtClean="0"/>
              <a:t>23/03/2020</a:t>
            </a:fld>
            <a:endParaRPr lang="en-I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8469B94-3665-4D3D-B183-E83E74E1064C}" type="slidenum">
              <a:rPr lang="en-IE" smtClean="0"/>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117C9C-4760-45F1-84CC-7009737AD252}" type="datetimeFigureOut">
              <a:rPr lang="en-IE" smtClean="0"/>
              <a:t>23/03/2020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8469B94-3665-4D3D-B183-E83E74E1064C}"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117C9C-4760-45F1-84CC-7009737AD252}" type="datetimeFigureOut">
              <a:rPr lang="en-IE" smtClean="0"/>
              <a:t>23/03/2020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8469B94-3665-4D3D-B183-E83E74E1064C}"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117C9C-4760-45F1-84CC-7009737AD252}" type="datetimeFigureOut">
              <a:rPr lang="en-IE" smtClean="0"/>
              <a:t>23/03/2020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8469B94-3665-4D3D-B183-E83E74E1064C}" type="slidenum">
              <a:rPr lang="en-IE" smtClean="0"/>
              <a:t>‹#›</a:t>
            </a:fld>
            <a:endParaRPr lang="en-IE"/>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5117C9C-4760-45F1-84CC-7009737AD252}" type="datetimeFigureOut">
              <a:rPr lang="en-IE" smtClean="0"/>
              <a:t>23/03/2020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8469B94-3665-4D3D-B183-E83E74E1064C}" type="slidenum">
              <a:rPr lang="en-IE" smtClean="0"/>
              <a:t>‹#›</a:t>
            </a:fld>
            <a:endParaRPr lang="en-I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5117C9C-4760-45F1-84CC-7009737AD252}" type="datetimeFigureOut">
              <a:rPr lang="en-IE" smtClean="0"/>
              <a:t>23/03/2020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8469B94-3665-4D3D-B183-E83E74E1064C}" type="slidenum">
              <a:rPr lang="en-IE" smtClean="0"/>
              <a:t>‹#›</a:t>
            </a:fld>
            <a:endParaRPr lang="en-IE"/>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5117C9C-4760-45F1-84CC-7009737AD252}" type="datetimeFigureOut">
              <a:rPr lang="en-IE" smtClean="0"/>
              <a:t>23/03/2020</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F8469B94-3665-4D3D-B183-E83E74E1064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5117C9C-4760-45F1-84CC-7009737AD252}" type="datetimeFigureOut">
              <a:rPr lang="en-IE" smtClean="0"/>
              <a:t>23/03/2020</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8469B94-3665-4D3D-B183-E83E74E1064C}" type="slidenum">
              <a:rPr lang="en-IE" smtClean="0"/>
              <a:t>‹#›</a:t>
            </a:fld>
            <a:endParaRPr lang="en-IE"/>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117C9C-4760-45F1-84CC-7009737AD252}" type="datetimeFigureOut">
              <a:rPr lang="en-IE" smtClean="0"/>
              <a:t>23/03/2020</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F8469B94-3665-4D3D-B183-E83E74E1064C}"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5117C9C-4760-45F1-84CC-7009737AD252}" type="datetimeFigureOut">
              <a:rPr lang="en-IE" smtClean="0"/>
              <a:t>23/03/2020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8469B94-3665-4D3D-B183-E83E74E1064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5117C9C-4760-45F1-84CC-7009737AD252}" type="datetimeFigureOut">
              <a:rPr lang="en-IE" smtClean="0"/>
              <a:t>23/03/2020</a:t>
            </a:fld>
            <a:endParaRPr lang="en-IE"/>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8469B94-3665-4D3D-B183-E83E74E1064C}" type="slidenum">
              <a:rPr lang="en-IE" smtClean="0"/>
              <a:t>‹#›</a:t>
            </a:fld>
            <a:endParaRPr lang="en-IE"/>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5117C9C-4760-45F1-84CC-7009737AD252}" type="datetimeFigureOut">
              <a:rPr lang="en-IE" smtClean="0"/>
              <a:t>23/03/2020</a:t>
            </a:fld>
            <a:endParaRPr lang="en-IE"/>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E"/>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8469B94-3665-4D3D-B183-E83E74E1064C}" type="slidenum">
              <a:rPr lang="en-IE" smtClean="0"/>
              <a:t>‹#›</a:t>
            </a:fld>
            <a:endParaRPr lang="en-IE"/>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ucd.ie/teaching/t4media/assessment_workload_equivalences.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A Guide to </a:t>
            </a:r>
            <a:br>
              <a:rPr lang="en-IE" dirty="0" smtClean="0"/>
            </a:br>
            <a:r>
              <a:rPr lang="en-IE" dirty="0" smtClean="0"/>
              <a:t>Online Assessment</a:t>
            </a:r>
            <a:endParaRPr lang="en-IE" dirty="0"/>
          </a:p>
        </p:txBody>
      </p:sp>
      <p:sp>
        <p:nvSpPr>
          <p:cNvPr id="3" name="Subtitle 2"/>
          <p:cNvSpPr>
            <a:spLocks noGrp="1"/>
          </p:cNvSpPr>
          <p:nvPr>
            <p:ph type="subTitle" idx="1"/>
          </p:nvPr>
        </p:nvSpPr>
        <p:spPr/>
        <p:txBody>
          <a:bodyPr/>
          <a:lstStyle/>
          <a:p>
            <a:r>
              <a:rPr lang="en-IE" dirty="0" smtClean="0"/>
              <a:t>Damian Gordon</a:t>
            </a:r>
          </a:p>
        </p:txBody>
      </p:sp>
    </p:spTree>
    <p:extLst>
      <p:ext uri="{BB962C8B-B14F-4D97-AF65-F5344CB8AC3E}">
        <p14:creationId xmlns:p14="http://schemas.microsoft.com/office/powerpoint/2010/main" val="4236784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Ask the students to:</a:t>
            </a:r>
          </a:p>
          <a:p>
            <a:pPr lvl="1"/>
            <a:r>
              <a:rPr lang="en-IE" b="1" i="1" dirty="0"/>
              <a:t>Create a case study</a:t>
            </a:r>
            <a:endParaRPr lang="en-IE" dirty="0"/>
          </a:p>
          <a:p>
            <a:pPr lvl="1"/>
            <a:r>
              <a:rPr lang="en-IE" b="1" i="1" dirty="0"/>
              <a:t>Search for 2-3 relevant case studies and justify why they are useful</a:t>
            </a:r>
            <a:endParaRPr lang="en-IE" dirty="0"/>
          </a:p>
          <a:p>
            <a:pPr lvl="1"/>
            <a:r>
              <a:rPr lang="en-IE" b="1" i="1" dirty="0"/>
              <a:t>Read a case study and create 5-7 questions to aid reflection on the case study</a:t>
            </a:r>
            <a:endParaRPr lang="en-IE" dirty="0"/>
          </a:p>
          <a:p>
            <a:pPr lvl="1"/>
            <a:r>
              <a:rPr lang="en-IE" b="1" i="1" dirty="0"/>
              <a:t>Read a case study and review it using the </a:t>
            </a:r>
            <a:r>
              <a:rPr lang="en-IE" b="1" i="1" dirty="0" err="1"/>
              <a:t>checksheet</a:t>
            </a:r>
            <a:r>
              <a:rPr lang="en-IE" b="1" i="1" dirty="0"/>
              <a:t> below</a:t>
            </a:r>
            <a:endParaRPr lang="en-IE" dirty="0"/>
          </a:p>
        </p:txBody>
      </p:sp>
      <p:sp>
        <p:nvSpPr>
          <p:cNvPr id="3" name="Title 2"/>
          <p:cNvSpPr>
            <a:spLocks noGrp="1"/>
          </p:cNvSpPr>
          <p:nvPr>
            <p:ph type="title"/>
          </p:nvPr>
        </p:nvSpPr>
        <p:spPr/>
        <p:txBody>
          <a:bodyPr/>
          <a:lstStyle/>
          <a:p>
            <a:r>
              <a:rPr lang="en-IE" dirty="0" smtClean="0"/>
              <a:t>Case Studies</a:t>
            </a:r>
            <a:endParaRPr lang="en-IE" dirty="0"/>
          </a:p>
        </p:txBody>
      </p:sp>
    </p:spTree>
    <p:extLst>
      <p:ext uri="{BB962C8B-B14F-4D97-AF65-F5344CB8AC3E}">
        <p14:creationId xmlns:p14="http://schemas.microsoft.com/office/powerpoint/2010/main" val="30427496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E" dirty="0"/>
              <a:t>A non-fiction essay is a piece of writing focusing on a specific topic based on the review of scholarly sources, synthesised and reviewed from the student’s perspective. It is often written in a persuasive voice to argue from a particular point-of-view. It is usually composed of three parts:</a:t>
            </a:r>
          </a:p>
          <a:p>
            <a:pPr lvl="1"/>
            <a:r>
              <a:rPr lang="en-IE" i="1" dirty="0"/>
              <a:t>Introduction</a:t>
            </a:r>
            <a:r>
              <a:rPr lang="en-IE" dirty="0"/>
              <a:t>: Present the main topics and arguments to be covered</a:t>
            </a:r>
          </a:p>
          <a:p>
            <a:pPr lvl="1"/>
            <a:r>
              <a:rPr lang="en-IE" i="1" dirty="0"/>
              <a:t>Main Body</a:t>
            </a:r>
            <a:r>
              <a:rPr lang="en-IE" dirty="0"/>
              <a:t>: Detail the arguments, present evidence, and articulate point-of-view</a:t>
            </a:r>
          </a:p>
          <a:p>
            <a:pPr lvl="1"/>
            <a:r>
              <a:rPr lang="en-IE" i="1" dirty="0"/>
              <a:t>Conclusions</a:t>
            </a:r>
            <a:r>
              <a:rPr lang="en-IE" dirty="0"/>
              <a:t>: Summarize the content of the essay</a:t>
            </a:r>
          </a:p>
        </p:txBody>
      </p:sp>
      <p:sp>
        <p:nvSpPr>
          <p:cNvPr id="3" name="Title 2"/>
          <p:cNvSpPr>
            <a:spLocks noGrp="1"/>
          </p:cNvSpPr>
          <p:nvPr>
            <p:ph type="title"/>
          </p:nvPr>
        </p:nvSpPr>
        <p:spPr/>
        <p:txBody>
          <a:bodyPr/>
          <a:lstStyle/>
          <a:p>
            <a:r>
              <a:rPr lang="en-IE" dirty="0" smtClean="0"/>
              <a:t>Essays</a:t>
            </a:r>
            <a:endParaRPr lang="en-IE" dirty="0"/>
          </a:p>
        </p:txBody>
      </p:sp>
    </p:spTree>
    <p:extLst>
      <p:ext uri="{BB962C8B-B14F-4D97-AF65-F5344CB8AC3E}">
        <p14:creationId xmlns:p14="http://schemas.microsoft.com/office/powerpoint/2010/main" val="4449853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Ask the students to:</a:t>
            </a:r>
          </a:p>
          <a:p>
            <a:pPr lvl="1"/>
            <a:r>
              <a:rPr lang="en-IE" b="1" i="1" dirty="0"/>
              <a:t>Write an essay</a:t>
            </a:r>
            <a:endParaRPr lang="en-IE" dirty="0"/>
          </a:p>
          <a:p>
            <a:pPr lvl="1"/>
            <a:r>
              <a:rPr lang="en-IE" b="1" i="1" dirty="0"/>
              <a:t>Review another student’s essay</a:t>
            </a:r>
            <a:endParaRPr lang="en-IE" dirty="0"/>
          </a:p>
          <a:p>
            <a:pPr lvl="1"/>
            <a:r>
              <a:rPr lang="en-IE" b="1" i="1" dirty="0"/>
              <a:t>Search for essays online</a:t>
            </a:r>
            <a:endParaRPr lang="en-IE" dirty="0"/>
          </a:p>
        </p:txBody>
      </p:sp>
      <p:sp>
        <p:nvSpPr>
          <p:cNvPr id="3" name="Title 2"/>
          <p:cNvSpPr>
            <a:spLocks noGrp="1"/>
          </p:cNvSpPr>
          <p:nvPr>
            <p:ph type="title"/>
          </p:nvPr>
        </p:nvSpPr>
        <p:spPr/>
        <p:txBody>
          <a:bodyPr/>
          <a:lstStyle/>
          <a:p>
            <a:r>
              <a:rPr lang="en-IE" dirty="0" smtClean="0"/>
              <a:t>Essays</a:t>
            </a:r>
            <a:endParaRPr lang="en-IE" dirty="0"/>
          </a:p>
        </p:txBody>
      </p:sp>
    </p:spTree>
    <p:extLst>
      <p:ext uri="{BB962C8B-B14F-4D97-AF65-F5344CB8AC3E}">
        <p14:creationId xmlns:p14="http://schemas.microsoft.com/office/powerpoint/2010/main" val="16267369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IE" dirty="0"/>
              <a:t>An interview is typically a two-way structured conversation where one participant asks questions and the other answers them. Interviews can be highly structured, semi-structured, or unstructured. Structured interviews usually have fixed questions, and are given to the interviewee before the interview. Semi-structured interviews usually have some fixed questions, and some that crop up during the interview, and the fixed ones are given to the interviewee before the interview. Unstructured interviews do not have any fixed questions, and are not given to the interviewee before the interview. </a:t>
            </a:r>
          </a:p>
        </p:txBody>
      </p:sp>
      <p:sp>
        <p:nvSpPr>
          <p:cNvPr id="3" name="Title 2"/>
          <p:cNvSpPr>
            <a:spLocks noGrp="1"/>
          </p:cNvSpPr>
          <p:nvPr>
            <p:ph type="title"/>
          </p:nvPr>
        </p:nvSpPr>
        <p:spPr/>
        <p:txBody>
          <a:bodyPr/>
          <a:lstStyle/>
          <a:p>
            <a:r>
              <a:rPr lang="en-IE" dirty="0" smtClean="0"/>
              <a:t>Interviews</a:t>
            </a:r>
            <a:endParaRPr lang="en-IE" dirty="0"/>
          </a:p>
        </p:txBody>
      </p:sp>
    </p:spTree>
    <p:extLst>
      <p:ext uri="{BB962C8B-B14F-4D97-AF65-F5344CB8AC3E}">
        <p14:creationId xmlns:p14="http://schemas.microsoft.com/office/powerpoint/2010/main" val="32364189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Ask the students to:</a:t>
            </a:r>
          </a:p>
          <a:p>
            <a:pPr lvl="1"/>
            <a:r>
              <a:rPr lang="en-IE" b="1" i="1" dirty="0"/>
              <a:t>Create a series of interview questions for a specific job or topic</a:t>
            </a:r>
            <a:endParaRPr lang="en-IE" dirty="0"/>
          </a:p>
          <a:p>
            <a:pPr lvl="1"/>
            <a:r>
              <a:rPr lang="en-IE" b="1" i="1" dirty="0"/>
              <a:t>Search for 2-3 relevant interview transcripts and justify why they are useful</a:t>
            </a:r>
            <a:endParaRPr lang="en-IE" dirty="0"/>
          </a:p>
          <a:p>
            <a:pPr lvl="1"/>
            <a:r>
              <a:rPr lang="en-IE" b="1" i="1" dirty="0"/>
              <a:t>Create a video of a simulated interview</a:t>
            </a:r>
            <a:endParaRPr lang="en-IE" dirty="0"/>
          </a:p>
        </p:txBody>
      </p:sp>
      <p:sp>
        <p:nvSpPr>
          <p:cNvPr id="3" name="Title 2"/>
          <p:cNvSpPr>
            <a:spLocks noGrp="1"/>
          </p:cNvSpPr>
          <p:nvPr>
            <p:ph type="title"/>
          </p:nvPr>
        </p:nvSpPr>
        <p:spPr/>
        <p:txBody>
          <a:bodyPr/>
          <a:lstStyle/>
          <a:p>
            <a:r>
              <a:rPr lang="en-IE" dirty="0" smtClean="0"/>
              <a:t>Interviews</a:t>
            </a:r>
            <a:endParaRPr lang="en-IE" dirty="0"/>
          </a:p>
        </p:txBody>
      </p:sp>
    </p:spTree>
    <p:extLst>
      <p:ext uri="{BB962C8B-B14F-4D97-AF65-F5344CB8AC3E}">
        <p14:creationId xmlns:p14="http://schemas.microsoft.com/office/powerpoint/2010/main" val="40884597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 Multi-choice question is made up of two parts; (1) the question (or stem), and (2) a series of alternative or possible answers, where one of the answers is the correct answer, and the others serve as distractors. If the answerer selects the correct answer they get some marks, and if they select another answer they get no marks (or sometimes negative marking).</a:t>
            </a:r>
          </a:p>
        </p:txBody>
      </p:sp>
      <p:sp>
        <p:nvSpPr>
          <p:cNvPr id="3" name="Title 2"/>
          <p:cNvSpPr>
            <a:spLocks noGrp="1"/>
          </p:cNvSpPr>
          <p:nvPr>
            <p:ph type="title"/>
          </p:nvPr>
        </p:nvSpPr>
        <p:spPr/>
        <p:txBody>
          <a:bodyPr/>
          <a:lstStyle/>
          <a:p>
            <a:r>
              <a:rPr lang="en-IE" dirty="0" smtClean="0"/>
              <a:t>Multi-Choice Questions</a:t>
            </a:r>
            <a:endParaRPr lang="en-IE" dirty="0"/>
          </a:p>
        </p:txBody>
      </p:sp>
    </p:spTree>
    <p:extLst>
      <p:ext uri="{BB962C8B-B14F-4D97-AF65-F5344CB8AC3E}">
        <p14:creationId xmlns:p14="http://schemas.microsoft.com/office/powerpoint/2010/main" val="5053560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Tips:</a:t>
            </a:r>
          </a:p>
          <a:p>
            <a:pPr lvl="1"/>
            <a:r>
              <a:rPr lang="en-IE" dirty="0" smtClean="0"/>
              <a:t>If you provide 4 alternative answers, the students have a 25% chance of guessing the right answer</a:t>
            </a:r>
            <a:r>
              <a:rPr lang="en-IE" dirty="0"/>
              <a:t>, if you provide </a:t>
            </a:r>
            <a:r>
              <a:rPr lang="en-IE" dirty="0" smtClean="0"/>
              <a:t>5 </a:t>
            </a:r>
            <a:r>
              <a:rPr lang="en-IE" dirty="0"/>
              <a:t>alternative answers, the students have a </a:t>
            </a:r>
            <a:r>
              <a:rPr lang="en-IE" dirty="0" smtClean="0"/>
              <a:t>20% </a:t>
            </a:r>
            <a:r>
              <a:rPr lang="en-IE" dirty="0"/>
              <a:t>chance of guessing the right </a:t>
            </a:r>
            <a:r>
              <a:rPr lang="en-IE" dirty="0" smtClean="0"/>
              <a:t>answer, i</a:t>
            </a:r>
            <a:r>
              <a:rPr lang="en-IE" dirty="0"/>
              <a:t>f you provide </a:t>
            </a:r>
            <a:r>
              <a:rPr lang="en-IE" dirty="0" smtClean="0"/>
              <a:t>6 </a:t>
            </a:r>
            <a:r>
              <a:rPr lang="en-IE" dirty="0"/>
              <a:t>alternative answers, the students have a </a:t>
            </a:r>
            <a:r>
              <a:rPr lang="en-IE" dirty="0" smtClean="0"/>
              <a:t>16.6% </a:t>
            </a:r>
            <a:r>
              <a:rPr lang="en-IE" dirty="0"/>
              <a:t>chance of guessing the right </a:t>
            </a:r>
            <a:r>
              <a:rPr lang="en-IE" dirty="0" smtClean="0"/>
              <a:t>answer.</a:t>
            </a:r>
          </a:p>
          <a:p>
            <a:pPr lvl="1"/>
            <a:r>
              <a:rPr lang="en-IE" dirty="0" smtClean="0"/>
              <a:t>Try to make the alternative answers different from each other, particularly for students with dyslexia.</a:t>
            </a:r>
          </a:p>
          <a:p>
            <a:pPr lvl="1"/>
            <a:r>
              <a:rPr lang="en-IE" dirty="0" smtClean="0"/>
              <a:t>You need a big bank of questions that students can randomly get assigned.</a:t>
            </a:r>
          </a:p>
        </p:txBody>
      </p:sp>
      <p:sp>
        <p:nvSpPr>
          <p:cNvPr id="3" name="Title 2"/>
          <p:cNvSpPr>
            <a:spLocks noGrp="1"/>
          </p:cNvSpPr>
          <p:nvPr>
            <p:ph type="title"/>
          </p:nvPr>
        </p:nvSpPr>
        <p:spPr/>
        <p:txBody>
          <a:bodyPr/>
          <a:lstStyle/>
          <a:p>
            <a:r>
              <a:rPr lang="en-IE" dirty="0" smtClean="0"/>
              <a:t>Multi-Choice Questions</a:t>
            </a:r>
            <a:endParaRPr lang="en-IE" dirty="0"/>
          </a:p>
        </p:txBody>
      </p:sp>
    </p:spTree>
    <p:extLst>
      <p:ext uri="{BB962C8B-B14F-4D97-AF65-F5344CB8AC3E}">
        <p14:creationId xmlns:p14="http://schemas.microsoft.com/office/powerpoint/2010/main" val="22142274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Ask the students to:</a:t>
            </a:r>
          </a:p>
          <a:p>
            <a:pPr lvl="1"/>
            <a:r>
              <a:rPr lang="en-IE" b="1" i="1" dirty="0"/>
              <a:t>Create a series multi-choice questions to cover a particular topic</a:t>
            </a:r>
            <a:endParaRPr lang="en-IE" dirty="0"/>
          </a:p>
          <a:p>
            <a:pPr lvl="1"/>
            <a:r>
              <a:rPr lang="en-IE" b="1" i="1" dirty="0"/>
              <a:t>Answer a series of multi-choice questions and mark them formatively</a:t>
            </a:r>
            <a:endParaRPr lang="en-IE" dirty="0"/>
          </a:p>
          <a:p>
            <a:pPr lvl="1"/>
            <a:r>
              <a:rPr lang="en-IE" b="1" i="1" dirty="0"/>
              <a:t>Answer a series of multi-choice questions and mark them </a:t>
            </a:r>
            <a:r>
              <a:rPr lang="en-IE" b="1" i="1" dirty="0" err="1"/>
              <a:t>summatively</a:t>
            </a:r>
            <a:endParaRPr lang="en-IE" dirty="0"/>
          </a:p>
          <a:p>
            <a:pPr lvl="1"/>
            <a:r>
              <a:rPr lang="en-IE" b="1" i="1" dirty="0"/>
              <a:t>Rate other students multi-choice questions</a:t>
            </a:r>
            <a:endParaRPr lang="en-IE" dirty="0"/>
          </a:p>
        </p:txBody>
      </p:sp>
      <p:sp>
        <p:nvSpPr>
          <p:cNvPr id="3" name="Title 2"/>
          <p:cNvSpPr>
            <a:spLocks noGrp="1"/>
          </p:cNvSpPr>
          <p:nvPr>
            <p:ph type="title"/>
          </p:nvPr>
        </p:nvSpPr>
        <p:spPr/>
        <p:txBody>
          <a:bodyPr/>
          <a:lstStyle/>
          <a:p>
            <a:r>
              <a:rPr lang="en-IE" dirty="0" smtClean="0"/>
              <a:t>Multi-Choice Questions</a:t>
            </a:r>
            <a:endParaRPr lang="en-IE" dirty="0"/>
          </a:p>
        </p:txBody>
      </p:sp>
    </p:spTree>
    <p:extLst>
      <p:ext uri="{BB962C8B-B14F-4D97-AF65-F5344CB8AC3E}">
        <p14:creationId xmlns:p14="http://schemas.microsoft.com/office/powerpoint/2010/main" val="22604114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In an Open Book Examination the students are allowed to have access to books, papers and on-line content while doing an examination. Therefore the emphasis moves away from memorization of facts and formula, and focuses more on solving problems and demonstrating critical thinking and judgement.</a:t>
            </a:r>
          </a:p>
        </p:txBody>
      </p:sp>
      <p:sp>
        <p:nvSpPr>
          <p:cNvPr id="3" name="Title 2"/>
          <p:cNvSpPr>
            <a:spLocks noGrp="1"/>
          </p:cNvSpPr>
          <p:nvPr>
            <p:ph type="title"/>
          </p:nvPr>
        </p:nvSpPr>
        <p:spPr/>
        <p:txBody>
          <a:bodyPr/>
          <a:lstStyle/>
          <a:p>
            <a:r>
              <a:rPr lang="en-IE" dirty="0" smtClean="0"/>
              <a:t>Open Book Examinations</a:t>
            </a:r>
            <a:endParaRPr lang="en-IE" dirty="0"/>
          </a:p>
        </p:txBody>
      </p:sp>
    </p:spTree>
    <p:extLst>
      <p:ext uri="{BB962C8B-B14F-4D97-AF65-F5344CB8AC3E}">
        <p14:creationId xmlns:p14="http://schemas.microsoft.com/office/powerpoint/2010/main" val="16219595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Ask the students to:</a:t>
            </a:r>
          </a:p>
          <a:p>
            <a:pPr lvl="1"/>
            <a:r>
              <a:rPr lang="en-IE" b="1" i="1" dirty="0"/>
              <a:t>Undertake an open book exams, create an assignment box that closes in 2 hours</a:t>
            </a:r>
            <a:endParaRPr lang="en-IE" dirty="0"/>
          </a:p>
          <a:p>
            <a:pPr lvl="1"/>
            <a:r>
              <a:rPr lang="en-IE" b="1" i="1" dirty="0"/>
              <a:t>Get students to design an open book exam question</a:t>
            </a:r>
            <a:endParaRPr lang="en-IE" dirty="0"/>
          </a:p>
        </p:txBody>
      </p:sp>
      <p:sp>
        <p:nvSpPr>
          <p:cNvPr id="3" name="Title 2"/>
          <p:cNvSpPr>
            <a:spLocks noGrp="1"/>
          </p:cNvSpPr>
          <p:nvPr>
            <p:ph type="title"/>
          </p:nvPr>
        </p:nvSpPr>
        <p:spPr/>
        <p:txBody>
          <a:bodyPr/>
          <a:lstStyle/>
          <a:p>
            <a:r>
              <a:rPr lang="en-IE" dirty="0" smtClean="0"/>
              <a:t>Open Book Examinations</a:t>
            </a:r>
            <a:endParaRPr lang="en-IE" dirty="0"/>
          </a:p>
        </p:txBody>
      </p:sp>
    </p:spTree>
    <p:extLst>
      <p:ext uri="{BB962C8B-B14F-4D97-AF65-F5344CB8AC3E}">
        <p14:creationId xmlns:p14="http://schemas.microsoft.com/office/powerpoint/2010/main" val="3607615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smtClean="0"/>
              <a:t>UCD: Workload Equivalences </a:t>
            </a:r>
            <a:endParaRPr lang="en-IE" dirty="0"/>
          </a:p>
        </p:txBody>
      </p:sp>
      <p:sp>
        <p:nvSpPr>
          <p:cNvPr id="6" name="Rectangle 5"/>
          <p:cNvSpPr/>
          <p:nvPr/>
        </p:nvSpPr>
        <p:spPr>
          <a:xfrm>
            <a:off x="395536" y="1075161"/>
            <a:ext cx="7992888" cy="338554"/>
          </a:xfrm>
          <a:prstGeom prst="rect">
            <a:avLst/>
          </a:prstGeom>
        </p:spPr>
        <p:txBody>
          <a:bodyPr wrap="square">
            <a:spAutoFit/>
          </a:bodyPr>
          <a:lstStyle/>
          <a:p>
            <a:r>
              <a:rPr lang="en-IE" sz="1600" dirty="0" smtClean="0">
                <a:hlinkClick r:id="rId2"/>
              </a:rPr>
              <a:t>http</a:t>
            </a:r>
            <a:r>
              <a:rPr lang="en-IE" sz="1600" dirty="0">
                <a:hlinkClick r:id="rId2"/>
              </a:rPr>
              <a:t>://www.ucd.ie/teaching/t4media/assessment_workload_equivalences.pdf</a:t>
            </a:r>
            <a:endParaRPr lang="en-IE" sz="1600" dirty="0"/>
          </a:p>
        </p:txBody>
      </p:sp>
      <p:graphicFrame>
        <p:nvGraphicFramePr>
          <p:cNvPr id="4" name="Table 3"/>
          <p:cNvGraphicFramePr>
            <a:graphicFrameLocks noGrp="1"/>
          </p:cNvGraphicFramePr>
          <p:nvPr>
            <p:extLst>
              <p:ext uri="{D42A27DB-BD31-4B8C-83A1-F6EECF244321}">
                <p14:modId xmlns:p14="http://schemas.microsoft.com/office/powerpoint/2010/main" val="1758538639"/>
              </p:ext>
            </p:extLst>
          </p:nvPr>
        </p:nvGraphicFramePr>
        <p:xfrm>
          <a:off x="467544" y="1482680"/>
          <a:ext cx="8219256" cy="5186680"/>
        </p:xfrm>
        <a:graphic>
          <a:graphicData uri="http://schemas.openxmlformats.org/drawingml/2006/table">
            <a:tbl>
              <a:tblPr firstRow="1" bandRow="1">
                <a:tableStyleId>{5C22544A-7EE6-4342-B048-85BDC9FD1C3A}</a:tableStyleId>
              </a:tblPr>
              <a:tblGrid>
                <a:gridCol w="4109628">
                  <a:extLst>
                    <a:ext uri="{9D8B030D-6E8A-4147-A177-3AD203B41FA5}">
                      <a16:colId xmlns:a16="http://schemas.microsoft.com/office/drawing/2014/main" val="3851483824"/>
                    </a:ext>
                  </a:extLst>
                </a:gridCol>
                <a:gridCol w="4109628">
                  <a:extLst>
                    <a:ext uri="{9D8B030D-6E8A-4147-A177-3AD203B41FA5}">
                      <a16:colId xmlns:a16="http://schemas.microsoft.com/office/drawing/2014/main" val="699170802"/>
                    </a:ext>
                  </a:extLst>
                </a:gridCol>
              </a:tblGrid>
              <a:tr h="370840">
                <a:tc>
                  <a:txBody>
                    <a:bodyPr/>
                    <a:lstStyle/>
                    <a:p>
                      <a:r>
                        <a:rPr lang="en-IE" dirty="0" smtClean="0"/>
                        <a:t>Assessment Type</a:t>
                      </a:r>
                      <a:endParaRPr lang="en-IE" dirty="0"/>
                    </a:p>
                  </a:txBody>
                  <a:tcPr/>
                </a:tc>
                <a:tc>
                  <a:txBody>
                    <a:bodyPr/>
                    <a:lstStyle/>
                    <a:p>
                      <a:r>
                        <a:rPr lang="en-IE" dirty="0" smtClean="0"/>
                        <a:t>Equivalencies</a:t>
                      </a:r>
                      <a:endParaRPr lang="en-IE" dirty="0"/>
                    </a:p>
                  </a:txBody>
                  <a:tcPr/>
                </a:tc>
                <a:extLst>
                  <a:ext uri="{0D108BD9-81ED-4DB2-BD59-A6C34878D82A}">
                    <a16:rowId xmlns:a16="http://schemas.microsoft.com/office/drawing/2014/main" val="736728503"/>
                  </a:ext>
                </a:extLst>
              </a:tr>
              <a:tr h="370840">
                <a:tc>
                  <a:txBody>
                    <a:bodyPr/>
                    <a:lstStyle/>
                    <a:p>
                      <a:r>
                        <a:rPr lang="en-IE" dirty="0" smtClean="0"/>
                        <a:t>Examination</a:t>
                      </a:r>
                    </a:p>
                  </a:txBody>
                  <a:tcPr/>
                </a:tc>
                <a:tc>
                  <a:txBody>
                    <a:bodyPr/>
                    <a:lstStyle/>
                    <a:p>
                      <a:r>
                        <a:rPr lang="en-IE" dirty="0" smtClean="0"/>
                        <a:t>1 hour</a:t>
                      </a:r>
                      <a:endParaRPr lang="en-IE" dirty="0"/>
                    </a:p>
                  </a:txBody>
                  <a:tcPr/>
                </a:tc>
                <a:extLst>
                  <a:ext uri="{0D108BD9-81ED-4DB2-BD59-A6C34878D82A}">
                    <a16:rowId xmlns:a16="http://schemas.microsoft.com/office/drawing/2014/main" val="4098185740"/>
                  </a:ext>
                </a:extLst>
              </a:tr>
              <a:tr h="370840">
                <a:tc>
                  <a:txBody>
                    <a:bodyPr/>
                    <a:lstStyle/>
                    <a:p>
                      <a:r>
                        <a:rPr lang="en-IE" dirty="0" smtClean="0"/>
                        <a:t>Case Study</a:t>
                      </a:r>
                      <a:endParaRPr lang="en-IE" dirty="0"/>
                    </a:p>
                  </a:txBody>
                  <a:tcPr/>
                </a:tc>
                <a:tc>
                  <a:txBody>
                    <a:bodyPr/>
                    <a:lstStyle/>
                    <a:p>
                      <a:r>
                        <a:rPr lang="en-IE" dirty="0" smtClean="0"/>
                        <a:t>750</a:t>
                      </a:r>
                      <a:r>
                        <a:rPr lang="en-IE" baseline="0" dirty="0" smtClean="0"/>
                        <a:t> word case study</a:t>
                      </a:r>
                      <a:endParaRPr lang="en-IE" dirty="0"/>
                    </a:p>
                  </a:txBody>
                  <a:tcPr/>
                </a:tc>
                <a:extLst>
                  <a:ext uri="{0D108BD9-81ED-4DB2-BD59-A6C34878D82A}">
                    <a16:rowId xmlns:a16="http://schemas.microsoft.com/office/drawing/2014/main" val="2393192860"/>
                  </a:ext>
                </a:extLst>
              </a:tr>
              <a:tr h="255632">
                <a:tc>
                  <a:txBody>
                    <a:bodyPr/>
                    <a:lstStyle/>
                    <a:p>
                      <a:r>
                        <a:rPr lang="en-IE" dirty="0" smtClean="0"/>
                        <a:t>Essays</a:t>
                      </a:r>
                      <a:endParaRPr lang="en-IE" dirty="0"/>
                    </a:p>
                  </a:txBody>
                  <a:tcPr/>
                </a:tc>
                <a:tc>
                  <a:txBody>
                    <a:bodyPr/>
                    <a:lstStyle/>
                    <a:p>
                      <a:r>
                        <a:rPr lang="en-IE" dirty="0" smtClean="0"/>
                        <a:t>1500</a:t>
                      </a:r>
                      <a:r>
                        <a:rPr lang="en-IE" baseline="0" dirty="0" smtClean="0"/>
                        <a:t> word essay</a:t>
                      </a:r>
                      <a:endParaRPr lang="en-IE" dirty="0"/>
                    </a:p>
                  </a:txBody>
                  <a:tcPr/>
                </a:tc>
                <a:extLst>
                  <a:ext uri="{0D108BD9-81ED-4DB2-BD59-A6C34878D82A}">
                    <a16:rowId xmlns:a16="http://schemas.microsoft.com/office/drawing/2014/main" val="3687571897"/>
                  </a:ext>
                </a:extLst>
              </a:tr>
              <a:tr h="370840">
                <a:tc>
                  <a:txBody>
                    <a:bodyPr/>
                    <a:lstStyle/>
                    <a:p>
                      <a:r>
                        <a:rPr lang="en-IE" dirty="0" smtClean="0"/>
                        <a:t>Interviews (Oral Exam)</a:t>
                      </a:r>
                      <a:endParaRPr lang="en-IE" dirty="0"/>
                    </a:p>
                  </a:txBody>
                  <a:tcPr/>
                </a:tc>
                <a:tc>
                  <a:txBody>
                    <a:bodyPr/>
                    <a:lstStyle/>
                    <a:p>
                      <a:r>
                        <a:rPr lang="en-IE" dirty="0" smtClean="0"/>
                        <a:t>20 minute presentation</a:t>
                      </a:r>
                      <a:endParaRPr lang="en-IE" dirty="0"/>
                    </a:p>
                  </a:txBody>
                  <a:tcPr/>
                </a:tc>
                <a:extLst>
                  <a:ext uri="{0D108BD9-81ED-4DB2-BD59-A6C34878D82A}">
                    <a16:rowId xmlns:a16="http://schemas.microsoft.com/office/drawing/2014/main" val="2063200044"/>
                  </a:ext>
                </a:extLst>
              </a:tr>
              <a:tr h="370840">
                <a:tc>
                  <a:txBody>
                    <a:bodyPr/>
                    <a:lstStyle/>
                    <a:p>
                      <a:r>
                        <a:rPr lang="en-IE" dirty="0" smtClean="0"/>
                        <a:t>Multi-choice</a:t>
                      </a:r>
                      <a:r>
                        <a:rPr lang="en-IE" baseline="0" dirty="0" smtClean="0"/>
                        <a:t> Questions</a:t>
                      </a:r>
                      <a:endParaRPr lang="en-IE" dirty="0"/>
                    </a:p>
                  </a:txBody>
                  <a:tcPr/>
                </a:tc>
                <a:tc>
                  <a:txBody>
                    <a:bodyPr/>
                    <a:lstStyle/>
                    <a:p>
                      <a:r>
                        <a:rPr lang="en-IE" dirty="0" smtClean="0"/>
                        <a:t>30 minutes</a:t>
                      </a:r>
                      <a:endParaRPr lang="en-IE" dirty="0"/>
                    </a:p>
                  </a:txBody>
                  <a:tcPr/>
                </a:tc>
                <a:extLst>
                  <a:ext uri="{0D108BD9-81ED-4DB2-BD59-A6C34878D82A}">
                    <a16:rowId xmlns:a16="http://schemas.microsoft.com/office/drawing/2014/main" val="1064345704"/>
                  </a:ext>
                </a:extLst>
              </a:tr>
              <a:tr h="370840">
                <a:tc>
                  <a:txBody>
                    <a:bodyPr/>
                    <a:lstStyle/>
                    <a:p>
                      <a:r>
                        <a:rPr lang="en-IE" dirty="0" smtClean="0"/>
                        <a:t>Open Book Exam</a:t>
                      </a:r>
                      <a:endParaRPr lang="en-IE" dirty="0"/>
                    </a:p>
                  </a:txBody>
                  <a:tcPr/>
                </a:tc>
                <a:tc>
                  <a:txBody>
                    <a:bodyPr/>
                    <a:lstStyle/>
                    <a:p>
                      <a:r>
                        <a:rPr lang="en-IE" dirty="0" smtClean="0"/>
                        <a:t>1 hour</a:t>
                      </a:r>
                      <a:endParaRPr lang="en-IE" dirty="0"/>
                    </a:p>
                  </a:txBody>
                  <a:tcPr/>
                </a:tc>
                <a:extLst>
                  <a:ext uri="{0D108BD9-81ED-4DB2-BD59-A6C34878D82A}">
                    <a16:rowId xmlns:a16="http://schemas.microsoft.com/office/drawing/2014/main" val="4114904470"/>
                  </a:ext>
                </a:extLst>
              </a:tr>
              <a:tr h="370840">
                <a:tc>
                  <a:txBody>
                    <a:bodyPr/>
                    <a:lstStyle/>
                    <a:p>
                      <a:r>
                        <a:rPr lang="en-IE" dirty="0" smtClean="0"/>
                        <a:t>Paper</a:t>
                      </a:r>
                      <a:endParaRPr lang="en-IE" dirty="0"/>
                    </a:p>
                  </a:txBody>
                  <a:tcPr/>
                </a:tc>
                <a:tc>
                  <a:txBody>
                    <a:bodyPr/>
                    <a:lstStyle/>
                    <a:p>
                      <a:r>
                        <a:rPr lang="en-IE" dirty="0" smtClean="0"/>
                        <a:t>1250 research paper</a:t>
                      </a:r>
                      <a:endParaRPr lang="en-IE" dirty="0"/>
                    </a:p>
                  </a:txBody>
                  <a:tcPr/>
                </a:tc>
                <a:extLst>
                  <a:ext uri="{0D108BD9-81ED-4DB2-BD59-A6C34878D82A}">
                    <a16:rowId xmlns:a16="http://schemas.microsoft.com/office/drawing/2014/main" val="4279506427"/>
                  </a:ext>
                </a:extLst>
              </a:tr>
              <a:tr h="370840">
                <a:tc>
                  <a:txBody>
                    <a:bodyPr/>
                    <a:lstStyle/>
                    <a:p>
                      <a:r>
                        <a:rPr lang="en-IE" dirty="0" smtClean="0"/>
                        <a:t>Portfolio (or Reflective</a:t>
                      </a:r>
                      <a:r>
                        <a:rPr lang="en-IE" baseline="0" dirty="0" smtClean="0"/>
                        <a:t> Diary)</a:t>
                      </a:r>
                      <a:endParaRPr lang="en-IE" dirty="0"/>
                    </a:p>
                  </a:txBody>
                  <a:tcPr/>
                </a:tc>
                <a:tc>
                  <a:txBody>
                    <a:bodyPr/>
                    <a:lstStyle/>
                    <a:p>
                      <a:r>
                        <a:rPr lang="en-IE" dirty="0" smtClean="0"/>
                        <a:t>2000</a:t>
                      </a:r>
                      <a:r>
                        <a:rPr lang="en-IE" baseline="0" dirty="0" smtClean="0"/>
                        <a:t> words</a:t>
                      </a:r>
                      <a:endParaRPr lang="en-IE" dirty="0"/>
                    </a:p>
                  </a:txBody>
                  <a:tcPr/>
                </a:tc>
                <a:extLst>
                  <a:ext uri="{0D108BD9-81ED-4DB2-BD59-A6C34878D82A}">
                    <a16:rowId xmlns:a16="http://schemas.microsoft.com/office/drawing/2014/main" val="3123020497"/>
                  </a:ext>
                </a:extLst>
              </a:tr>
              <a:tr h="370840">
                <a:tc>
                  <a:txBody>
                    <a:bodyPr/>
                    <a:lstStyle/>
                    <a:p>
                      <a:r>
                        <a:rPr lang="en-IE" dirty="0" smtClean="0"/>
                        <a:t>Podcasts</a:t>
                      </a:r>
                      <a:endParaRPr lang="en-IE" dirty="0"/>
                    </a:p>
                  </a:txBody>
                  <a:tcPr/>
                </a:tc>
                <a:tc>
                  <a:txBody>
                    <a:bodyPr/>
                    <a:lstStyle/>
                    <a:p>
                      <a:r>
                        <a:rPr lang="en-IE" dirty="0" smtClean="0"/>
                        <a:t>20</a:t>
                      </a:r>
                      <a:r>
                        <a:rPr lang="en-IE" baseline="0" dirty="0" smtClean="0"/>
                        <a:t> minute podcast</a:t>
                      </a:r>
                      <a:endParaRPr lang="en-IE" dirty="0"/>
                    </a:p>
                  </a:txBody>
                  <a:tcPr/>
                </a:tc>
                <a:extLst>
                  <a:ext uri="{0D108BD9-81ED-4DB2-BD59-A6C34878D82A}">
                    <a16:rowId xmlns:a16="http://schemas.microsoft.com/office/drawing/2014/main" val="466622399"/>
                  </a:ext>
                </a:extLst>
              </a:tr>
              <a:tr h="370840">
                <a:tc>
                  <a:txBody>
                    <a:bodyPr/>
                    <a:lstStyle/>
                    <a:p>
                      <a:r>
                        <a:rPr lang="en-IE" dirty="0" smtClean="0"/>
                        <a:t>Poster (or Infographic)</a:t>
                      </a:r>
                      <a:endParaRPr lang="en-IE" dirty="0"/>
                    </a:p>
                  </a:txBody>
                  <a:tcPr/>
                </a:tc>
                <a:tc>
                  <a:txBody>
                    <a:bodyPr/>
                    <a:lstStyle/>
                    <a:p>
                      <a:r>
                        <a:rPr lang="en-IE" dirty="0" smtClean="0"/>
                        <a:t>1 poster / infographic</a:t>
                      </a:r>
                      <a:endParaRPr lang="en-IE" dirty="0"/>
                    </a:p>
                  </a:txBody>
                  <a:tcPr/>
                </a:tc>
                <a:extLst>
                  <a:ext uri="{0D108BD9-81ED-4DB2-BD59-A6C34878D82A}">
                    <a16:rowId xmlns:a16="http://schemas.microsoft.com/office/drawing/2014/main" val="503098140"/>
                  </a:ext>
                </a:extLst>
              </a:tr>
              <a:tr h="370840">
                <a:tc>
                  <a:txBody>
                    <a:bodyPr/>
                    <a:lstStyle/>
                    <a:p>
                      <a:r>
                        <a:rPr lang="en-IE" dirty="0" smtClean="0"/>
                        <a:t>Programming</a:t>
                      </a:r>
                      <a:r>
                        <a:rPr lang="en-IE" baseline="0" dirty="0" smtClean="0"/>
                        <a:t> (Code and Video)</a:t>
                      </a:r>
                      <a:endParaRPr lang="en-IE" dirty="0"/>
                    </a:p>
                  </a:txBody>
                  <a:tcPr/>
                </a:tc>
                <a:tc>
                  <a:txBody>
                    <a:bodyPr/>
                    <a:lstStyle/>
                    <a:p>
                      <a:r>
                        <a:rPr lang="en-IE" dirty="0" smtClean="0"/>
                        <a:t>Program, 4+</a:t>
                      </a:r>
                      <a:r>
                        <a:rPr lang="en-IE" baseline="0" dirty="0" smtClean="0"/>
                        <a:t> </a:t>
                      </a:r>
                      <a:r>
                        <a:rPr lang="en-IE" dirty="0" smtClean="0"/>
                        <a:t>significant methods</a:t>
                      </a:r>
                      <a:endParaRPr lang="en-IE" dirty="0"/>
                    </a:p>
                  </a:txBody>
                  <a:tcPr/>
                </a:tc>
                <a:extLst>
                  <a:ext uri="{0D108BD9-81ED-4DB2-BD59-A6C34878D82A}">
                    <a16:rowId xmlns:a16="http://schemas.microsoft.com/office/drawing/2014/main" val="2394605853"/>
                  </a:ext>
                </a:extLst>
              </a:tr>
              <a:tr h="370840">
                <a:tc>
                  <a:txBody>
                    <a:bodyPr/>
                    <a:lstStyle/>
                    <a:p>
                      <a:r>
                        <a:rPr lang="en-IE" dirty="0" smtClean="0"/>
                        <a:t>Questionnaire</a:t>
                      </a:r>
                      <a:endParaRPr lang="en-IE" dirty="0"/>
                    </a:p>
                  </a:txBody>
                  <a:tcPr/>
                </a:tc>
                <a:tc>
                  <a:txBody>
                    <a:bodyPr/>
                    <a:lstStyle/>
                    <a:p>
                      <a:r>
                        <a:rPr lang="en-IE" dirty="0" smtClean="0"/>
                        <a:t>4 main sections,</a:t>
                      </a:r>
                      <a:r>
                        <a:rPr lang="en-IE" baseline="0" dirty="0" smtClean="0"/>
                        <a:t> 10 questions per.</a:t>
                      </a:r>
                      <a:endParaRPr lang="en-IE" dirty="0"/>
                    </a:p>
                  </a:txBody>
                  <a:tcPr/>
                </a:tc>
                <a:extLst>
                  <a:ext uri="{0D108BD9-81ED-4DB2-BD59-A6C34878D82A}">
                    <a16:rowId xmlns:a16="http://schemas.microsoft.com/office/drawing/2014/main" val="1435071053"/>
                  </a:ext>
                </a:extLst>
              </a:tr>
              <a:tr h="370840">
                <a:tc>
                  <a:txBody>
                    <a:bodyPr/>
                    <a:lstStyle/>
                    <a:p>
                      <a:r>
                        <a:rPr lang="en-IE" dirty="0" smtClean="0"/>
                        <a:t>Video (of</a:t>
                      </a:r>
                      <a:r>
                        <a:rPr lang="en-IE" baseline="0" dirty="0" smtClean="0"/>
                        <a:t> presentation)</a:t>
                      </a:r>
                      <a:endParaRPr lang="en-IE" dirty="0"/>
                    </a:p>
                  </a:txBody>
                  <a:tcPr/>
                </a:tc>
                <a:tc>
                  <a:txBody>
                    <a:bodyPr/>
                    <a:lstStyle/>
                    <a:p>
                      <a:r>
                        <a:rPr lang="en-IE" dirty="0" smtClean="0"/>
                        <a:t>20 minute presentation</a:t>
                      </a:r>
                      <a:endParaRPr lang="en-IE" dirty="0"/>
                    </a:p>
                  </a:txBody>
                  <a:tcPr/>
                </a:tc>
                <a:extLst>
                  <a:ext uri="{0D108BD9-81ED-4DB2-BD59-A6C34878D82A}">
                    <a16:rowId xmlns:a16="http://schemas.microsoft.com/office/drawing/2014/main" val="3213283170"/>
                  </a:ext>
                </a:extLst>
              </a:tr>
            </a:tbl>
          </a:graphicData>
        </a:graphic>
      </p:graphicFrame>
    </p:spTree>
    <p:extLst>
      <p:ext uri="{BB962C8B-B14F-4D97-AF65-F5344CB8AC3E}">
        <p14:creationId xmlns:p14="http://schemas.microsoft.com/office/powerpoint/2010/main" val="7572792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IE" dirty="0"/>
              <a:t>A scientific paper is a document that usually describes an experiment from hypothesis and methodology, to results and conclusions. The typical structure of a paper is as follows:</a:t>
            </a:r>
          </a:p>
          <a:p>
            <a:pPr lvl="1"/>
            <a:r>
              <a:rPr lang="en-IE" dirty="0"/>
              <a:t>Title: This is what the paper is about</a:t>
            </a:r>
          </a:p>
          <a:p>
            <a:pPr lvl="1"/>
            <a:r>
              <a:rPr lang="en-IE" dirty="0"/>
              <a:t>Abstract: This is a summary of paper, including the main reason for the experiment, the primary results, and the main conclusions</a:t>
            </a:r>
          </a:p>
          <a:p>
            <a:pPr lvl="1"/>
            <a:r>
              <a:rPr lang="en-IE" dirty="0"/>
              <a:t>Introduction: This is an explanation as to why the experiment was undertaken, as well as some background literature</a:t>
            </a:r>
          </a:p>
          <a:p>
            <a:pPr lvl="1"/>
            <a:r>
              <a:rPr lang="en-IE" dirty="0"/>
              <a:t>Methodology: This is how the experiment was undertaken</a:t>
            </a:r>
          </a:p>
          <a:p>
            <a:pPr lvl="1"/>
            <a:r>
              <a:rPr lang="en-IE" dirty="0"/>
              <a:t>Results: This is the key findings of the experiment</a:t>
            </a:r>
          </a:p>
          <a:p>
            <a:pPr lvl="1"/>
            <a:r>
              <a:rPr lang="en-IE" dirty="0"/>
              <a:t>Discussion: This explains why these results could be significant</a:t>
            </a:r>
          </a:p>
        </p:txBody>
      </p:sp>
      <p:sp>
        <p:nvSpPr>
          <p:cNvPr id="3" name="Title 2"/>
          <p:cNvSpPr>
            <a:spLocks noGrp="1"/>
          </p:cNvSpPr>
          <p:nvPr>
            <p:ph type="title"/>
          </p:nvPr>
        </p:nvSpPr>
        <p:spPr/>
        <p:txBody>
          <a:bodyPr/>
          <a:lstStyle/>
          <a:p>
            <a:r>
              <a:rPr lang="en-IE" dirty="0" smtClean="0"/>
              <a:t>Papers</a:t>
            </a:r>
            <a:endParaRPr lang="en-IE" dirty="0"/>
          </a:p>
        </p:txBody>
      </p:sp>
    </p:spTree>
    <p:extLst>
      <p:ext uri="{BB962C8B-B14F-4D97-AF65-F5344CB8AC3E}">
        <p14:creationId xmlns:p14="http://schemas.microsoft.com/office/powerpoint/2010/main" val="13031522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Ask the students to:</a:t>
            </a:r>
          </a:p>
          <a:p>
            <a:pPr lvl="1"/>
            <a:r>
              <a:rPr lang="en-IE" b="1" i="1" dirty="0"/>
              <a:t>Write a paper</a:t>
            </a:r>
            <a:endParaRPr lang="en-IE" dirty="0"/>
          </a:p>
          <a:p>
            <a:pPr lvl="1"/>
            <a:r>
              <a:rPr lang="en-IE" b="1" i="1" dirty="0"/>
              <a:t>Search for 2-3 relevant papers and justify why they are useful</a:t>
            </a:r>
            <a:endParaRPr lang="en-IE" dirty="0"/>
          </a:p>
          <a:p>
            <a:pPr lvl="1"/>
            <a:r>
              <a:rPr lang="en-IE" b="1" i="1" dirty="0"/>
              <a:t>Read a paper and discuss the paper’s hypothesis, methodology, and results, and compare all three.</a:t>
            </a:r>
            <a:endParaRPr lang="en-IE" dirty="0"/>
          </a:p>
          <a:p>
            <a:pPr lvl="1"/>
            <a:r>
              <a:rPr lang="en-IE" b="1" i="1" dirty="0"/>
              <a:t>Read a paper and review it using the </a:t>
            </a:r>
            <a:r>
              <a:rPr lang="en-IE" b="1" i="1" dirty="0" err="1"/>
              <a:t>checksheet</a:t>
            </a:r>
            <a:r>
              <a:rPr lang="en-IE" b="1" i="1" dirty="0"/>
              <a:t> below</a:t>
            </a:r>
            <a:endParaRPr lang="en-IE" dirty="0"/>
          </a:p>
        </p:txBody>
      </p:sp>
      <p:sp>
        <p:nvSpPr>
          <p:cNvPr id="3" name="Title 2"/>
          <p:cNvSpPr>
            <a:spLocks noGrp="1"/>
          </p:cNvSpPr>
          <p:nvPr>
            <p:ph type="title"/>
          </p:nvPr>
        </p:nvSpPr>
        <p:spPr/>
        <p:txBody>
          <a:bodyPr/>
          <a:lstStyle/>
          <a:p>
            <a:r>
              <a:rPr lang="en-IE" dirty="0" smtClean="0"/>
              <a:t>Papers</a:t>
            </a:r>
            <a:endParaRPr lang="en-IE" dirty="0"/>
          </a:p>
        </p:txBody>
      </p:sp>
    </p:spTree>
    <p:extLst>
      <p:ext uri="{BB962C8B-B14F-4D97-AF65-F5344CB8AC3E}">
        <p14:creationId xmlns:p14="http://schemas.microsoft.com/office/powerpoint/2010/main" val="10330155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 student portfolio is a compilation of academic work which describes the student’s journey on exploring a specific topic. The portfolio allows the student to reflect on their goals and progress, and allows the lecturer to see how that journey is going. Online portfolios (also called </a:t>
            </a:r>
            <a:r>
              <a:rPr lang="en-IE" i="1" dirty="0"/>
              <a:t>digital portfolios</a:t>
            </a:r>
            <a:r>
              <a:rPr lang="en-IE" dirty="0"/>
              <a:t> or </a:t>
            </a:r>
            <a:r>
              <a:rPr lang="en-IE" i="1" dirty="0"/>
              <a:t>e-portfolios</a:t>
            </a:r>
            <a:r>
              <a:rPr lang="en-IE" dirty="0"/>
              <a:t>) are often blogs and document the ongoing student reflections.</a:t>
            </a:r>
          </a:p>
        </p:txBody>
      </p:sp>
      <p:sp>
        <p:nvSpPr>
          <p:cNvPr id="3" name="Title 2"/>
          <p:cNvSpPr>
            <a:spLocks noGrp="1"/>
          </p:cNvSpPr>
          <p:nvPr>
            <p:ph type="title"/>
          </p:nvPr>
        </p:nvSpPr>
        <p:spPr/>
        <p:txBody>
          <a:bodyPr/>
          <a:lstStyle/>
          <a:p>
            <a:r>
              <a:rPr lang="en-IE" dirty="0" smtClean="0"/>
              <a:t>Portfolio</a:t>
            </a:r>
            <a:endParaRPr lang="en-IE" dirty="0"/>
          </a:p>
        </p:txBody>
      </p:sp>
    </p:spTree>
    <p:extLst>
      <p:ext uri="{BB962C8B-B14F-4D97-AF65-F5344CB8AC3E}">
        <p14:creationId xmlns:p14="http://schemas.microsoft.com/office/powerpoint/2010/main" val="28395353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Ask the students to:</a:t>
            </a:r>
          </a:p>
          <a:p>
            <a:pPr lvl="1"/>
            <a:r>
              <a:rPr lang="en-IE" b="1" i="1" dirty="0"/>
              <a:t>Keep a portfolio</a:t>
            </a:r>
            <a:endParaRPr lang="en-IE" dirty="0"/>
          </a:p>
          <a:p>
            <a:pPr lvl="1"/>
            <a:r>
              <a:rPr lang="en-IE" b="1" i="1" dirty="0"/>
              <a:t>Search for 2-3 portfolios and justify why they are useful</a:t>
            </a:r>
            <a:endParaRPr lang="en-IE" dirty="0"/>
          </a:p>
        </p:txBody>
      </p:sp>
      <p:sp>
        <p:nvSpPr>
          <p:cNvPr id="3" name="Title 2"/>
          <p:cNvSpPr>
            <a:spLocks noGrp="1"/>
          </p:cNvSpPr>
          <p:nvPr>
            <p:ph type="title"/>
          </p:nvPr>
        </p:nvSpPr>
        <p:spPr/>
        <p:txBody>
          <a:bodyPr/>
          <a:lstStyle/>
          <a:p>
            <a:r>
              <a:rPr lang="en-IE" dirty="0" smtClean="0"/>
              <a:t>Portfolio</a:t>
            </a:r>
            <a:endParaRPr lang="en-IE" dirty="0"/>
          </a:p>
        </p:txBody>
      </p:sp>
    </p:spTree>
    <p:extLst>
      <p:ext uri="{BB962C8B-B14F-4D97-AF65-F5344CB8AC3E}">
        <p14:creationId xmlns:p14="http://schemas.microsoft.com/office/powerpoint/2010/main" val="32962002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 podcast is a series of audio recordings that a user can download and listen at their own pace. The podcast usually features one or more hosts talking about a specific topic. Many podcasts include information such as an associated website with links and show notes, transcripts, additional resources, and additional commentary.</a:t>
            </a:r>
          </a:p>
        </p:txBody>
      </p:sp>
      <p:sp>
        <p:nvSpPr>
          <p:cNvPr id="3" name="Title 2"/>
          <p:cNvSpPr>
            <a:spLocks noGrp="1"/>
          </p:cNvSpPr>
          <p:nvPr>
            <p:ph type="title"/>
          </p:nvPr>
        </p:nvSpPr>
        <p:spPr/>
        <p:txBody>
          <a:bodyPr/>
          <a:lstStyle/>
          <a:p>
            <a:r>
              <a:rPr lang="en-IE" dirty="0" smtClean="0"/>
              <a:t>Podcasts</a:t>
            </a:r>
            <a:endParaRPr lang="en-IE" dirty="0"/>
          </a:p>
        </p:txBody>
      </p:sp>
    </p:spTree>
    <p:extLst>
      <p:ext uri="{BB962C8B-B14F-4D97-AF65-F5344CB8AC3E}">
        <p14:creationId xmlns:p14="http://schemas.microsoft.com/office/powerpoint/2010/main" val="19132602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Ask the students to:</a:t>
            </a:r>
          </a:p>
          <a:p>
            <a:pPr lvl="1"/>
            <a:r>
              <a:rPr lang="en-IE" b="1" i="1" dirty="0"/>
              <a:t>Create a podcast about a specific topic</a:t>
            </a:r>
            <a:endParaRPr lang="en-IE" dirty="0"/>
          </a:p>
          <a:p>
            <a:pPr lvl="1"/>
            <a:r>
              <a:rPr lang="en-IE" b="1" i="1" dirty="0"/>
              <a:t>Search for 2-3 relevant podcasts and justify why they are useful</a:t>
            </a:r>
            <a:endParaRPr lang="en-IE" dirty="0"/>
          </a:p>
          <a:p>
            <a:pPr lvl="1"/>
            <a:r>
              <a:rPr lang="en-IE" b="1" i="1" dirty="0"/>
              <a:t>Search for 2-3 relevant podcasts and critically review them</a:t>
            </a:r>
            <a:endParaRPr lang="en-IE" dirty="0"/>
          </a:p>
          <a:p>
            <a:pPr lvl="1"/>
            <a:r>
              <a:rPr lang="en-IE" b="1" i="1" dirty="0"/>
              <a:t>Search for 2-3 relevant podcasts and create 5-7 questions to aid reflection on it</a:t>
            </a:r>
            <a:endParaRPr lang="en-IE" dirty="0"/>
          </a:p>
        </p:txBody>
      </p:sp>
      <p:sp>
        <p:nvSpPr>
          <p:cNvPr id="3" name="Title 2"/>
          <p:cNvSpPr>
            <a:spLocks noGrp="1"/>
          </p:cNvSpPr>
          <p:nvPr>
            <p:ph type="title"/>
          </p:nvPr>
        </p:nvSpPr>
        <p:spPr/>
        <p:txBody>
          <a:bodyPr/>
          <a:lstStyle/>
          <a:p>
            <a:r>
              <a:rPr lang="en-IE" dirty="0" smtClean="0"/>
              <a:t>Podcasts</a:t>
            </a:r>
            <a:endParaRPr lang="en-IE" dirty="0"/>
          </a:p>
        </p:txBody>
      </p:sp>
    </p:spTree>
    <p:extLst>
      <p:ext uri="{BB962C8B-B14F-4D97-AF65-F5344CB8AC3E}">
        <p14:creationId xmlns:p14="http://schemas.microsoft.com/office/powerpoint/2010/main" val="1177379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E" dirty="0"/>
              <a:t>Posters or infographics are graphic visual representations about a particular topic. When designed well they can enhance a student’s understanding of a particular topic, particularly given human beings ability to use visual information to see patterns and trends. The three key metrics of the success of an infographic are - appeal, comprehension, and retention. There are a range of software tools to help create a range of specific visualizations,</a:t>
            </a:r>
          </a:p>
        </p:txBody>
      </p:sp>
      <p:sp>
        <p:nvSpPr>
          <p:cNvPr id="3" name="Title 2"/>
          <p:cNvSpPr>
            <a:spLocks noGrp="1"/>
          </p:cNvSpPr>
          <p:nvPr>
            <p:ph type="title"/>
          </p:nvPr>
        </p:nvSpPr>
        <p:spPr/>
        <p:txBody>
          <a:bodyPr/>
          <a:lstStyle/>
          <a:p>
            <a:r>
              <a:rPr lang="en-IE" dirty="0" smtClean="0"/>
              <a:t>Poster (or Infographic)</a:t>
            </a:r>
            <a:endParaRPr lang="en-IE" dirty="0"/>
          </a:p>
        </p:txBody>
      </p:sp>
    </p:spTree>
    <p:extLst>
      <p:ext uri="{BB962C8B-B14F-4D97-AF65-F5344CB8AC3E}">
        <p14:creationId xmlns:p14="http://schemas.microsoft.com/office/powerpoint/2010/main" val="2402313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Ask the students to:</a:t>
            </a:r>
          </a:p>
          <a:p>
            <a:pPr lvl="1"/>
            <a:r>
              <a:rPr lang="en-IE" b="1" i="1" dirty="0"/>
              <a:t>Create a poster or infographic about a specific topic</a:t>
            </a:r>
            <a:endParaRPr lang="en-IE" dirty="0"/>
          </a:p>
          <a:p>
            <a:pPr lvl="1"/>
            <a:r>
              <a:rPr lang="en-IE" b="1" i="1" dirty="0"/>
              <a:t>Search for 2-3 relevant poster or infographic and justify why they are useful</a:t>
            </a:r>
            <a:endParaRPr lang="en-IE" dirty="0"/>
          </a:p>
        </p:txBody>
      </p:sp>
      <p:sp>
        <p:nvSpPr>
          <p:cNvPr id="3" name="Title 2"/>
          <p:cNvSpPr>
            <a:spLocks noGrp="1"/>
          </p:cNvSpPr>
          <p:nvPr>
            <p:ph type="title"/>
          </p:nvPr>
        </p:nvSpPr>
        <p:spPr/>
        <p:txBody>
          <a:bodyPr/>
          <a:lstStyle/>
          <a:p>
            <a:r>
              <a:rPr lang="en-IE" dirty="0" smtClean="0"/>
              <a:t>Poster (or Infographic)</a:t>
            </a:r>
            <a:endParaRPr lang="en-IE" dirty="0"/>
          </a:p>
        </p:txBody>
      </p:sp>
    </p:spTree>
    <p:extLst>
      <p:ext uri="{BB962C8B-B14F-4D97-AF65-F5344CB8AC3E}">
        <p14:creationId xmlns:p14="http://schemas.microsoft.com/office/powerpoint/2010/main" val="1670267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IE" dirty="0"/>
              <a:t>Programming can include the gathering of requirements for a system, the design of code (using diagramming techniques), the development of that code, the testing of the code, and the evaluation of the code. If students are required to create a video, they can create a video of:</a:t>
            </a:r>
          </a:p>
          <a:p>
            <a:pPr lvl="1"/>
            <a:r>
              <a:rPr lang="en-IE" dirty="0"/>
              <a:t>The requirements of the system</a:t>
            </a:r>
          </a:p>
          <a:p>
            <a:pPr lvl="1"/>
            <a:r>
              <a:rPr lang="en-IE" dirty="0"/>
              <a:t>The design of the system</a:t>
            </a:r>
          </a:p>
          <a:p>
            <a:pPr lvl="1"/>
            <a:r>
              <a:rPr lang="en-IE" dirty="0"/>
              <a:t>The code in the system</a:t>
            </a:r>
          </a:p>
          <a:p>
            <a:pPr lvl="1"/>
            <a:r>
              <a:rPr lang="en-IE" dirty="0"/>
              <a:t>The system running</a:t>
            </a:r>
          </a:p>
          <a:p>
            <a:pPr lvl="1"/>
            <a:r>
              <a:rPr lang="en-IE" dirty="0"/>
              <a:t>The strengths and weaknesses of the system</a:t>
            </a:r>
          </a:p>
          <a:p>
            <a:pPr lvl="1"/>
            <a:r>
              <a:rPr lang="en-IE" dirty="0"/>
              <a:t>How the system compares to other similar systems.</a:t>
            </a:r>
          </a:p>
        </p:txBody>
      </p:sp>
      <p:sp>
        <p:nvSpPr>
          <p:cNvPr id="3" name="Title 2"/>
          <p:cNvSpPr>
            <a:spLocks noGrp="1"/>
          </p:cNvSpPr>
          <p:nvPr>
            <p:ph type="title"/>
          </p:nvPr>
        </p:nvSpPr>
        <p:spPr/>
        <p:txBody>
          <a:bodyPr/>
          <a:lstStyle/>
          <a:p>
            <a:r>
              <a:rPr lang="en-IE" dirty="0" smtClean="0"/>
              <a:t>Programs</a:t>
            </a:r>
            <a:endParaRPr lang="en-IE" dirty="0"/>
          </a:p>
        </p:txBody>
      </p:sp>
    </p:spTree>
    <p:extLst>
      <p:ext uri="{BB962C8B-B14F-4D97-AF65-F5344CB8AC3E}">
        <p14:creationId xmlns:p14="http://schemas.microsoft.com/office/powerpoint/2010/main" val="23660215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Ask the students to:</a:t>
            </a:r>
          </a:p>
          <a:p>
            <a:pPr lvl="1"/>
            <a:r>
              <a:rPr lang="en-IE" b="1" i="1" dirty="0"/>
              <a:t>Write a computer program about a specific topic</a:t>
            </a:r>
            <a:endParaRPr lang="en-IE" dirty="0"/>
          </a:p>
          <a:p>
            <a:pPr lvl="1"/>
            <a:r>
              <a:rPr lang="en-IE" b="1" i="1" dirty="0"/>
              <a:t>Create a video of the code, of the code running, of a discussion of why the code is good or bad, or a video or comparing this code to other similar systems, etc</a:t>
            </a:r>
            <a:r>
              <a:rPr lang="en-IE" b="1" i="1" dirty="0" smtClean="0"/>
              <a:t>.</a:t>
            </a:r>
            <a:endParaRPr lang="en-IE" dirty="0"/>
          </a:p>
        </p:txBody>
      </p:sp>
      <p:sp>
        <p:nvSpPr>
          <p:cNvPr id="3" name="Title 2"/>
          <p:cNvSpPr>
            <a:spLocks noGrp="1"/>
          </p:cNvSpPr>
          <p:nvPr>
            <p:ph type="title"/>
          </p:nvPr>
        </p:nvSpPr>
        <p:spPr/>
        <p:txBody>
          <a:bodyPr/>
          <a:lstStyle/>
          <a:p>
            <a:r>
              <a:rPr lang="en-IE" dirty="0" smtClean="0"/>
              <a:t>Programs</a:t>
            </a:r>
            <a:endParaRPr lang="en-IE" dirty="0"/>
          </a:p>
        </p:txBody>
      </p:sp>
    </p:spTree>
    <p:extLst>
      <p:ext uri="{BB962C8B-B14F-4D97-AF65-F5344CB8AC3E}">
        <p14:creationId xmlns:p14="http://schemas.microsoft.com/office/powerpoint/2010/main" val="4238188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IE" i="1" dirty="0" smtClean="0"/>
              <a:t>We could add </a:t>
            </a:r>
            <a:r>
              <a:rPr lang="en-IE" i="1" smtClean="0"/>
              <a:t>the following note </a:t>
            </a:r>
            <a:r>
              <a:rPr lang="en-IE" i="1" dirty="0" smtClean="0"/>
              <a:t>into our reports </a:t>
            </a:r>
            <a:r>
              <a:rPr lang="en-IE" i="1" smtClean="0"/>
              <a:t>to the </a:t>
            </a:r>
            <a:r>
              <a:rPr lang="en-IE" i="1" dirty="0" smtClean="0"/>
              <a:t>External </a:t>
            </a:r>
            <a:r>
              <a:rPr lang="en-IE" i="1" dirty="0" smtClean="0"/>
              <a:t>Examiners &gt;&gt;&gt;</a:t>
            </a:r>
          </a:p>
          <a:p>
            <a:pPr marL="109728" indent="0">
              <a:buNone/>
            </a:pPr>
            <a:endParaRPr lang="en-IE" i="1" dirty="0" smtClean="0"/>
          </a:p>
          <a:p>
            <a:pPr marL="109728" indent="0">
              <a:buNone/>
            </a:pPr>
            <a:r>
              <a:rPr lang="en-IE" dirty="0" smtClean="0"/>
              <a:t>In developing these alternative assessments we considered the equivalence of workloads between examinations and other forms of assessment. The School of Computing particularly focussed on the UCD </a:t>
            </a:r>
            <a:r>
              <a:rPr lang="en-IE" dirty="0"/>
              <a:t>Teaching &amp; Learning document “</a:t>
            </a:r>
            <a:r>
              <a:rPr lang="en-IE" i="1" dirty="0"/>
              <a:t>Assessment Workload and Equivalences</a:t>
            </a:r>
            <a:r>
              <a:rPr lang="en-IE" dirty="0" smtClean="0"/>
              <a:t>”, as well as </a:t>
            </a:r>
            <a:r>
              <a:rPr lang="en-IE" dirty="0"/>
              <a:t>London South Bank </a:t>
            </a:r>
            <a:r>
              <a:rPr lang="en-IE" dirty="0" smtClean="0"/>
              <a:t>University’s </a:t>
            </a:r>
            <a:r>
              <a:rPr lang="en-IE" dirty="0"/>
              <a:t>“</a:t>
            </a:r>
            <a:r>
              <a:rPr lang="en-IE" i="1" dirty="0"/>
              <a:t>Assessment Load: Equivalence Guidelines</a:t>
            </a:r>
            <a:r>
              <a:rPr lang="en-IE" dirty="0"/>
              <a:t>” </a:t>
            </a:r>
            <a:r>
              <a:rPr lang="en-IE" dirty="0" smtClean="0"/>
              <a:t>document, and Alan Fielding’s (Manchester Metropolitan University) </a:t>
            </a:r>
            <a:r>
              <a:rPr lang="en-IE" dirty="0"/>
              <a:t>2008 </a:t>
            </a:r>
            <a:r>
              <a:rPr lang="en-IE" dirty="0" smtClean="0"/>
              <a:t>paper “</a:t>
            </a:r>
            <a:r>
              <a:rPr lang="en-IE" i="1" dirty="0" smtClean="0"/>
              <a:t>Student Assessment Workloads</a:t>
            </a:r>
            <a:r>
              <a:rPr lang="en-IE" i="1" dirty="0"/>
              <a:t>: </a:t>
            </a:r>
            <a:r>
              <a:rPr lang="en-IE" i="1" dirty="0" smtClean="0"/>
              <a:t>A Review</a:t>
            </a:r>
            <a:r>
              <a:rPr lang="en-IE" dirty="0" smtClean="0"/>
              <a:t>” </a:t>
            </a:r>
            <a:endParaRPr lang="en-IE" dirty="0"/>
          </a:p>
        </p:txBody>
      </p:sp>
      <p:sp>
        <p:nvSpPr>
          <p:cNvPr id="3" name="Title 2"/>
          <p:cNvSpPr>
            <a:spLocks noGrp="1"/>
          </p:cNvSpPr>
          <p:nvPr>
            <p:ph type="title"/>
          </p:nvPr>
        </p:nvSpPr>
        <p:spPr/>
        <p:txBody>
          <a:bodyPr>
            <a:normAutofit/>
          </a:bodyPr>
          <a:lstStyle/>
          <a:p>
            <a:r>
              <a:rPr lang="en-IE" dirty="0" smtClean="0"/>
              <a:t>UCD: Workload Equivalences </a:t>
            </a:r>
            <a:endParaRPr lang="en-IE" dirty="0"/>
          </a:p>
        </p:txBody>
      </p:sp>
    </p:spTree>
    <p:extLst>
      <p:ext uri="{BB962C8B-B14F-4D97-AF65-F5344CB8AC3E}">
        <p14:creationId xmlns:p14="http://schemas.microsoft.com/office/powerpoint/2010/main" val="41154563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 questionnaire is a set of questions for the purpose of gathering information about a specific topic. They typically include two types of questions; open-ended questions and close-ended questions. Open-ended questions are ones where the students can give any response they want, whereas close-ended questions are ones where they can only respond from a pre-defined set of answers.</a:t>
            </a:r>
          </a:p>
        </p:txBody>
      </p:sp>
      <p:sp>
        <p:nvSpPr>
          <p:cNvPr id="3" name="Title 2"/>
          <p:cNvSpPr>
            <a:spLocks noGrp="1"/>
          </p:cNvSpPr>
          <p:nvPr>
            <p:ph type="title"/>
          </p:nvPr>
        </p:nvSpPr>
        <p:spPr/>
        <p:txBody>
          <a:bodyPr/>
          <a:lstStyle/>
          <a:p>
            <a:r>
              <a:rPr lang="en-IE" dirty="0" smtClean="0"/>
              <a:t>Questionnaire</a:t>
            </a:r>
            <a:endParaRPr lang="en-IE" dirty="0"/>
          </a:p>
        </p:txBody>
      </p:sp>
    </p:spTree>
    <p:extLst>
      <p:ext uri="{BB962C8B-B14F-4D97-AF65-F5344CB8AC3E}">
        <p14:creationId xmlns:p14="http://schemas.microsoft.com/office/powerpoint/2010/main" val="4555417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Ask the students to:</a:t>
            </a:r>
          </a:p>
          <a:p>
            <a:pPr lvl="1"/>
            <a:r>
              <a:rPr lang="en-IE" b="1" i="1" dirty="0"/>
              <a:t>Create a questionnaire about a specific topic</a:t>
            </a:r>
            <a:endParaRPr lang="en-IE" dirty="0"/>
          </a:p>
          <a:p>
            <a:pPr lvl="1"/>
            <a:r>
              <a:rPr lang="en-IE" b="1" i="1" dirty="0"/>
              <a:t>Search for 2-3 relevant questionnaires and justify why they are useful</a:t>
            </a:r>
            <a:endParaRPr lang="en-IE" dirty="0"/>
          </a:p>
        </p:txBody>
      </p:sp>
      <p:sp>
        <p:nvSpPr>
          <p:cNvPr id="3" name="Title 2"/>
          <p:cNvSpPr>
            <a:spLocks noGrp="1"/>
          </p:cNvSpPr>
          <p:nvPr>
            <p:ph type="title"/>
          </p:nvPr>
        </p:nvSpPr>
        <p:spPr/>
        <p:txBody>
          <a:bodyPr/>
          <a:lstStyle/>
          <a:p>
            <a:r>
              <a:rPr lang="en-IE" dirty="0" smtClean="0"/>
              <a:t>Questionnaire</a:t>
            </a:r>
            <a:endParaRPr lang="en-IE" dirty="0"/>
          </a:p>
        </p:txBody>
      </p:sp>
    </p:spTree>
    <p:extLst>
      <p:ext uri="{BB962C8B-B14F-4D97-AF65-F5344CB8AC3E}">
        <p14:creationId xmlns:p14="http://schemas.microsoft.com/office/powerpoint/2010/main" val="9968677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 video, specifically using PowerPoint to structure that content, can be a very useful way for students to demonstrate their knowledge of a specific topic. The key question to remember is “what do you want them to do after your video is over?”. The video should have factual evidence, data, documents and sources of information, to be credible</a:t>
            </a:r>
            <a:r>
              <a:rPr lang="en-IE" dirty="0" smtClean="0"/>
              <a:t>.</a:t>
            </a:r>
            <a:endParaRPr lang="en-IE" dirty="0"/>
          </a:p>
        </p:txBody>
      </p:sp>
      <p:sp>
        <p:nvSpPr>
          <p:cNvPr id="3" name="Title 2"/>
          <p:cNvSpPr>
            <a:spLocks noGrp="1"/>
          </p:cNvSpPr>
          <p:nvPr>
            <p:ph type="title"/>
          </p:nvPr>
        </p:nvSpPr>
        <p:spPr/>
        <p:txBody>
          <a:bodyPr/>
          <a:lstStyle/>
          <a:p>
            <a:r>
              <a:rPr lang="en-IE" dirty="0" smtClean="0"/>
              <a:t>Videos</a:t>
            </a:r>
            <a:endParaRPr lang="en-IE" dirty="0"/>
          </a:p>
        </p:txBody>
      </p:sp>
    </p:spTree>
    <p:extLst>
      <p:ext uri="{BB962C8B-B14F-4D97-AF65-F5344CB8AC3E}">
        <p14:creationId xmlns:p14="http://schemas.microsoft.com/office/powerpoint/2010/main" val="4856900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Tips:  </a:t>
            </a:r>
          </a:p>
          <a:p>
            <a:pPr lvl="1"/>
            <a:r>
              <a:rPr lang="en-IE" dirty="0" smtClean="0"/>
              <a:t>When </a:t>
            </a:r>
            <a:r>
              <a:rPr lang="en-IE" dirty="0"/>
              <a:t>recording your video narration, it’s very important to look at the camera to create the illusion of eye-contact with your audience. It means that wherever your camera is, that’s where your notes (and thus your eyes) should be. </a:t>
            </a:r>
          </a:p>
        </p:txBody>
      </p:sp>
      <p:sp>
        <p:nvSpPr>
          <p:cNvPr id="3" name="Title 2"/>
          <p:cNvSpPr>
            <a:spLocks noGrp="1"/>
          </p:cNvSpPr>
          <p:nvPr>
            <p:ph type="title"/>
          </p:nvPr>
        </p:nvSpPr>
        <p:spPr/>
        <p:txBody>
          <a:bodyPr/>
          <a:lstStyle/>
          <a:p>
            <a:r>
              <a:rPr lang="en-IE" dirty="0" smtClean="0"/>
              <a:t>Videos</a:t>
            </a:r>
            <a:endParaRPr lang="en-IE" dirty="0"/>
          </a:p>
        </p:txBody>
      </p:sp>
    </p:spTree>
    <p:extLst>
      <p:ext uri="{BB962C8B-B14F-4D97-AF65-F5344CB8AC3E}">
        <p14:creationId xmlns:p14="http://schemas.microsoft.com/office/powerpoint/2010/main" val="301005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Ask the students to:</a:t>
            </a:r>
          </a:p>
          <a:p>
            <a:pPr lvl="0"/>
            <a:r>
              <a:rPr lang="en-IE" b="1" i="1" dirty="0"/>
              <a:t>Create a video about a specific topic using PowerPoint slides to structure the content</a:t>
            </a:r>
            <a:endParaRPr lang="en-IE" dirty="0"/>
          </a:p>
          <a:p>
            <a:pPr lvl="0"/>
            <a:r>
              <a:rPr lang="en-IE" b="1" i="1" dirty="0"/>
              <a:t>Search for 2-3 relevant videos and justify why they are useful</a:t>
            </a:r>
            <a:endParaRPr lang="en-IE" dirty="0"/>
          </a:p>
        </p:txBody>
      </p:sp>
      <p:sp>
        <p:nvSpPr>
          <p:cNvPr id="3" name="Title 2"/>
          <p:cNvSpPr>
            <a:spLocks noGrp="1"/>
          </p:cNvSpPr>
          <p:nvPr>
            <p:ph type="title"/>
          </p:nvPr>
        </p:nvSpPr>
        <p:spPr/>
        <p:txBody>
          <a:bodyPr/>
          <a:lstStyle/>
          <a:p>
            <a:r>
              <a:rPr lang="en-IE" dirty="0" smtClean="0"/>
              <a:t>Videos</a:t>
            </a:r>
            <a:endParaRPr lang="en-IE" dirty="0"/>
          </a:p>
        </p:txBody>
      </p:sp>
    </p:spTree>
    <p:extLst>
      <p:ext uri="{BB962C8B-B14F-4D97-AF65-F5344CB8AC3E}">
        <p14:creationId xmlns:p14="http://schemas.microsoft.com/office/powerpoint/2010/main" val="16047138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o you need to put your exam onl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2" y="405384"/>
            <a:ext cx="9058730" cy="64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112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p:txBody>
          <a:bodyPr>
            <a:normAutofit/>
          </a:bodyPr>
          <a:lstStyle/>
          <a:p>
            <a:pPr eaLnBrk="1" hangingPunct="1"/>
            <a:r>
              <a:rPr lang="en-IE" altLang="en-US" sz="2400" dirty="0"/>
              <a:t>Full-package </a:t>
            </a:r>
            <a:r>
              <a:rPr lang="en-IE" altLang="en-US" sz="2400" dirty="0" smtClean="0"/>
              <a:t>courses</a:t>
            </a:r>
            <a:endParaRPr lang="en-IE" altLang="en-US" sz="2400" dirty="0"/>
          </a:p>
          <a:p>
            <a:pPr lvl="3" eaLnBrk="1" hangingPunct="1"/>
            <a:r>
              <a:rPr lang="en-IE" altLang="en-US" sz="1800" b="1" dirty="0"/>
              <a:t>Connexions</a:t>
            </a:r>
            <a:r>
              <a:rPr lang="en-IE" altLang="en-US" sz="1800" dirty="0"/>
              <a:t> http://cnx.org/</a:t>
            </a:r>
          </a:p>
          <a:p>
            <a:pPr lvl="3" eaLnBrk="1" hangingPunct="1"/>
            <a:r>
              <a:rPr lang="en-IE" altLang="en-US" sz="1800" b="1" dirty="0"/>
              <a:t>MIT </a:t>
            </a:r>
            <a:r>
              <a:rPr lang="en-IE" altLang="en-US" sz="1800" b="1" dirty="0" err="1"/>
              <a:t>OpenCourseWare</a:t>
            </a:r>
            <a:r>
              <a:rPr lang="en-IE" altLang="en-US" sz="1800" dirty="0"/>
              <a:t> http://ocw.mit.edu/index.htm</a:t>
            </a:r>
          </a:p>
          <a:p>
            <a:pPr lvl="3" eaLnBrk="1" hangingPunct="1"/>
            <a:r>
              <a:rPr lang="en-IE" altLang="en-US" sz="1800" b="1" dirty="0" err="1"/>
              <a:t>MITx</a:t>
            </a:r>
            <a:r>
              <a:rPr lang="en-IE" altLang="en-US" sz="1800" b="1" dirty="0"/>
              <a:t> </a:t>
            </a:r>
            <a:r>
              <a:rPr lang="en-IE" altLang="en-US" sz="1800" dirty="0"/>
              <a:t>http://mitx.mit.edu/</a:t>
            </a:r>
          </a:p>
          <a:p>
            <a:pPr lvl="3" eaLnBrk="1" hangingPunct="1"/>
            <a:r>
              <a:rPr lang="en-IE" altLang="en-US" sz="1800" b="1" dirty="0"/>
              <a:t>Open Course Library</a:t>
            </a:r>
            <a:r>
              <a:rPr lang="en-IE" altLang="en-US" sz="1800" dirty="0"/>
              <a:t> http://opencourselibrary.org</a:t>
            </a:r>
            <a:r>
              <a:rPr lang="en-IE" altLang="en-US" sz="1800" dirty="0" smtClean="0"/>
              <a:t>/</a:t>
            </a:r>
          </a:p>
          <a:p>
            <a:pPr lvl="3"/>
            <a:r>
              <a:rPr lang="en-IE" altLang="en-US" sz="1800" b="1" dirty="0"/>
              <a:t>Saylor Foundation</a:t>
            </a:r>
            <a:r>
              <a:rPr lang="en-IE" altLang="en-US" sz="1800" dirty="0"/>
              <a:t> http://www.saylor.org/</a:t>
            </a:r>
          </a:p>
          <a:p>
            <a:pPr lvl="3"/>
            <a:r>
              <a:rPr lang="en-IE" altLang="en-US" sz="1800" b="1" dirty="0"/>
              <a:t>Coursera</a:t>
            </a:r>
            <a:r>
              <a:rPr lang="en-IE" altLang="en-US" sz="1800" dirty="0"/>
              <a:t> https://www.coursera.org/</a:t>
            </a:r>
          </a:p>
          <a:p>
            <a:pPr lvl="3"/>
            <a:r>
              <a:rPr lang="en-IE" altLang="en-US" sz="1800" b="1" dirty="0" err="1"/>
              <a:t>FutureLearn</a:t>
            </a:r>
            <a:r>
              <a:rPr lang="en-IE" altLang="en-US" sz="1800" dirty="0"/>
              <a:t> https://www.futurelearn.com/</a:t>
            </a:r>
          </a:p>
          <a:p>
            <a:pPr lvl="3"/>
            <a:r>
              <a:rPr lang="en-IE" altLang="en-US" sz="1800" b="1" dirty="0" err="1"/>
              <a:t>Udacity</a:t>
            </a:r>
            <a:r>
              <a:rPr lang="en-IE" altLang="en-US" sz="1800" dirty="0"/>
              <a:t> https://www.udacity.com/courses/all</a:t>
            </a:r>
          </a:p>
          <a:p>
            <a:pPr lvl="3" eaLnBrk="1" hangingPunct="1"/>
            <a:endParaRPr lang="en-IE" altLang="en-US" sz="1800" dirty="0"/>
          </a:p>
        </p:txBody>
      </p:sp>
      <p:sp>
        <p:nvSpPr>
          <p:cNvPr id="2" name="Title 1"/>
          <p:cNvSpPr>
            <a:spLocks noGrp="1"/>
          </p:cNvSpPr>
          <p:nvPr>
            <p:ph type="title"/>
          </p:nvPr>
        </p:nvSpPr>
        <p:spPr/>
        <p:txBody>
          <a:bodyPr/>
          <a:lstStyle/>
          <a:p>
            <a:r>
              <a:rPr lang="en-IE" dirty="0" smtClean="0"/>
              <a:t>Some resources</a:t>
            </a:r>
            <a:endParaRPr lang="en-IE" dirty="0"/>
          </a:p>
        </p:txBody>
      </p:sp>
    </p:spTree>
    <p:extLst>
      <p:ext uri="{BB962C8B-B14F-4D97-AF65-F5344CB8AC3E}">
        <p14:creationId xmlns:p14="http://schemas.microsoft.com/office/powerpoint/2010/main" val="2442410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p:txBody>
          <a:bodyPr/>
          <a:lstStyle/>
          <a:p>
            <a:pPr eaLnBrk="1" hangingPunct="1">
              <a:defRPr/>
            </a:pPr>
            <a:r>
              <a:rPr lang="en-IE" altLang="en-US" sz="2400" dirty="0"/>
              <a:t>Repositories</a:t>
            </a:r>
          </a:p>
          <a:p>
            <a:pPr lvl="3" eaLnBrk="1" hangingPunct="1">
              <a:defRPr/>
            </a:pPr>
            <a:r>
              <a:rPr lang="en-IE" altLang="en-US" sz="1800" b="1" dirty="0"/>
              <a:t>Merlot</a:t>
            </a:r>
            <a:r>
              <a:rPr lang="en-IE" altLang="en-US" sz="1800" dirty="0"/>
              <a:t> http://www.merlot.org/</a:t>
            </a:r>
          </a:p>
          <a:p>
            <a:pPr lvl="3" eaLnBrk="1" hangingPunct="1">
              <a:defRPr/>
            </a:pPr>
            <a:r>
              <a:rPr lang="en-IE" altLang="en-US" sz="1800" b="1" dirty="0"/>
              <a:t>OER Commons</a:t>
            </a:r>
            <a:r>
              <a:rPr lang="en-IE" altLang="en-US" sz="1800" dirty="0"/>
              <a:t> http://www.oercommons.org/</a:t>
            </a:r>
          </a:p>
          <a:p>
            <a:pPr lvl="3" eaLnBrk="1" hangingPunct="1">
              <a:defRPr/>
            </a:pPr>
            <a:r>
              <a:rPr lang="en-IE" altLang="en-US" sz="1800" b="1" dirty="0"/>
              <a:t>National Repository of Online Courses (NROC) </a:t>
            </a:r>
          </a:p>
          <a:p>
            <a:pPr lvl="4">
              <a:defRPr/>
            </a:pPr>
            <a:r>
              <a:rPr lang="en-IE" altLang="en-US" dirty="0"/>
              <a:t>http://www.montereyinstitute.org/nroc/nrocdemos.html</a:t>
            </a:r>
          </a:p>
          <a:p>
            <a:pPr lvl="3" eaLnBrk="1" hangingPunct="1">
              <a:defRPr/>
            </a:pPr>
            <a:r>
              <a:rPr lang="en-IE" altLang="en-US" sz="1800" b="1" dirty="0" err="1"/>
              <a:t>iTunesU</a:t>
            </a:r>
            <a:r>
              <a:rPr lang="en-IE" altLang="en-US" sz="1800" dirty="0"/>
              <a:t> http://www.apple.com/education/itunes-u</a:t>
            </a:r>
          </a:p>
        </p:txBody>
      </p:sp>
      <p:sp>
        <p:nvSpPr>
          <p:cNvPr id="5" name="Title 1"/>
          <p:cNvSpPr>
            <a:spLocks noGrp="1"/>
          </p:cNvSpPr>
          <p:nvPr>
            <p:ph type="title"/>
          </p:nvPr>
        </p:nvSpPr>
        <p:spPr/>
        <p:txBody>
          <a:bodyPr/>
          <a:lstStyle/>
          <a:p>
            <a:r>
              <a:rPr lang="en-IE" dirty="0" smtClean="0"/>
              <a:t>Open Education</a:t>
            </a:r>
            <a:endParaRPr lang="en-IE" dirty="0"/>
          </a:p>
        </p:txBody>
      </p:sp>
    </p:spTree>
    <p:extLst>
      <p:ext uri="{BB962C8B-B14F-4D97-AF65-F5344CB8AC3E}">
        <p14:creationId xmlns:p14="http://schemas.microsoft.com/office/powerpoint/2010/main" val="13013596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p:txBody>
          <a:bodyPr/>
          <a:lstStyle/>
          <a:p>
            <a:pPr eaLnBrk="1" hangingPunct="1">
              <a:defRPr/>
            </a:pPr>
            <a:r>
              <a:rPr lang="en-IE" altLang="en-US" sz="2400" dirty="0"/>
              <a:t>Textbooks</a:t>
            </a:r>
          </a:p>
          <a:p>
            <a:pPr lvl="3" eaLnBrk="1" hangingPunct="1">
              <a:defRPr/>
            </a:pPr>
            <a:r>
              <a:rPr lang="en-IE" altLang="en-US" sz="1800" b="1" dirty="0" err="1"/>
              <a:t>Flatworld</a:t>
            </a:r>
            <a:r>
              <a:rPr lang="en-IE" altLang="en-US" sz="1800" b="1" dirty="0"/>
              <a:t> Knowledge</a:t>
            </a:r>
            <a:r>
              <a:rPr lang="en-IE" altLang="en-US" sz="1800" dirty="0"/>
              <a:t> http://www.flatworldknowledge.com/</a:t>
            </a:r>
          </a:p>
          <a:p>
            <a:pPr lvl="3" eaLnBrk="1" hangingPunct="1">
              <a:defRPr/>
            </a:pPr>
            <a:r>
              <a:rPr lang="en-IE" altLang="en-US" sz="1800" b="1" dirty="0"/>
              <a:t>Global Textbook Project</a:t>
            </a:r>
            <a:r>
              <a:rPr lang="en-IE" altLang="en-US" sz="1800" dirty="0"/>
              <a:t> http://globaltext.terry.uga.edu/.</a:t>
            </a:r>
          </a:p>
          <a:p>
            <a:pPr lvl="3" eaLnBrk="1" hangingPunct="1">
              <a:defRPr/>
            </a:pPr>
            <a:r>
              <a:rPr lang="en-IE" altLang="en-US" sz="1800" b="1" dirty="0"/>
              <a:t>National Academies Press</a:t>
            </a:r>
            <a:r>
              <a:rPr lang="en-IE" altLang="en-US" sz="1800" dirty="0"/>
              <a:t> http://www.nap.edu/.</a:t>
            </a:r>
          </a:p>
          <a:p>
            <a:pPr lvl="3" eaLnBrk="1" hangingPunct="1">
              <a:defRPr/>
            </a:pPr>
            <a:r>
              <a:rPr lang="en-IE" altLang="en-US" sz="1800" b="1" dirty="0" err="1"/>
              <a:t>WikiBooks</a:t>
            </a:r>
            <a:r>
              <a:rPr lang="en-IE" altLang="en-US" sz="1800" dirty="0"/>
              <a:t> http://en.wikibooks.org/wiki/Main_Page.</a:t>
            </a:r>
            <a:endParaRPr lang="en-GB" altLang="en-US" sz="1800" dirty="0"/>
          </a:p>
          <a:p>
            <a:pPr marL="685800" lvl="3" indent="0">
              <a:buNone/>
              <a:defRPr/>
            </a:pPr>
            <a:endParaRPr lang="en-IE" altLang="en-US" dirty="0" smtClean="0"/>
          </a:p>
          <a:p>
            <a:pPr lvl="3" eaLnBrk="1" hangingPunct="1">
              <a:defRPr/>
            </a:pPr>
            <a:endParaRPr lang="en-IE" altLang="en-US" dirty="0" smtClean="0"/>
          </a:p>
        </p:txBody>
      </p:sp>
      <p:sp>
        <p:nvSpPr>
          <p:cNvPr id="5" name="Title 1"/>
          <p:cNvSpPr>
            <a:spLocks noGrp="1"/>
          </p:cNvSpPr>
          <p:nvPr>
            <p:ph type="title"/>
          </p:nvPr>
        </p:nvSpPr>
        <p:spPr/>
        <p:txBody>
          <a:bodyPr/>
          <a:lstStyle/>
          <a:p>
            <a:r>
              <a:rPr lang="en-IE" dirty="0" smtClean="0"/>
              <a:t>Open Education</a:t>
            </a:r>
            <a:endParaRPr lang="en-IE" dirty="0"/>
          </a:p>
        </p:txBody>
      </p:sp>
    </p:spTree>
    <p:extLst>
      <p:ext uri="{BB962C8B-B14F-4D97-AF65-F5344CB8AC3E}">
        <p14:creationId xmlns:p14="http://schemas.microsoft.com/office/powerpoint/2010/main" val="2724350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IE" dirty="0" smtClean="0"/>
              <a:t>Learning outcomes</a:t>
            </a:r>
          </a:p>
          <a:p>
            <a:pPr lvl="0"/>
            <a:endParaRPr lang="en-IE" dirty="0" smtClean="0"/>
          </a:p>
          <a:p>
            <a:pPr lvl="0"/>
            <a:endParaRPr lang="en-IE" dirty="0"/>
          </a:p>
          <a:p>
            <a:pPr lvl="0"/>
            <a:r>
              <a:rPr lang="en-IE" dirty="0" smtClean="0"/>
              <a:t>Little or no internet access…</a:t>
            </a:r>
          </a:p>
          <a:p>
            <a:pPr lvl="0"/>
            <a:endParaRPr lang="en-IE" smtClean="0"/>
          </a:p>
          <a:p>
            <a:pPr lvl="0"/>
            <a:endParaRPr lang="en-IE" dirty="0"/>
          </a:p>
          <a:p>
            <a:pPr lvl="0"/>
            <a:r>
              <a:rPr lang="en-IE" dirty="0" smtClean="0"/>
              <a:t>Here’s a few ideas for alternatives to exams:</a:t>
            </a:r>
          </a:p>
        </p:txBody>
      </p:sp>
      <p:sp>
        <p:nvSpPr>
          <p:cNvPr id="3" name="Title 2"/>
          <p:cNvSpPr>
            <a:spLocks noGrp="1"/>
          </p:cNvSpPr>
          <p:nvPr>
            <p:ph type="title"/>
          </p:nvPr>
        </p:nvSpPr>
        <p:spPr/>
        <p:txBody>
          <a:bodyPr/>
          <a:lstStyle/>
          <a:p>
            <a:r>
              <a:rPr lang="en-IE" dirty="0" smtClean="0"/>
              <a:t>Online Assessment</a:t>
            </a:r>
            <a:endParaRPr lang="en-IE" dirty="0"/>
          </a:p>
        </p:txBody>
      </p:sp>
    </p:spTree>
    <p:extLst>
      <p:ext uri="{BB962C8B-B14F-4D97-AF65-F5344CB8AC3E}">
        <p14:creationId xmlns:p14="http://schemas.microsoft.com/office/powerpoint/2010/main" val="32343992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lvl="0"/>
            <a:r>
              <a:rPr lang="en-IE" dirty="0"/>
              <a:t>A case study can be used to explore specific real-world phenomena that focus on interpreting events, and exploring the societal context in which the case occurs. The qualitative nature of these cases can be seen as novel when introduced in computer science courses which are typically more quantitative in nature. They can be used to both explore specific problems and challenges of introducing new technologies into organisations, as well as exploring general topics like digital ethics.</a:t>
            </a:r>
            <a:endParaRPr lang="en-IE" dirty="0" smtClean="0"/>
          </a:p>
        </p:txBody>
      </p:sp>
      <p:sp>
        <p:nvSpPr>
          <p:cNvPr id="3" name="Title 2"/>
          <p:cNvSpPr>
            <a:spLocks noGrp="1"/>
          </p:cNvSpPr>
          <p:nvPr>
            <p:ph type="title"/>
          </p:nvPr>
        </p:nvSpPr>
        <p:spPr/>
        <p:txBody>
          <a:bodyPr/>
          <a:lstStyle/>
          <a:p>
            <a:r>
              <a:rPr lang="en-IE" dirty="0" smtClean="0"/>
              <a:t>Case Studies</a:t>
            </a:r>
            <a:endParaRPr lang="en-IE" dirty="0"/>
          </a:p>
        </p:txBody>
      </p:sp>
    </p:spTree>
    <p:extLst>
      <p:ext uri="{BB962C8B-B14F-4D97-AF65-F5344CB8AC3E}">
        <p14:creationId xmlns:p14="http://schemas.microsoft.com/office/powerpoint/2010/main" val="3488848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Ask the students to:</a:t>
            </a:r>
          </a:p>
          <a:p>
            <a:pPr lvl="1"/>
            <a:r>
              <a:rPr lang="en-IE" b="1" i="1" dirty="0"/>
              <a:t>Create a case study</a:t>
            </a:r>
            <a:endParaRPr lang="en-IE" dirty="0"/>
          </a:p>
          <a:p>
            <a:pPr lvl="1"/>
            <a:r>
              <a:rPr lang="en-IE" b="1" i="1" dirty="0"/>
              <a:t>Search for 2-3 relevant case studies and justify why they are useful</a:t>
            </a:r>
            <a:endParaRPr lang="en-IE" dirty="0"/>
          </a:p>
          <a:p>
            <a:pPr lvl="1"/>
            <a:r>
              <a:rPr lang="en-IE" b="1" i="1" dirty="0"/>
              <a:t>Read a case study and create 5-7 questions to aid reflection on the case study</a:t>
            </a:r>
            <a:endParaRPr lang="en-IE" dirty="0"/>
          </a:p>
          <a:p>
            <a:pPr lvl="1"/>
            <a:r>
              <a:rPr lang="en-IE" b="1" i="1" dirty="0"/>
              <a:t>Read a case study and review it using the </a:t>
            </a:r>
            <a:r>
              <a:rPr lang="en-IE" b="1" i="1" dirty="0" err="1"/>
              <a:t>checksheet</a:t>
            </a:r>
            <a:r>
              <a:rPr lang="en-IE" b="1" i="1" dirty="0"/>
              <a:t> below</a:t>
            </a:r>
            <a:endParaRPr lang="en-IE" dirty="0"/>
          </a:p>
        </p:txBody>
      </p:sp>
      <p:sp>
        <p:nvSpPr>
          <p:cNvPr id="3" name="Title 2"/>
          <p:cNvSpPr>
            <a:spLocks noGrp="1"/>
          </p:cNvSpPr>
          <p:nvPr>
            <p:ph type="title"/>
          </p:nvPr>
        </p:nvSpPr>
        <p:spPr/>
        <p:txBody>
          <a:bodyPr/>
          <a:lstStyle/>
          <a:p>
            <a:r>
              <a:rPr lang="en-IE" dirty="0" smtClean="0"/>
              <a:t>Case Studies</a:t>
            </a:r>
            <a:endParaRPr lang="en-IE" dirty="0"/>
          </a:p>
        </p:txBody>
      </p:sp>
    </p:spTree>
    <p:extLst>
      <p:ext uri="{BB962C8B-B14F-4D97-AF65-F5344CB8AC3E}">
        <p14:creationId xmlns:p14="http://schemas.microsoft.com/office/powerpoint/2010/main" val="17648106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1672</TotalTime>
  <Words>1876</Words>
  <Application>Microsoft Office PowerPoint</Application>
  <PresentationFormat>On-screen Show (4:3)</PresentationFormat>
  <Paragraphs>178</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Lucida Sans Unicode</vt:lpstr>
      <vt:lpstr>Verdana</vt:lpstr>
      <vt:lpstr>Wingdings 2</vt:lpstr>
      <vt:lpstr>Wingdings 3</vt:lpstr>
      <vt:lpstr>Concourse</vt:lpstr>
      <vt:lpstr>A Guide to  Online Assessment</vt:lpstr>
      <vt:lpstr>UCD: Workload Equivalences </vt:lpstr>
      <vt:lpstr>UCD: Workload Equivalences </vt:lpstr>
      <vt:lpstr>Some resources</vt:lpstr>
      <vt:lpstr>Open Education</vt:lpstr>
      <vt:lpstr>Open Education</vt:lpstr>
      <vt:lpstr>Online Assessment</vt:lpstr>
      <vt:lpstr>Case Studies</vt:lpstr>
      <vt:lpstr>Case Studies</vt:lpstr>
      <vt:lpstr>Case Studies</vt:lpstr>
      <vt:lpstr>Essays</vt:lpstr>
      <vt:lpstr>Essays</vt:lpstr>
      <vt:lpstr>Interviews</vt:lpstr>
      <vt:lpstr>Interviews</vt:lpstr>
      <vt:lpstr>Multi-Choice Questions</vt:lpstr>
      <vt:lpstr>Multi-Choice Questions</vt:lpstr>
      <vt:lpstr>Multi-Choice Questions</vt:lpstr>
      <vt:lpstr>Open Book Examinations</vt:lpstr>
      <vt:lpstr>Open Book Examinations</vt:lpstr>
      <vt:lpstr>Papers</vt:lpstr>
      <vt:lpstr>Papers</vt:lpstr>
      <vt:lpstr>Portfolio</vt:lpstr>
      <vt:lpstr>Portfolio</vt:lpstr>
      <vt:lpstr>Podcasts</vt:lpstr>
      <vt:lpstr>Podcasts</vt:lpstr>
      <vt:lpstr>Poster (or Infographic)</vt:lpstr>
      <vt:lpstr>Poster (or Infographic)</vt:lpstr>
      <vt:lpstr>Programs</vt:lpstr>
      <vt:lpstr>Programs</vt:lpstr>
      <vt:lpstr>Questionnaire</vt:lpstr>
      <vt:lpstr>Questionnaire</vt:lpstr>
      <vt:lpstr>Videos</vt:lpstr>
      <vt:lpstr>Videos</vt:lpstr>
      <vt:lpstr>Videos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CMPU1022 Operating Systems 1</dc:title>
  <dc:creator>Damian Gordon</dc:creator>
  <cp:lastModifiedBy>Damian Gordon</cp:lastModifiedBy>
  <cp:revision>146</cp:revision>
  <dcterms:created xsi:type="dcterms:W3CDTF">2015-01-19T19:52:08Z</dcterms:created>
  <dcterms:modified xsi:type="dcterms:W3CDTF">2020-03-23T10:40:19Z</dcterms:modified>
</cp:coreProperties>
</file>