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348" r:id="rId3"/>
    <p:sldId id="349" r:id="rId4"/>
    <p:sldId id="350" r:id="rId5"/>
    <p:sldId id="351" r:id="rId6"/>
    <p:sldId id="352" r:id="rId7"/>
    <p:sldId id="353" r:id="rId8"/>
    <p:sldId id="354" r:id="rId9"/>
    <p:sldId id="355" r:id="rId10"/>
    <p:sldId id="265" r:id="rId11"/>
    <p:sldId id="294" r:id="rId12"/>
    <p:sldId id="267" r:id="rId13"/>
    <p:sldId id="268" r:id="rId14"/>
    <p:sldId id="271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69" r:id="rId24"/>
    <p:sldId id="270" r:id="rId25"/>
  </p:sldIdLst>
  <p:sldSz cx="9144000" cy="6858000" type="screen4x3"/>
  <p:notesSz cx="6858000" cy="9144000"/>
  <p:custDataLst>
    <p:tags r:id="rId2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F3FCCD-42EC-4032-ACC7-6B0426343EC4}" type="datetimeFigureOut">
              <a:rPr lang="en-IE" smtClean="0"/>
              <a:pPr/>
              <a:t>17/02/2020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5DDA7-9961-4EEB-AA13-C124B1C32E62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DDA7-9961-4EEB-AA13-C124B1C32E62}" type="slidenum">
              <a:rPr lang="en-IE" smtClean="0"/>
              <a:pPr/>
              <a:t>1</a:t>
            </a:fld>
            <a:endParaRPr lang="en-I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DDA7-9961-4EEB-AA13-C124B1C32E62}" type="slidenum">
              <a:rPr lang="en-IE" smtClean="0"/>
              <a:pPr/>
              <a:t>12</a:t>
            </a:fld>
            <a:endParaRPr lang="en-I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DDA7-9961-4EEB-AA13-C124B1C32E62}" type="slidenum">
              <a:rPr lang="en-IE" smtClean="0"/>
              <a:pPr/>
              <a:t>13</a:t>
            </a:fld>
            <a:endParaRPr lang="en-I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DDA7-9961-4EEB-AA13-C124B1C32E62}" type="slidenum">
              <a:rPr lang="en-IE" smtClean="0"/>
              <a:pPr/>
              <a:t>14</a:t>
            </a:fld>
            <a:endParaRPr lang="en-I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DDA7-9961-4EEB-AA13-C124B1C32E62}" type="slidenum">
              <a:rPr lang="en-IE" smtClean="0"/>
              <a:pPr/>
              <a:t>15</a:t>
            </a:fld>
            <a:endParaRPr lang="en-I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DDA7-9961-4EEB-AA13-C124B1C32E62}" type="slidenum">
              <a:rPr lang="en-IE" smtClean="0"/>
              <a:pPr/>
              <a:t>16</a:t>
            </a:fld>
            <a:endParaRPr lang="en-I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DDA7-9961-4EEB-AA13-C124B1C32E62}" type="slidenum">
              <a:rPr lang="en-IE" smtClean="0"/>
              <a:pPr/>
              <a:t>17</a:t>
            </a:fld>
            <a:endParaRPr lang="en-I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DDA7-9961-4EEB-AA13-C124B1C32E62}" type="slidenum">
              <a:rPr lang="en-IE" smtClean="0"/>
              <a:pPr/>
              <a:t>18</a:t>
            </a:fld>
            <a:endParaRPr lang="en-I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DDA7-9961-4EEB-AA13-C124B1C32E62}" type="slidenum">
              <a:rPr lang="en-IE" smtClean="0"/>
              <a:pPr/>
              <a:t>19</a:t>
            </a:fld>
            <a:endParaRPr lang="en-I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DDA7-9961-4EEB-AA13-C124B1C32E62}" type="slidenum">
              <a:rPr lang="en-IE" smtClean="0"/>
              <a:pPr/>
              <a:t>20</a:t>
            </a:fld>
            <a:endParaRPr lang="en-I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DDA7-9961-4EEB-AA13-C124B1C32E62}" type="slidenum">
              <a:rPr lang="en-IE" smtClean="0"/>
              <a:pPr/>
              <a:t>21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84505-7C3C-4AD8-84B5-49F186928E5A}" type="slidenum">
              <a:rPr lang="en-IE" smtClean="0"/>
              <a:pPr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011237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DDA7-9961-4EEB-AA13-C124B1C32E62}" type="slidenum">
              <a:rPr lang="en-IE" smtClean="0"/>
              <a:pPr/>
              <a:t>22</a:t>
            </a:fld>
            <a:endParaRPr lang="en-I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DDA7-9961-4EEB-AA13-C124B1C32E62}" type="slidenum">
              <a:rPr lang="en-IE" smtClean="0"/>
              <a:pPr/>
              <a:t>23</a:t>
            </a:fld>
            <a:endParaRPr lang="en-I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DDA7-9961-4EEB-AA13-C124B1C32E62}" type="slidenum">
              <a:rPr lang="en-IE" smtClean="0"/>
              <a:pPr/>
              <a:t>24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0521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34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8CC27F-FBD6-4AA3-8310-C5FE16BFECF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2907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34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8CC27F-FBD6-4AA3-8310-C5FE16BFECF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2231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132F52-7B68-45DC-9020-95CD327B9BFB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23805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DDA7-9961-4EEB-AA13-C124B1C32E62}" type="slidenum">
              <a:rPr lang="en-IE" smtClean="0"/>
              <a:pPr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864366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DDA7-9961-4EEB-AA13-C124B1C32E62}" type="slidenum">
              <a:rPr lang="en-IE" smtClean="0"/>
              <a:pPr/>
              <a:t>10</a:t>
            </a:fld>
            <a:endParaRPr lang="en-I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DDA7-9961-4EEB-AA13-C124B1C32E62}" type="slidenum">
              <a:rPr lang="en-IE" smtClean="0"/>
              <a:pPr/>
              <a:t>11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521439-46C1-4168-AB40-5528CA6D3F4B}" type="datetimeFigureOut">
              <a:rPr lang="en-IE" smtClean="0"/>
              <a:pPr/>
              <a:t>17/02/2020</a:t>
            </a:fld>
            <a:endParaRPr lang="en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1439-46C1-4168-AB40-5528CA6D3F4B}" type="datetimeFigureOut">
              <a:rPr lang="en-IE" smtClean="0"/>
              <a:pPr/>
              <a:t>17/02/2020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1439-46C1-4168-AB40-5528CA6D3F4B}" type="datetimeFigureOut">
              <a:rPr lang="en-IE" smtClean="0"/>
              <a:pPr/>
              <a:t>17/02/2020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D89FE21-AE7C-4249-9C64-30CBA846FB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1439-46C1-4168-AB40-5528CA6D3F4B}" type="datetimeFigureOut">
              <a:rPr lang="en-IE" smtClean="0"/>
              <a:pPr/>
              <a:t>17/02/2020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1439-46C1-4168-AB40-5528CA6D3F4B}" type="datetimeFigureOut">
              <a:rPr lang="en-IE" smtClean="0"/>
              <a:pPr/>
              <a:t>17/02/2020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1439-46C1-4168-AB40-5528CA6D3F4B}" type="datetimeFigureOut">
              <a:rPr lang="en-IE" smtClean="0"/>
              <a:pPr/>
              <a:t>17/02/2020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1439-46C1-4168-AB40-5528CA6D3F4B}" type="datetimeFigureOut">
              <a:rPr lang="en-IE" smtClean="0"/>
              <a:pPr/>
              <a:t>17/02/2020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1439-46C1-4168-AB40-5528CA6D3F4B}" type="datetimeFigureOut">
              <a:rPr lang="en-IE" smtClean="0"/>
              <a:pPr/>
              <a:t>17/02/2020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1439-46C1-4168-AB40-5528CA6D3F4B}" type="datetimeFigureOut">
              <a:rPr lang="en-IE" smtClean="0"/>
              <a:pPr/>
              <a:t>17/02/2020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F521439-46C1-4168-AB40-5528CA6D3F4B}" type="datetimeFigureOut">
              <a:rPr lang="en-IE" smtClean="0"/>
              <a:pPr/>
              <a:t>17/02/2020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521439-46C1-4168-AB40-5528CA6D3F4B}" type="datetimeFigureOut">
              <a:rPr lang="en-IE" smtClean="0"/>
              <a:pPr/>
              <a:t>17/02/2020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F521439-46C1-4168-AB40-5528CA6D3F4B}" type="datetimeFigureOut">
              <a:rPr lang="en-IE" smtClean="0"/>
              <a:pPr/>
              <a:t>17/02/2020</a:t>
            </a:fld>
            <a:endParaRPr lang="en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era.net/eLera/Home/Articles/LORI%201.5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Evaluation of Content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err="1" smtClean="0"/>
              <a:t>eLera</a:t>
            </a:r>
            <a:r>
              <a:rPr lang="en-IE" dirty="0" smtClean="0"/>
              <a:t> is a distributed group that researches and evaluates e-learning. Their specific interests include learning objects, e-portfolios, and learning design specifications, and related topics. </a:t>
            </a:r>
          </a:p>
          <a:p>
            <a:r>
              <a:rPr lang="en-IE" dirty="0" err="1" smtClean="0"/>
              <a:t>eLera</a:t>
            </a:r>
            <a:r>
              <a:rPr lang="en-IE" dirty="0" smtClean="0"/>
              <a:t> provides tools and information for learning object evaluation and research, maintains a database of learning object reviews, and supports communication and collaboration among researchers, evaluators and users of online learning resources.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LORI from </a:t>
            </a:r>
            <a:r>
              <a:rPr lang="en-IE" dirty="0" err="1" smtClean="0"/>
              <a:t>eLera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The goals of </a:t>
            </a:r>
            <a:r>
              <a:rPr lang="en-IE" dirty="0" err="1" smtClean="0"/>
              <a:t>eLera</a:t>
            </a:r>
            <a:r>
              <a:rPr lang="en-IE" dirty="0" smtClean="0"/>
              <a:t> are to:</a:t>
            </a:r>
          </a:p>
          <a:p>
            <a:pPr lvl="1"/>
            <a:r>
              <a:rPr lang="en-IE" dirty="0" smtClean="0"/>
              <a:t>improve the quality of online learning resources through better design and evaluation</a:t>
            </a:r>
          </a:p>
          <a:p>
            <a:pPr lvl="1"/>
            <a:r>
              <a:rPr lang="en-IE" dirty="0" smtClean="0"/>
              <a:t>develop effective pedagogical models that incorporate learning objects</a:t>
            </a:r>
          </a:p>
          <a:p>
            <a:pPr lvl="1"/>
            <a:r>
              <a:rPr lang="en-IE" dirty="0" smtClean="0"/>
              <a:t>help students, teachers, professors, instructional designers and others to select pedagogical models and digital resources that meet their requirements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LORI from </a:t>
            </a:r>
            <a:r>
              <a:rPr lang="en-IE" dirty="0" err="1" smtClean="0"/>
              <a:t>eLera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The Learning Object Review Instrument (LORI) is used to evaluate the quality of e-learning resources. LORI is an online form consisting of rubrics, rating scales and comment fields. The current version of LORI available from </a:t>
            </a:r>
            <a:r>
              <a:rPr lang="en-IE" dirty="0" err="1" smtClean="0"/>
              <a:t>eLera</a:t>
            </a:r>
            <a:r>
              <a:rPr lang="en-IE" dirty="0" smtClean="0"/>
              <a:t> is version 1.5.</a:t>
            </a:r>
          </a:p>
          <a:p>
            <a:endParaRPr lang="en-IE" b="1" dirty="0" smtClean="0">
              <a:hlinkClick r:id="rId3"/>
            </a:endParaRPr>
          </a:p>
          <a:p>
            <a:r>
              <a:rPr lang="en-IE" b="1" dirty="0" smtClean="0">
                <a:hlinkClick r:id="rId3"/>
              </a:rPr>
              <a:t>http://www.elera.net/eLera/Home/Articles/LORI%201.5.pdf</a:t>
            </a:r>
            <a:endParaRPr lang="en-IE" b="1" dirty="0" smtClean="0"/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LORI from </a:t>
            </a:r>
            <a:r>
              <a:rPr lang="en-IE" dirty="0" err="1" smtClean="0"/>
              <a:t>eLera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None/>
            </a:pPr>
            <a:r>
              <a:rPr lang="en-US" altLang="zh-CN" sz="3200" b="1" dirty="0" smtClean="0">
                <a:ea typeface="宋体" pitchFamily="2" charset="-122"/>
              </a:rPr>
              <a:t>Nine Dimensions of LORI</a:t>
            </a:r>
          </a:p>
          <a:p>
            <a:pPr marL="609600" indent="-609600">
              <a:buFontTx/>
              <a:buAutoNum type="arabicPeriod"/>
            </a:pPr>
            <a:r>
              <a:rPr lang="en-US" altLang="zh-CN" sz="2800" b="1" dirty="0" smtClean="0">
                <a:ea typeface="宋体" pitchFamily="2" charset="-122"/>
              </a:rPr>
              <a:t>Content Quality</a:t>
            </a:r>
          </a:p>
          <a:p>
            <a:pPr marL="609600" indent="-609600">
              <a:buFontTx/>
              <a:buAutoNum type="arabicPeriod"/>
            </a:pPr>
            <a:r>
              <a:rPr lang="en-US" altLang="zh-CN" sz="2800" b="1" dirty="0" smtClean="0">
                <a:ea typeface="宋体" pitchFamily="2" charset="-122"/>
              </a:rPr>
              <a:t>Learning Goal Alignment</a:t>
            </a:r>
          </a:p>
          <a:p>
            <a:pPr marL="609600" indent="-609600">
              <a:buFontTx/>
              <a:buAutoNum type="arabicPeriod"/>
            </a:pPr>
            <a:r>
              <a:rPr lang="en-US" altLang="zh-CN" sz="2800" b="1" dirty="0" smtClean="0">
                <a:ea typeface="宋体" pitchFamily="2" charset="-122"/>
              </a:rPr>
              <a:t>Feedback and Adaptation</a:t>
            </a:r>
          </a:p>
          <a:p>
            <a:pPr marL="609600" indent="-609600">
              <a:buFontTx/>
              <a:buAutoNum type="arabicPeriod"/>
            </a:pPr>
            <a:r>
              <a:rPr lang="en-US" altLang="zh-CN" sz="2800" b="1" dirty="0" smtClean="0">
                <a:ea typeface="宋体" pitchFamily="2" charset="-122"/>
              </a:rPr>
              <a:t>Motivation</a:t>
            </a:r>
          </a:p>
          <a:p>
            <a:pPr marL="609600" indent="-609600">
              <a:buFontTx/>
              <a:buAutoNum type="arabicPeriod"/>
            </a:pPr>
            <a:r>
              <a:rPr lang="en-US" altLang="zh-CN" sz="2800" b="1" dirty="0" smtClean="0">
                <a:ea typeface="宋体" pitchFamily="2" charset="-122"/>
              </a:rPr>
              <a:t>Presentation Design</a:t>
            </a:r>
          </a:p>
          <a:p>
            <a:pPr marL="609600" indent="-609600">
              <a:buFontTx/>
              <a:buAutoNum type="arabicPeriod"/>
            </a:pPr>
            <a:r>
              <a:rPr lang="en-US" altLang="zh-CN" sz="2800" b="1" dirty="0" smtClean="0">
                <a:ea typeface="宋体" pitchFamily="2" charset="-122"/>
              </a:rPr>
              <a:t>Interaction Usability</a:t>
            </a:r>
          </a:p>
          <a:p>
            <a:pPr marL="609600" indent="-609600">
              <a:buFontTx/>
              <a:buAutoNum type="arabicPeriod"/>
            </a:pPr>
            <a:r>
              <a:rPr lang="en-US" altLang="zh-CN" sz="2800" b="1" dirty="0" smtClean="0">
                <a:ea typeface="宋体" pitchFamily="2" charset="-122"/>
              </a:rPr>
              <a:t>Accessibility</a:t>
            </a:r>
          </a:p>
          <a:p>
            <a:pPr marL="609600" indent="-609600">
              <a:buFontTx/>
              <a:buAutoNum type="arabicPeriod"/>
            </a:pPr>
            <a:r>
              <a:rPr lang="en-US" altLang="zh-CN" sz="2800" b="1" dirty="0" smtClean="0">
                <a:ea typeface="宋体" pitchFamily="2" charset="-122"/>
              </a:rPr>
              <a:t>Reusability</a:t>
            </a:r>
          </a:p>
          <a:p>
            <a:pPr marL="609600" indent="-609600">
              <a:buFontTx/>
              <a:buAutoNum type="arabicPeriod"/>
            </a:pPr>
            <a:r>
              <a:rPr lang="en-US" altLang="zh-CN" sz="2800" b="1" dirty="0" smtClean="0">
                <a:ea typeface="宋体" pitchFamily="2" charset="-122"/>
              </a:rPr>
              <a:t>Standards Compliance</a:t>
            </a:r>
            <a:endParaRPr lang="en-US" altLang="zh-CN" sz="2800" b="1" dirty="0">
              <a:ea typeface="宋体" pitchFamily="2" charset="-12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LORI from </a:t>
            </a:r>
            <a:r>
              <a:rPr lang="en-IE" dirty="0" err="1" smtClean="0"/>
              <a:t>eLera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/>
          </a:bodyPr>
          <a:lstStyle/>
          <a:p>
            <a:pPr marL="609600" indent="-609600">
              <a:buNone/>
            </a:pPr>
            <a:r>
              <a:rPr lang="en-US" altLang="zh-CN" sz="4000" b="1" dirty="0" smtClean="0">
                <a:ea typeface="宋体" pitchFamily="2" charset="-122"/>
              </a:rPr>
              <a:t>Nine Dimensions of LORI</a:t>
            </a:r>
          </a:p>
          <a:p>
            <a:pPr marL="609600" indent="-609600">
              <a:buNone/>
            </a:pPr>
            <a:endParaRPr lang="en-US" altLang="zh-CN" sz="4000" dirty="0" smtClean="0">
              <a:ea typeface="宋体" pitchFamily="2" charset="-122"/>
            </a:endParaRPr>
          </a:p>
          <a:p>
            <a:pPr marL="609600" indent="-609600">
              <a:buNone/>
            </a:pPr>
            <a:r>
              <a:rPr lang="en-US" altLang="zh-CN" sz="2800" b="1" dirty="0" smtClean="0">
                <a:ea typeface="宋体" pitchFamily="2" charset="-122"/>
              </a:rPr>
              <a:t>1. Content Quality:</a:t>
            </a:r>
            <a:r>
              <a:rPr lang="en-US" altLang="zh-CN" sz="2800" dirty="0" smtClean="0">
                <a:ea typeface="宋体" pitchFamily="2" charset="-122"/>
              </a:rPr>
              <a:t> </a:t>
            </a:r>
            <a:r>
              <a:rPr lang="en-IE" altLang="zh-CN" sz="2800" dirty="0" smtClean="0">
                <a:ea typeface="宋体" pitchFamily="2" charset="-122"/>
              </a:rPr>
              <a:t>Veracity, accuracy, balanced presentation of ideas, and appropriate level of detail </a:t>
            </a:r>
            <a:endParaRPr lang="en-US" altLang="zh-CN" sz="2800" dirty="0" smtClean="0">
              <a:ea typeface="宋体" pitchFamily="2" charset="-12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LORI from </a:t>
            </a:r>
            <a:r>
              <a:rPr lang="en-IE" dirty="0" err="1" smtClean="0"/>
              <a:t>eLera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/>
          </a:bodyPr>
          <a:lstStyle/>
          <a:p>
            <a:pPr marL="609600" indent="-609600">
              <a:buNone/>
            </a:pPr>
            <a:r>
              <a:rPr lang="en-US" altLang="zh-CN" sz="4000" b="1" dirty="0" smtClean="0">
                <a:ea typeface="宋体" pitchFamily="2" charset="-122"/>
              </a:rPr>
              <a:t>Nine Dimensions of LORI</a:t>
            </a:r>
          </a:p>
          <a:p>
            <a:pPr marL="609600" indent="-609600">
              <a:buNone/>
            </a:pPr>
            <a:endParaRPr lang="en-US" altLang="zh-CN" sz="4000" b="1" dirty="0" smtClean="0">
              <a:ea typeface="宋体" pitchFamily="2" charset="-122"/>
            </a:endParaRPr>
          </a:p>
          <a:p>
            <a:pPr marL="609600" indent="-609600">
              <a:buNone/>
            </a:pPr>
            <a:r>
              <a:rPr lang="en-US" altLang="zh-CN" sz="2800" b="1" dirty="0" smtClean="0">
                <a:ea typeface="宋体" pitchFamily="2" charset="-122"/>
              </a:rPr>
              <a:t>2. Learning Goal Alignment:</a:t>
            </a:r>
            <a:r>
              <a:rPr lang="en-US" altLang="zh-CN" sz="2800" dirty="0" smtClean="0">
                <a:ea typeface="宋体" pitchFamily="2" charset="-122"/>
              </a:rPr>
              <a:t> </a:t>
            </a:r>
            <a:r>
              <a:rPr lang="en-IE" altLang="zh-CN" sz="2800" dirty="0" smtClean="0">
                <a:ea typeface="宋体" pitchFamily="2" charset="-122"/>
              </a:rPr>
              <a:t>Alignment among learning goals, activities, assessments, and learner characteristics</a:t>
            </a:r>
            <a:endParaRPr lang="en-US" altLang="zh-CN" sz="2800" dirty="0" smtClean="0">
              <a:ea typeface="宋体" pitchFamily="2" charset="-12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LORI from </a:t>
            </a:r>
            <a:r>
              <a:rPr lang="en-IE" dirty="0" err="1" smtClean="0"/>
              <a:t>eLera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/>
          </a:bodyPr>
          <a:lstStyle/>
          <a:p>
            <a:pPr marL="609600" indent="-609600">
              <a:buNone/>
            </a:pPr>
            <a:r>
              <a:rPr lang="en-US" altLang="zh-CN" sz="4000" b="1" dirty="0" smtClean="0">
                <a:ea typeface="宋体" pitchFamily="2" charset="-122"/>
              </a:rPr>
              <a:t>Nine Dimensions of LORI</a:t>
            </a:r>
          </a:p>
          <a:p>
            <a:pPr marL="609600" indent="-609600">
              <a:buNone/>
            </a:pPr>
            <a:endParaRPr lang="en-US" altLang="zh-CN" sz="4000" dirty="0" smtClean="0">
              <a:ea typeface="宋体" pitchFamily="2" charset="-122"/>
            </a:endParaRPr>
          </a:p>
          <a:p>
            <a:pPr marL="609600" indent="-609600">
              <a:buNone/>
            </a:pPr>
            <a:r>
              <a:rPr lang="en-US" altLang="zh-CN" sz="2800" b="1" dirty="0" smtClean="0">
                <a:ea typeface="宋体" pitchFamily="2" charset="-122"/>
              </a:rPr>
              <a:t>3. Feedback and Adaptation:</a:t>
            </a:r>
            <a:r>
              <a:rPr lang="en-US" altLang="zh-CN" sz="2800" dirty="0" smtClean="0">
                <a:ea typeface="宋体" pitchFamily="2" charset="-122"/>
              </a:rPr>
              <a:t> </a:t>
            </a:r>
            <a:r>
              <a:rPr lang="en-IE" altLang="zh-CN" sz="2800" dirty="0" smtClean="0">
                <a:ea typeface="宋体" pitchFamily="2" charset="-122"/>
              </a:rPr>
              <a:t>Adaptive content or feedback driven by differential learner input or learner modelling </a:t>
            </a:r>
            <a:endParaRPr lang="en-US" altLang="zh-CN" sz="2800" dirty="0" smtClean="0">
              <a:ea typeface="宋体" pitchFamily="2" charset="-12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LORI from </a:t>
            </a:r>
            <a:r>
              <a:rPr lang="en-IE" dirty="0" err="1" smtClean="0"/>
              <a:t>eLera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/>
          </a:bodyPr>
          <a:lstStyle/>
          <a:p>
            <a:pPr marL="609600" indent="-609600">
              <a:buNone/>
            </a:pPr>
            <a:r>
              <a:rPr lang="en-US" altLang="zh-CN" sz="4000" b="1" dirty="0" smtClean="0">
                <a:ea typeface="宋体" pitchFamily="2" charset="-122"/>
              </a:rPr>
              <a:t>Nine Dimensions of LORI</a:t>
            </a:r>
          </a:p>
          <a:p>
            <a:pPr marL="609600" indent="-609600">
              <a:buNone/>
            </a:pPr>
            <a:endParaRPr lang="en-US" altLang="zh-CN" sz="4000" dirty="0" smtClean="0">
              <a:ea typeface="宋体" pitchFamily="2" charset="-122"/>
            </a:endParaRPr>
          </a:p>
          <a:p>
            <a:pPr marL="609600" indent="-609600">
              <a:buNone/>
            </a:pPr>
            <a:r>
              <a:rPr lang="en-US" altLang="zh-CN" sz="2800" b="1" dirty="0" smtClean="0">
                <a:ea typeface="宋体" pitchFamily="2" charset="-122"/>
              </a:rPr>
              <a:t>4. Motivation:</a:t>
            </a:r>
            <a:r>
              <a:rPr lang="en-US" altLang="zh-CN" sz="2800" dirty="0" smtClean="0">
                <a:ea typeface="宋体" pitchFamily="2" charset="-122"/>
              </a:rPr>
              <a:t> </a:t>
            </a:r>
            <a:r>
              <a:rPr lang="en-IE" altLang="zh-CN" sz="2800" dirty="0" smtClean="0">
                <a:ea typeface="宋体" pitchFamily="2" charset="-122"/>
              </a:rPr>
              <a:t>Ability to motivate and interest an identified population of learners </a:t>
            </a:r>
            <a:endParaRPr lang="en-US" altLang="zh-CN" sz="2800" dirty="0" smtClean="0">
              <a:ea typeface="宋体" pitchFamily="2" charset="-12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LORI from </a:t>
            </a:r>
            <a:r>
              <a:rPr lang="en-IE" dirty="0" err="1" smtClean="0"/>
              <a:t>eLera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/>
          </a:bodyPr>
          <a:lstStyle/>
          <a:p>
            <a:pPr marL="609600" indent="-609600">
              <a:buNone/>
            </a:pPr>
            <a:r>
              <a:rPr lang="en-US" altLang="zh-CN" sz="4000" b="1" dirty="0" smtClean="0">
                <a:ea typeface="宋体" pitchFamily="2" charset="-122"/>
              </a:rPr>
              <a:t>Nine Dimensions of LORI</a:t>
            </a:r>
          </a:p>
          <a:p>
            <a:pPr marL="609600" indent="-609600">
              <a:buNone/>
            </a:pPr>
            <a:endParaRPr lang="en-US" altLang="zh-CN" sz="4000" dirty="0" smtClean="0">
              <a:ea typeface="宋体" pitchFamily="2" charset="-122"/>
            </a:endParaRPr>
          </a:p>
          <a:p>
            <a:pPr marL="609600" indent="-609600">
              <a:buNone/>
            </a:pPr>
            <a:r>
              <a:rPr lang="en-US" altLang="zh-CN" sz="2800" b="1" dirty="0" smtClean="0">
                <a:ea typeface="宋体" pitchFamily="2" charset="-122"/>
              </a:rPr>
              <a:t>5. Presentation Design:</a:t>
            </a:r>
            <a:r>
              <a:rPr lang="en-US" altLang="zh-CN" sz="2800" dirty="0" smtClean="0">
                <a:ea typeface="宋体" pitchFamily="2" charset="-122"/>
              </a:rPr>
              <a:t> </a:t>
            </a:r>
            <a:r>
              <a:rPr lang="en-IE" altLang="zh-CN" sz="2800" dirty="0" smtClean="0">
                <a:ea typeface="宋体" pitchFamily="2" charset="-122"/>
              </a:rPr>
              <a:t>Design of visual and auditory information for enhanced learning and efficient mental processing </a:t>
            </a:r>
            <a:endParaRPr lang="en-US" altLang="zh-CN" sz="2800" dirty="0" smtClean="0">
              <a:ea typeface="宋体" pitchFamily="2" charset="-12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LORI from </a:t>
            </a:r>
            <a:r>
              <a:rPr lang="en-IE" dirty="0" err="1" smtClean="0"/>
              <a:t>eLera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/>
          </a:bodyPr>
          <a:lstStyle/>
          <a:p>
            <a:pPr marL="609600" indent="-609600">
              <a:buNone/>
            </a:pPr>
            <a:r>
              <a:rPr lang="en-US" altLang="zh-CN" sz="4000" b="1" dirty="0" smtClean="0">
                <a:ea typeface="宋体" pitchFamily="2" charset="-122"/>
              </a:rPr>
              <a:t>Nine Dimensions of LORI</a:t>
            </a:r>
          </a:p>
          <a:p>
            <a:pPr marL="609600" indent="-609600">
              <a:buNone/>
            </a:pPr>
            <a:endParaRPr lang="en-US" altLang="zh-CN" sz="4000" dirty="0" smtClean="0">
              <a:ea typeface="宋体" pitchFamily="2" charset="-122"/>
            </a:endParaRPr>
          </a:p>
          <a:p>
            <a:pPr marL="609600" indent="-609600">
              <a:buNone/>
            </a:pPr>
            <a:r>
              <a:rPr lang="en-US" altLang="zh-CN" sz="2800" b="1" dirty="0" smtClean="0">
                <a:ea typeface="宋体" pitchFamily="2" charset="-122"/>
              </a:rPr>
              <a:t>6. Interaction Usability:</a:t>
            </a:r>
            <a:r>
              <a:rPr lang="en-US" altLang="zh-CN" sz="2800" dirty="0" smtClean="0">
                <a:ea typeface="宋体" pitchFamily="2" charset="-122"/>
              </a:rPr>
              <a:t> </a:t>
            </a:r>
            <a:r>
              <a:rPr lang="en-IE" altLang="zh-CN" sz="2800" dirty="0" smtClean="0">
                <a:ea typeface="宋体" pitchFamily="2" charset="-122"/>
              </a:rPr>
              <a:t>Ease of navigation, predictability of the user interface, and quality of the interface help features </a:t>
            </a:r>
            <a:endParaRPr lang="en-US" altLang="zh-CN" sz="2800" dirty="0" smtClean="0">
              <a:ea typeface="宋体" pitchFamily="2" charset="-12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LORI from </a:t>
            </a:r>
            <a:r>
              <a:rPr lang="en-IE" dirty="0" err="1" smtClean="0"/>
              <a:t>eLera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dirty="0"/>
              <a:t>Financial Evaluation</a:t>
            </a:r>
          </a:p>
        </p:txBody>
      </p:sp>
    </p:spTree>
    <p:extLst>
      <p:ext uri="{BB962C8B-B14F-4D97-AF65-F5344CB8AC3E}">
        <p14:creationId xmlns:p14="http://schemas.microsoft.com/office/powerpoint/2010/main" val="318231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/>
          </a:bodyPr>
          <a:lstStyle/>
          <a:p>
            <a:pPr marL="609600" indent="-609600">
              <a:buNone/>
            </a:pPr>
            <a:r>
              <a:rPr lang="en-US" altLang="zh-CN" sz="4000" b="1" dirty="0" smtClean="0">
                <a:ea typeface="宋体" pitchFamily="2" charset="-122"/>
              </a:rPr>
              <a:t>Nine Dimensions of LORI</a:t>
            </a:r>
          </a:p>
          <a:p>
            <a:pPr marL="609600" indent="-609600">
              <a:buNone/>
            </a:pPr>
            <a:endParaRPr lang="en-US" altLang="zh-CN" sz="4000" dirty="0" smtClean="0">
              <a:ea typeface="宋体" pitchFamily="2" charset="-122"/>
            </a:endParaRPr>
          </a:p>
          <a:p>
            <a:pPr marL="609600" indent="-609600">
              <a:buNone/>
            </a:pPr>
            <a:r>
              <a:rPr lang="en-US" altLang="zh-CN" sz="2800" b="1" dirty="0" smtClean="0">
                <a:ea typeface="宋体" pitchFamily="2" charset="-122"/>
              </a:rPr>
              <a:t>7. Accessibility:</a:t>
            </a:r>
            <a:r>
              <a:rPr lang="en-US" altLang="zh-CN" sz="2800" dirty="0" smtClean="0">
                <a:ea typeface="宋体" pitchFamily="2" charset="-122"/>
              </a:rPr>
              <a:t> </a:t>
            </a:r>
            <a:r>
              <a:rPr lang="en-IE" altLang="zh-CN" sz="2800" dirty="0" smtClean="0">
                <a:ea typeface="宋体" pitchFamily="2" charset="-122"/>
              </a:rPr>
              <a:t>Design of controls and presentation formats to accommodate disabled and mobile learners </a:t>
            </a:r>
            <a:endParaRPr lang="en-US" altLang="zh-CN" sz="2800" dirty="0" smtClean="0">
              <a:ea typeface="宋体" pitchFamily="2" charset="-12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LORI from </a:t>
            </a:r>
            <a:r>
              <a:rPr lang="en-IE" dirty="0" err="1" smtClean="0"/>
              <a:t>eLera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/>
          </a:bodyPr>
          <a:lstStyle/>
          <a:p>
            <a:pPr marL="609600" indent="-609600">
              <a:buNone/>
            </a:pPr>
            <a:r>
              <a:rPr lang="en-US" altLang="zh-CN" sz="4000" b="1" dirty="0" smtClean="0">
                <a:ea typeface="宋体" pitchFamily="2" charset="-122"/>
              </a:rPr>
              <a:t>Nine Dimensions of LORI</a:t>
            </a:r>
          </a:p>
          <a:p>
            <a:pPr marL="609600" indent="-609600">
              <a:buNone/>
            </a:pPr>
            <a:endParaRPr lang="en-US" altLang="zh-CN" sz="4000" dirty="0" smtClean="0">
              <a:ea typeface="宋体" pitchFamily="2" charset="-122"/>
            </a:endParaRPr>
          </a:p>
          <a:p>
            <a:pPr marL="609600" indent="-609600">
              <a:buNone/>
            </a:pPr>
            <a:r>
              <a:rPr lang="en-US" altLang="zh-CN" sz="2800" b="1" dirty="0" smtClean="0">
                <a:ea typeface="宋体" pitchFamily="2" charset="-122"/>
              </a:rPr>
              <a:t>8. Reusability:</a:t>
            </a:r>
            <a:r>
              <a:rPr lang="en-US" altLang="zh-CN" sz="2800" dirty="0" smtClean="0">
                <a:ea typeface="宋体" pitchFamily="2" charset="-122"/>
              </a:rPr>
              <a:t> </a:t>
            </a:r>
            <a:r>
              <a:rPr lang="en-IE" altLang="zh-CN" sz="2800" dirty="0" smtClean="0">
                <a:ea typeface="宋体" pitchFamily="2" charset="-122"/>
              </a:rPr>
              <a:t>Ability to use in varying learning contexts and with learners from differing backgrounds </a:t>
            </a:r>
            <a:endParaRPr lang="en-US" altLang="zh-CN" sz="2800" dirty="0" smtClean="0">
              <a:ea typeface="宋体" pitchFamily="2" charset="-12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LORI from </a:t>
            </a:r>
            <a:r>
              <a:rPr lang="en-IE" dirty="0" err="1" smtClean="0"/>
              <a:t>eLera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/>
          </a:bodyPr>
          <a:lstStyle/>
          <a:p>
            <a:pPr marL="609600" indent="-609600">
              <a:buNone/>
            </a:pPr>
            <a:r>
              <a:rPr lang="en-US" altLang="zh-CN" sz="4000" b="1" dirty="0" smtClean="0">
                <a:ea typeface="宋体" pitchFamily="2" charset="-122"/>
              </a:rPr>
              <a:t>Nine Dimensions of LORI</a:t>
            </a:r>
          </a:p>
          <a:p>
            <a:pPr marL="609600" indent="-609600">
              <a:buNone/>
            </a:pPr>
            <a:endParaRPr lang="en-US" altLang="zh-CN" sz="4000" dirty="0" smtClean="0">
              <a:ea typeface="宋体" pitchFamily="2" charset="-122"/>
            </a:endParaRPr>
          </a:p>
          <a:p>
            <a:pPr marL="609600" indent="-609600">
              <a:buNone/>
            </a:pPr>
            <a:r>
              <a:rPr lang="en-US" altLang="zh-CN" sz="2800" b="1" dirty="0" smtClean="0">
                <a:ea typeface="宋体" pitchFamily="2" charset="-122"/>
              </a:rPr>
              <a:t>9. Standards Compliance:</a:t>
            </a:r>
            <a:r>
              <a:rPr lang="en-US" altLang="zh-CN" sz="2800" dirty="0" smtClean="0">
                <a:ea typeface="宋体" pitchFamily="2" charset="-122"/>
              </a:rPr>
              <a:t> </a:t>
            </a:r>
            <a:r>
              <a:rPr lang="en-IE" altLang="zh-CN" sz="2800" dirty="0" smtClean="0">
                <a:ea typeface="宋体" pitchFamily="2" charset="-122"/>
              </a:rPr>
              <a:t>Adherence to international standards and specifications </a:t>
            </a:r>
            <a:endParaRPr lang="en-US" altLang="zh-CN" sz="2800" dirty="0">
              <a:ea typeface="宋体" pitchFamily="2" charset="-12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LORI from </a:t>
            </a:r>
            <a:r>
              <a:rPr lang="en-IE" dirty="0" err="1" smtClean="0"/>
              <a:t>eLera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8" name="Picture 4" descr="rateChart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835696" y="1556792"/>
            <a:ext cx="5350470" cy="4536504"/>
          </a:xfrm>
          <a:noFill/>
          <a:ln/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58552"/>
            <a:ext cx="8458200" cy="838200"/>
          </a:xfrm>
        </p:spPr>
        <p:txBody>
          <a:bodyPr/>
          <a:lstStyle/>
          <a:p>
            <a:r>
              <a:rPr lang="en-US" altLang="zh-CN" dirty="0">
                <a:ea typeface="宋体" pitchFamily="2" charset="-122"/>
              </a:rPr>
              <a:t>9 items rated on a 5-point scale</a:t>
            </a:r>
            <a:endParaRPr lang="en-US" altLang="zh-CN" sz="4000" dirty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6529536" cy="990600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ea typeface="宋体" pitchFamily="2" charset="-122"/>
              </a:rPr>
              <a:t>LORI Review </a:t>
            </a:r>
            <a:r>
              <a:rPr lang="en-US" altLang="zh-CN" dirty="0">
                <a:ea typeface="宋体" pitchFamily="2" charset="-122"/>
              </a:rPr>
              <a:t>process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5200" y="5410200"/>
            <a:ext cx="4800600" cy="9144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diagram here is showing individual reviews merging to a panel review and then published on web. </a:t>
            </a:r>
          </a:p>
        </p:txBody>
      </p:sp>
      <p:pic>
        <p:nvPicPr>
          <p:cNvPr id="26640" name="Picture 16" descr="lori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90600" y="1676400"/>
            <a:ext cx="1071563" cy="1487488"/>
          </a:xfrm>
          <a:noFill/>
          <a:ln/>
        </p:spPr>
      </p:pic>
      <p:pic>
        <p:nvPicPr>
          <p:cNvPr id="26642" name="Picture 18" descr="lori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8788" y="3194050"/>
            <a:ext cx="1071562" cy="1487488"/>
          </a:xfrm>
          <a:noFill/>
          <a:ln/>
        </p:spPr>
      </p:pic>
      <p:pic>
        <p:nvPicPr>
          <p:cNvPr id="26644" name="Picture 20" descr="lor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2362200"/>
            <a:ext cx="192881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48" name="Picture 24" descr="lor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800600"/>
            <a:ext cx="9525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50" name="Picture 26" descr="panelRevie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2895600"/>
            <a:ext cx="17526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51" name="Line 27"/>
          <p:cNvSpPr>
            <a:spLocks noChangeShapeType="1"/>
          </p:cNvSpPr>
          <p:nvPr/>
        </p:nvSpPr>
        <p:spPr bwMode="auto">
          <a:xfrm>
            <a:off x="2438400" y="2438400"/>
            <a:ext cx="1219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E"/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>
            <a:off x="2438400" y="3810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E"/>
          </a:p>
        </p:txBody>
      </p:sp>
      <p:sp>
        <p:nvSpPr>
          <p:cNvPr id="26653" name="Line 29"/>
          <p:cNvSpPr>
            <a:spLocks noChangeShapeType="1"/>
          </p:cNvSpPr>
          <p:nvPr/>
        </p:nvSpPr>
        <p:spPr bwMode="auto">
          <a:xfrm flipV="1">
            <a:off x="2438400" y="4191000"/>
            <a:ext cx="1143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E"/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>
            <a:off x="5715000" y="3657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4000" dirty="0"/>
              <a:t>Financial Evaluation</a:t>
            </a:r>
            <a:endParaRPr lang="en-IE" altLang="en-US" sz="4000" dirty="0" smtClean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/>
              <a:t>Cost-Benefit </a:t>
            </a:r>
            <a:r>
              <a:rPr lang="en-IE" b="1" dirty="0" smtClean="0"/>
              <a:t>Analysis</a:t>
            </a:r>
          </a:p>
          <a:p>
            <a:endParaRPr lang="en-IE" dirty="0"/>
          </a:p>
          <a:p>
            <a:r>
              <a:rPr lang="en-IE" dirty="0"/>
              <a:t>Cost-Benefit Analysis should really be called Benefit-Cost Analysis, as it describes the ratio between Benefits and Costs.</a:t>
            </a:r>
          </a:p>
          <a:p>
            <a:endParaRPr lang="en-IE" dirty="0"/>
          </a:p>
          <a:p>
            <a:r>
              <a:rPr lang="en-IE" sz="2400" dirty="0"/>
              <a:t>Cost-Benefit Analysis = Ratio (Benefits : Costs</a:t>
            </a:r>
            <a:r>
              <a:rPr lang="en-IE" sz="2400" dirty="0" smtClean="0"/>
              <a:t>)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110727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4000" dirty="0"/>
              <a:t>Financial Evaluation</a:t>
            </a:r>
            <a:endParaRPr lang="en-IE" altLang="en-US" sz="4000" dirty="0" smtClean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b="1" dirty="0"/>
              <a:t>Return on </a:t>
            </a:r>
            <a:r>
              <a:rPr lang="en-IE" b="1" dirty="0" smtClean="0"/>
              <a:t>Investment</a:t>
            </a:r>
          </a:p>
          <a:p>
            <a:endParaRPr lang="en-IE" dirty="0"/>
          </a:p>
          <a:p>
            <a:r>
              <a:rPr lang="en-IE" dirty="0" smtClean="0"/>
              <a:t>Return on Investment is calculated by first determining the Net Profit (with is Benefits minus Costs), dividing that by the costs, and multiplying the result by 100.</a:t>
            </a:r>
          </a:p>
          <a:p>
            <a:endParaRPr lang="en-IE" b="1" dirty="0" smtClean="0"/>
          </a:p>
          <a:p>
            <a:r>
              <a:rPr lang="en-IE" sz="2000" b="1" dirty="0" smtClean="0"/>
              <a:t>Return </a:t>
            </a:r>
            <a:r>
              <a:rPr lang="en-IE" sz="2000" b="1" dirty="0"/>
              <a:t>on Investment = (Benefits – Costs) * 100</a:t>
            </a:r>
          </a:p>
          <a:p>
            <a:r>
              <a:rPr lang="en-IE" sz="2000" b="1" dirty="0"/>
              <a:t>                                  </a:t>
            </a:r>
            <a:r>
              <a:rPr lang="en-IE" sz="2000" b="1" dirty="0" smtClean="0"/>
              <a:t>      ------------</a:t>
            </a:r>
            <a:endParaRPr lang="en-IE" sz="2000" b="1" dirty="0"/>
          </a:p>
          <a:p>
            <a:r>
              <a:rPr lang="en-IE" sz="2000" b="1" dirty="0"/>
              <a:t>                                 </a:t>
            </a:r>
            <a:r>
              <a:rPr lang="en-IE" sz="2000" b="1" dirty="0" smtClean="0"/>
              <a:t>                 Costs</a:t>
            </a:r>
            <a:endParaRPr lang="en-IE" sz="2000" b="1" dirty="0"/>
          </a:p>
          <a:p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22008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4572000" y="2294384"/>
            <a:ext cx="4176464" cy="990600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SWOT Analysis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4961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SWOT</a:t>
            </a:r>
            <a:endParaRPr lang="en-IE" b="1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IE" sz="2400" dirty="0" smtClean="0"/>
              <a:t>Developed originally as strategic planning tool for organisations to determine the internal and external factors that might be advantageous and detrimental to their business.</a:t>
            </a:r>
          </a:p>
          <a:p>
            <a:pPr>
              <a:defRPr/>
            </a:pPr>
            <a:r>
              <a:rPr lang="en-IE" sz="2400" dirty="0" smtClean="0"/>
              <a:t>Although the origins of SWOT are elusive, generally it is credited to Albert S. Humphrey working at the Stanford Research Institute  in the 1960s and 1970s.</a:t>
            </a:r>
          </a:p>
        </p:txBody>
      </p:sp>
    </p:spTree>
    <p:extLst>
      <p:ext uri="{BB962C8B-B14F-4D97-AF65-F5344CB8AC3E}">
        <p14:creationId xmlns:p14="http://schemas.microsoft.com/office/powerpoint/2010/main" val="220391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SWOT</a:t>
            </a:r>
            <a:endParaRPr lang="en-IE" b="1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IE" sz="2800" b="1" dirty="0" smtClean="0"/>
              <a:t>SWOT</a:t>
            </a:r>
            <a:r>
              <a:rPr lang="en-IE" sz="2800" dirty="0" smtClean="0"/>
              <a:t> stands for:</a:t>
            </a:r>
          </a:p>
          <a:p>
            <a:pPr lvl="1">
              <a:defRPr/>
            </a:pPr>
            <a:r>
              <a:rPr lang="en-IE" sz="2400" b="1" dirty="0" smtClean="0"/>
              <a:t>S</a:t>
            </a:r>
            <a:r>
              <a:rPr lang="en-IE" sz="2400" dirty="0" smtClean="0"/>
              <a:t>: Strengths - what is going well in this organisation?</a:t>
            </a:r>
          </a:p>
          <a:p>
            <a:pPr lvl="1">
              <a:defRPr/>
            </a:pPr>
            <a:r>
              <a:rPr lang="en-IE" sz="2400" b="1" dirty="0" smtClean="0"/>
              <a:t>W</a:t>
            </a:r>
            <a:r>
              <a:rPr lang="en-IE" sz="2400" dirty="0" smtClean="0"/>
              <a:t>: Weaknesses -  what is not going well in this organisation?</a:t>
            </a:r>
          </a:p>
          <a:p>
            <a:pPr lvl="1">
              <a:defRPr/>
            </a:pPr>
            <a:r>
              <a:rPr lang="en-IE" sz="2400" b="1" dirty="0" smtClean="0"/>
              <a:t>O</a:t>
            </a:r>
            <a:r>
              <a:rPr lang="en-IE" sz="2400" dirty="0" smtClean="0"/>
              <a:t>: Opportunities - what external elements are present to improve success?</a:t>
            </a:r>
          </a:p>
          <a:p>
            <a:pPr lvl="1">
              <a:defRPr/>
            </a:pPr>
            <a:r>
              <a:rPr lang="en-IE" sz="2400" b="1" dirty="0" smtClean="0"/>
              <a:t>T</a:t>
            </a:r>
            <a:r>
              <a:rPr lang="en-IE" sz="2400" dirty="0" smtClean="0"/>
              <a:t>: Threats - what external elements are present that might be an impediment?</a:t>
            </a:r>
          </a:p>
        </p:txBody>
      </p:sp>
    </p:spTree>
    <p:extLst>
      <p:ext uri="{BB962C8B-B14F-4D97-AF65-F5344CB8AC3E}">
        <p14:creationId xmlns:p14="http://schemas.microsoft.com/office/powerpoint/2010/main" val="398024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SWOT</a:t>
            </a:r>
            <a:endParaRPr lang="en-IE" b="1" dirty="0" smtClean="0"/>
          </a:p>
        </p:txBody>
      </p:sp>
      <p:sp>
        <p:nvSpPr>
          <p:cNvPr id="86017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3733800" cy="3962400"/>
          </a:xfrm>
        </p:spPr>
        <p:txBody>
          <a:bodyPr>
            <a:normAutofit fontScale="92500" lnSpcReduction="10000"/>
          </a:bodyPr>
          <a:lstStyle/>
          <a:p>
            <a:r>
              <a:rPr lang="en-IE" sz="2400" b="1" dirty="0" smtClean="0"/>
              <a:t>SWOT</a:t>
            </a:r>
            <a:r>
              <a:rPr lang="en-IE" sz="2400" dirty="0" smtClean="0"/>
              <a:t> can be used for any decision making scenario where a clear end goal has been established.</a:t>
            </a:r>
          </a:p>
          <a:p>
            <a:r>
              <a:rPr lang="en-IE" sz="2400" dirty="0" smtClean="0"/>
              <a:t>The Strengths and Weaknesses tend to look at the present whereas the Opportunities and Threats focus on the future.</a:t>
            </a:r>
          </a:p>
        </p:txBody>
      </p:sp>
      <p:grpSp>
        <p:nvGrpSpPr>
          <p:cNvPr id="2" name="Group 73"/>
          <p:cNvGrpSpPr/>
          <p:nvPr/>
        </p:nvGrpSpPr>
        <p:grpSpPr>
          <a:xfrm>
            <a:off x="4572000" y="1052736"/>
            <a:ext cx="3960440" cy="4032448"/>
            <a:chOff x="4572000" y="1052736"/>
            <a:chExt cx="3960440" cy="4032448"/>
          </a:xfrm>
        </p:grpSpPr>
        <p:grpSp>
          <p:nvGrpSpPr>
            <p:cNvPr id="3" name="Group 49"/>
            <p:cNvGrpSpPr/>
            <p:nvPr/>
          </p:nvGrpSpPr>
          <p:grpSpPr>
            <a:xfrm>
              <a:off x="4572000" y="1052736"/>
              <a:ext cx="3960440" cy="4032448"/>
              <a:chOff x="4283968" y="1196752"/>
              <a:chExt cx="3816424" cy="4968552"/>
            </a:xfrm>
          </p:grpSpPr>
          <p:sp>
            <p:nvSpPr>
              <p:cNvPr id="42" name="Rectangle 41"/>
              <p:cNvSpPr/>
              <p:nvPr/>
            </p:nvSpPr>
            <p:spPr bwMode="auto">
              <a:xfrm>
                <a:off x="4283968" y="1196752"/>
                <a:ext cx="3816424" cy="4968552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 bwMode="auto">
              <a:xfrm>
                <a:off x="4499992" y="1340768"/>
                <a:ext cx="3456384" cy="504056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E" sz="2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-1" charset="0"/>
                    <a:ea typeface="ＭＳ Ｐゴシック" pitchFamily="-1" charset="-128"/>
                    <a:cs typeface="ＭＳ Ｐゴシック" pitchFamily="-1" charset="-128"/>
                  </a:rPr>
                  <a:t>SWOT</a:t>
                </a:r>
                <a:endParaRPr kumimoji="0" lang="en-IE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</p:grpSp>
        <p:sp>
          <p:nvSpPr>
            <p:cNvPr id="63" name="Rectangle 62"/>
            <p:cNvSpPr/>
            <p:nvPr/>
          </p:nvSpPr>
          <p:spPr bwMode="auto">
            <a:xfrm>
              <a:off x="5292080" y="1844824"/>
              <a:ext cx="1512168" cy="4320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Helpful</a:t>
              </a:r>
              <a:endParaRPr kumimoji="0" lang="en-I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6804248" y="1844824"/>
              <a:ext cx="1512168" cy="4320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Harmful</a:t>
              </a:r>
              <a:endParaRPr kumimoji="0" lang="en-I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5292080" y="2276872"/>
              <a:ext cx="1512168" cy="129614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5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S</a:t>
              </a:r>
              <a:endParaRPr kumimoji="0" lang="en-IE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6804248" y="2276872"/>
              <a:ext cx="1512168" cy="129614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5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W</a:t>
              </a:r>
              <a:endParaRPr kumimoji="0" lang="en-IE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5292080" y="3573016"/>
              <a:ext cx="1512168" cy="129614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IE" sz="5400" b="1" dirty="0" smtClean="0"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O</a:t>
              </a:r>
              <a:endParaRPr kumimoji="0" lang="en-IE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6804248" y="3573016"/>
              <a:ext cx="1512168" cy="129614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5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T</a:t>
              </a:r>
              <a:endParaRPr kumimoji="0" lang="en-IE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4788024" y="2276872"/>
              <a:ext cx="504056" cy="12961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Internal</a:t>
              </a:r>
              <a:endParaRPr kumimoji="0" lang="en-I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4788024" y="3573016"/>
              <a:ext cx="504056" cy="12961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External</a:t>
              </a:r>
              <a:endParaRPr kumimoji="0" lang="en-I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520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Normals-sm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432" y="2159025"/>
            <a:ext cx="7200000" cy="2926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 </a:t>
            </a:r>
            <a:r>
              <a:rPr lang="en-IE" dirty="0" err="1" smtClean="0"/>
              <a:t>Normals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3722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676</TotalTime>
  <Words>715</Words>
  <Application>Microsoft Office PowerPoint</Application>
  <PresentationFormat>On-screen Show (4:3)</PresentationFormat>
  <Paragraphs>124</Paragraphs>
  <Slides>24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ＭＳ Ｐゴシック</vt:lpstr>
      <vt:lpstr>宋体</vt:lpstr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Evaluation of Content</vt:lpstr>
      <vt:lpstr>Financial Evaluation</vt:lpstr>
      <vt:lpstr>Financial Evaluation</vt:lpstr>
      <vt:lpstr>Financial Evaluation</vt:lpstr>
      <vt:lpstr>SWOT Analysis</vt:lpstr>
      <vt:lpstr>SWOT</vt:lpstr>
      <vt:lpstr>SWOT</vt:lpstr>
      <vt:lpstr>SWOT</vt:lpstr>
      <vt:lpstr>The Normals</vt:lpstr>
      <vt:lpstr>LORI from eLera</vt:lpstr>
      <vt:lpstr>LORI from eLera</vt:lpstr>
      <vt:lpstr>LORI from eLera</vt:lpstr>
      <vt:lpstr>LORI from eLera</vt:lpstr>
      <vt:lpstr>LORI from eLera</vt:lpstr>
      <vt:lpstr>LORI from eLera</vt:lpstr>
      <vt:lpstr>LORI from eLera</vt:lpstr>
      <vt:lpstr>LORI from eLera</vt:lpstr>
      <vt:lpstr>LORI from eLera</vt:lpstr>
      <vt:lpstr>LORI from eLera</vt:lpstr>
      <vt:lpstr>LORI from eLera</vt:lpstr>
      <vt:lpstr>LORI from eLera</vt:lpstr>
      <vt:lpstr>LORI from eLera</vt:lpstr>
      <vt:lpstr>9 items rated on a 5-point scale</vt:lpstr>
      <vt:lpstr>LORI Review process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Learning Resources</dc:title>
  <dc:creator>dgordon</dc:creator>
  <cp:lastModifiedBy>Damian Gordon</cp:lastModifiedBy>
  <cp:revision>72</cp:revision>
  <dcterms:created xsi:type="dcterms:W3CDTF">2010-12-05T12:31:33Z</dcterms:created>
  <dcterms:modified xsi:type="dcterms:W3CDTF">2020-02-17T21:04:29Z</dcterms:modified>
</cp:coreProperties>
</file>