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62" r:id="rId2"/>
    <p:sldId id="308" r:id="rId3"/>
    <p:sldId id="275" r:id="rId4"/>
    <p:sldId id="289" r:id="rId5"/>
    <p:sldId id="267" r:id="rId6"/>
    <p:sldId id="257" r:id="rId7"/>
    <p:sldId id="264" r:id="rId8"/>
    <p:sldId id="265" r:id="rId9"/>
    <p:sldId id="381" r:id="rId10"/>
    <p:sldId id="268" r:id="rId11"/>
    <p:sldId id="269" r:id="rId12"/>
    <p:sldId id="271" r:id="rId13"/>
    <p:sldId id="270" r:id="rId14"/>
    <p:sldId id="281" r:id="rId15"/>
    <p:sldId id="339" r:id="rId16"/>
    <p:sldId id="280" r:id="rId17"/>
    <p:sldId id="328" r:id="rId18"/>
    <p:sldId id="329" r:id="rId19"/>
    <p:sldId id="330" r:id="rId20"/>
    <p:sldId id="340" r:id="rId21"/>
    <p:sldId id="341" r:id="rId22"/>
    <p:sldId id="343" r:id="rId23"/>
    <p:sldId id="345" r:id="rId24"/>
    <p:sldId id="347" r:id="rId25"/>
    <p:sldId id="375" r:id="rId26"/>
    <p:sldId id="378" r:id="rId27"/>
    <p:sldId id="274" r:id="rId28"/>
    <p:sldId id="294" r:id="rId29"/>
    <p:sldId id="295" r:id="rId30"/>
    <p:sldId id="299" r:id="rId31"/>
    <p:sldId id="296" r:id="rId32"/>
    <p:sldId id="297" r:id="rId33"/>
    <p:sldId id="298" r:id="rId34"/>
    <p:sldId id="331" r:id="rId35"/>
    <p:sldId id="332" r:id="rId36"/>
    <p:sldId id="333" r:id="rId37"/>
    <p:sldId id="338" r:id="rId38"/>
    <p:sldId id="290" r:id="rId39"/>
    <p:sldId id="291" r:id="rId40"/>
    <p:sldId id="322" r:id="rId41"/>
    <p:sldId id="323" r:id="rId42"/>
    <p:sldId id="324" r:id="rId43"/>
    <p:sldId id="334" r:id="rId44"/>
    <p:sldId id="335" r:id="rId45"/>
    <p:sldId id="336" r:id="rId46"/>
    <p:sldId id="337" r:id="rId47"/>
    <p:sldId id="379" r:id="rId48"/>
    <p:sldId id="312" r:id="rId49"/>
    <p:sldId id="313" r:id="rId50"/>
    <p:sldId id="314" r:id="rId51"/>
    <p:sldId id="325" r:id="rId52"/>
    <p:sldId id="326" r:id="rId53"/>
    <p:sldId id="327" r:id="rId54"/>
    <p:sldId id="349" r:id="rId55"/>
    <p:sldId id="350" r:id="rId56"/>
    <p:sldId id="351" r:id="rId57"/>
    <p:sldId id="348" r:id="rId58"/>
    <p:sldId id="352" r:id="rId59"/>
    <p:sldId id="380" r:id="rId60"/>
    <p:sldId id="277" r:id="rId61"/>
    <p:sldId id="278" r:id="rId62"/>
    <p:sldId id="300" r:id="rId63"/>
    <p:sldId id="301" r:id="rId64"/>
    <p:sldId id="382" r:id="rId65"/>
    <p:sldId id="302" r:id="rId66"/>
    <p:sldId id="304" r:id="rId67"/>
    <p:sldId id="283" r:id="rId68"/>
    <p:sldId id="305" r:id="rId69"/>
    <p:sldId id="306" r:id="rId70"/>
    <p:sldId id="307" r:id="rId71"/>
    <p:sldId id="360" r:id="rId72"/>
    <p:sldId id="383" r:id="rId73"/>
    <p:sldId id="286" r:id="rId74"/>
    <p:sldId id="287" r:id="rId75"/>
    <p:sldId id="310" r:id="rId76"/>
    <p:sldId id="311" r:id="rId77"/>
    <p:sldId id="365" r:id="rId78"/>
    <p:sldId id="366" r:id="rId79"/>
    <p:sldId id="367" r:id="rId80"/>
    <p:sldId id="368" r:id="rId81"/>
    <p:sldId id="370" r:id="rId82"/>
    <p:sldId id="385" r:id="rId83"/>
    <p:sldId id="293" r:id="rId84"/>
    <p:sldId id="371" r:id="rId85"/>
    <p:sldId id="372" r:id="rId86"/>
    <p:sldId id="373" r:id="rId87"/>
    <p:sldId id="374" r:id="rId88"/>
    <p:sldId id="261" r:id="rId89"/>
    <p:sldId id="377"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1"/>
    <a:srgbClr val="FFFFF0"/>
    <a:srgbClr val="FFFFE7"/>
    <a:srgbClr val="FFF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FBB5665C-C5B0-4958-A66B-14E0E42B1C8E}"/>
    <pc:docChg chg="custSel delSld modSld">
      <pc:chgData name="Damian Gordon" userId="796278f3-970d-4a3b-8137-dc597a054133" providerId="ADAL" clId="{FBB5665C-C5B0-4958-A66B-14E0E42B1C8E}" dt="2024-03-19T00:00:52.774" v="147" actId="20577"/>
      <pc:docMkLst>
        <pc:docMk/>
      </pc:docMkLst>
      <pc:sldChg chg="del">
        <pc:chgData name="Damian Gordon" userId="796278f3-970d-4a3b-8137-dc597a054133" providerId="ADAL" clId="{FBB5665C-C5B0-4958-A66B-14E0E42B1C8E}" dt="2024-03-13T08:56:04.327" v="144" actId="47"/>
        <pc:sldMkLst>
          <pc:docMk/>
          <pc:sldMk cId="631267263" sldId="256"/>
        </pc:sldMkLst>
      </pc:sldChg>
      <pc:sldChg chg="del">
        <pc:chgData name="Damian Gordon" userId="796278f3-970d-4a3b-8137-dc597a054133" providerId="ADAL" clId="{FBB5665C-C5B0-4958-A66B-14E0E42B1C8E}" dt="2024-03-13T08:56:04.327" v="144" actId="47"/>
        <pc:sldMkLst>
          <pc:docMk/>
          <pc:sldMk cId="3558361612" sldId="258"/>
        </pc:sldMkLst>
      </pc:sldChg>
      <pc:sldChg chg="del">
        <pc:chgData name="Damian Gordon" userId="796278f3-970d-4a3b-8137-dc597a054133" providerId="ADAL" clId="{FBB5665C-C5B0-4958-A66B-14E0E42B1C8E}" dt="2024-03-13T08:56:04.327" v="144" actId="47"/>
        <pc:sldMkLst>
          <pc:docMk/>
          <pc:sldMk cId="299992369" sldId="259"/>
        </pc:sldMkLst>
      </pc:sldChg>
      <pc:sldChg chg="del">
        <pc:chgData name="Damian Gordon" userId="796278f3-970d-4a3b-8137-dc597a054133" providerId="ADAL" clId="{FBB5665C-C5B0-4958-A66B-14E0E42B1C8E}" dt="2024-03-13T08:56:04.327" v="144" actId="47"/>
        <pc:sldMkLst>
          <pc:docMk/>
          <pc:sldMk cId="327351993" sldId="260"/>
        </pc:sldMkLst>
      </pc:sldChg>
      <pc:sldChg chg="del">
        <pc:chgData name="Damian Gordon" userId="796278f3-970d-4a3b-8137-dc597a054133" providerId="ADAL" clId="{FBB5665C-C5B0-4958-A66B-14E0E42B1C8E}" dt="2024-03-13T08:56:04.327" v="144" actId="47"/>
        <pc:sldMkLst>
          <pc:docMk/>
          <pc:sldMk cId="1213320417" sldId="263"/>
        </pc:sldMkLst>
      </pc:sldChg>
      <pc:sldChg chg="del">
        <pc:chgData name="Damian Gordon" userId="796278f3-970d-4a3b-8137-dc597a054133" providerId="ADAL" clId="{FBB5665C-C5B0-4958-A66B-14E0E42B1C8E}" dt="2024-03-13T08:55:43.686" v="143" actId="47"/>
        <pc:sldMkLst>
          <pc:docMk/>
          <pc:sldMk cId="90840513" sldId="284"/>
        </pc:sldMkLst>
      </pc:sldChg>
      <pc:sldChg chg="del">
        <pc:chgData name="Damian Gordon" userId="796278f3-970d-4a3b-8137-dc597a054133" providerId="ADAL" clId="{FBB5665C-C5B0-4958-A66B-14E0E42B1C8E}" dt="2024-03-13T08:55:43.686" v="143" actId="47"/>
        <pc:sldMkLst>
          <pc:docMk/>
          <pc:sldMk cId="326685289" sldId="285"/>
        </pc:sldMkLst>
      </pc:sldChg>
      <pc:sldChg chg="modSp mod">
        <pc:chgData name="Damian Gordon" userId="796278f3-970d-4a3b-8137-dc597a054133" providerId="ADAL" clId="{FBB5665C-C5B0-4958-A66B-14E0E42B1C8E}" dt="2024-03-19T00:00:52.774" v="147" actId="20577"/>
        <pc:sldMkLst>
          <pc:docMk/>
          <pc:sldMk cId="3471796912" sldId="307"/>
        </pc:sldMkLst>
        <pc:spChg chg="mod">
          <ac:chgData name="Damian Gordon" userId="796278f3-970d-4a3b-8137-dc597a054133" providerId="ADAL" clId="{FBB5665C-C5B0-4958-A66B-14E0E42B1C8E}" dt="2024-03-19T00:00:52.774" v="147" actId="20577"/>
          <ac:spMkLst>
            <pc:docMk/>
            <pc:sldMk cId="3471796912" sldId="307"/>
            <ac:spMk id="3" creationId="{00000000-0000-0000-0000-000000000000}"/>
          </ac:spMkLst>
        </pc:spChg>
      </pc:sldChg>
      <pc:sldChg chg="delSp modSp mod">
        <pc:chgData name="Damian Gordon" userId="796278f3-970d-4a3b-8137-dc597a054133" providerId="ADAL" clId="{FBB5665C-C5B0-4958-A66B-14E0E42B1C8E}" dt="2024-03-13T08:55:21.133" v="142" actId="1037"/>
        <pc:sldMkLst>
          <pc:docMk/>
          <pc:sldMk cId="3101519986" sldId="308"/>
        </pc:sldMkLst>
        <pc:spChg chg="mod">
          <ac:chgData name="Damian Gordon" userId="796278f3-970d-4a3b-8137-dc597a054133" providerId="ADAL" clId="{FBB5665C-C5B0-4958-A66B-14E0E42B1C8E}" dt="2024-03-13T08:55:14.643" v="123" actId="1038"/>
          <ac:spMkLst>
            <pc:docMk/>
            <pc:sldMk cId="3101519986" sldId="308"/>
            <ac:spMk id="12" creationId="{00000000-0000-0000-0000-000000000000}"/>
          </ac:spMkLst>
        </pc:spChg>
        <pc:spChg chg="mod">
          <ac:chgData name="Damian Gordon" userId="796278f3-970d-4a3b-8137-dc597a054133" providerId="ADAL" clId="{FBB5665C-C5B0-4958-A66B-14E0E42B1C8E}" dt="2024-03-13T08:55:14.643" v="123" actId="1038"/>
          <ac:spMkLst>
            <pc:docMk/>
            <pc:sldMk cId="3101519986" sldId="308"/>
            <ac:spMk id="13" creationId="{00000000-0000-0000-0000-000000000000}"/>
          </ac:spMkLst>
        </pc:spChg>
        <pc:spChg chg="mod">
          <ac:chgData name="Damian Gordon" userId="796278f3-970d-4a3b-8137-dc597a054133" providerId="ADAL" clId="{FBB5665C-C5B0-4958-A66B-14E0E42B1C8E}" dt="2024-03-13T08:55:21.133" v="142" actId="1037"/>
          <ac:spMkLst>
            <pc:docMk/>
            <pc:sldMk cId="3101519986" sldId="308"/>
            <ac:spMk id="14" creationId="{00000000-0000-0000-0000-000000000000}"/>
          </ac:spMkLst>
        </pc:spChg>
        <pc:spChg chg="mod">
          <ac:chgData name="Damian Gordon" userId="796278f3-970d-4a3b-8137-dc597a054133" providerId="ADAL" clId="{FBB5665C-C5B0-4958-A66B-14E0E42B1C8E}" dt="2024-03-13T08:55:21.133" v="142" actId="1037"/>
          <ac:spMkLst>
            <pc:docMk/>
            <pc:sldMk cId="3101519986" sldId="308"/>
            <ac:spMk id="15" creationId="{00000000-0000-0000-0000-000000000000}"/>
          </ac:spMkLst>
        </pc:spChg>
        <pc:spChg chg="mod">
          <ac:chgData name="Damian Gordon" userId="796278f3-970d-4a3b-8137-dc597a054133" providerId="ADAL" clId="{FBB5665C-C5B0-4958-A66B-14E0E42B1C8E}" dt="2024-03-13T08:55:07.193" v="104" actId="1038"/>
          <ac:spMkLst>
            <pc:docMk/>
            <pc:sldMk cId="3101519986" sldId="308"/>
            <ac:spMk id="16" creationId="{00000000-0000-0000-0000-000000000000}"/>
          </ac:spMkLst>
        </pc:spChg>
        <pc:spChg chg="mod">
          <ac:chgData name="Damian Gordon" userId="796278f3-970d-4a3b-8137-dc597a054133" providerId="ADAL" clId="{FBB5665C-C5B0-4958-A66B-14E0E42B1C8E}" dt="2024-03-13T08:55:07.193" v="104" actId="1038"/>
          <ac:spMkLst>
            <pc:docMk/>
            <pc:sldMk cId="3101519986" sldId="308"/>
            <ac:spMk id="17" creationId="{00000000-0000-0000-0000-000000000000}"/>
          </ac:spMkLst>
        </pc:spChg>
        <pc:spChg chg="del">
          <ac:chgData name="Damian Gordon" userId="796278f3-970d-4a3b-8137-dc597a054133" providerId="ADAL" clId="{FBB5665C-C5B0-4958-A66B-14E0E42B1C8E}" dt="2024-03-13T08:54:49.935" v="1" actId="478"/>
          <ac:spMkLst>
            <pc:docMk/>
            <pc:sldMk cId="3101519986" sldId="308"/>
            <ac:spMk id="18" creationId="{00000000-0000-0000-0000-000000000000}"/>
          </ac:spMkLst>
        </pc:spChg>
        <pc:spChg chg="del">
          <ac:chgData name="Damian Gordon" userId="796278f3-970d-4a3b-8137-dc597a054133" providerId="ADAL" clId="{FBB5665C-C5B0-4958-A66B-14E0E42B1C8E}" dt="2024-03-13T08:54:49.935" v="1" actId="478"/>
          <ac:spMkLst>
            <pc:docMk/>
            <pc:sldMk cId="3101519986" sldId="308"/>
            <ac:spMk id="19" creationId="{00000000-0000-0000-0000-000000000000}"/>
          </ac:spMkLst>
        </pc:spChg>
        <pc:spChg chg="mod">
          <ac:chgData name="Damian Gordon" userId="796278f3-970d-4a3b-8137-dc597a054133" providerId="ADAL" clId="{FBB5665C-C5B0-4958-A66B-14E0E42B1C8E}" dt="2024-03-13T08:54:59.956" v="71" actId="1037"/>
          <ac:spMkLst>
            <pc:docMk/>
            <pc:sldMk cId="3101519986" sldId="308"/>
            <ac:spMk id="20" creationId="{00000000-0000-0000-0000-000000000000}"/>
          </ac:spMkLst>
        </pc:spChg>
        <pc:spChg chg="mod">
          <ac:chgData name="Damian Gordon" userId="796278f3-970d-4a3b-8137-dc597a054133" providerId="ADAL" clId="{FBB5665C-C5B0-4958-A66B-14E0E42B1C8E}" dt="2024-03-13T08:54:59.956" v="71" actId="1037"/>
          <ac:spMkLst>
            <pc:docMk/>
            <pc:sldMk cId="3101519986" sldId="308"/>
            <ac:spMk id="21" creationId="{00000000-0000-0000-0000-000000000000}"/>
          </ac:spMkLst>
        </pc:spChg>
        <pc:spChg chg="del">
          <ac:chgData name="Damian Gordon" userId="796278f3-970d-4a3b-8137-dc597a054133" providerId="ADAL" clId="{FBB5665C-C5B0-4958-A66B-14E0E42B1C8E}" dt="2024-03-13T08:54:42.266" v="0" actId="478"/>
          <ac:spMkLst>
            <pc:docMk/>
            <pc:sldMk cId="3101519986" sldId="308"/>
            <ac:spMk id="22" creationId="{00000000-0000-0000-0000-000000000000}"/>
          </ac:spMkLst>
        </pc:spChg>
        <pc:spChg chg="del">
          <ac:chgData name="Damian Gordon" userId="796278f3-970d-4a3b-8137-dc597a054133" providerId="ADAL" clId="{FBB5665C-C5B0-4958-A66B-14E0E42B1C8E}" dt="2024-03-13T08:54:42.266" v="0" actId="478"/>
          <ac:spMkLst>
            <pc:docMk/>
            <pc:sldMk cId="3101519986" sldId="308"/>
            <ac:spMk id="23" creationId="{00000000-0000-0000-0000-000000000000}"/>
          </ac:spMkLst>
        </pc:spChg>
        <pc:spChg chg="mod">
          <ac:chgData name="Damian Gordon" userId="796278f3-970d-4a3b-8137-dc597a054133" providerId="ADAL" clId="{FBB5665C-C5B0-4958-A66B-14E0E42B1C8E}" dt="2024-03-13T08:55:14.643" v="123" actId="1038"/>
          <ac:spMkLst>
            <pc:docMk/>
            <pc:sldMk cId="3101519986" sldId="308"/>
            <ac:spMk id="24" creationId="{00000000-0000-0000-0000-000000000000}"/>
          </ac:spMkLst>
        </pc:spChg>
        <pc:spChg chg="mod">
          <ac:chgData name="Damian Gordon" userId="796278f3-970d-4a3b-8137-dc597a054133" providerId="ADAL" clId="{FBB5665C-C5B0-4958-A66B-14E0E42B1C8E}" dt="2024-03-13T08:55:14.643" v="123" actId="1038"/>
          <ac:spMkLst>
            <pc:docMk/>
            <pc:sldMk cId="3101519986" sldId="308"/>
            <ac:spMk id="33" creationId="{00000000-0000-0000-0000-000000000000}"/>
          </ac:spMkLst>
        </pc:spChg>
        <pc:spChg chg="mod">
          <ac:chgData name="Damian Gordon" userId="796278f3-970d-4a3b-8137-dc597a054133" providerId="ADAL" clId="{FBB5665C-C5B0-4958-A66B-14E0E42B1C8E}" dt="2024-03-13T08:55:14.643" v="123" actId="1038"/>
          <ac:spMkLst>
            <pc:docMk/>
            <pc:sldMk cId="3101519986" sldId="308"/>
            <ac:spMk id="34" creationId="{00000000-0000-0000-0000-000000000000}"/>
          </ac:spMkLst>
        </pc:spChg>
        <pc:spChg chg="mod">
          <ac:chgData name="Damian Gordon" userId="796278f3-970d-4a3b-8137-dc597a054133" providerId="ADAL" clId="{FBB5665C-C5B0-4958-A66B-14E0E42B1C8E}" dt="2024-03-13T08:55:07.193" v="104" actId="1038"/>
          <ac:spMkLst>
            <pc:docMk/>
            <pc:sldMk cId="3101519986" sldId="308"/>
            <ac:spMk id="35" creationId="{00000000-0000-0000-0000-000000000000}"/>
          </ac:spMkLst>
        </pc:spChg>
        <pc:spChg chg="del">
          <ac:chgData name="Damian Gordon" userId="796278f3-970d-4a3b-8137-dc597a054133" providerId="ADAL" clId="{FBB5665C-C5B0-4958-A66B-14E0E42B1C8E}" dt="2024-03-13T08:54:49.935" v="1" actId="478"/>
          <ac:spMkLst>
            <pc:docMk/>
            <pc:sldMk cId="3101519986" sldId="308"/>
            <ac:spMk id="36" creationId="{00000000-0000-0000-0000-000000000000}"/>
          </ac:spMkLst>
        </pc:spChg>
        <pc:spChg chg="mod">
          <ac:chgData name="Damian Gordon" userId="796278f3-970d-4a3b-8137-dc597a054133" providerId="ADAL" clId="{FBB5665C-C5B0-4958-A66B-14E0E42B1C8E}" dt="2024-03-13T08:54:59.956" v="71" actId="1037"/>
          <ac:spMkLst>
            <pc:docMk/>
            <pc:sldMk cId="3101519986" sldId="308"/>
            <ac:spMk id="37" creationId="{00000000-0000-0000-0000-000000000000}"/>
          </ac:spMkLst>
        </pc:spChg>
        <pc:spChg chg="del">
          <ac:chgData name="Damian Gordon" userId="796278f3-970d-4a3b-8137-dc597a054133" providerId="ADAL" clId="{FBB5665C-C5B0-4958-A66B-14E0E42B1C8E}" dt="2024-03-13T08:54:42.266" v="0" actId="478"/>
          <ac:spMkLst>
            <pc:docMk/>
            <pc:sldMk cId="3101519986" sldId="308"/>
            <ac:spMk id="38" creationId="{00000000-0000-0000-0000-000000000000}"/>
          </ac:spMkLst>
        </pc:spChg>
        <pc:spChg chg="mod">
          <ac:chgData name="Damian Gordon" userId="796278f3-970d-4a3b-8137-dc597a054133" providerId="ADAL" clId="{FBB5665C-C5B0-4958-A66B-14E0E42B1C8E}" dt="2024-03-13T08:55:21.133" v="142" actId="1037"/>
          <ac:spMkLst>
            <pc:docMk/>
            <pc:sldMk cId="3101519986" sldId="308"/>
            <ac:spMk id="39" creationId="{00000000-0000-0000-0000-000000000000}"/>
          </ac:spMkLst>
        </pc:spChg>
        <pc:spChg chg="mod">
          <ac:chgData name="Damian Gordon" userId="796278f3-970d-4a3b-8137-dc597a054133" providerId="ADAL" clId="{FBB5665C-C5B0-4958-A66B-14E0E42B1C8E}" dt="2024-03-13T08:55:21.133" v="142" actId="1037"/>
          <ac:spMkLst>
            <pc:docMk/>
            <pc:sldMk cId="3101519986" sldId="308"/>
            <ac:spMk id="40" creationId="{00000000-0000-0000-0000-000000000000}"/>
          </ac:spMkLst>
        </pc:spChg>
        <pc:spChg chg="mod">
          <ac:chgData name="Damian Gordon" userId="796278f3-970d-4a3b-8137-dc597a054133" providerId="ADAL" clId="{FBB5665C-C5B0-4958-A66B-14E0E42B1C8E}" dt="2024-03-13T08:55:21.133" v="142" actId="1037"/>
          <ac:spMkLst>
            <pc:docMk/>
            <pc:sldMk cId="3101519986" sldId="308"/>
            <ac:spMk id="41" creationId="{00000000-0000-0000-0000-000000000000}"/>
          </ac:spMkLst>
        </pc:spChg>
      </pc:sldChg>
      <pc:sldChg chg="del">
        <pc:chgData name="Damian Gordon" userId="796278f3-970d-4a3b-8137-dc597a054133" providerId="ADAL" clId="{FBB5665C-C5B0-4958-A66B-14E0E42B1C8E}" dt="2024-03-13T08:55:43.686" v="143" actId="47"/>
        <pc:sldMkLst>
          <pc:docMk/>
          <pc:sldMk cId="74824081" sldId="309"/>
        </pc:sldMkLst>
      </pc:sldChg>
      <pc:sldChg chg="del">
        <pc:chgData name="Damian Gordon" userId="796278f3-970d-4a3b-8137-dc597a054133" providerId="ADAL" clId="{FBB5665C-C5B0-4958-A66B-14E0E42B1C8E}" dt="2024-03-13T08:55:43.686" v="143" actId="47"/>
        <pc:sldMkLst>
          <pc:docMk/>
          <pc:sldMk cId="1851363496" sldId="353"/>
        </pc:sldMkLst>
      </pc:sldChg>
      <pc:sldChg chg="del">
        <pc:chgData name="Damian Gordon" userId="796278f3-970d-4a3b-8137-dc597a054133" providerId="ADAL" clId="{FBB5665C-C5B0-4958-A66B-14E0E42B1C8E}" dt="2024-03-13T08:55:43.686" v="143" actId="47"/>
        <pc:sldMkLst>
          <pc:docMk/>
          <pc:sldMk cId="2874945604" sldId="354"/>
        </pc:sldMkLst>
      </pc:sldChg>
      <pc:sldChg chg="del">
        <pc:chgData name="Damian Gordon" userId="796278f3-970d-4a3b-8137-dc597a054133" providerId="ADAL" clId="{FBB5665C-C5B0-4958-A66B-14E0E42B1C8E}" dt="2024-03-13T08:55:43.686" v="143" actId="47"/>
        <pc:sldMkLst>
          <pc:docMk/>
          <pc:sldMk cId="3104001300" sldId="355"/>
        </pc:sldMkLst>
      </pc:sldChg>
      <pc:sldChg chg="del">
        <pc:chgData name="Damian Gordon" userId="796278f3-970d-4a3b-8137-dc597a054133" providerId="ADAL" clId="{FBB5665C-C5B0-4958-A66B-14E0E42B1C8E}" dt="2024-03-13T08:55:43.686" v="143" actId="47"/>
        <pc:sldMkLst>
          <pc:docMk/>
          <pc:sldMk cId="3789294904" sldId="356"/>
        </pc:sldMkLst>
      </pc:sldChg>
      <pc:sldChg chg="del">
        <pc:chgData name="Damian Gordon" userId="796278f3-970d-4a3b-8137-dc597a054133" providerId="ADAL" clId="{FBB5665C-C5B0-4958-A66B-14E0E42B1C8E}" dt="2024-03-13T08:55:43.686" v="143" actId="47"/>
        <pc:sldMkLst>
          <pc:docMk/>
          <pc:sldMk cId="29461103" sldId="357"/>
        </pc:sldMkLst>
      </pc:sldChg>
      <pc:sldChg chg="del">
        <pc:chgData name="Damian Gordon" userId="796278f3-970d-4a3b-8137-dc597a054133" providerId="ADAL" clId="{FBB5665C-C5B0-4958-A66B-14E0E42B1C8E}" dt="2024-03-13T08:56:04.327" v="144" actId="47"/>
        <pc:sldMkLst>
          <pc:docMk/>
          <pc:sldMk cId="47172292" sldId="358"/>
        </pc:sldMkLst>
      </pc:sldChg>
      <pc:sldChg chg="del">
        <pc:chgData name="Damian Gordon" userId="796278f3-970d-4a3b-8137-dc597a054133" providerId="ADAL" clId="{FBB5665C-C5B0-4958-A66B-14E0E42B1C8E}" dt="2024-03-13T08:56:04.327" v="144" actId="47"/>
        <pc:sldMkLst>
          <pc:docMk/>
          <pc:sldMk cId="1369800466" sldId="359"/>
        </pc:sldMkLst>
      </pc:sldChg>
      <pc:sldChg chg="del">
        <pc:chgData name="Damian Gordon" userId="796278f3-970d-4a3b-8137-dc597a054133" providerId="ADAL" clId="{FBB5665C-C5B0-4958-A66B-14E0E42B1C8E}" dt="2024-03-13T08:55:43.686" v="143" actId="47"/>
        <pc:sldMkLst>
          <pc:docMk/>
          <pc:sldMk cId="266667794" sldId="361"/>
        </pc:sldMkLst>
      </pc:sldChg>
      <pc:sldChg chg="del">
        <pc:chgData name="Damian Gordon" userId="796278f3-970d-4a3b-8137-dc597a054133" providerId="ADAL" clId="{FBB5665C-C5B0-4958-A66B-14E0E42B1C8E}" dt="2024-03-13T08:55:43.686" v="143" actId="47"/>
        <pc:sldMkLst>
          <pc:docMk/>
          <pc:sldMk cId="478288992" sldId="362"/>
        </pc:sldMkLst>
      </pc:sldChg>
      <pc:sldChg chg="del">
        <pc:chgData name="Damian Gordon" userId="796278f3-970d-4a3b-8137-dc597a054133" providerId="ADAL" clId="{FBB5665C-C5B0-4958-A66B-14E0E42B1C8E}" dt="2024-03-13T08:56:04.327" v="144" actId="47"/>
        <pc:sldMkLst>
          <pc:docMk/>
          <pc:sldMk cId="3999170242" sldId="363"/>
        </pc:sldMkLst>
      </pc:sldChg>
      <pc:sldChg chg="del">
        <pc:chgData name="Damian Gordon" userId="796278f3-970d-4a3b-8137-dc597a054133" providerId="ADAL" clId="{FBB5665C-C5B0-4958-A66B-14E0E42B1C8E}" dt="2024-03-13T08:56:04.327" v="144" actId="47"/>
        <pc:sldMkLst>
          <pc:docMk/>
          <pc:sldMk cId="2736784824" sldId="364"/>
        </pc:sldMkLst>
      </pc:sldChg>
      <pc:sldChg chg="del">
        <pc:chgData name="Damian Gordon" userId="796278f3-970d-4a3b-8137-dc597a054133" providerId="ADAL" clId="{FBB5665C-C5B0-4958-A66B-14E0E42B1C8E}" dt="2024-03-13T08:56:04.327" v="144" actId="47"/>
        <pc:sldMkLst>
          <pc:docMk/>
          <pc:sldMk cId="1910053708" sldId="376"/>
        </pc:sldMkLst>
      </pc:sldChg>
      <pc:sldChg chg="del">
        <pc:chgData name="Damian Gordon" userId="796278f3-970d-4a3b-8137-dc597a054133" providerId="ADAL" clId="{FBB5665C-C5B0-4958-A66B-14E0E42B1C8E}" dt="2024-03-13T08:55:43.686" v="143" actId="47"/>
        <pc:sldMkLst>
          <pc:docMk/>
          <pc:sldMk cId="346533451" sldId="384"/>
        </pc:sldMkLst>
      </pc:sldChg>
      <pc:sldChg chg="del">
        <pc:chgData name="Damian Gordon" userId="796278f3-970d-4a3b-8137-dc597a054133" providerId="ADAL" clId="{FBB5665C-C5B0-4958-A66B-14E0E42B1C8E}" dt="2024-03-13T08:56:04.327" v="144" actId="47"/>
        <pc:sldMkLst>
          <pc:docMk/>
          <pc:sldMk cId="3677982158" sldId="386"/>
        </pc:sldMkLst>
      </pc:sldChg>
    </pc:docChg>
  </pc:docChgLst>
  <pc:docChgLst>
    <pc:chgData name="Damian Gordon" userId="796278f3-970d-4a3b-8137-dc597a054133" providerId="ADAL" clId="{2CD51658-57CC-44D4-B898-123E96A9AF0D}"/>
    <pc:docChg chg="modSld">
      <pc:chgData name="Damian Gordon" userId="796278f3-970d-4a3b-8137-dc597a054133" providerId="ADAL" clId="{2CD51658-57CC-44D4-B898-123E96A9AF0D}" dt="2024-03-12T18:15:13.163" v="40" actId="20577"/>
      <pc:docMkLst>
        <pc:docMk/>
      </pc:docMkLst>
      <pc:sldChg chg="modSp mod">
        <pc:chgData name="Damian Gordon" userId="796278f3-970d-4a3b-8137-dc597a054133" providerId="ADAL" clId="{2CD51658-57CC-44D4-B898-123E96A9AF0D}" dt="2024-03-12T18:13:39.203" v="23" actId="20577"/>
        <pc:sldMkLst>
          <pc:docMk/>
          <pc:sldMk cId="3936311718" sldId="277"/>
        </pc:sldMkLst>
        <pc:spChg chg="mod">
          <ac:chgData name="Damian Gordon" userId="796278f3-970d-4a3b-8137-dc597a054133" providerId="ADAL" clId="{2CD51658-57CC-44D4-B898-123E96A9AF0D}" dt="2024-03-12T18:13:39.203" v="23" actId="20577"/>
          <ac:spMkLst>
            <pc:docMk/>
            <pc:sldMk cId="3936311718" sldId="277"/>
            <ac:spMk id="2" creationId="{00000000-0000-0000-0000-000000000000}"/>
          </ac:spMkLst>
        </pc:spChg>
      </pc:sldChg>
      <pc:sldChg chg="modSp mod">
        <pc:chgData name="Damian Gordon" userId="796278f3-970d-4a3b-8137-dc597a054133" providerId="ADAL" clId="{2CD51658-57CC-44D4-B898-123E96A9AF0D}" dt="2024-03-12T18:14:20.472" v="25" actId="20577"/>
        <pc:sldMkLst>
          <pc:docMk/>
          <pc:sldMk cId="706224671" sldId="278"/>
        </pc:sldMkLst>
        <pc:spChg chg="mod">
          <ac:chgData name="Damian Gordon" userId="796278f3-970d-4a3b-8137-dc597a054133" providerId="ADAL" clId="{2CD51658-57CC-44D4-B898-123E96A9AF0D}" dt="2024-03-12T18:14:10.695" v="24"/>
          <ac:spMkLst>
            <pc:docMk/>
            <pc:sldMk cId="706224671" sldId="278"/>
            <ac:spMk id="2" creationId="{00000000-0000-0000-0000-000000000000}"/>
          </ac:spMkLst>
        </pc:spChg>
        <pc:spChg chg="mod">
          <ac:chgData name="Damian Gordon" userId="796278f3-970d-4a3b-8137-dc597a054133" providerId="ADAL" clId="{2CD51658-57CC-44D4-B898-123E96A9AF0D}" dt="2024-03-12T18:14:20.472" v="25" actId="20577"/>
          <ac:spMkLst>
            <pc:docMk/>
            <pc:sldMk cId="706224671" sldId="278"/>
            <ac:spMk id="3" creationId="{00000000-0000-0000-0000-000000000000}"/>
          </ac:spMkLst>
        </pc:spChg>
      </pc:sldChg>
      <pc:sldChg chg="modSp mod">
        <pc:chgData name="Damian Gordon" userId="796278f3-970d-4a3b-8137-dc597a054133" providerId="ADAL" clId="{2CD51658-57CC-44D4-B898-123E96A9AF0D}" dt="2024-03-12T18:14:45.524" v="30"/>
        <pc:sldMkLst>
          <pc:docMk/>
          <pc:sldMk cId="101942098" sldId="283"/>
        </pc:sldMkLst>
        <pc:spChg chg="mod">
          <ac:chgData name="Damian Gordon" userId="796278f3-970d-4a3b-8137-dc597a054133" providerId="ADAL" clId="{2CD51658-57CC-44D4-B898-123E96A9AF0D}" dt="2024-03-12T18:14:40.390" v="29"/>
          <ac:spMkLst>
            <pc:docMk/>
            <pc:sldMk cId="101942098" sldId="283"/>
            <ac:spMk id="2" creationId="{00000000-0000-0000-0000-000000000000}"/>
          </ac:spMkLst>
        </pc:spChg>
        <pc:spChg chg="mod">
          <ac:chgData name="Damian Gordon" userId="796278f3-970d-4a3b-8137-dc597a054133" providerId="ADAL" clId="{2CD51658-57CC-44D4-B898-123E96A9AF0D}" dt="2024-03-12T18:14:45.524" v="30"/>
          <ac:spMkLst>
            <pc:docMk/>
            <pc:sldMk cId="101942098" sldId="283"/>
            <ac:spMk id="3" creationId="{00000000-0000-0000-0000-000000000000}"/>
          </ac:spMkLst>
        </pc:spChg>
      </pc:sldChg>
      <pc:sldChg chg="modSp mod">
        <pc:chgData name="Damian Gordon" userId="796278f3-970d-4a3b-8137-dc597a054133" providerId="ADAL" clId="{2CD51658-57CC-44D4-B898-123E96A9AF0D}" dt="2024-03-12T18:13:04.541" v="5" actId="20577"/>
        <pc:sldMkLst>
          <pc:docMk/>
          <pc:sldMk cId="2298244245" sldId="289"/>
        </pc:sldMkLst>
        <pc:graphicFrameChg chg="modGraphic">
          <ac:chgData name="Damian Gordon" userId="796278f3-970d-4a3b-8137-dc597a054133" providerId="ADAL" clId="{2CD51658-57CC-44D4-B898-123E96A9AF0D}" dt="2024-03-12T18:13:04.541" v="5" actId="20577"/>
          <ac:graphicFrameMkLst>
            <pc:docMk/>
            <pc:sldMk cId="2298244245" sldId="289"/>
            <ac:graphicFrameMk id="4" creationId="{00000000-0000-0000-0000-000000000000}"/>
          </ac:graphicFrameMkLst>
        </pc:graphicFrameChg>
      </pc:sldChg>
      <pc:sldChg chg="modSp mod">
        <pc:chgData name="Damian Gordon" userId="796278f3-970d-4a3b-8137-dc597a054133" providerId="ADAL" clId="{2CD51658-57CC-44D4-B898-123E96A9AF0D}" dt="2024-03-12T18:14:26.880" v="26"/>
        <pc:sldMkLst>
          <pc:docMk/>
          <pc:sldMk cId="3665306904" sldId="300"/>
        </pc:sldMkLst>
        <pc:spChg chg="mod">
          <ac:chgData name="Damian Gordon" userId="796278f3-970d-4a3b-8137-dc597a054133" providerId="ADAL" clId="{2CD51658-57CC-44D4-B898-123E96A9AF0D}" dt="2024-03-12T18:14:26.880" v="26"/>
          <ac:spMkLst>
            <pc:docMk/>
            <pc:sldMk cId="3665306904" sldId="300"/>
            <ac:spMk id="2" creationId="{00000000-0000-0000-0000-000000000000}"/>
          </ac:spMkLst>
        </pc:spChg>
      </pc:sldChg>
      <pc:sldChg chg="modSp mod">
        <pc:chgData name="Damian Gordon" userId="796278f3-970d-4a3b-8137-dc597a054133" providerId="ADAL" clId="{2CD51658-57CC-44D4-B898-123E96A9AF0D}" dt="2024-03-12T18:14:30.740" v="27"/>
        <pc:sldMkLst>
          <pc:docMk/>
          <pc:sldMk cId="1673045462" sldId="301"/>
        </pc:sldMkLst>
        <pc:spChg chg="mod">
          <ac:chgData name="Damian Gordon" userId="796278f3-970d-4a3b-8137-dc597a054133" providerId="ADAL" clId="{2CD51658-57CC-44D4-B898-123E96A9AF0D}" dt="2024-03-12T18:14:30.740" v="27"/>
          <ac:spMkLst>
            <pc:docMk/>
            <pc:sldMk cId="1673045462" sldId="301"/>
            <ac:spMk id="2" creationId="{00000000-0000-0000-0000-000000000000}"/>
          </ac:spMkLst>
        </pc:spChg>
      </pc:sldChg>
      <pc:sldChg chg="modSp mod">
        <pc:chgData name="Damian Gordon" userId="796278f3-970d-4a3b-8137-dc597a054133" providerId="ADAL" clId="{2CD51658-57CC-44D4-B898-123E96A9AF0D}" dt="2024-03-12T18:12:55.244" v="2" actId="20577"/>
        <pc:sldMkLst>
          <pc:docMk/>
          <pc:sldMk cId="3101519986" sldId="308"/>
        </pc:sldMkLst>
        <pc:spChg chg="mod">
          <ac:chgData name="Damian Gordon" userId="796278f3-970d-4a3b-8137-dc597a054133" providerId="ADAL" clId="{2CD51658-57CC-44D4-B898-123E96A9AF0D}" dt="2024-03-12T18:12:55.244" v="2" actId="20577"/>
          <ac:spMkLst>
            <pc:docMk/>
            <pc:sldMk cId="3101519986" sldId="308"/>
            <ac:spMk id="16" creationId="{00000000-0000-0000-0000-000000000000}"/>
          </ac:spMkLst>
        </pc:spChg>
      </pc:sldChg>
      <pc:sldChg chg="modSp mod">
        <pc:chgData name="Damian Gordon" userId="796278f3-970d-4a3b-8137-dc597a054133" providerId="ADAL" clId="{2CD51658-57CC-44D4-B898-123E96A9AF0D}" dt="2024-03-12T18:15:13.163" v="40" actId="20577"/>
        <pc:sldMkLst>
          <pc:docMk/>
          <pc:sldMk cId="4260312941" sldId="377"/>
        </pc:sldMkLst>
        <pc:spChg chg="mod">
          <ac:chgData name="Damian Gordon" userId="796278f3-970d-4a3b-8137-dc597a054133" providerId="ADAL" clId="{2CD51658-57CC-44D4-B898-123E96A9AF0D}" dt="2024-03-12T18:15:13.163" v="40" actId="20577"/>
          <ac:spMkLst>
            <pc:docMk/>
            <pc:sldMk cId="4260312941" sldId="377"/>
            <ac:spMk id="2" creationId="{00000000-0000-0000-0000-000000000000}"/>
          </ac:spMkLst>
        </pc:spChg>
      </pc:sldChg>
      <pc:sldChg chg="modSp mod">
        <pc:chgData name="Damian Gordon" userId="796278f3-970d-4a3b-8137-dc597a054133" providerId="ADAL" clId="{2CD51658-57CC-44D4-B898-123E96A9AF0D}" dt="2024-03-12T18:14:34.451" v="28"/>
        <pc:sldMkLst>
          <pc:docMk/>
          <pc:sldMk cId="2417376187" sldId="382"/>
        </pc:sldMkLst>
        <pc:spChg chg="mod">
          <ac:chgData name="Damian Gordon" userId="796278f3-970d-4a3b-8137-dc597a054133" providerId="ADAL" clId="{2CD51658-57CC-44D4-B898-123E96A9AF0D}" dt="2024-03-12T18:14:34.451" v="28"/>
          <ac:spMkLst>
            <pc:docMk/>
            <pc:sldMk cId="2417376187" sldId="382"/>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686AF7B-0A95-42F7-9680-2B09A537FA09}" type="datetimeFigureOut">
              <a:rPr lang="en-IE" smtClean="0"/>
              <a:t>19/03/2024</a:t>
            </a:fld>
            <a:endParaRPr lang="en-I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235144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6AF7B-0A95-42F7-9680-2B09A537FA09}" type="datetimeFigureOut">
              <a:rPr lang="en-IE" smtClean="0"/>
              <a:t>19/03/2024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25709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6AF7B-0A95-42F7-9680-2B09A537FA09}" type="datetimeFigureOut">
              <a:rPr lang="en-IE" smtClean="0"/>
              <a:t>19/03/2024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149301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6AF7B-0A95-42F7-9680-2B09A537FA09}" type="datetimeFigureOut">
              <a:rPr lang="en-IE" smtClean="0"/>
              <a:t>19/03/2024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254742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6AF7B-0A95-42F7-9680-2B09A537FA09}" type="datetimeFigureOut">
              <a:rPr lang="en-IE" smtClean="0"/>
              <a:t>19/03/2024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49260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86AF7B-0A95-42F7-9680-2B09A537FA09}" type="datetimeFigureOut">
              <a:rPr lang="en-IE" smtClean="0"/>
              <a:t>19/03/2024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153149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86AF7B-0A95-42F7-9680-2B09A537FA09}" type="datetimeFigureOut">
              <a:rPr lang="en-IE" smtClean="0"/>
              <a:t>19/03/2024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300378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86AF7B-0A95-42F7-9680-2B09A537FA09}" type="datetimeFigureOut">
              <a:rPr lang="en-IE" smtClean="0"/>
              <a:t>19/03/2024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5711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AF7B-0A95-42F7-9680-2B09A537FA09}" type="datetimeFigureOut">
              <a:rPr lang="en-IE" smtClean="0"/>
              <a:t>19/03/2024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5803CCE-003B-4B7A-BF0D-F941E2E9F035}" type="slidenum">
              <a:rPr lang="en-IE" smtClean="0"/>
              <a:t>‹#›</a:t>
            </a:fld>
            <a:endParaRPr lang="en-IE"/>
          </a:p>
        </p:txBody>
      </p:sp>
    </p:spTree>
    <p:extLst>
      <p:ext uri="{BB962C8B-B14F-4D97-AF65-F5344CB8AC3E}">
        <p14:creationId xmlns:p14="http://schemas.microsoft.com/office/powerpoint/2010/main" val="319747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686AF7B-0A95-42F7-9680-2B09A537FA09}" type="datetimeFigureOut">
              <a:rPr lang="en-IE" smtClean="0"/>
              <a:t>19/03/2024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261876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686AF7B-0A95-42F7-9680-2B09A537FA09}" type="datetimeFigureOut">
              <a:rPr lang="en-IE" smtClean="0"/>
              <a:t>19/03/2024</a:t>
            </a:fld>
            <a:endParaRPr lang="en-I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E"/>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37836168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686AF7B-0A95-42F7-9680-2B09A537FA09}" type="datetimeFigureOut">
              <a:rPr lang="en-IE" smtClean="0"/>
              <a:t>19/03/2024</a:t>
            </a:fld>
            <a:endParaRPr lang="en-I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I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5803CCE-003B-4B7A-BF0D-F941E2E9F035}" type="slidenum">
              <a:rPr lang="en-IE" smtClean="0"/>
              <a:t>‹#›</a:t>
            </a:fld>
            <a:endParaRPr lang="en-IE"/>
          </a:p>
        </p:txBody>
      </p:sp>
    </p:spTree>
    <p:extLst>
      <p:ext uri="{BB962C8B-B14F-4D97-AF65-F5344CB8AC3E}">
        <p14:creationId xmlns:p14="http://schemas.microsoft.com/office/powerpoint/2010/main" val="122412724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pendyslexic.org/" TargetMode="External"/><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dyslexiefont.com/en/typefa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www.dyscalculia.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dyspraxia.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speechnotes.co/"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www.sess.ie/categories/specific-learning-disabilities/dysgraphi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speechnotes.co/"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dyslexia.i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autismireland.i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autism.org.uk/VR" TargetMode="External"/><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youtube.com/watch?v=_3R0a64UW3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socialskillbuilder.com/"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www.hadd.ie/"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habitchange.com/iphone_app.php" TargetMode="Externa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Accommodations for </a:t>
            </a:r>
            <a:br>
              <a:rPr lang="en-IE" sz="6000" dirty="0">
                <a:latin typeface="Verdana" panose="020B0604030504040204" pitchFamily="34" charset="0"/>
                <a:ea typeface="Verdana" panose="020B0604030504040204" pitchFamily="34" charset="0"/>
                <a:cs typeface="Verdana" panose="020B0604030504040204" pitchFamily="34" charset="0"/>
              </a:rPr>
            </a:br>
            <a:r>
              <a:rPr lang="en-IE" sz="6000" dirty="0">
                <a:latin typeface="Verdana" panose="020B0604030504040204" pitchFamily="34" charset="0"/>
                <a:ea typeface="Verdana" panose="020B0604030504040204" pitchFamily="34" charset="0"/>
                <a:cs typeface="Verdana" panose="020B0604030504040204" pitchFamily="34" charset="0"/>
              </a:rPr>
              <a:t>Diverse Students</a:t>
            </a:r>
          </a:p>
        </p:txBody>
      </p:sp>
      <p:sp>
        <p:nvSpPr>
          <p:cNvPr id="6" name="Subtitle 5"/>
          <p:cNvSpPr>
            <a:spLocks noGrp="1"/>
          </p:cNvSpPr>
          <p:nvPr>
            <p:ph type="subTitle" idx="1"/>
          </p:nvPr>
        </p:nvSpPr>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Damian Gordon</a:t>
            </a:r>
          </a:p>
        </p:txBody>
      </p:sp>
    </p:spTree>
    <p:extLst>
      <p:ext uri="{BB962C8B-B14F-4D97-AF65-F5344CB8AC3E}">
        <p14:creationId xmlns:p14="http://schemas.microsoft.com/office/powerpoint/2010/main" val="362463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63" y="524009"/>
            <a:ext cx="10504868" cy="5908989"/>
          </a:xfrm>
          <a:prstGeom prst="rect">
            <a:avLst/>
          </a:prstGeom>
        </p:spPr>
      </p:pic>
    </p:spTree>
    <p:extLst>
      <p:ext uri="{BB962C8B-B14F-4D97-AF65-F5344CB8AC3E}">
        <p14:creationId xmlns:p14="http://schemas.microsoft.com/office/powerpoint/2010/main" val="383884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111" y="666485"/>
            <a:ext cx="4084749" cy="612712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054" y="666485"/>
            <a:ext cx="4084749" cy="6127124"/>
          </a:xfrm>
          <a:prstGeom prst="rect">
            <a:avLst/>
          </a:prstGeom>
        </p:spPr>
      </p:pic>
    </p:spTree>
    <p:extLst>
      <p:ext uri="{BB962C8B-B14F-4D97-AF65-F5344CB8AC3E}">
        <p14:creationId xmlns:p14="http://schemas.microsoft.com/office/powerpoint/2010/main" val="213830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330" y="757238"/>
            <a:ext cx="7757645" cy="5301058"/>
          </a:xfrm>
          <a:prstGeom prst="rect">
            <a:avLst/>
          </a:prstGeom>
        </p:spPr>
      </p:pic>
    </p:spTree>
    <p:extLst>
      <p:ext uri="{BB962C8B-B14F-4D97-AF65-F5344CB8AC3E}">
        <p14:creationId xmlns:p14="http://schemas.microsoft.com/office/powerpoint/2010/main" val="292057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437" y="1130726"/>
            <a:ext cx="9431242" cy="4484463"/>
          </a:xfrm>
          <a:prstGeom prst="rect">
            <a:avLst/>
          </a:prstGeom>
        </p:spPr>
      </p:pic>
    </p:spTree>
    <p:extLst>
      <p:ext uri="{BB962C8B-B14F-4D97-AF65-F5344CB8AC3E}">
        <p14:creationId xmlns:p14="http://schemas.microsoft.com/office/powerpoint/2010/main" val="2661533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The Dyslexia Association of Ireland (DAI) recommends the use of san serif fonts such as Arial, Comic Sans, Verdana or Sassoon.</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Arial" panose="020B0604020202020204" pitchFamily="34" charset="0"/>
                <a:ea typeface="Verdana" panose="020B0604030504040204" pitchFamily="34" charset="0"/>
                <a:cs typeface="Arial" panose="020B0604020202020204" pitchFamily="34" charset="0"/>
              </a:rPr>
              <a:t>Arial</a:t>
            </a:r>
          </a:p>
          <a:p>
            <a:r>
              <a:rPr lang="en-IE" dirty="0">
                <a:latin typeface="Comic Sans MS" panose="030F0702030302020204" pitchFamily="66" charset="0"/>
                <a:ea typeface="Verdana" panose="020B0604030504040204" pitchFamily="34" charset="0"/>
                <a:cs typeface="Verdana" panose="020B0604030504040204" pitchFamily="34" charset="0"/>
              </a:rPr>
              <a:t>Comic Sans</a:t>
            </a:r>
          </a:p>
          <a:p>
            <a:r>
              <a:rPr lang="en-IE" dirty="0">
                <a:latin typeface="Verdana" panose="020B0604030504040204" pitchFamily="34" charset="0"/>
                <a:ea typeface="Verdana" panose="020B0604030504040204" pitchFamily="34" charset="0"/>
                <a:cs typeface="Verdana" panose="020B0604030504040204" pitchFamily="34" charset="0"/>
              </a:rPr>
              <a:t>Verdana</a:t>
            </a:r>
          </a:p>
          <a:p>
            <a:r>
              <a:rPr lang="en-IE" sz="4000" dirty="0">
                <a:latin typeface="Sakkal Majalla" panose="02000000000000000000" pitchFamily="2" charset="-78"/>
                <a:ea typeface="Verdana" panose="020B0604030504040204" pitchFamily="34" charset="0"/>
                <a:cs typeface="Sakkal Majalla" panose="02000000000000000000" pitchFamily="2" charset="-78"/>
              </a:rPr>
              <a:t>Sassoon</a:t>
            </a:r>
            <a:endParaRPr lang="en-IE" dirty="0">
              <a:latin typeface="Sakkal Majalla" panose="02000000000000000000" pitchFamily="2" charset="-78"/>
              <a:ea typeface="Verdana" panose="020B0604030504040204" pitchFamily="34" charset="0"/>
              <a:cs typeface="Sakkal Majalla" panose="02000000000000000000" pitchFamily="2" charset="-78"/>
            </a:endParaRPr>
          </a:p>
        </p:txBody>
      </p:sp>
    </p:spTree>
    <p:extLst>
      <p:ext uri="{BB962C8B-B14F-4D97-AF65-F5344CB8AC3E}">
        <p14:creationId xmlns:p14="http://schemas.microsoft.com/office/powerpoint/2010/main" val="220485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6" name="Rounded Rectangle 5"/>
          <p:cNvSpPr/>
          <p:nvPr/>
        </p:nvSpPr>
        <p:spPr>
          <a:xfrm>
            <a:off x="4675031" y="2910625"/>
            <a:ext cx="6220496" cy="286724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The Dyslexia Association of Ireland (DAI) recommends the use of san serif fonts such as Arial, Comic Sans, Verdana or Sassoon.</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Arial" panose="020B0604020202020204" pitchFamily="34" charset="0"/>
                <a:ea typeface="Verdana" panose="020B0604030504040204" pitchFamily="34" charset="0"/>
                <a:cs typeface="Arial" panose="020B0604020202020204" pitchFamily="34" charset="0"/>
              </a:rPr>
              <a:t>Arial</a:t>
            </a:r>
          </a:p>
          <a:p>
            <a:r>
              <a:rPr lang="en-IE" dirty="0">
                <a:latin typeface="Comic Sans MS" panose="030F0702030302020204" pitchFamily="66" charset="0"/>
                <a:ea typeface="Verdana" panose="020B0604030504040204" pitchFamily="34" charset="0"/>
                <a:cs typeface="Verdana" panose="020B0604030504040204" pitchFamily="34" charset="0"/>
              </a:rPr>
              <a:t>Comic Sans</a:t>
            </a:r>
          </a:p>
          <a:p>
            <a:r>
              <a:rPr lang="en-IE" dirty="0">
                <a:latin typeface="Verdana" panose="020B0604030504040204" pitchFamily="34" charset="0"/>
                <a:ea typeface="Verdana" panose="020B0604030504040204" pitchFamily="34" charset="0"/>
                <a:cs typeface="Verdana" panose="020B0604030504040204" pitchFamily="34" charset="0"/>
              </a:rPr>
              <a:t>Verdana</a:t>
            </a:r>
          </a:p>
          <a:p>
            <a:r>
              <a:rPr lang="en-IE" sz="4000" dirty="0">
                <a:latin typeface="Sakkal Majalla" panose="02000000000000000000" pitchFamily="2" charset="-78"/>
                <a:ea typeface="Verdana" panose="020B0604030504040204" pitchFamily="34" charset="0"/>
                <a:cs typeface="Sakkal Majalla" panose="02000000000000000000" pitchFamily="2" charset="-78"/>
              </a:rPr>
              <a:t>Sassoon</a:t>
            </a:r>
            <a:endParaRPr lang="en-IE" dirty="0">
              <a:latin typeface="Sakkal Majalla" panose="02000000000000000000" pitchFamily="2" charset="-78"/>
              <a:ea typeface="Verdana" panose="020B0604030504040204" pitchFamily="34" charset="0"/>
              <a:cs typeface="Sakkal Majalla" panose="020000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664" y="3054937"/>
            <a:ext cx="5157229" cy="2578615"/>
          </a:xfrm>
          <a:prstGeom prst="rect">
            <a:avLst/>
          </a:prstGeom>
        </p:spPr>
      </p:pic>
    </p:spTree>
    <p:extLst>
      <p:ext uri="{BB962C8B-B14F-4D97-AF65-F5344CB8AC3E}">
        <p14:creationId xmlns:p14="http://schemas.microsoft.com/office/powerpoint/2010/main" val="57637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3" name="Content Placeholder 2"/>
          <p:cNvSpPr>
            <a:spLocks noGrp="1"/>
          </p:cNvSpPr>
          <p:nvPr>
            <p:ph idx="1"/>
          </p:nvPr>
        </p:nvSpPr>
        <p:spPr/>
        <p:txBody>
          <a:bodyPr>
            <a:normAutofit/>
          </a:bodyPr>
          <a:lstStyle/>
          <a:p>
            <a:r>
              <a:rPr lang="en-IE" dirty="0" err="1">
                <a:latin typeface="Verdana" panose="020B0604030504040204" pitchFamily="34" charset="0"/>
                <a:ea typeface="Verdana" panose="020B0604030504040204" pitchFamily="34" charset="0"/>
                <a:cs typeface="Verdana" panose="020B0604030504040204" pitchFamily="34" charset="0"/>
              </a:rPr>
              <a:t>Rello</a:t>
            </a:r>
            <a:r>
              <a:rPr lang="en-IE" dirty="0">
                <a:latin typeface="Verdana" panose="020B0604030504040204" pitchFamily="34" charset="0"/>
                <a:ea typeface="Verdana" panose="020B0604030504040204" pitchFamily="34" charset="0"/>
                <a:cs typeface="Verdana" panose="020B0604030504040204" pitchFamily="34" charset="0"/>
              </a:rPr>
              <a:t>, L., </a:t>
            </a:r>
            <a:r>
              <a:rPr lang="en-IE" dirty="0" err="1">
                <a:latin typeface="Verdana" panose="020B0604030504040204" pitchFamily="34" charset="0"/>
                <a:ea typeface="Verdana" panose="020B0604030504040204" pitchFamily="34" charset="0"/>
                <a:cs typeface="Verdana" panose="020B0604030504040204" pitchFamily="34" charset="0"/>
              </a:rPr>
              <a:t>Baeza</a:t>
            </a:r>
            <a:r>
              <a:rPr lang="en-IE" dirty="0">
                <a:latin typeface="Verdana" panose="020B0604030504040204" pitchFamily="34" charset="0"/>
                <a:ea typeface="Verdana" panose="020B0604030504040204" pitchFamily="34" charset="0"/>
                <a:cs typeface="Verdana" panose="020B0604030504040204" pitchFamily="34" charset="0"/>
              </a:rPr>
              <a:t>-Yates, R. (2013) “Good Fonts for Dyslexia”, In </a:t>
            </a:r>
            <a:r>
              <a:rPr lang="en-IE" i="1" dirty="0">
                <a:latin typeface="Verdana" panose="020B0604030504040204" pitchFamily="34" charset="0"/>
                <a:ea typeface="Verdana" panose="020B0604030504040204" pitchFamily="34" charset="0"/>
                <a:cs typeface="Verdana" panose="020B0604030504040204" pitchFamily="34" charset="0"/>
              </a:rPr>
              <a:t>Proceedings of the 15th International ACM SIGACCESS Conference on Computers and Accessibility</a:t>
            </a:r>
            <a:r>
              <a:rPr lang="en-IE" dirty="0">
                <a:latin typeface="Verdana" panose="020B0604030504040204" pitchFamily="34" charset="0"/>
                <a:ea typeface="Verdana" panose="020B0604030504040204" pitchFamily="34" charset="0"/>
                <a:cs typeface="Verdana" panose="020B0604030504040204" pitchFamily="34" charset="0"/>
              </a:rPr>
              <a:t> (p. 14). ACM.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210" y="3122455"/>
            <a:ext cx="8195860" cy="3278344"/>
          </a:xfrm>
          <a:prstGeom prst="rect">
            <a:avLst/>
          </a:prstGeom>
        </p:spPr>
      </p:pic>
    </p:spTree>
    <p:extLst>
      <p:ext uri="{BB962C8B-B14F-4D97-AF65-F5344CB8AC3E}">
        <p14:creationId xmlns:p14="http://schemas.microsoft.com/office/powerpoint/2010/main" val="85118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369" y="764373"/>
            <a:ext cx="10694831"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to Prepare for Class by:</a:t>
            </a:r>
          </a:p>
        </p:txBody>
      </p:sp>
      <p:sp>
        <p:nvSpPr>
          <p:cNvPr id="3" name="Content Placeholder 2"/>
          <p:cNvSpPr>
            <a:spLocks noGrp="1"/>
          </p:cNvSpPr>
          <p:nvPr>
            <p:ph idx="1"/>
          </p:nvPr>
        </p:nvSpPr>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Giving them your notes a few days before class.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Giving them labs a few days before the lab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Explaining the key words first before they are used when discussing that topic in class.</a:t>
            </a: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633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the Class by:</a:t>
            </a:r>
          </a:p>
        </p:txBody>
      </p:sp>
      <p:sp>
        <p:nvSpPr>
          <p:cNvPr id="3" name="Content Placeholder 2"/>
          <p:cNvSpPr>
            <a:spLocks noGrp="1"/>
          </p:cNvSpPr>
          <p:nvPr>
            <p:ph idx="1"/>
          </p:nvPr>
        </p:nvSpPr>
        <p:spPr>
          <a:xfrm>
            <a:off x="676656" y="1659988"/>
            <a:ext cx="10753725" cy="4825218"/>
          </a:xfrm>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Using images and diagrams where possible (and help learners devise their own pictures and diagrams).</a:t>
            </a:r>
            <a:endParaRPr lang="en-IE" sz="1600"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a longer sentence into a few shorter ones (sometimes students are so focused on understanding each word, they can miss the meaning of the sentence).</a:t>
            </a:r>
          </a:p>
          <a:p>
            <a:endParaRPr lang="en-IE" sz="1600"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model answers where possible. </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sentence starters to show how to begin a written response.</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5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Tests and Assignments by:</a:t>
            </a:r>
          </a:p>
        </p:txBody>
      </p:sp>
      <p:sp>
        <p:nvSpPr>
          <p:cNvPr id="3" name="Content Placeholder 2"/>
          <p:cNvSpPr>
            <a:spLocks noGrp="1"/>
          </p:cNvSpPr>
          <p:nvPr>
            <p:ph idx="1"/>
          </p:nvPr>
        </p:nvSpPr>
        <p:spPr/>
        <p:txBody>
          <a:bodyPr>
            <a:normAutofit lnSpcReduction="10000"/>
          </a:bodyPr>
          <a:lstStyle/>
          <a:p>
            <a:r>
              <a:rPr lang="en-IE" dirty="0">
                <a:latin typeface="Verdana" panose="020B0604030504040204" pitchFamily="34" charset="0"/>
                <a:ea typeface="Verdana" panose="020B0604030504040204" pitchFamily="34" charset="0"/>
                <a:cs typeface="Verdana" panose="020B0604030504040204" pitchFamily="34" charset="0"/>
              </a:rPr>
              <a:t>Arranging tests and assignments to work from easiest to hardest problems.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Not penalizing them for spelling errors.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down tests and assignments into small parts (using new paragraphs and bullet points to break things up).</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them with extended time for testing.</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217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1816" y="338761"/>
            <a:ext cx="3797134"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Visual Cue/ Graphic Organiser</a:t>
            </a:r>
          </a:p>
        </p:txBody>
      </p:sp>
      <p:sp>
        <p:nvSpPr>
          <p:cNvPr id="6" name="Rounded Rectangle 5"/>
          <p:cNvSpPr/>
          <p:nvPr/>
        </p:nvSpPr>
        <p:spPr>
          <a:xfrm>
            <a:off x="3628079" y="280119"/>
            <a:ext cx="3712872"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atin typeface="Verdana" panose="020B0604030504040204" pitchFamily="34" charset="0"/>
                <a:ea typeface="Verdana" panose="020B0604030504040204" pitchFamily="34" charset="0"/>
                <a:cs typeface="Verdana" panose="020B0604030504040204" pitchFamily="34" charset="0"/>
              </a:rPr>
              <a:t>Accommodations for </a:t>
            </a:r>
            <a:br>
              <a:rPr lang="en-IE">
                <a:latin typeface="Verdana" panose="020B0604030504040204" pitchFamily="34" charset="0"/>
                <a:ea typeface="Verdana" panose="020B0604030504040204" pitchFamily="34" charset="0"/>
                <a:cs typeface="Verdana" panose="020B0604030504040204" pitchFamily="34" charset="0"/>
              </a:rPr>
            </a:br>
            <a:r>
              <a:rPr lang="en-IE">
                <a:latin typeface="Verdana" panose="020B0604030504040204" pitchFamily="34" charset="0"/>
                <a:ea typeface="Verdana" panose="020B0604030504040204" pitchFamily="34" charset="0"/>
                <a:cs typeface="Verdana" panose="020B0604030504040204" pitchFamily="34" charset="0"/>
              </a:rPr>
              <a:t>Diverse Students</a:t>
            </a:r>
            <a:endParaRPr lang="en-IE"/>
          </a:p>
        </p:txBody>
      </p:sp>
      <p:sp>
        <p:nvSpPr>
          <p:cNvPr id="8" name="Rounded Rectangle 7"/>
          <p:cNvSpPr/>
          <p:nvPr/>
        </p:nvSpPr>
        <p:spPr>
          <a:xfrm>
            <a:off x="3628079" y="1418599"/>
            <a:ext cx="3712872"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Specific Learning Difficulties</a:t>
            </a:r>
            <a:endParaRPr lang="en-IE" dirty="0"/>
          </a:p>
        </p:txBody>
      </p:sp>
      <p:sp>
        <p:nvSpPr>
          <p:cNvPr id="9" name="Down Arrow 8"/>
          <p:cNvSpPr/>
          <p:nvPr/>
        </p:nvSpPr>
        <p:spPr>
          <a:xfrm>
            <a:off x="5344725" y="1017432"/>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Down Arrow 9"/>
          <p:cNvSpPr/>
          <p:nvPr/>
        </p:nvSpPr>
        <p:spPr>
          <a:xfrm>
            <a:off x="5344725" y="2130156"/>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p:cNvSpPr/>
          <p:nvPr/>
        </p:nvSpPr>
        <p:spPr>
          <a:xfrm>
            <a:off x="850003" y="2518442"/>
            <a:ext cx="9288000" cy="237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ounded Rectangle 11"/>
          <p:cNvSpPr/>
          <p:nvPr/>
        </p:nvSpPr>
        <p:spPr>
          <a:xfrm>
            <a:off x="960048" y="3144367"/>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Dyslexia</a:t>
            </a:r>
            <a:endParaRPr lang="en-IE" dirty="0"/>
          </a:p>
        </p:txBody>
      </p:sp>
      <p:sp>
        <p:nvSpPr>
          <p:cNvPr id="13" name="Down Arrow 12"/>
          <p:cNvSpPr/>
          <p:nvPr/>
        </p:nvSpPr>
        <p:spPr>
          <a:xfrm>
            <a:off x="1616867" y="2756079"/>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ounded Rectangle 13"/>
          <p:cNvSpPr/>
          <p:nvPr/>
        </p:nvSpPr>
        <p:spPr>
          <a:xfrm>
            <a:off x="3264943" y="3144367"/>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Dyspraxia</a:t>
            </a:r>
            <a:endParaRPr lang="en-IE" dirty="0"/>
          </a:p>
        </p:txBody>
      </p:sp>
      <p:sp>
        <p:nvSpPr>
          <p:cNvPr id="15" name="Down Arrow 14"/>
          <p:cNvSpPr/>
          <p:nvPr/>
        </p:nvSpPr>
        <p:spPr>
          <a:xfrm>
            <a:off x="3921762" y="2756079"/>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ounded Rectangle 15"/>
          <p:cNvSpPr/>
          <p:nvPr/>
        </p:nvSpPr>
        <p:spPr>
          <a:xfrm>
            <a:off x="5701918" y="3144367"/>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ASD</a:t>
            </a:r>
            <a:endParaRPr lang="en-IE" dirty="0"/>
          </a:p>
        </p:txBody>
      </p:sp>
      <p:sp>
        <p:nvSpPr>
          <p:cNvPr id="17" name="Down Arrow 16"/>
          <p:cNvSpPr/>
          <p:nvPr/>
        </p:nvSpPr>
        <p:spPr>
          <a:xfrm>
            <a:off x="6358737" y="2756079"/>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ounded Rectangle 19"/>
          <p:cNvSpPr/>
          <p:nvPr/>
        </p:nvSpPr>
        <p:spPr>
          <a:xfrm>
            <a:off x="8157800" y="3135922"/>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ADHD</a:t>
            </a:r>
            <a:endParaRPr lang="en-IE" dirty="0"/>
          </a:p>
        </p:txBody>
      </p:sp>
      <p:sp>
        <p:nvSpPr>
          <p:cNvPr id="21" name="Down Arrow 20"/>
          <p:cNvSpPr/>
          <p:nvPr/>
        </p:nvSpPr>
        <p:spPr>
          <a:xfrm>
            <a:off x="8814619" y="2747634"/>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Down Arrow 23"/>
          <p:cNvSpPr/>
          <p:nvPr/>
        </p:nvSpPr>
        <p:spPr>
          <a:xfrm>
            <a:off x="1614719" y="3874390"/>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850003" y="5361817"/>
            <a:ext cx="9288000" cy="237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Down Arrow 30"/>
          <p:cNvSpPr/>
          <p:nvPr/>
        </p:nvSpPr>
        <p:spPr>
          <a:xfrm>
            <a:off x="5336408" y="5606512"/>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ounded Rectangle 31"/>
          <p:cNvSpPr/>
          <p:nvPr/>
        </p:nvSpPr>
        <p:spPr>
          <a:xfrm>
            <a:off x="3627238" y="5988979"/>
            <a:ext cx="3712872"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Final Thoughts</a:t>
            </a:r>
            <a:endParaRPr lang="en-IE" dirty="0"/>
          </a:p>
        </p:txBody>
      </p:sp>
      <p:sp>
        <p:nvSpPr>
          <p:cNvPr id="33" name="Rounded Rectangle 32"/>
          <p:cNvSpPr/>
          <p:nvPr/>
        </p:nvSpPr>
        <p:spPr>
          <a:xfrm>
            <a:off x="945604" y="4246653"/>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Dyscalculia</a:t>
            </a:r>
            <a:endParaRPr lang="en-IE" dirty="0"/>
          </a:p>
        </p:txBody>
      </p:sp>
      <p:sp>
        <p:nvSpPr>
          <p:cNvPr id="34" name="Down Arrow 33"/>
          <p:cNvSpPr/>
          <p:nvPr/>
        </p:nvSpPr>
        <p:spPr>
          <a:xfrm>
            <a:off x="1600275" y="4976676"/>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Down Arrow 34"/>
          <p:cNvSpPr/>
          <p:nvPr/>
        </p:nvSpPr>
        <p:spPr>
          <a:xfrm>
            <a:off x="6356015" y="3858717"/>
            <a:ext cx="316510" cy="1495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Down Arrow 36"/>
          <p:cNvSpPr/>
          <p:nvPr/>
        </p:nvSpPr>
        <p:spPr>
          <a:xfrm>
            <a:off x="8804471" y="3854733"/>
            <a:ext cx="316510" cy="1495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Down Arrow 38"/>
          <p:cNvSpPr/>
          <p:nvPr/>
        </p:nvSpPr>
        <p:spPr>
          <a:xfrm>
            <a:off x="3934058" y="3874390"/>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Rounded Rectangle 39"/>
          <p:cNvSpPr/>
          <p:nvPr/>
        </p:nvSpPr>
        <p:spPr>
          <a:xfrm>
            <a:off x="3264943" y="4246653"/>
            <a:ext cx="1620000" cy="72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latin typeface="Verdana" panose="020B0604030504040204" pitchFamily="34" charset="0"/>
                <a:ea typeface="Verdana" panose="020B0604030504040204" pitchFamily="34" charset="0"/>
                <a:cs typeface="Verdana" panose="020B0604030504040204" pitchFamily="34" charset="0"/>
              </a:rPr>
              <a:t>Dysgraphia</a:t>
            </a:r>
            <a:endParaRPr lang="en-IE" dirty="0"/>
          </a:p>
        </p:txBody>
      </p:sp>
      <p:sp>
        <p:nvSpPr>
          <p:cNvPr id="41" name="Down Arrow 40"/>
          <p:cNvSpPr/>
          <p:nvPr/>
        </p:nvSpPr>
        <p:spPr>
          <a:xfrm>
            <a:off x="3919614" y="4976676"/>
            <a:ext cx="296214" cy="388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0151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226" y="1679618"/>
            <a:ext cx="2757475" cy="3034049"/>
          </a:xfrm>
          <a:prstGeom prst="rect">
            <a:avLst/>
          </a:prstGeom>
        </p:spPr>
      </p:pic>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5" name="Content Placeholder 4"/>
          <p:cNvSpPr>
            <a:spLocks noGrp="1"/>
          </p:cNvSpPr>
          <p:nvPr>
            <p:ph sz="half" idx="1"/>
          </p:nvPr>
        </p:nvSpPr>
        <p:spPr>
          <a:xfrm>
            <a:off x="1900147" y="4456090"/>
            <a:ext cx="4663440" cy="1309372"/>
          </a:xfrm>
        </p:spPr>
        <p:txBody>
          <a:bodyPr>
            <a:normAutofit/>
          </a:bodyPr>
          <a:lstStyle/>
          <a:p>
            <a:r>
              <a:rPr lang="en-IE" sz="2800" b="1" dirty="0"/>
              <a:t>Open Dyslexic Font:</a:t>
            </a:r>
          </a:p>
          <a:p>
            <a:r>
              <a:rPr lang="en-IE" dirty="0">
                <a:hlinkClick r:id="rId3"/>
              </a:rPr>
              <a:t>https://opendyslexic.org</a:t>
            </a:r>
            <a:endParaRPr lang="en-IE" dirty="0"/>
          </a:p>
          <a:p>
            <a:endParaRPr lang="en-IE" dirty="0"/>
          </a:p>
        </p:txBody>
      </p:sp>
      <p:sp>
        <p:nvSpPr>
          <p:cNvPr id="11" name="Content Placeholder 4"/>
          <p:cNvSpPr>
            <a:spLocks noGrp="1"/>
          </p:cNvSpPr>
          <p:nvPr>
            <p:ph sz="half" idx="1"/>
          </p:nvPr>
        </p:nvSpPr>
        <p:spPr>
          <a:xfrm>
            <a:off x="5800305" y="4456090"/>
            <a:ext cx="4663440" cy="1309372"/>
          </a:xfrm>
        </p:spPr>
        <p:txBody>
          <a:bodyPr>
            <a:normAutofit/>
          </a:bodyPr>
          <a:lstStyle/>
          <a:p>
            <a:r>
              <a:rPr lang="en-IE" sz="2800" b="1" dirty="0" err="1"/>
              <a:t>Dyslexie</a:t>
            </a:r>
            <a:r>
              <a:rPr lang="en-IE" sz="2800" b="1" dirty="0"/>
              <a:t> Font:</a:t>
            </a:r>
          </a:p>
          <a:p>
            <a:r>
              <a:rPr lang="en-IE" dirty="0">
                <a:hlinkClick r:id="rId4"/>
              </a:rPr>
              <a:t>https://www.dyslexiefont.com/en/typeface/</a:t>
            </a:r>
            <a:endParaRPr lang="en-IE" dirty="0"/>
          </a:p>
          <a:p>
            <a:endParaRPr lang="en-IE" dirty="0"/>
          </a:p>
          <a:p>
            <a:endParaRPr lang="en-IE"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6891" y="1679619"/>
            <a:ext cx="2740303" cy="2700000"/>
          </a:xfrm>
          <a:prstGeom prst="rect">
            <a:avLst/>
          </a:prstGeom>
        </p:spPr>
      </p:pic>
    </p:spTree>
    <p:extLst>
      <p:ext uri="{BB962C8B-B14F-4D97-AF65-F5344CB8AC3E}">
        <p14:creationId xmlns:p14="http://schemas.microsoft.com/office/powerpoint/2010/main" val="419333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657" y="2011680"/>
            <a:ext cx="4725338" cy="3766185"/>
          </a:xfrm>
        </p:spPr>
        <p:txBody>
          <a:bodyPr/>
          <a:lstStyle/>
          <a:p>
            <a:r>
              <a:rPr lang="en-IE" dirty="0"/>
              <a:t>Save my slides as file type “Outline/RTF” under “Other Formats”:</a:t>
            </a:r>
          </a:p>
        </p:txBody>
      </p:sp>
      <p:sp>
        <p:nvSpPr>
          <p:cNvPr id="3" name="Title 2"/>
          <p:cNvSpPr>
            <a:spLocks noGrp="1"/>
          </p:cNvSpPr>
          <p:nvPr>
            <p:ph type="title"/>
          </p:nvPr>
        </p:nvSpPr>
        <p:spPr/>
        <p:txBody>
          <a:bodyPr/>
          <a:lstStyle/>
          <a:p>
            <a:r>
              <a:rPr lang="en-IE" dirty="0"/>
              <a:t>An aside…</a:t>
            </a:r>
          </a:p>
        </p:txBody>
      </p:sp>
      <p:pic>
        <p:nvPicPr>
          <p:cNvPr id="4" name="Picture 3" descr="saveas.jpg"/>
          <p:cNvPicPr>
            <a:picLocks noChangeAspect="1"/>
          </p:cNvPicPr>
          <p:nvPr/>
        </p:nvPicPr>
        <p:blipFill>
          <a:blip r:embed="rId2" cstate="print"/>
          <a:stretch>
            <a:fillRect/>
          </a:stretch>
        </p:blipFill>
        <p:spPr>
          <a:xfrm>
            <a:off x="657224" y="3669878"/>
            <a:ext cx="4742775" cy="2810242"/>
          </a:xfrm>
          <a:prstGeom prst="rect">
            <a:avLst/>
          </a:prstGeom>
        </p:spPr>
      </p:pic>
      <p:sp>
        <p:nvSpPr>
          <p:cNvPr id="5" name="Content Placeholder 1"/>
          <p:cNvSpPr txBox="1">
            <a:spLocks/>
          </p:cNvSpPr>
          <p:nvPr/>
        </p:nvSpPr>
        <p:spPr>
          <a:xfrm>
            <a:off x="6724357" y="2011680"/>
            <a:ext cx="4706024" cy="3766185"/>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IE"/>
              <a:t>And you’ll find a Word document that you can manipulate:</a:t>
            </a:r>
            <a:endParaRPr lang="en-IE" dirty="0"/>
          </a:p>
        </p:txBody>
      </p:sp>
      <p:pic>
        <p:nvPicPr>
          <p:cNvPr id="6" name="Picture 5" descr="saveas2.jpg"/>
          <p:cNvPicPr>
            <a:picLocks noChangeAspect="1"/>
          </p:cNvPicPr>
          <p:nvPr/>
        </p:nvPicPr>
        <p:blipFill>
          <a:blip r:embed="rId3" cstate="print"/>
          <a:stretch>
            <a:fillRect/>
          </a:stretch>
        </p:blipFill>
        <p:spPr>
          <a:xfrm>
            <a:off x="6246764" y="3669878"/>
            <a:ext cx="4664217" cy="2810242"/>
          </a:xfrm>
          <a:prstGeom prst="rect">
            <a:avLst/>
          </a:prstGeom>
        </p:spPr>
      </p:pic>
      <p:sp>
        <p:nvSpPr>
          <p:cNvPr id="7" name="Rectangle 6"/>
          <p:cNvSpPr/>
          <p:nvPr/>
        </p:nvSpPr>
        <p:spPr>
          <a:xfrm>
            <a:off x="676655" y="3672110"/>
            <a:ext cx="4723344" cy="2808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26055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657" y="1997612"/>
            <a:ext cx="6105934" cy="3766185"/>
          </a:xfrm>
        </p:spPr>
        <p:txBody>
          <a:bodyPr/>
          <a:lstStyle/>
          <a:p>
            <a:r>
              <a:rPr lang="en-IE" dirty="0"/>
              <a:t>You’ll find the text is too big:</a:t>
            </a:r>
          </a:p>
        </p:txBody>
      </p:sp>
      <p:sp>
        <p:nvSpPr>
          <p:cNvPr id="3" name="Title 2"/>
          <p:cNvSpPr>
            <a:spLocks noGrp="1"/>
          </p:cNvSpPr>
          <p:nvPr>
            <p:ph type="title"/>
          </p:nvPr>
        </p:nvSpPr>
        <p:spPr/>
        <p:txBody>
          <a:bodyPr/>
          <a:lstStyle/>
          <a:p>
            <a:r>
              <a:rPr lang="en-IE" dirty="0"/>
              <a:t>An aside…</a:t>
            </a:r>
          </a:p>
        </p:txBody>
      </p:sp>
      <p:pic>
        <p:nvPicPr>
          <p:cNvPr id="9" name="Picture 8" descr="saveas3.jpg"/>
          <p:cNvPicPr>
            <a:picLocks noChangeAspect="1"/>
          </p:cNvPicPr>
          <p:nvPr/>
        </p:nvPicPr>
        <p:blipFill>
          <a:blip r:embed="rId2" cstate="print"/>
          <a:stretch>
            <a:fillRect/>
          </a:stretch>
        </p:blipFill>
        <p:spPr>
          <a:xfrm>
            <a:off x="676656" y="3669879"/>
            <a:ext cx="4723343" cy="2810241"/>
          </a:xfrm>
          <a:prstGeom prst="rect">
            <a:avLst/>
          </a:prstGeom>
        </p:spPr>
      </p:pic>
      <p:sp>
        <p:nvSpPr>
          <p:cNvPr id="6" name="Content Placeholder 1"/>
          <p:cNvSpPr txBox="1">
            <a:spLocks/>
          </p:cNvSpPr>
          <p:nvPr/>
        </p:nvSpPr>
        <p:spPr>
          <a:xfrm>
            <a:off x="6466326" y="2171800"/>
            <a:ext cx="4647409" cy="3766185"/>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IE" dirty="0"/>
              <a:t>So you should reduce the text size and </a:t>
            </a:r>
            <a:r>
              <a:rPr lang="en-IE" b="1" dirty="0"/>
              <a:t>CHANGE THE FONT</a:t>
            </a:r>
            <a:r>
              <a:rPr lang="en-IE" dirty="0"/>
              <a:t>:</a:t>
            </a:r>
          </a:p>
        </p:txBody>
      </p:sp>
      <p:pic>
        <p:nvPicPr>
          <p:cNvPr id="8" name="Picture 7" descr="saveas4.jpg"/>
          <p:cNvPicPr>
            <a:picLocks noChangeAspect="1"/>
          </p:cNvPicPr>
          <p:nvPr/>
        </p:nvPicPr>
        <p:blipFill>
          <a:blip r:embed="rId3" cstate="print"/>
          <a:stretch>
            <a:fillRect/>
          </a:stretch>
        </p:blipFill>
        <p:spPr>
          <a:xfrm>
            <a:off x="6248760" y="3669879"/>
            <a:ext cx="4662221" cy="2810242"/>
          </a:xfrm>
          <a:prstGeom prst="rect">
            <a:avLst/>
          </a:prstGeom>
        </p:spPr>
      </p:pic>
      <p:sp>
        <p:nvSpPr>
          <p:cNvPr id="11" name="Rectangle 10"/>
          <p:cNvSpPr/>
          <p:nvPr/>
        </p:nvSpPr>
        <p:spPr>
          <a:xfrm>
            <a:off x="6246365" y="3655810"/>
            <a:ext cx="4664616" cy="2808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676655" y="3672110"/>
            <a:ext cx="4723344" cy="2808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72291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657" y="2011680"/>
            <a:ext cx="4243074" cy="3766185"/>
          </a:xfrm>
        </p:spPr>
        <p:txBody>
          <a:bodyPr/>
          <a:lstStyle/>
          <a:p>
            <a:r>
              <a:rPr lang="en-IE" dirty="0"/>
              <a:t>Add in any diagrams from the PowerPoint (a lot of the images in my slides are just for “setting the mood” so there’s no need to include them):</a:t>
            </a:r>
          </a:p>
        </p:txBody>
      </p:sp>
      <p:sp>
        <p:nvSpPr>
          <p:cNvPr id="3" name="Title 2"/>
          <p:cNvSpPr>
            <a:spLocks noGrp="1"/>
          </p:cNvSpPr>
          <p:nvPr>
            <p:ph type="title"/>
          </p:nvPr>
        </p:nvSpPr>
        <p:spPr/>
        <p:txBody>
          <a:bodyPr/>
          <a:lstStyle/>
          <a:p>
            <a:r>
              <a:rPr lang="en-IE" dirty="0"/>
              <a:t>An aside…</a:t>
            </a:r>
          </a:p>
        </p:txBody>
      </p:sp>
      <p:pic>
        <p:nvPicPr>
          <p:cNvPr id="7" name="Picture 6" descr="saveas5.jpg"/>
          <p:cNvPicPr>
            <a:picLocks noChangeAspect="1"/>
          </p:cNvPicPr>
          <p:nvPr/>
        </p:nvPicPr>
        <p:blipFill>
          <a:blip r:embed="rId2" cstate="print"/>
          <a:stretch>
            <a:fillRect/>
          </a:stretch>
        </p:blipFill>
        <p:spPr>
          <a:xfrm>
            <a:off x="677258" y="3669878"/>
            <a:ext cx="4773938" cy="2810242"/>
          </a:xfrm>
          <a:prstGeom prst="rect">
            <a:avLst/>
          </a:prstGeom>
        </p:spPr>
      </p:pic>
      <p:sp>
        <p:nvSpPr>
          <p:cNvPr id="10" name="Rectangle 9"/>
          <p:cNvSpPr/>
          <p:nvPr/>
        </p:nvSpPr>
        <p:spPr>
          <a:xfrm>
            <a:off x="676657" y="3663222"/>
            <a:ext cx="4774469" cy="2816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Content Placeholder 1"/>
          <p:cNvSpPr txBox="1">
            <a:spLocks/>
          </p:cNvSpPr>
          <p:nvPr/>
        </p:nvSpPr>
        <p:spPr>
          <a:xfrm>
            <a:off x="6226491" y="2011680"/>
            <a:ext cx="5364432" cy="3766185"/>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IE"/>
              <a:t>And put the notes in the Cornell Note format (you’ll find a template on the same page as this presentation):</a:t>
            </a:r>
            <a:endParaRPr lang="en-IE" dirty="0"/>
          </a:p>
        </p:txBody>
      </p:sp>
      <p:pic>
        <p:nvPicPr>
          <p:cNvPr id="9" name="Picture 8" descr="saveas6.jpg"/>
          <p:cNvPicPr>
            <a:picLocks noChangeAspect="1"/>
          </p:cNvPicPr>
          <p:nvPr/>
        </p:nvPicPr>
        <p:blipFill>
          <a:blip r:embed="rId3" cstate="print"/>
          <a:stretch>
            <a:fillRect/>
          </a:stretch>
        </p:blipFill>
        <p:spPr>
          <a:xfrm>
            <a:off x="6248760" y="3669878"/>
            <a:ext cx="4662221" cy="2810242"/>
          </a:xfrm>
          <a:prstGeom prst="rect">
            <a:avLst/>
          </a:prstGeom>
        </p:spPr>
      </p:pic>
      <p:sp>
        <p:nvSpPr>
          <p:cNvPr id="8" name="Rectangle 7"/>
          <p:cNvSpPr/>
          <p:nvPr/>
        </p:nvSpPr>
        <p:spPr>
          <a:xfrm>
            <a:off x="6266866" y="3669878"/>
            <a:ext cx="4662739" cy="2781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21869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DARTs: Directed Activities for Reading Texts, activities involving highlighting, cutting-and-pasting and moving around enlarged text.</a:t>
            </a:r>
          </a:p>
          <a:p>
            <a:endParaRPr lang="en-IE" sz="3600" dirty="0"/>
          </a:p>
          <a:p>
            <a:r>
              <a:rPr lang="en-IE" sz="3600" dirty="0"/>
              <a:t>So it’s better if your documents are available are DOC or PPT, and not PDF.</a:t>
            </a:r>
          </a:p>
        </p:txBody>
      </p:sp>
      <p:sp>
        <p:nvSpPr>
          <p:cNvPr id="3" name="Title 2"/>
          <p:cNvSpPr>
            <a:spLocks noGrp="1"/>
          </p:cNvSpPr>
          <p:nvPr>
            <p:ph type="title"/>
          </p:nvPr>
        </p:nvSpPr>
        <p:spPr/>
        <p:txBody>
          <a:bodyPr/>
          <a:lstStyle/>
          <a:p>
            <a:r>
              <a:rPr lang="en-IE" dirty="0"/>
              <a:t>An aside…</a:t>
            </a:r>
          </a:p>
        </p:txBody>
      </p:sp>
    </p:spTree>
    <p:extLst>
      <p:ext uri="{BB962C8B-B14F-4D97-AF65-F5344CB8AC3E}">
        <p14:creationId xmlns:p14="http://schemas.microsoft.com/office/powerpoint/2010/main" val="3698890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600" dirty="0"/>
              <a:t>And it’s best to avoid examples that use single letter pairs, such as:</a:t>
            </a:r>
          </a:p>
          <a:p>
            <a:pPr lvl="1"/>
            <a:r>
              <a:rPr lang="en-IE" sz="3600" dirty="0" err="1"/>
              <a:t>p,q</a:t>
            </a:r>
            <a:endParaRPr lang="en-IE" sz="3600" dirty="0"/>
          </a:p>
          <a:p>
            <a:pPr lvl="1"/>
            <a:r>
              <a:rPr lang="en-IE" sz="3600" dirty="0" err="1"/>
              <a:t>p,d</a:t>
            </a:r>
            <a:endParaRPr lang="en-IE" sz="3600" dirty="0"/>
          </a:p>
          <a:p>
            <a:pPr lvl="1"/>
            <a:r>
              <a:rPr lang="en-IE" sz="3600" dirty="0" err="1"/>
              <a:t>b,d</a:t>
            </a:r>
            <a:endParaRPr lang="en-IE" sz="3600" dirty="0"/>
          </a:p>
          <a:p>
            <a:pPr lvl="1"/>
            <a:r>
              <a:rPr lang="en-IE" sz="3600" dirty="0" err="1"/>
              <a:t>b,q</a:t>
            </a:r>
            <a:endParaRPr lang="en-IE" sz="3600" dirty="0"/>
          </a:p>
        </p:txBody>
      </p:sp>
      <p:sp>
        <p:nvSpPr>
          <p:cNvPr id="3" name="Title 2"/>
          <p:cNvSpPr>
            <a:spLocks noGrp="1"/>
          </p:cNvSpPr>
          <p:nvPr>
            <p:ph type="title"/>
          </p:nvPr>
        </p:nvSpPr>
        <p:spPr/>
        <p:txBody>
          <a:bodyPr/>
          <a:lstStyle/>
          <a:p>
            <a:r>
              <a:rPr lang="en-IE" dirty="0"/>
              <a:t>An aside…</a:t>
            </a:r>
          </a:p>
        </p:txBody>
      </p:sp>
    </p:spTree>
    <p:extLst>
      <p:ext uri="{BB962C8B-B14F-4D97-AF65-F5344CB8AC3E}">
        <p14:creationId xmlns:p14="http://schemas.microsoft.com/office/powerpoint/2010/main" val="350176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048" y="1574995"/>
            <a:ext cx="4719125" cy="4719125"/>
          </a:xfrm>
          <a:prstGeom prst="rect">
            <a:avLst/>
          </a:prstGeom>
        </p:spPr>
      </p:pic>
    </p:spTree>
    <p:extLst>
      <p:ext uri="{BB962C8B-B14F-4D97-AF65-F5344CB8AC3E}">
        <p14:creationId xmlns:p14="http://schemas.microsoft.com/office/powerpoint/2010/main" val="1470404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4324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http://www.dyscalculia.org</a:t>
            </a:r>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a:latin typeface="Verdana" panose="020B0604030504040204" pitchFamily="34" charset="0"/>
                <a:ea typeface="Verdana" panose="020B0604030504040204" pitchFamily="34" charset="0"/>
                <a:cs typeface="Verdana" panose="020B0604030504040204" pitchFamily="34" charset="0"/>
              </a:rPr>
              <a:t>Dyscalculia is a specific learning disability affecting numbers and maths (it’s really about an inability to conceptualise numbers)</a:t>
            </a:r>
          </a:p>
        </p:txBody>
      </p:sp>
    </p:spTree>
    <p:extLst>
      <p:ext uri="{BB962C8B-B14F-4D97-AF65-F5344CB8AC3E}">
        <p14:creationId xmlns:p14="http://schemas.microsoft.com/office/powerpoint/2010/main" val="3322113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fontScale="92500" lnSpcReduction="10000"/>
          </a:bodyPr>
          <a:lstStyle/>
          <a:p>
            <a:r>
              <a:rPr lang="en-IE" dirty="0">
                <a:latin typeface="Verdana" panose="020B0604030504040204" pitchFamily="34" charset="0"/>
                <a:ea typeface="Verdana" panose="020B0604030504040204" pitchFamily="34" charset="0"/>
                <a:cs typeface="Verdana" panose="020B0604030504040204" pitchFamily="34" charset="0"/>
              </a:rPr>
              <a:t>Other names:</a:t>
            </a:r>
          </a:p>
          <a:p>
            <a:pPr lvl="1"/>
            <a:r>
              <a:rPr lang="en-IE" dirty="0">
                <a:latin typeface="Verdana" panose="020B0604030504040204" pitchFamily="34" charset="0"/>
                <a:ea typeface="Verdana" panose="020B0604030504040204" pitchFamily="34" charset="0"/>
                <a:cs typeface="Verdana" panose="020B0604030504040204" pitchFamily="34" charset="0"/>
              </a:rPr>
              <a:t>Disorder in Mathematics (SLD-Math)</a:t>
            </a:r>
          </a:p>
          <a:p>
            <a:pPr lvl="1"/>
            <a:r>
              <a:rPr lang="en-IE" dirty="0">
                <a:latin typeface="Verdana" panose="020B0604030504040204" pitchFamily="34" charset="0"/>
                <a:ea typeface="Verdana" panose="020B0604030504040204" pitchFamily="34" charset="0"/>
                <a:cs typeface="Verdana" panose="020B0604030504040204" pitchFamily="34" charset="0"/>
              </a:rPr>
              <a:t>Math Learning Disability (MLD)</a:t>
            </a:r>
          </a:p>
          <a:p>
            <a:pPr lvl="1"/>
            <a:r>
              <a:rPr lang="en-IE" dirty="0">
                <a:latin typeface="Verdana" panose="020B0604030504040204" pitchFamily="34" charset="0"/>
                <a:ea typeface="Verdana" panose="020B0604030504040204" pitchFamily="34" charset="0"/>
                <a:cs typeface="Verdana" panose="020B0604030504040204" pitchFamily="34" charset="0"/>
              </a:rPr>
              <a:t>Developmental Dyscalculia (DD)</a:t>
            </a:r>
          </a:p>
          <a:p>
            <a:pPr lvl="1"/>
            <a:r>
              <a:rPr lang="en-IE" dirty="0" err="1">
                <a:latin typeface="Verdana" panose="020B0604030504040204" pitchFamily="34" charset="0"/>
                <a:ea typeface="Verdana" panose="020B0604030504040204" pitchFamily="34" charset="0"/>
                <a:cs typeface="Verdana" panose="020B0604030504040204" pitchFamily="34" charset="0"/>
              </a:rPr>
              <a:t>Acalculia</a:t>
            </a:r>
            <a:endParaRPr lang="en-IE" dirty="0">
              <a:latin typeface="Verdana" panose="020B0604030504040204" pitchFamily="34" charset="0"/>
              <a:ea typeface="Verdana" panose="020B0604030504040204" pitchFamily="34" charset="0"/>
              <a:cs typeface="Verdana" panose="020B0604030504040204" pitchFamily="34" charset="0"/>
            </a:endParaRPr>
          </a:p>
          <a:p>
            <a:pPr lvl="1"/>
            <a:r>
              <a:rPr lang="en-IE" b="1" dirty="0" err="1">
                <a:latin typeface="Verdana" panose="020B0604030504040204" pitchFamily="34" charset="0"/>
                <a:ea typeface="Verdana" panose="020B0604030504040204" pitchFamily="34" charset="0"/>
                <a:cs typeface="Verdana" panose="020B0604030504040204" pitchFamily="34" charset="0"/>
              </a:rPr>
              <a:t>Gerstmann's</a:t>
            </a:r>
            <a:r>
              <a:rPr lang="en-IE" b="1" dirty="0">
                <a:latin typeface="Verdana" panose="020B0604030504040204" pitchFamily="34" charset="0"/>
                <a:ea typeface="Verdana" panose="020B0604030504040204" pitchFamily="34" charset="0"/>
                <a:cs typeface="Verdana" panose="020B0604030504040204" pitchFamily="34" charset="0"/>
              </a:rPr>
              <a:t> Syndrome</a:t>
            </a:r>
          </a:p>
          <a:p>
            <a:pPr lvl="1"/>
            <a:r>
              <a:rPr lang="en-IE" dirty="0">
                <a:latin typeface="Verdana" panose="020B0604030504040204" pitchFamily="34" charset="0"/>
                <a:ea typeface="Verdana" panose="020B0604030504040204" pitchFamily="34" charset="0"/>
                <a:cs typeface="Verdana" panose="020B0604030504040204" pitchFamily="34" charset="0"/>
              </a:rPr>
              <a:t>Math Dyslexia</a:t>
            </a:r>
          </a:p>
          <a:p>
            <a:pPr lvl="1"/>
            <a:r>
              <a:rPr lang="en-IE" dirty="0">
                <a:latin typeface="Verdana" panose="020B0604030504040204" pitchFamily="34" charset="0"/>
                <a:ea typeface="Verdana" panose="020B0604030504040204" pitchFamily="34" charset="0"/>
                <a:cs typeface="Verdana" panose="020B0604030504040204" pitchFamily="34" charset="0"/>
              </a:rPr>
              <a:t>Math Anxiety</a:t>
            </a:r>
          </a:p>
          <a:p>
            <a:pPr lvl="1"/>
            <a:r>
              <a:rPr lang="en-IE" dirty="0">
                <a:latin typeface="Verdana" panose="020B0604030504040204" pitchFamily="34" charset="0"/>
                <a:ea typeface="Verdana" panose="020B0604030504040204" pitchFamily="34" charset="0"/>
                <a:cs typeface="Verdana" panose="020B0604030504040204" pitchFamily="34" charset="0"/>
              </a:rPr>
              <a:t>Numerical Impairment</a:t>
            </a:r>
          </a:p>
          <a:p>
            <a:pPr lvl="1"/>
            <a:r>
              <a:rPr lang="en-IE" dirty="0">
                <a:latin typeface="Verdana" panose="020B0604030504040204" pitchFamily="34" charset="0"/>
                <a:ea typeface="Verdana" panose="020B0604030504040204" pitchFamily="34" charset="0"/>
                <a:cs typeface="Verdana" panose="020B0604030504040204" pitchFamily="34" charset="0"/>
              </a:rPr>
              <a:t>Number Agnosia</a:t>
            </a:r>
          </a:p>
          <a:p>
            <a:pPr lvl="1"/>
            <a:r>
              <a:rPr lang="en-IE" dirty="0">
                <a:latin typeface="Verdana" panose="020B0604030504040204" pitchFamily="34" charset="0"/>
                <a:ea typeface="Verdana" panose="020B0604030504040204" pitchFamily="34" charset="0"/>
                <a:cs typeface="Verdana" panose="020B0604030504040204" pitchFamily="34" charset="0"/>
              </a:rPr>
              <a:t>Nonverbal Learning Disorder / Disability (NLD)</a:t>
            </a:r>
          </a:p>
          <a:p>
            <a:pPr lvl="1"/>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9561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Specific Learning Difficulties</a:t>
            </a:r>
          </a:p>
        </p:txBody>
      </p:sp>
      <p:sp>
        <p:nvSpPr>
          <p:cNvPr id="6" name="Subtitle 5"/>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5499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p:txBody>
      </p:sp>
    </p:spTree>
    <p:extLst>
      <p:ext uri="{BB962C8B-B14F-4D97-AF65-F5344CB8AC3E}">
        <p14:creationId xmlns:p14="http://schemas.microsoft.com/office/powerpoint/2010/main" val="180571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It’s different for different people.</a:t>
            </a: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363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5" y="0"/>
            <a:ext cx="10792496" cy="6852378"/>
          </a:xfrm>
          <a:prstGeom prst="rect">
            <a:avLst/>
          </a:prstGeom>
        </p:spPr>
      </p:pic>
    </p:spTree>
    <p:extLst>
      <p:ext uri="{BB962C8B-B14F-4D97-AF65-F5344CB8AC3E}">
        <p14:creationId xmlns:p14="http://schemas.microsoft.com/office/powerpoint/2010/main" val="762927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Dyscalculia</a:t>
            </a:r>
          </a:p>
        </p:txBody>
      </p:sp>
      <p:sp>
        <p:nvSpPr>
          <p:cNvPr id="3" name="Content Placeholder 2"/>
          <p:cNvSpPr>
            <a:spLocks noGrp="1"/>
          </p:cNvSpPr>
          <p:nvPr>
            <p:ph idx="1"/>
          </p:nvPr>
        </p:nvSpPr>
        <p:spPr/>
        <p:txBody>
          <a:bodyPr>
            <a:normAutofit lnSpcReduction="10000"/>
          </a:bodyPr>
          <a:lstStyle/>
          <a:p>
            <a:r>
              <a:rPr lang="en-IE" sz="2800" dirty="0">
                <a:latin typeface="Verdana" panose="020B0604030504040204" pitchFamily="34" charset="0"/>
                <a:ea typeface="Verdana" panose="020B0604030504040204" pitchFamily="34" charset="0"/>
                <a:cs typeface="Verdana" panose="020B0604030504040204" pitchFamily="34" charset="0"/>
              </a:rPr>
              <a:t>Has issues with counting.</a:t>
            </a:r>
          </a:p>
          <a:p>
            <a:r>
              <a:rPr lang="en-IE" sz="2800" dirty="0">
                <a:latin typeface="Verdana" panose="020B0604030504040204" pitchFamily="34" charset="0"/>
                <a:ea typeface="Verdana" panose="020B0604030504040204" pitchFamily="34" charset="0"/>
                <a:cs typeface="Verdana" panose="020B0604030504040204" pitchFamily="34" charset="0"/>
              </a:rPr>
              <a:t>Has issues with using counting strategies for addition.</a:t>
            </a:r>
          </a:p>
          <a:p>
            <a:r>
              <a:rPr lang="en-IE" sz="2800" dirty="0">
                <a:latin typeface="Verdana" panose="020B0604030504040204" pitchFamily="34" charset="0"/>
                <a:ea typeface="Verdana" panose="020B0604030504040204" pitchFamily="34" charset="0"/>
                <a:cs typeface="Verdana" panose="020B0604030504040204" pitchFamily="34" charset="0"/>
              </a:rPr>
              <a:t>Has difficulties in memorizing arithmetic facts.</a:t>
            </a:r>
          </a:p>
          <a:p>
            <a:r>
              <a:rPr lang="en-IE" sz="2800" dirty="0">
                <a:latin typeface="Verdana" panose="020B0604030504040204" pitchFamily="34" charset="0"/>
                <a:ea typeface="Verdana" panose="020B0604030504040204" pitchFamily="34" charset="0"/>
                <a:cs typeface="Verdana" panose="020B0604030504040204" pitchFamily="34" charset="0"/>
              </a:rPr>
              <a:t>Has struggles to apply math concepts to money.</a:t>
            </a:r>
          </a:p>
          <a:p>
            <a:r>
              <a:rPr lang="en-IE" sz="2800" dirty="0">
                <a:latin typeface="Verdana" panose="020B0604030504040204" pitchFamily="34" charset="0"/>
                <a:ea typeface="Verdana" panose="020B0604030504040204" pitchFamily="34" charset="0"/>
                <a:cs typeface="Verdana" panose="020B0604030504040204" pitchFamily="34" charset="0"/>
              </a:rPr>
              <a:t>Has a hard time grasping information shown on graphs or charts.</a:t>
            </a:r>
          </a:p>
          <a:p>
            <a:r>
              <a:rPr lang="en-IE" sz="2800" dirty="0">
                <a:latin typeface="Verdana" panose="020B0604030504040204" pitchFamily="34" charset="0"/>
                <a:ea typeface="Verdana" panose="020B0604030504040204" pitchFamily="34" charset="0"/>
                <a:cs typeface="Verdana" panose="020B0604030504040204" pitchFamily="34" charset="0"/>
              </a:rPr>
              <a:t>Has trouble finding different approaches to the same math problem.</a:t>
            </a:r>
          </a:p>
          <a:p>
            <a:endParaRPr lang="en-IE"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489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369" y="764373"/>
            <a:ext cx="10694831"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to Prepare for Class by:</a:t>
            </a:r>
          </a:p>
        </p:txBody>
      </p:sp>
      <p:sp>
        <p:nvSpPr>
          <p:cNvPr id="3" name="Content Placeholder 2"/>
          <p:cNvSpPr>
            <a:spLocks noGrp="1"/>
          </p:cNvSpPr>
          <p:nvPr>
            <p:ph idx="1"/>
          </p:nvPr>
        </p:nvSpPr>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Giving them your notes a few days before class.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Giving them labs a few days before the lab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Explaining the key words first before they are used when discussing that topic in class.</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3608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the Class by:</a:t>
            </a:r>
          </a:p>
        </p:txBody>
      </p:sp>
      <p:sp>
        <p:nvSpPr>
          <p:cNvPr id="3" name="Content Placeholder 2"/>
          <p:cNvSpPr>
            <a:spLocks noGrp="1"/>
          </p:cNvSpPr>
          <p:nvPr>
            <p:ph idx="1"/>
          </p:nvPr>
        </p:nvSpPr>
        <p:spPr/>
        <p:txBody>
          <a:bodyPr>
            <a:normAutofit lnSpcReduction="10000"/>
          </a:bodyPr>
          <a:lstStyle/>
          <a:p>
            <a:r>
              <a:rPr lang="en-IE" dirty="0">
                <a:latin typeface="Verdana" panose="020B0604030504040204" pitchFamily="34" charset="0"/>
                <a:ea typeface="Verdana" panose="020B0604030504040204" pitchFamily="34" charset="0"/>
                <a:cs typeface="Verdana" panose="020B0604030504040204" pitchFamily="34" charset="0"/>
              </a:rPr>
              <a:t>Using images and diagrams where possible (and help learners devise their own pictures and diagrams).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a longer sentence into a few shorter ones.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Using concrete objects to illustrate mathematical concepts.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Using computer programs that are useful to help consolidate learning.</a:t>
            </a:r>
          </a:p>
        </p:txBody>
      </p:sp>
    </p:spTree>
    <p:extLst>
      <p:ext uri="{BB962C8B-B14F-4D97-AF65-F5344CB8AC3E}">
        <p14:creationId xmlns:p14="http://schemas.microsoft.com/office/powerpoint/2010/main" val="2912416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Tests and Assignments by:</a:t>
            </a:r>
          </a:p>
        </p:txBody>
      </p:sp>
      <p:sp>
        <p:nvSpPr>
          <p:cNvPr id="3" name="Content Placeholder 2"/>
          <p:cNvSpPr>
            <a:spLocks noGrp="1"/>
          </p:cNvSpPr>
          <p:nvPr>
            <p:ph idx="1"/>
          </p:nvPr>
        </p:nvSpPr>
        <p:spPr/>
        <p:txBody>
          <a:bodyPr>
            <a:normAutofit lnSpcReduction="10000"/>
          </a:bodyPr>
          <a:lstStyle/>
          <a:p>
            <a:r>
              <a:rPr lang="en-IE" dirty="0">
                <a:latin typeface="Verdana" panose="020B0604030504040204" pitchFamily="34" charset="0"/>
                <a:ea typeface="Verdana" panose="020B0604030504040204" pitchFamily="34" charset="0"/>
                <a:cs typeface="Verdana" panose="020B0604030504040204" pitchFamily="34" charset="0"/>
              </a:rPr>
              <a:t>Arranging tests and assignments to work from easiest to hardest problems.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Considering allowing the student to use a calculator or software.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down tests and assignments into small parts (using new paragraphs and bullet points to break things up).</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them with extended time for testing.</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7631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472" y="968061"/>
            <a:ext cx="5833056" cy="1425858"/>
          </a:xfrm>
          <a:prstGeom prst="rect">
            <a:avLst/>
          </a:prstGeom>
        </p:spPr>
      </p:pic>
      <p:sp>
        <p:nvSpPr>
          <p:cNvPr id="8" name="Rectangle 7"/>
          <p:cNvSpPr/>
          <p:nvPr/>
        </p:nvSpPr>
        <p:spPr>
          <a:xfrm>
            <a:off x="1667322" y="3010250"/>
            <a:ext cx="8857356" cy="3108543"/>
          </a:xfrm>
          <a:prstGeom prst="rect">
            <a:avLst/>
          </a:prstGeom>
        </p:spPr>
        <p:txBody>
          <a:bodyPr wrap="square">
            <a:spAutoFit/>
          </a:bodyPr>
          <a:lstStyle/>
          <a:p>
            <a:pPr algn="just"/>
            <a:r>
              <a:rPr lang="en-IE" sz="2800" dirty="0" err="1"/>
              <a:t>vCalc</a:t>
            </a:r>
            <a:r>
              <a:rPr lang="en-IE" sz="2800" dirty="0"/>
              <a:t> has a library of free online calculators pre-built with specific formulas for specific tasks. Just search for your task. Use for conversions, research, math, algebra, calculus, engineering, work or school.  There are specific calculators for tasks in nursing, physics, chemistry, engineering, business, education, construction, finance, science, calendars, and ancient and foreign measures.</a:t>
            </a:r>
          </a:p>
        </p:txBody>
      </p:sp>
    </p:spTree>
    <p:extLst>
      <p:ext uri="{BB962C8B-B14F-4D97-AF65-F5344CB8AC3E}">
        <p14:creationId xmlns:p14="http://schemas.microsoft.com/office/powerpoint/2010/main" val="1022992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4885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http://www.dyspraxia.ie</a:t>
            </a:r>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IE" b="1" dirty="0">
                <a:latin typeface="Verdana" panose="020B0604030504040204" pitchFamily="34" charset="0"/>
                <a:ea typeface="Verdana" panose="020B0604030504040204" pitchFamily="34" charset="0"/>
                <a:cs typeface="Verdana" panose="020B0604030504040204" pitchFamily="34" charset="0"/>
              </a:rPr>
              <a:t>It is a developmental co-ordination disorder, affecting fine and/or gross motor coordination in children and adults.</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173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Specific Learning Difficulties</a:t>
            </a:r>
          </a:p>
        </p:txBody>
      </p:sp>
      <p:sp>
        <p:nvSpPr>
          <p:cNvPr id="3" name="Content Placeholder 2"/>
          <p:cNvSpPr>
            <a:spLocks noGrp="1"/>
          </p:cNvSpPr>
          <p:nvPr>
            <p:ph idx="1"/>
          </p:nvPr>
        </p:nvSpPr>
        <p:spPr/>
        <p:txBody>
          <a:bodyPr>
            <a:normAutofit/>
          </a:bodyPr>
          <a:lstStyle/>
          <a:p>
            <a:pPr marL="0" indent="0">
              <a:buNone/>
            </a:pPr>
            <a:r>
              <a:rPr lang="en-IE" dirty="0">
                <a:latin typeface="Verdana" panose="020B0604030504040204" pitchFamily="34" charset="0"/>
                <a:ea typeface="Verdana" panose="020B0604030504040204" pitchFamily="34" charset="0"/>
                <a:cs typeface="Verdana" panose="020B0604030504040204" pitchFamily="34" charset="0"/>
              </a:rPr>
              <a:t>Also known as </a:t>
            </a:r>
            <a:r>
              <a:rPr lang="en-IE" b="1" dirty="0">
                <a:latin typeface="Verdana" panose="020B0604030504040204" pitchFamily="34" charset="0"/>
                <a:ea typeface="Verdana" panose="020B0604030504040204" pitchFamily="34" charset="0"/>
                <a:cs typeface="Verdana" panose="020B0604030504040204" pitchFamily="34" charset="0"/>
              </a:rPr>
              <a:t>Specific Developmental Disorder</a:t>
            </a:r>
            <a:r>
              <a:rPr lang="en-IE"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IE" dirty="0">
                <a:latin typeface="Verdana" panose="020B0604030504040204" pitchFamily="34" charset="0"/>
                <a:ea typeface="Verdana" panose="020B0604030504040204" pitchFamily="34" charset="0"/>
                <a:cs typeface="Verdana" panose="020B0604030504040204" pitchFamily="34" charset="0"/>
              </a:rPr>
              <a:t>Specific learning difficulties include:</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0420619"/>
              </p:ext>
            </p:extLst>
          </p:nvPr>
        </p:nvGraphicFramePr>
        <p:xfrm>
          <a:off x="676655" y="3554569"/>
          <a:ext cx="9559008" cy="2850286"/>
        </p:xfrm>
        <a:graphic>
          <a:graphicData uri="http://schemas.openxmlformats.org/drawingml/2006/table">
            <a:tbl>
              <a:tblPr firstRow="1" bandRow="1">
                <a:tableStyleId>{5940675A-B579-460E-94D1-54222C63F5DA}</a:tableStyleId>
              </a:tblPr>
              <a:tblGrid>
                <a:gridCol w="4281711">
                  <a:extLst>
                    <a:ext uri="{9D8B030D-6E8A-4147-A177-3AD203B41FA5}">
                      <a16:colId xmlns:a16="http://schemas.microsoft.com/office/drawing/2014/main" val="20000"/>
                    </a:ext>
                  </a:extLst>
                </a:gridCol>
                <a:gridCol w="5277297">
                  <a:extLst>
                    <a:ext uri="{9D8B030D-6E8A-4147-A177-3AD203B41FA5}">
                      <a16:colId xmlns:a16="http://schemas.microsoft.com/office/drawing/2014/main" val="20001"/>
                    </a:ext>
                  </a:extLst>
                </a:gridCol>
              </a:tblGrid>
              <a:tr h="344348">
                <a:tc>
                  <a:txBody>
                    <a:bodyPr/>
                    <a:lstStyle/>
                    <a:p>
                      <a:r>
                        <a:rPr lang="en-IE" sz="2000" b="1" dirty="0">
                          <a:latin typeface="Verdana" panose="020B0604030504040204" pitchFamily="34" charset="0"/>
                          <a:ea typeface="Verdana" panose="020B0604030504040204" pitchFamily="34" charset="0"/>
                          <a:cs typeface="Verdana" panose="020B0604030504040204" pitchFamily="34" charset="0"/>
                        </a:rPr>
                        <a:t>Dyslexia</a:t>
                      </a:r>
                      <a:endParaRPr lang="en-IE" sz="2000" dirty="0"/>
                    </a:p>
                  </a:txBody>
                  <a:tcPr/>
                </a:tc>
                <a:tc>
                  <a:txBody>
                    <a:bodyPr/>
                    <a:lstStyle/>
                    <a:p>
                      <a:r>
                        <a:rPr lang="en-IE" sz="2000" dirty="0">
                          <a:latin typeface="Verdana" panose="020B0604030504040204" pitchFamily="34" charset="0"/>
                          <a:ea typeface="Verdana" panose="020B0604030504040204" pitchFamily="34" charset="0"/>
                          <a:cs typeface="Verdana" panose="020B0604030504040204" pitchFamily="34" charset="0"/>
                        </a:rPr>
                        <a:t>Challenges with reading and spelling</a:t>
                      </a:r>
                      <a:endParaRPr lang="en-IE" sz="2000" dirty="0"/>
                    </a:p>
                  </a:txBody>
                  <a:tcPr/>
                </a:tc>
                <a:extLst>
                  <a:ext uri="{0D108BD9-81ED-4DB2-BD59-A6C34878D82A}">
                    <a16:rowId xmlns:a16="http://schemas.microsoft.com/office/drawing/2014/main" val="10000"/>
                  </a:ext>
                </a:extLst>
              </a:tr>
              <a:tr h="602609">
                <a:tc>
                  <a:txBody>
                    <a:bodyPr/>
                    <a:lstStyle/>
                    <a:p>
                      <a:r>
                        <a:rPr lang="en-IE" sz="2000" b="1" dirty="0">
                          <a:latin typeface="Verdana" panose="020B0604030504040204" pitchFamily="34" charset="0"/>
                          <a:ea typeface="Verdana" panose="020B0604030504040204" pitchFamily="34" charset="0"/>
                          <a:cs typeface="Verdana" panose="020B0604030504040204" pitchFamily="34" charset="0"/>
                        </a:rPr>
                        <a:t>Dyspraxia</a:t>
                      </a:r>
                      <a:endParaRPr lang="en-IE"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latin typeface="Verdana" panose="020B0604030504040204" pitchFamily="34" charset="0"/>
                          <a:ea typeface="Verdana" panose="020B0604030504040204" pitchFamily="34" charset="0"/>
                          <a:cs typeface="Verdana" panose="020B0604030504040204" pitchFamily="34" charset="0"/>
                        </a:rPr>
                        <a:t>Challenges with fine and/or gross motor skills</a:t>
                      </a:r>
                    </a:p>
                  </a:txBody>
                  <a:tcPr/>
                </a:tc>
                <a:extLst>
                  <a:ext uri="{0D108BD9-81ED-4DB2-BD59-A6C34878D82A}">
                    <a16:rowId xmlns:a16="http://schemas.microsoft.com/office/drawing/2014/main" val="10001"/>
                  </a:ext>
                </a:extLst>
              </a:tr>
              <a:tr h="602609">
                <a:tc>
                  <a:txBody>
                    <a:bodyPr/>
                    <a:lstStyle/>
                    <a:p>
                      <a:r>
                        <a:rPr lang="en-IE" sz="2000" b="1" dirty="0">
                          <a:latin typeface="Verdana" panose="020B0604030504040204" pitchFamily="34" charset="0"/>
                          <a:ea typeface="Verdana" panose="020B0604030504040204" pitchFamily="34" charset="0"/>
                          <a:cs typeface="Verdana" panose="020B0604030504040204" pitchFamily="34" charset="0"/>
                        </a:rPr>
                        <a:t>ASD</a:t>
                      </a:r>
                      <a:endParaRPr lang="en-IE"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latin typeface="Verdana" panose="020B0604030504040204" pitchFamily="34" charset="0"/>
                          <a:ea typeface="Verdana" panose="020B0604030504040204" pitchFamily="34" charset="0"/>
                          <a:cs typeface="Verdana" panose="020B0604030504040204" pitchFamily="34" charset="0"/>
                        </a:rPr>
                        <a:t>Challenges with social and communication skills</a:t>
                      </a:r>
                    </a:p>
                  </a:txBody>
                  <a:tcPr/>
                </a:tc>
                <a:extLst>
                  <a:ext uri="{0D108BD9-81ED-4DB2-BD59-A6C34878D82A}">
                    <a16:rowId xmlns:a16="http://schemas.microsoft.com/office/drawing/2014/main" val="10002"/>
                  </a:ext>
                </a:extLst>
              </a:tr>
              <a:tr h="1051966">
                <a:tc>
                  <a:txBody>
                    <a:bodyPr/>
                    <a:lstStyle/>
                    <a:p>
                      <a:r>
                        <a:rPr lang="en-IE" b="1" dirty="0">
                          <a:latin typeface="Verdana" panose="020B0604030504040204" pitchFamily="34" charset="0"/>
                          <a:ea typeface="Verdana" panose="020B0604030504040204" pitchFamily="34" charset="0"/>
                          <a:cs typeface="Verdana" panose="020B0604030504040204" pitchFamily="34" charset="0"/>
                        </a:rPr>
                        <a:t>Attention Deficit Hyperactive Disorder</a:t>
                      </a:r>
                      <a:r>
                        <a:rPr lang="en-IE" dirty="0">
                          <a:latin typeface="Verdana" panose="020B0604030504040204" pitchFamily="34" charset="0"/>
                          <a:ea typeface="Verdana" panose="020B0604030504040204" pitchFamily="34" charset="0"/>
                          <a:cs typeface="Verdana" panose="020B0604030504040204" pitchFamily="34" charset="0"/>
                        </a:rPr>
                        <a:t> (ADHD) </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latin typeface="Verdana" panose="020B0604030504040204" pitchFamily="34" charset="0"/>
                          <a:ea typeface="Verdana" panose="020B0604030504040204" pitchFamily="34" charset="0"/>
                          <a:cs typeface="Verdana" panose="020B0604030504040204" pitchFamily="34" charset="0"/>
                        </a:rPr>
                        <a:t>Challenges with attention and concentration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98244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p:txBody>
      </p:sp>
    </p:spTree>
    <p:extLst>
      <p:ext uri="{BB962C8B-B14F-4D97-AF65-F5344CB8AC3E}">
        <p14:creationId xmlns:p14="http://schemas.microsoft.com/office/powerpoint/2010/main" val="1641461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It’s different for different people.</a:t>
            </a: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21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Dyspraxia</a:t>
            </a:r>
          </a:p>
        </p:txBody>
      </p:sp>
      <p:sp>
        <p:nvSpPr>
          <p:cNvPr id="3" name="Content Placeholder 2"/>
          <p:cNvSpPr>
            <a:spLocks noGrp="1"/>
          </p:cNvSpPr>
          <p:nvPr>
            <p:ph idx="1"/>
          </p:nvPr>
        </p:nvSpPr>
        <p:spPr/>
        <p:txBody>
          <a:bodyPr>
            <a:normAutofit/>
          </a:bodyPr>
          <a:lstStyle/>
          <a:p>
            <a:r>
              <a:rPr lang="en-IE" sz="2800" b="1" dirty="0"/>
              <a:t>Poor balance</a:t>
            </a:r>
          </a:p>
          <a:p>
            <a:r>
              <a:rPr lang="en-IE" sz="2800" b="1" dirty="0"/>
              <a:t>Poor fine and/or gross motor co-ordination</a:t>
            </a:r>
          </a:p>
          <a:p>
            <a:r>
              <a:rPr lang="en-IE" sz="2800" b="1" dirty="0"/>
              <a:t>Poor posture</a:t>
            </a:r>
          </a:p>
          <a:p>
            <a:r>
              <a:rPr lang="en-IE" sz="2800" b="1" dirty="0"/>
              <a:t>Confused about which hand to use</a:t>
            </a:r>
          </a:p>
          <a:p>
            <a:r>
              <a:rPr lang="en-IE" sz="2800" b="1" dirty="0"/>
              <a:t>Difficulty with reading, writing</a:t>
            </a:r>
          </a:p>
          <a:p>
            <a:r>
              <a:rPr lang="en-IE" sz="2800" b="1" dirty="0"/>
              <a:t>Speech problems - slow to learn to speak and speech may be incoherent</a:t>
            </a:r>
          </a:p>
          <a:p>
            <a:r>
              <a:rPr lang="en-IE" sz="2800" b="1" dirty="0"/>
              <a:t>Phobias or obsessive behaviour and impatient</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9697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369" y="764373"/>
            <a:ext cx="10694831"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to Prepare for Class by:</a:t>
            </a:r>
          </a:p>
        </p:txBody>
      </p:sp>
      <p:sp>
        <p:nvSpPr>
          <p:cNvPr id="3" name="Content Placeholder 2"/>
          <p:cNvSpPr>
            <a:spLocks noGrp="1"/>
          </p:cNvSpPr>
          <p:nvPr>
            <p:ph idx="1"/>
          </p:nvPr>
        </p:nvSpPr>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Giving them your notes a few days before class.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Giving them labs a few days before the lab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Explaining the key words first before they are used when discussing that topic in class.</a:t>
            </a:r>
          </a:p>
        </p:txBody>
      </p:sp>
    </p:spTree>
    <p:extLst>
      <p:ext uri="{BB962C8B-B14F-4D97-AF65-F5344CB8AC3E}">
        <p14:creationId xmlns:p14="http://schemas.microsoft.com/office/powerpoint/2010/main" val="3762656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the Class by:</a:t>
            </a:r>
          </a:p>
        </p:txBody>
      </p:sp>
      <p:sp>
        <p:nvSpPr>
          <p:cNvPr id="3" name="Content Placeholder 2"/>
          <p:cNvSpPr>
            <a:spLocks noGrp="1"/>
          </p:cNvSpPr>
          <p:nvPr>
            <p:ph idx="1"/>
          </p:nvPr>
        </p:nvSpPr>
        <p:spPr>
          <a:xfrm>
            <a:off x="676656" y="1674055"/>
            <a:ext cx="10753725" cy="3766185"/>
          </a:xfrm>
        </p:spPr>
        <p:txBody>
          <a:bodyPr>
            <a:noAutofit/>
          </a:bodyPr>
          <a:lstStyle/>
          <a:p>
            <a:r>
              <a:rPr lang="en-IE" dirty="0">
                <a:latin typeface="Verdana" panose="020B0604030504040204" pitchFamily="34" charset="0"/>
                <a:ea typeface="Verdana" panose="020B0604030504040204" pitchFamily="34" charset="0"/>
                <a:cs typeface="Verdana" panose="020B0604030504040204" pitchFamily="34" charset="0"/>
              </a:rPr>
              <a:t>Using images and diagrams where possible (and help learners devise their own pictures and diagrams).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a longer sentence into a few shorter ones (and </a:t>
            </a:r>
            <a:r>
              <a:rPr lang="en-IE" sz="2800" dirty="0">
                <a:latin typeface="Verdana" panose="020B0604030504040204" pitchFamily="34" charset="0"/>
                <a:ea typeface="Verdana" panose="020B0604030504040204" pitchFamily="34" charset="0"/>
                <a:cs typeface="Verdana" panose="020B0604030504040204" pitchFamily="34" charset="0"/>
              </a:rPr>
              <a:t>using a larger font where possible</a:t>
            </a:r>
            <a:r>
              <a:rPr lang="en-IE" dirty="0">
                <a:latin typeface="Verdana" panose="020B0604030504040204" pitchFamily="34" charset="0"/>
                <a:ea typeface="Verdana" panose="020B0604030504040204" pitchFamily="34" charset="0"/>
                <a:cs typeface="Verdana" panose="020B0604030504040204" pitchFamily="34" charset="0"/>
              </a:rPr>
              <a:t>).</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Making sure they are seated near the front (if they need help), and are away from windows, doors and other distractions.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breaks in the schedule (to give the students a chance to stretch and catch up).</a:t>
            </a:r>
          </a:p>
        </p:txBody>
      </p:sp>
    </p:spTree>
    <p:extLst>
      <p:ext uri="{BB962C8B-B14F-4D97-AF65-F5344CB8AC3E}">
        <p14:creationId xmlns:p14="http://schemas.microsoft.com/office/powerpoint/2010/main" val="747643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Tests and Assignments by:</a:t>
            </a:r>
          </a:p>
        </p:txBody>
      </p:sp>
      <p:sp>
        <p:nvSpPr>
          <p:cNvPr id="3" name="Content Placeholder 2"/>
          <p:cNvSpPr>
            <a:spLocks noGrp="1"/>
          </p:cNvSpPr>
          <p:nvPr>
            <p:ph idx="1"/>
          </p:nvPr>
        </p:nvSpPr>
        <p:spPr/>
        <p:txBody>
          <a:bodyPr>
            <a:normAutofit lnSpcReduction="10000"/>
          </a:bodyPr>
          <a:lstStyle/>
          <a:p>
            <a:r>
              <a:rPr lang="en-IE" dirty="0">
                <a:latin typeface="Verdana" panose="020B0604030504040204" pitchFamily="34" charset="0"/>
                <a:ea typeface="Verdana" panose="020B0604030504040204" pitchFamily="34" charset="0"/>
                <a:cs typeface="Verdana" panose="020B0604030504040204" pitchFamily="34" charset="0"/>
              </a:rPr>
              <a:t>Arranging tests and assignments to work from easiest to hardest problems.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Considering allowing the student to use speech-to-text software.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down tests and assignments into small parts (using new paragraphs and bullet points to break things up).</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them with extended time for testing.</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3468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34" y="1776045"/>
            <a:ext cx="4218745" cy="316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032" y="1776044"/>
            <a:ext cx="4218745" cy="3164059"/>
          </a:xfrm>
          <a:prstGeom prst="rect">
            <a:avLst/>
          </a:prstGeom>
        </p:spPr>
      </p:pic>
    </p:spTree>
    <p:extLst>
      <p:ext uri="{BB962C8B-B14F-4D97-AF65-F5344CB8AC3E}">
        <p14:creationId xmlns:p14="http://schemas.microsoft.com/office/powerpoint/2010/main" val="1181561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119" y="865164"/>
            <a:ext cx="6831291" cy="27361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410" y="865164"/>
            <a:ext cx="3454590" cy="4965974"/>
          </a:xfrm>
          <a:prstGeom prst="rect">
            <a:avLst/>
          </a:prstGeom>
        </p:spPr>
      </p:pic>
      <p:sp>
        <p:nvSpPr>
          <p:cNvPr id="4" name="Rectangle 3"/>
          <p:cNvSpPr/>
          <p:nvPr/>
        </p:nvSpPr>
        <p:spPr>
          <a:xfrm>
            <a:off x="2357799" y="4440089"/>
            <a:ext cx="5769528" cy="707886"/>
          </a:xfrm>
          <a:prstGeom prst="rect">
            <a:avLst/>
          </a:prstGeom>
        </p:spPr>
        <p:txBody>
          <a:bodyPr wrap="none">
            <a:spAutoFit/>
          </a:bodyPr>
          <a:lstStyle/>
          <a:p>
            <a:r>
              <a:rPr lang="en-IE" sz="4000" b="1" dirty="0">
                <a:latin typeface="Arial" panose="020B0604020202020204" pitchFamily="34" charset="0"/>
                <a:cs typeface="Arial" panose="020B0604020202020204" pitchFamily="34" charset="0"/>
                <a:hlinkClick r:id="rId4"/>
              </a:rPr>
              <a:t>https://speechnotes.co</a:t>
            </a:r>
            <a:endParaRPr lang="en-IE" sz="4000" b="1" dirty="0">
              <a:latin typeface="Arial" panose="020B0604020202020204" pitchFamily="34" charset="0"/>
              <a:cs typeface="Arial" panose="020B0604020202020204" pitchFamily="34" charset="0"/>
            </a:endParaRPr>
          </a:p>
        </p:txBody>
      </p:sp>
      <p:sp>
        <p:nvSpPr>
          <p:cNvPr id="5" name="Rectangle 4"/>
          <p:cNvSpPr/>
          <p:nvPr/>
        </p:nvSpPr>
        <p:spPr>
          <a:xfrm>
            <a:off x="2207969" y="1190451"/>
            <a:ext cx="5284973" cy="461665"/>
          </a:xfrm>
          <a:prstGeom prst="rect">
            <a:avLst/>
          </a:prstGeom>
        </p:spPr>
        <p:txBody>
          <a:bodyPr wrap="none">
            <a:spAutoFit/>
          </a:bodyPr>
          <a:lstStyle/>
          <a:p>
            <a:pPr algn="ctr"/>
            <a:r>
              <a:rPr lang="en-IE" sz="2400" dirty="0">
                <a:solidFill>
                  <a:srgbClr val="000000"/>
                </a:solidFill>
                <a:latin typeface="Open+Sans"/>
              </a:rPr>
              <a:t>Free Speech-to-Text Online Notepad </a:t>
            </a:r>
            <a:endParaRPr lang="en-IE" sz="2400" b="0" i="0" dirty="0">
              <a:solidFill>
                <a:srgbClr val="000000"/>
              </a:solidFill>
              <a:effectLst/>
              <a:latin typeface="Open+Sans"/>
            </a:endParaRPr>
          </a:p>
        </p:txBody>
      </p:sp>
    </p:spTree>
    <p:extLst>
      <p:ext uri="{BB962C8B-B14F-4D97-AF65-F5344CB8AC3E}">
        <p14:creationId xmlns:p14="http://schemas.microsoft.com/office/powerpoint/2010/main" val="449403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3323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https://www.sess.ie/categories/specific-learning-disabilities/dysgraphia</a:t>
            </a:r>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IE" b="1" dirty="0">
                <a:latin typeface="Verdana" panose="020B0604030504040204" pitchFamily="34" charset="0"/>
                <a:ea typeface="Verdana" panose="020B0604030504040204" pitchFamily="34" charset="0"/>
                <a:cs typeface="Verdana" panose="020B0604030504040204" pitchFamily="34" charset="0"/>
              </a:rPr>
              <a:t>Dysgraphia is a disorder of handwriting primarily that causes a student’s handwriting to be almost illegible, and makes it very difficult to learn to spell. It can be often associated with a very high verbal IQ.</a:t>
            </a:r>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101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5" name="Subtitle 4"/>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499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3" name="Content Placeholder 2"/>
          <p:cNvSpPr>
            <a:spLocks noGrp="1"/>
          </p:cNvSpPr>
          <p:nvPr>
            <p:ph idx="1"/>
          </p:nvPr>
        </p:nvSpPr>
        <p:spPr/>
        <p:txBody>
          <a:bodyPr>
            <a:normAutofit/>
          </a:bodyPr>
          <a:lstStyle/>
          <a:p>
            <a:pPr marL="0" indent="0">
              <a:buNone/>
            </a:pPr>
            <a:r>
              <a:rPr lang="en-IE" dirty="0">
                <a:latin typeface="Verdana" panose="020B0604030504040204" pitchFamily="34" charset="0"/>
                <a:ea typeface="Verdana" panose="020B0604030504040204" pitchFamily="34" charset="0"/>
                <a:cs typeface="Verdana" panose="020B0604030504040204" pitchFamily="34" charset="0"/>
              </a:rPr>
              <a:t>Dysgraphia often co-occurs with other learning disabilities like: </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Speech Impairment </a:t>
            </a:r>
          </a:p>
          <a:p>
            <a:r>
              <a:rPr lang="en-IE" dirty="0">
                <a:latin typeface="Verdana" panose="020B0604030504040204" pitchFamily="34" charset="0"/>
                <a:ea typeface="Verdana" panose="020B0604030504040204" pitchFamily="34" charset="0"/>
                <a:cs typeface="Verdana" panose="020B0604030504040204" pitchFamily="34" charset="0"/>
              </a:rPr>
              <a:t>Attention Deficit Hyperactive Disorder </a:t>
            </a:r>
          </a:p>
          <a:p>
            <a:r>
              <a:rPr lang="en-IE" dirty="0">
                <a:latin typeface="Verdana" panose="020B0604030504040204" pitchFamily="34" charset="0"/>
                <a:ea typeface="Verdana" panose="020B0604030504040204" pitchFamily="34" charset="0"/>
                <a:cs typeface="Verdana" panose="020B0604030504040204" pitchFamily="34" charset="0"/>
              </a:rPr>
              <a:t>Developmental Coordination Disorder</a:t>
            </a:r>
          </a:p>
        </p:txBody>
      </p:sp>
    </p:spTree>
    <p:extLst>
      <p:ext uri="{BB962C8B-B14F-4D97-AF65-F5344CB8AC3E}">
        <p14:creationId xmlns:p14="http://schemas.microsoft.com/office/powerpoint/2010/main" val="2629508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p:txBody>
      </p:sp>
    </p:spTree>
    <p:extLst>
      <p:ext uri="{BB962C8B-B14F-4D97-AF65-F5344CB8AC3E}">
        <p14:creationId xmlns:p14="http://schemas.microsoft.com/office/powerpoint/2010/main" val="1866238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It’s different for different people.</a:t>
            </a: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272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Dysgraphia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084" y="1722549"/>
            <a:ext cx="6633157" cy="4547054"/>
          </a:xfrm>
        </p:spPr>
      </p:pic>
    </p:spTree>
    <p:extLst>
      <p:ext uri="{BB962C8B-B14F-4D97-AF65-F5344CB8AC3E}">
        <p14:creationId xmlns:p14="http://schemas.microsoft.com/office/powerpoint/2010/main" val="3674040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369" y="764373"/>
            <a:ext cx="10694831"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to Prepare for Class by:</a:t>
            </a:r>
          </a:p>
        </p:txBody>
      </p:sp>
      <p:sp>
        <p:nvSpPr>
          <p:cNvPr id="3" name="Content Placeholder 2"/>
          <p:cNvSpPr>
            <a:spLocks noGrp="1"/>
          </p:cNvSpPr>
          <p:nvPr>
            <p:ph idx="1"/>
          </p:nvPr>
        </p:nvSpPr>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Giving them your notes a few days before class.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Giving them labs a few days before the lab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Explaining the key words first before they are used when discussing that topic in class.</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88662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the Class by:</a:t>
            </a:r>
          </a:p>
        </p:txBody>
      </p:sp>
      <p:sp>
        <p:nvSpPr>
          <p:cNvPr id="3" name="Content Placeholder 2"/>
          <p:cNvSpPr>
            <a:spLocks noGrp="1"/>
          </p:cNvSpPr>
          <p:nvPr>
            <p:ph idx="1"/>
          </p:nvPr>
        </p:nvSpPr>
        <p:spPr>
          <a:xfrm>
            <a:off x="676656" y="1674055"/>
            <a:ext cx="10753725" cy="3766185"/>
          </a:xfrm>
        </p:spPr>
        <p:txBody>
          <a:bodyPr>
            <a:noAutofit/>
          </a:bodyPr>
          <a:lstStyle/>
          <a:p>
            <a:r>
              <a:rPr lang="en-IE" dirty="0">
                <a:latin typeface="Verdana" panose="020B0604030504040204" pitchFamily="34" charset="0"/>
                <a:ea typeface="Verdana" panose="020B0604030504040204" pitchFamily="34" charset="0"/>
                <a:cs typeface="Verdana" panose="020B0604030504040204" pitchFamily="34" charset="0"/>
              </a:rPr>
              <a:t>Using images and diagrams where possible (and help learners devise their own pictures and diagrams).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a longer sentence into a few shorter ones.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a lesson outline for helping take notes.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breaks in the schedule (to give the students a chance to stretch and catch up).</a:t>
            </a:r>
          </a:p>
        </p:txBody>
      </p:sp>
    </p:spTree>
    <p:extLst>
      <p:ext uri="{BB962C8B-B14F-4D97-AF65-F5344CB8AC3E}">
        <p14:creationId xmlns:p14="http://schemas.microsoft.com/office/powerpoint/2010/main" val="165963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Tests and Assignments by:</a:t>
            </a:r>
          </a:p>
        </p:txBody>
      </p:sp>
      <p:sp>
        <p:nvSpPr>
          <p:cNvPr id="3" name="Content Placeholder 2"/>
          <p:cNvSpPr>
            <a:spLocks noGrp="1"/>
          </p:cNvSpPr>
          <p:nvPr>
            <p:ph idx="1"/>
          </p:nvPr>
        </p:nvSpPr>
        <p:spPr/>
        <p:txBody>
          <a:bodyPr>
            <a:normAutofit lnSpcReduction="10000"/>
          </a:bodyPr>
          <a:lstStyle/>
          <a:p>
            <a:r>
              <a:rPr lang="en-IE" dirty="0">
                <a:latin typeface="Verdana" panose="020B0604030504040204" pitchFamily="34" charset="0"/>
                <a:ea typeface="Verdana" panose="020B0604030504040204" pitchFamily="34" charset="0"/>
                <a:cs typeface="Verdana" panose="020B0604030504040204" pitchFamily="34" charset="0"/>
              </a:rPr>
              <a:t>Arranging tests and assignments to work from easiest to hardest problems.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Considering allowing the student to use speech-to-text software.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down tests and assignments into small parts (using new paragraphs and bullet points to break things up).</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them with extended time for testing.</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267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34" y="1776045"/>
            <a:ext cx="4218745" cy="316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032" y="1776044"/>
            <a:ext cx="4218745" cy="3164059"/>
          </a:xfrm>
          <a:prstGeom prst="rect">
            <a:avLst/>
          </a:prstGeom>
        </p:spPr>
      </p:pic>
    </p:spTree>
    <p:extLst>
      <p:ext uri="{BB962C8B-B14F-4D97-AF65-F5344CB8AC3E}">
        <p14:creationId xmlns:p14="http://schemas.microsoft.com/office/powerpoint/2010/main" val="1763483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534" y="1776045"/>
            <a:ext cx="4218745" cy="316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032" y="1776044"/>
            <a:ext cx="4218745" cy="316405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212" y="195262"/>
            <a:ext cx="4219575" cy="6467475"/>
          </a:xfrm>
          <a:prstGeom prst="rect">
            <a:avLst/>
          </a:prstGeom>
        </p:spPr>
      </p:pic>
    </p:spTree>
    <p:extLst>
      <p:ext uri="{BB962C8B-B14F-4D97-AF65-F5344CB8AC3E}">
        <p14:creationId xmlns:p14="http://schemas.microsoft.com/office/powerpoint/2010/main" val="378107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119" y="865164"/>
            <a:ext cx="6831291" cy="27361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410" y="865164"/>
            <a:ext cx="3454590" cy="4965974"/>
          </a:xfrm>
          <a:prstGeom prst="rect">
            <a:avLst/>
          </a:prstGeom>
        </p:spPr>
      </p:pic>
      <p:sp>
        <p:nvSpPr>
          <p:cNvPr id="4" name="Rectangle 3"/>
          <p:cNvSpPr/>
          <p:nvPr/>
        </p:nvSpPr>
        <p:spPr>
          <a:xfrm>
            <a:off x="2357799" y="4440089"/>
            <a:ext cx="5769528" cy="707886"/>
          </a:xfrm>
          <a:prstGeom prst="rect">
            <a:avLst/>
          </a:prstGeom>
        </p:spPr>
        <p:txBody>
          <a:bodyPr wrap="none">
            <a:spAutoFit/>
          </a:bodyPr>
          <a:lstStyle/>
          <a:p>
            <a:r>
              <a:rPr lang="en-IE" sz="4000" b="1" dirty="0">
                <a:latin typeface="Arial" panose="020B0604020202020204" pitchFamily="34" charset="0"/>
                <a:cs typeface="Arial" panose="020B0604020202020204" pitchFamily="34" charset="0"/>
                <a:hlinkClick r:id="rId4"/>
              </a:rPr>
              <a:t>https://speechnotes.co</a:t>
            </a:r>
            <a:endParaRPr lang="en-IE" sz="4000" b="1" dirty="0">
              <a:latin typeface="Arial" panose="020B0604020202020204" pitchFamily="34" charset="0"/>
              <a:cs typeface="Arial" panose="020B0604020202020204" pitchFamily="34" charset="0"/>
            </a:endParaRPr>
          </a:p>
        </p:txBody>
      </p:sp>
      <p:sp>
        <p:nvSpPr>
          <p:cNvPr id="5" name="Rectangle 4"/>
          <p:cNvSpPr/>
          <p:nvPr/>
        </p:nvSpPr>
        <p:spPr>
          <a:xfrm>
            <a:off x="2207969" y="1190451"/>
            <a:ext cx="5284973" cy="461665"/>
          </a:xfrm>
          <a:prstGeom prst="rect">
            <a:avLst/>
          </a:prstGeom>
        </p:spPr>
        <p:txBody>
          <a:bodyPr wrap="none">
            <a:spAutoFit/>
          </a:bodyPr>
          <a:lstStyle/>
          <a:p>
            <a:pPr algn="ctr"/>
            <a:r>
              <a:rPr lang="en-IE" sz="2400" dirty="0">
                <a:solidFill>
                  <a:srgbClr val="000000"/>
                </a:solidFill>
                <a:latin typeface="Open+Sans"/>
              </a:rPr>
              <a:t>Free Speech-to-Text Online Notepad </a:t>
            </a:r>
            <a:endParaRPr lang="en-IE" sz="2400" b="0" i="0" dirty="0">
              <a:solidFill>
                <a:srgbClr val="000000"/>
              </a:solidFill>
              <a:effectLst/>
              <a:latin typeface="Open+Sans"/>
            </a:endParaRPr>
          </a:p>
        </p:txBody>
      </p:sp>
    </p:spTree>
    <p:extLst>
      <p:ext uri="{BB962C8B-B14F-4D97-AF65-F5344CB8AC3E}">
        <p14:creationId xmlns:p14="http://schemas.microsoft.com/office/powerpoint/2010/main" val="392069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http://www.dyslexia.ie</a:t>
            </a:r>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a:latin typeface="Verdana" panose="020B0604030504040204" pitchFamily="34" charset="0"/>
                <a:ea typeface="Verdana" panose="020B0604030504040204" pitchFamily="34" charset="0"/>
                <a:cs typeface="Verdana" panose="020B0604030504040204" pitchFamily="34" charset="0"/>
              </a:rPr>
              <a:t>A specific learning difficulty which makes it harder for some people to learn, to read, write and spell.</a:t>
            </a:r>
          </a:p>
        </p:txBody>
      </p:sp>
    </p:spTree>
    <p:extLst>
      <p:ext uri="{BB962C8B-B14F-4D97-AF65-F5344CB8AC3E}">
        <p14:creationId xmlns:p14="http://schemas.microsoft.com/office/powerpoint/2010/main" val="1275572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Autism Spectrum Disorder</a:t>
            </a:r>
            <a:br>
              <a:rPr lang="en-IE" sz="6000" dirty="0">
                <a:latin typeface="Verdana" panose="020B0604030504040204" pitchFamily="34" charset="0"/>
                <a:ea typeface="Verdana" panose="020B0604030504040204" pitchFamily="34" charset="0"/>
                <a:cs typeface="Verdana" panose="020B0604030504040204" pitchFamily="34" charset="0"/>
              </a:rPr>
            </a:br>
            <a:br>
              <a:rPr lang="en-IE" sz="6000" dirty="0">
                <a:latin typeface="Verdana" panose="020B0604030504040204" pitchFamily="34" charset="0"/>
                <a:ea typeface="Verdana" panose="020B0604030504040204" pitchFamily="34" charset="0"/>
                <a:cs typeface="Verdana" panose="020B0604030504040204" pitchFamily="34" charset="0"/>
              </a:rPr>
            </a:br>
            <a:r>
              <a:rPr lang="en-IE" sz="6000" dirty="0">
                <a:latin typeface="Verdana" panose="020B0604030504040204" pitchFamily="34" charset="0"/>
                <a:ea typeface="Verdana" panose="020B0604030504040204" pitchFamily="34" charset="0"/>
                <a:cs typeface="Verdana" panose="020B0604030504040204" pitchFamily="34" charset="0"/>
              </a:rPr>
              <a:t>(ASD)</a:t>
            </a: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6311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Autism Spectrum Disorder</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https://autismireland.ie</a:t>
            </a:r>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a:latin typeface="Verdana" panose="020B0604030504040204" pitchFamily="34" charset="0"/>
                <a:ea typeface="Verdana" panose="020B0604030504040204" pitchFamily="34" charset="0"/>
                <a:cs typeface="Verdana" panose="020B0604030504040204" pitchFamily="34" charset="0"/>
              </a:rPr>
              <a:t>It generally results in having difficulty with social interactions and exhibiting a restricted range of interests and/or repetitive behaviours.</a:t>
            </a:r>
          </a:p>
        </p:txBody>
      </p:sp>
    </p:spTree>
    <p:extLst>
      <p:ext uri="{BB962C8B-B14F-4D97-AF65-F5344CB8AC3E}">
        <p14:creationId xmlns:p14="http://schemas.microsoft.com/office/powerpoint/2010/main" val="706224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Autism Spectrum Disorder</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p:txBody>
      </p:sp>
    </p:spTree>
    <p:extLst>
      <p:ext uri="{BB962C8B-B14F-4D97-AF65-F5344CB8AC3E}">
        <p14:creationId xmlns:p14="http://schemas.microsoft.com/office/powerpoint/2010/main" val="3665306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Autism Spectrum Disorder</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It’s different for different people.</a:t>
            </a: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045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Autism Spectrum Disorder</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p:txBody>
      </p:sp>
    </p:spTree>
    <p:extLst>
      <p:ext uri="{BB962C8B-B14F-4D97-AF65-F5344CB8AC3E}">
        <p14:creationId xmlns:p14="http://schemas.microsoft.com/office/powerpoint/2010/main" val="24173761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197" y="648103"/>
            <a:ext cx="9289266" cy="4915570"/>
          </a:xfrm>
          <a:prstGeom prst="rect">
            <a:avLst/>
          </a:prstGeom>
        </p:spPr>
      </p:pic>
      <p:sp>
        <p:nvSpPr>
          <p:cNvPr id="8" name="Rectangle 7"/>
          <p:cNvSpPr/>
          <p:nvPr/>
        </p:nvSpPr>
        <p:spPr>
          <a:xfrm>
            <a:off x="4737224" y="5961776"/>
            <a:ext cx="2927212" cy="369332"/>
          </a:xfrm>
          <a:prstGeom prst="rect">
            <a:avLst/>
          </a:prstGeom>
        </p:spPr>
        <p:txBody>
          <a:bodyPr wrap="none">
            <a:spAutoFit/>
          </a:bodyPr>
          <a:lstStyle/>
          <a:p>
            <a:r>
              <a:rPr lang="en-IE" dirty="0">
                <a:hlinkClick r:id="rId3"/>
              </a:rPr>
              <a:t>http://www.autism.org.uk/VR</a:t>
            </a:r>
            <a:endParaRPr lang="en-IE" dirty="0"/>
          </a:p>
        </p:txBody>
      </p:sp>
    </p:spTree>
    <p:extLst>
      <p:ext uri="{BB962C8B-B14F-4D97-AF65-F5344CB8AC3E}">
        <p14:creationId xmlns:p14="http://schemas.microsoft.com/office/powerpoint/2010/main" val="3162423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8" name="Rectangle 7"/>
          <p:cNvSpPr/>
          <p:nvPr/>
        </p:nvSpPr>
        <p:spPr>
          <a:xfrm>
            <a:off x="3681160" y="5961776"/>
            <a:ext cx="4983352" cy="369332"/>
          </a:xfrm>
          <a:prstGeom prst="rect">
            <a:avLst/>
          </a:prstGeom>
        </p:spPr>
        <p:txBody>
          <a:bodyPr wrap="none">
            <a:spAutoFit/>
          </a:bodyPr>
          <a:lstStyle/>
          <a:p>
            <a:r>
              <a:rPr lang="en-IE" dirty="0">
                <a:hlinkClick r:id="rId2"/>
              </a:rPr>
              <a:t>https://www.youtube.com/watch?v=_3R0a64UW3g</a:t>
            </a:r>
            <a:endParaRPr lang="en-IE"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82" y="459116"/>
            <a:ext cx="8811296" cy="5293543"/>
          </a:xfrm>
          <a:prstGeom prst="rect">
            <a:avLst/>
          </a:prstGeom>
        </p:spPr>
      </p:pic>
    </p:spTree>
    <p:extLst>
      <p:ext uri="{BB962C8B-B14F-4D97-AF65-F5344CB8AC3E}">
        <p14:creationId xmlns:p14="http://schemas.microsoft.com/office/powerpoint/2010/main" val="4129446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Autism Spectrum Disorder</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Students with Autism Spectrum Disorder may:</a:t>
            </a:r>
          </a:p>
          <a:p>
            <a:endParaRPr lang="en-IE" dirty="0">
              <a:latin typeface="Verdana" panose="020B0604030504040204" pitchFamily="34" charset="0"/>
              <a:ea typeface="Verdana" panose="020B0604030504040204" pitchFamily="34" charset="0"/>
              <a:cs typeface="Verdana" panose="020B0604030504040204" pitchFamily="34" charset="0"/>
            </a:endParaRPr>
          </a:p>
          <a:p>
            <a:pPr lvl="1"/>
            <a:r>
              <a:rPr lang="en-IE" dirty="0">
                <a:latin typeface="Verdana" panose="020B0604030504040204" pitchFamily="34" charset="0"/>
                <a:ea typeface="Verdana" panose="020B0604030504040204" pitchFamily="34" charset="0"/>
                <a:cs typeface="Verdana" panose="020B0604030504040204" pitchFamily="34" charset="0"/>
              </a:rPr>
              <a:t>Yawn in class, or laugh or giggle (inappropriately).</a:t>
            </a:r>
          </a:p>
          <a:p>
            <a:pPr lvl="1"/>
            <a:r>
              <a:rPr lang="en-IE" dirty="0">
                <a:latin typeface="Verdana" panose="020B0604030504040204" pitchFamily="34" charset="0"/>
                <a:ea typeface="Verdana" panose="020B0604030504040204" pitchFamily="34" charset="0"/>
                <a:cs typeface="Verdana" panose="020B0604030504040204" pitchFamily="34" charset="0"/>
              </a:rPr>
              <a:t>Echo words or phrases said by you or others.</a:t>
            </a:r>
          </a:p>
          <a:p>
            <a:pPr lvl="1"/>
            <a:r>
              <a:rPr lang="en-IE" dirty="0">
                <a:latin typeface="Verdana" panose="020B0604030504040204" pitchFamily="34" charset="0"/>
                <a:ea typeface="Verdana" panose="020B0604030504040204" pitchFamily="34" charset="0"/>
                <a:cs typeface="Verdana" panose="020B0604030504040204" pitchFamily="34" charset="0"/>
              </a:rPr>
              <a:t>Insist on sameness.</a:t>
            </a:r>
          </a:p>
          <a:p>
            <a:pPr lvl="1"/>
            <a:r>
              <a:rPr lang="en-IE" dirty="0">
                <a:latin typeface="Verdana" panose="020B0604030504040204" pitchFamily="34" charset="0"/>
                <a:ea typeface="Verdana" panose="020B0604030504040204" pitchFamily="34" charset="0"/>
                <a:cs typeface="Verdana" panose="020B0604030504040204" pitchFamily="34" charset="0"/>
              </a:rPr>
              <a:t>Use gestures instead of words to indicate their needs.</a:t>
            </a:r>
          </a:p>
          <a:p>
            <a:pPr lvl="1"/>
            <a:r>
              <a:rPr lang="en-IE" dirty="0">
                <a:latin typeface="Verdana" panose="020B0604030504040204" pitchFamily="34" charset="0"/>
                <a:ea typeface="Verdana" panose="020B0604030504040204" pitchFamily="34" charset="0"/>
                <a:cs typeface="Verdana" panose="020B0604030504040204" pitchFamily="34" charset="0"/>
              </a:rPr>
              <a:t>Not like to be asked a lot of questions in class.</a:t>
            </a:r>
          </a:p>
          <a:p>
            <a:pPr lvl="1"/>
            <a:r>
              <a:rPr lang="en-IE" dirty="0">
                <a:latin typeface="Verdana" panose="020B0604030504040204" pitchFamily="34" charset="0"/>
                <a:ea typeface="Verdana" panose="020B0604030504040204" pitchFamily="34" charset="0"/>
                <a:cs typeface="Verdana" panose="020B0604030504040204" pitchFamily="34" charset="0"/>
              </a:rPr>
              <a:t>Not like hugs or cuddles.</a:t>
            </a:r>
          </a:p>
        </p:txBody>
      </p:sp>
    </p:spTree>
    <p:extLst>
      <p:ext uri="{BB962C8B-B14F-4D97-AF65-F5344CB8AC3E}">
        <p14:creationId xmlns:p14="http://schemas.microsoft.com/office/powerpoint/2010/main" val="101942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369" y="764373"/>
            <a:ext cx="10694831"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to Prepare for Class by:</a:t>
            </a:r>
          </a:p>
        </p:txBody>
      </p:sp>
      <p:sp>
        <p:nvSpPr>
          <p:cNvPr id="3" name="Content Placeholder 2"/>
          <p:cNvSpPr>
            <a:spLocks noGrp="1"/>
          </p:cNvSpPr>
          <p:nvPr>
            <p:ph idx="1"/>
          </p:nvPr>
        </p:nvSpPr>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Giving them your notes a few days before class.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Giving them labs a few days before the lab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Explaining the key words first before they are used when discussing that topic in class.</a:t>
            </a:r>
          </a:p>
        </p:txBody>
      </p:sp>
    </p:spTree>
    <p:extLst>
      <p:ext uri="{BB962C8B-B14F-4D97-AF65-F5344CB8AC3E}">
        <p14:creationId xmlns:p14="http://schemas.microsoft.com/office/powerpoint/2010/main" val="561834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the Class by:</a:t>
            </a:r>
          </a:p>
        </p:txBody>
      </p:sp>
      <p:sp>
        <p:nvSpPr>
          <p:cNvPr id="3" name="Content Placeholder 2"/>
          <p:cNvSpPr>
            <a:spLocks noGrp="1"/>
          </p:cNvSpPr>
          <p:nvPr>
            <p:ph idx="1"/>
          </p:nvPr>
        </p:nvSpPr>
        <p:spPr/>
        <p:txBody>
          <a:bodyPr>
            <a:normAutofit lnSpcReduction="10000"/>
          </a:bodyPr>
          <a:lstStyle/>
          <a:p>
            <a:r>
              <a:rPr lang="en-IE" dirty="0">
                <a:latin typeface="Verdana" panose="020B0604030504040204" pitchFamily="34" charset="0"/>
                <a:ea typeface="Verdana" panose="020B0604030504040204" pitchFamily="34" charset="0"/>
                <a:cs typeface="Verdana" panose="020B0604030504040204" pitchFamily="34" charset="0"/>
              </a:rPr>
              <a:t>Using images and diagrams where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Repeating and rephrasing key points throughout the class.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Clearly indicate when you are transitioning away from the topic, e.g. if you are telling an anecdote.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Try to avoid slang or idiomatic speech (and avoid sarcasm, it may inadvertently reinforce inappropriate learning)</a:t>
            </a:r>
          </a:p>
        </p:txBody>
      </p:sp>
    </p:spTree>
    <p:extLst>
      <p:ext uri="{BB962C8B-B14F-4D97-AF65-F5344CB8AC3E}">
        <p14:creationId xmlns:p14="http://schemas.microsoft.com/office/powerpoint/2010/main" val="13614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p:txBody>
      </p:sp>
    </p:spTree>
    <p:extLst>
      <p:ext uri="{BB962C8B-B14F-4D97-AF65-F5344CB8AC3E}">
        <p14:creationId xmlns:p14="http://schemas.microsoft.com/office/powerpoint/2010/main" val="39942266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Tests and Assignments by:</a:t>
            </a:r>
          </a:p>
        </p:txBody>
      </p:sp>
      <p:sp>
        <p:nvSpPr>
          <p:cNvPr id="3" name="Content Placeholder 2"/>
          <p:cNvSpPr>
            <a:spLocks noGrp="1"/>
          </p:cNvSpPr>
          <p:nvPr>
            <p:ph idx="1"/>
          </p:nvPr>
        </p:nvSpPr>
        <p:spPr>
          <a:xfrm>
            <a:off x="676656" y="1764406"/>
            <a:ext cx="10753725" cy="4365938"/>
          </a:xfrm>
        </p:spPr>
        <p:txBody>
          <a:bodyPr>
            <a:normAutofit lnSpcReduction="10000"/>
          </a:bodyPr>
          <a:lstStyle/>
          <a:p>
            <a:r>
              <a:rPr lang="en-IE" dirty="0">
                <a:latin typeface="Verdana" panose="020B0604030504040204" pitchFamily="34" charset="0"/>
                <a:ea typeface="Verdana" panose="020B0604030504040204" pitchFamily="34" charset="0"/>
                <a:cs typeface="Verdana" panose="020B0604030504040204" pitchFamily="34" charset="0"/>
              </a:rPr>
              <a:t>Not penalizing them for spelling errors.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Understanding that many students </a:t>
            </a:r>
            <a:r>
              <a:rPr lang="en-IE">
                <a:latin typeface="Verdana" panose="020B0604030504040204" pitchFamily="34" charset="0"/>
                <a:ea typeface="Verdana" panose="020B0604030504040204" pitchFamily="34" charset="0"/>
                <a:cs typeface="Verdana" panose="020B0604030504040204" pitchFamily="34" charset="0"/>
              </a:rPr>
              <a:t>with ASD </a:t>
            </a:r>
            <a:r>
              <a:rPr lang="en-IE" dirty="0">
                <a:latin typeface="Verdana" panose="020B0604030504040204" pitchFamily="34" charset="0"/>
                <a:ea typeface="Verdana" panose="020B0604030504040204" pitchFamily="34" charset="0"/>
                <a:cs typeface="Verdana" panose="020B0604030504040204" pitchFamily="34" charset="0"/>
              </a:rPr>
              <a:t>have handwriting deficits, so allowing extra time for handwritten work and explore the use of word processors.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down tests and assignments into small parts (using new paragraphs and bullet points to break things up).</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Do not expect skills learned in one setting to generalize to another setting. Teach the skill and rehearse it in a variety of settings.</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71796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7" name="Rectangle 6"/>
          <p:cNvSpPr/>
          <p:nvPr/>
        </p:nvSpPr>
        <p:spPr>
          <a:xfrm>
            <a:off x="1667321" y="5106336"/>
            <a:ext cx="8857356" cy="523220"/>
          </a:xfrm>
          <a:prstGeom prst="rect">
            <a:avLst/>
          </a:prstGeom>
        </p:spPr>
        <p:txBody>
          <a:bodyPr wrap="square">
            <a:spAutoFit/>
          </a:bodyPr>
          <a:lstStyle/>
          <a:p>
            <a:pPr algn="ctr"/>
            <a:r>
              <a:rPr lang="en-IE" sz="2800" dirty="0"/>
              <a:t>A visual schedule or visual diary.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649" y="876886"/>
            <a:ext cx="2298700" cy="3810000"/>
          </a:xfrm>
          <a:prstGeom prst="rect">
            <a:avLst/>
          </a:prstGeom>
        </p:spPr>
      </p:pic>
    </p:spTree>
    <p:extLst>
      <p:ext uri="{BB962C8B-B14F-4D97-AF65-F5344CB8AC3E}">
        <p14:creationId xmlns:p14="http://schemas.microsoft.com/office/powerpoint/2010/main" val="962040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4" name="Rectangle 3"/>
          <p:cNvSpPr/>
          <p:nvPr/>
        </p:nvSpPr>
        <p:spPr>
          <a:xfrm>
            <a:off x="1696617" y="4440089"/>
            <a:ext cx="8261364" cy="707886"/>
          </a:xfrm>
          <a:prstGeom prst="rect">
            <a:avLst/>
          </a:prstGeom>
        </p:spPr>
        <p:txBody>
          <a:bodyPr wrap="none">
            <a:spAutoFit/>
          </a:bodyPr>
          <a:lstStyle/>
          <a:p>
            <a:r>
              <a:rPr lang="en-IE" sz="4000" b="1" dirty="0">
                <a:latin typeface="Arial" panose="020B0604020202020204" pitchFamily="34" charset="0"/>
                <a:cs typeface="Arial" panose="020B0604020202020204" pitchFamily="34" charset="0"/>
                <a:hlinkClick r:id="rId2"/>
              </a:rPr>
              <a:t>http://www.socialskillbuilder.com</a:t>
            </a:r>
            <a:endParaRPr lang="en-IE" sz="4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721" y="1153553"/>
            <a:ext cx="4853767" cy="24541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986" y="1153553"/>
            <a:ext cx="4051423" cy="2653285"/>
          </a:xfrm>
          <a:prstGeom prst="rect">
            <a:avLst/>
          </a:prstGeom>
        </p:spPr>
      </p:pic>
    </p:spTree>
    <p:extLst>
      <p:ext uri="{BB962C8B-B14F-4D97-AF65-F5344CB8AC3E}">
        <p14:creationId xmlns:p14="http://schemas.microsoft.com/office/powerpoint/2010/main" val="32023737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ADHD</a:t>
            </a: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24767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ADHD</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hlinkClick r:id="rId2"/>
              </a:rPr>
              <a:t>http://www.hadd.ie</a:t>
            </a:r>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a:latin typeface="Verdana" panose="020B0604030504040204" pitchFamily="34" charset="0"/>
                <a:ea typeface="Verdana" panose="020B0604030504040204" pitchFamily="34" charset="0"/>
                <a:cs typeface="Verdana" panose="020B0604030504040204" pitchFamily="34" charset="0"/>
              </a:rPr>
              <a:t>ADHD is Attention Deficit Hyperactivity Disorder, which is a broad term, and the condition can vary from person to person. It is generally understood to describe students who have trouble focusing.</a:t>
            </a:r>
          </a:p>
        </p:txBody>
      </p:sp>
    </p:spTree>
    <p:extLst>
      <p:ext uri="{BB962C8B-B14F-4D97-AF65-F5344CB8AC3E}">
        <p14:creationId xmlns:p14="http://schemas.microsoft.com/office/powerpoint/2010/main" val="3794623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ADHD</a:t>
            </a:r>
          </a:p>
        </p:txBody>
      </p:sp>
      <p:sp>
        <p:nvSpPr>
          <p:cNvPr id="3" name="Content Placeholder 2"/>
          <p:cNvSpPr>
            <a:spLocks noGrp="1"/>
          </p:cNvSpPr>
          <p:nvPr>
            <p:ph idx="1"/>
          </p:nvPr>
        </p:nvSpPr>
        <p:spPr/>
        <p:txBody>
          <a:bodyPr>
            <a:normAutofit/>
          </a:bodyPr>
          <a:lstStyle/>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It supersedes the previous (outdated) term </a:t>
            </a:r>
            <a:r>
              <a:rPr lang="en-IE" b="1" dirty="0">
                <a:latin typeface="Verdana" panose="020B0604030504040204" pitchFamily="34" charset="0"/>
                <a:ea typeface="Verdana" panose="020B0604030504040204" pitchFamily="34" charset="0"/>
                <a:cs typeface="Verdana" panose="020B0604030504040204" pitchFamily="34" charset="0"/>
              </a:rPr>
              <a:t>Attention Deficit Disorder (ADD)</a:t>
            </a:r>
            <a:r>
              <a:rPr lang="en-IE" dirty="0">
                <a:latin typeface="Verdana" panose="020B0604030504040204" pitchFamily="34" charset="0"/>
                <a:ea typeface="Verdana" panose="020B0604030504040204" pitchFamily="34" charset="0"/>
                <a:cs typeface="Verdana" panose="020B0604030504040204" pitchFamily="34" charset="0"/>
              </a:rPr>
              <a:t>.</a:t>
            </a:r>
            <a:endParaRPr lang="en-IE"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61668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ADHD</a:t>
            </a:r>
          </a:p>
        </p:txBody>
      </p:sp>
      <p:sp>
        <p:nvSpPr>
          <p:cNvPr id="3" name="Content Placeholder 2"/>
          <p:cNvSpPr>
            <a:spLocks noGrp="1"/>
          </p:cNvSpPr>
          <p:nvPr>
            <p:ph idx="1"/>
          </p:nvPr>
        </p:nvSpPr>
        <p:spPr/>
        <p:txBody>
          <a:bodyPr>
            <a:normAutofit/>
          </a:bodyPr>
          <a:lstStyle/>
          <a:p>
            <a:pPr marL="0" indent="0">
              <a:buNone/>
            </a:pPr>
            <a:r>
              <a:rPr lang="en-IE" dirty="0">
                <a:latin typeface="Verdana" panose="020B0604030504040204" pitchFamily="34" charset="0"/>
                <a:ea typeface="Verdana" panose="020B0604030504040204" pitchFamily="34" charset="0"/>
                <a:cs typeface="Verdana" panose="020B0604030504040204" pitchFamily="34" charset="0"/>
              </a:rPr>
              <a:t>There are three types of ADHD:</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b="1" dirty="0">
                <a:latin typeface="Verdana" panose="020B0604030504040204" pitchFamily="34" charset="0"/>
                <a:ea typeface="Verdana" panose="020B0604030504040204" pitchFamily="34" charset="0"/>
                <a:cs typeface="Verdana" panose="020B0604030504040204" pitchFamily="34" charset="0"/>
              </a:rPr>
              <a:t>Inattentive ADHD</a:t>
            </a:r>
            <a:r>
              <a:rPr lang="en-IE" dirty="0">
                <a:latin typeface="Verdana" panose="020B0604030504040204" pitchFamily="34" charset="0"/>
                <a:ea typeface="Verdana" panose="020B0604030504040204" pitchFamily="34" charset="0"/>
                <a:cs typeface="Verdana" panose="020B0604030504040204" pitchFamily="34" charset="0"/>
              </a:rPr>
              <a:t> is when a person shows enough symptoms of inattention, or distractibility, but isn’t hyperactive or impulsive.</a:t>
            </a:r>
          </a:p>
          <a:p>
            <a:r>
              <a:rPr lang="en-IE" b="1" dirty="0">
                <a:latin typeface="Verdana" panose="020B0604030504040204" pitchFamily="34" charset="0"/>
                <a:ea typeface="Verdana" panose="020B0604030504040204" pitchFamily="34" charset="0"/>
                <a:cs typeface="Verdana" panose="020B0604030504040204" pitchFamily="34" charset="0"/>
              </a:rPr>
              <a:t>Hyperactive/impulsive ADHD</a:t>
            </a:r>
            <a:r>
              <a:rPr lang="en-IE" dirty="0">
                <a:latin typeface="Verdana" panose="020B0604030504040204" pitchFamily="34" charset="0"/>
                <a:ea typeface="Verdana" panose="020B0604030504040204" pitchFamily="34" charset="0"/>
                <a:cs typeface="Verdana" panose="020B0604030504040204" pitchFamily="34" charset="0"/>
              </a:rPr>
              <a:t> is when a person has symptoms of hyperactivity and impulsivity but not inattention.</a:t>
            </a:r>
          </a:p>
          <a:p>
            <a:r>
              <a:rPr lang="en-IE" b="1" dirty="0">
                <a:latin typeface="Verdana" panose="020B0604030504040204" pitchFamily="34" charset="0"/>
                <a:ea typeface="Verdana" panose="020B0604030504040204" pitchFamily="34" charset="0"/>
                <a:cs typeface="Verdana" panose="020B0604030504040204" pitchFamily="34" charset="0"/>
              </a:rPr>
              <a:t>Combined ADHD</a:t>
            </a:r>
            <a:r>
              <a:rPr lang="en-IE" dirty="0">
                <a:latin typeface="Verdana" panose="020B0604030504040204" pitchFamily="34" charset="0"/>
                <a:ea typeface="Verdana" panose="020B0604030504040204" pitchFamily="34" charset="0"/>
                <a:cs typeface="Verdana" panose="020B0604030504040204" pitchFamily="34" charset="0"/>
              </a:rPr>
              <a:t> is when a person has symptoms of inattention, hyperactivity, and impulsivity.</a:t>
            </a:r>
            <a:endParaRPr lang="en-IE"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7574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642" y="933200"/>
            <a:ext cx="7415168" cy="5298788"/>
          </a:xfrm>
          <a:prstGeom prst="rect">
            <a:avLst/>
          </a:prstGeom>
        </p:spPr>
      </p:pic>
    </p:spTree>
    <p:extLst>
      <p:ext uri="{BB962C8B-B14F-4D97-AF65-F5344CB8AC3E}">
        <p14:creationId xmlns:p14="http://schemas.microsoft.com/office/powerpoint/2010/main" val="1907618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369" y="764373"/>
            <a:ext cx="10694831"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to Prepare for Class by:</a:t>
            </a:r>
          </a:p>
        </p:txBody>
      </p:sp>
      <p:sp>
        <p:nvSpPr>
          <p:cNvPr id="3" name="Content Placeholder 2"/>
          <p:cNvSpPr>
            <a:spLocks noGrp="1"/>
          </p:cNvSpPr>
          <p:nvPr>
            <p:ph idx="1"/>
          </p:nvPr>
        </p:nvSpPr>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Giving them your notes a few days before class.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Giving them labs a few days before the lab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Explaining the key words first before they are used when discussing that topic in class.</a:t>
            </a:r>
          </a:p>
        </p:txBody>
      </p:sp>
    </p:spTree>
    <p:extLst>
      <p:ext uri="{BB962C8B-B14F-4D97-AF65-F5344CB8AC3E}">
        <p14:creationId xmlns:p14="http://schemas.microsoft.com/office/powerpoint/2010/main" val="1547246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the Class by:</a:t>
            </a:r>
          </a:p>
        </p:txBody>
      </p:sp>
      <p:sp>
        <p:nvSpPr>
          <p:cNvPr id="3" name="Content Placeholder 2"/>
          <p:cNvSpPr>
            <a:spLocks noGrp="1"/>
          </p:cNvSpPr>
          <p:nvPr>
            <p:ph idx="1"/>
          </p:nvPr>
        </p:nvSpPr>
        <p:spPr>
          <a:xfrm>
            <a:off x="676656" y="1674055"/>
            <a:ext cx="10753725" cy="3766185"/>
          </a:xfrm>
        </p:spPr>
        <p:txBody>
          <a:bodyPr>
            <a:noAutofit/>
          </a:bodyPr>
          <a:lstStyle/>
          <a:p>
            <a:r>
              <a:rPr lang="en-IE" dirty="0">
                <a:latin typeface="Verdana" panose="020B0604030504040204" pitchFamily="34" charset="0"/>
                <a:ea typeface="Verdana" panose="020B0604030504040204" pitchFamily="34" charset="0"/>
                <a:cs typeface="Verdana" panose="020B0604030504040204" pitchFamily="34" charset="0"/>
              </a:rPr>
              <a:t>Using images and diagrams where possible (and help learners devise their own pictures and diagrams).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Use a visual signal (e.g. something shiny) to get their attention.</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Making sure they are seated near the front (if they need help), and are away from windows, doors and other distractions.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breaks in the schedule (to give the students a chance to take a break).</a:t>
            </a:r>
          </a:p>
        </p:txBody>
      </p:sp>
    </p:spTree>
    <p:extLst>
      <p:ext uri="{BB962C8B-B14F-4D97-AF65-F5344CB8AC3E}">
        <p14:creationId xmlns:p14="http://schemas.microsoft.com/office/powerpoint/2010/main" val="24347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It’s different for different people.</a:t>
            </a:r>
          </a:p>
        </p:txBody>
      </p:sp>
      <p:sp>
        <p:nvSpPr>
          <p:cNvPr id="4" name="Rectangle 3"/>
          <p:cNvSpPr/>
          <p:nvPr/>
        </p:nvSpPr>
        <p:spPr>
          <a:xfrm>
            <a:off x="2047741" y="3734873"/>
            <a:ext cx="6993228" cy="27947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8319752" y="3740225"/>
            <a:ext cx="628698" cy="830997"/>
          </a:xfrm>
          <a:prstGeom prst="rect">
            <a:avLst/>
          </a:prstGeom>
          <a:noFill/>
        </p:spPr>
        <p:txBody>
          <a:bodyPr wrap="none" rtlCol="0">
            <a:spAutoFit/>
          </a:bodyPr>
          <a:lstStyle/>
          <a:p>
            <a:r>
              <a:rPr lang="en-IE" sz="4800" b="1" dirty="0">
                <a:latin typeface="Times New Roman" panose="02020603050405020304" pitchFamily="18" charset="0"/>
                <a:cs typeface="Times New Roman" panose="02020603050405020304" pitchFamily="18" charset="0"/>
              </a:rPr>
              <a:t>U</a:t>
            </a:r>
            <a:endParaRPr lang="en-IE" sz="3200" b="1" dirty="0">
              <a:latin typeface="Times New Roman" panose="02020603050405020304" pitchFamily="18" charset="0"/>
              <a:cs typeface="Times New Roman" panose="02020603050405020304" pitchFamily="18" charset="0"/>
            </a:endParaRPr>
          </a:p>
        </p:txBody>
      </p:sp>
      <p:sp>
        <p:nvSpPr>
          <p:cNvPr id="6" name="Oval 5"/>
          <p:cNvSpPr/>
          <p:nvPr/>
        </p:nvSpPr>
        <p:spPr>
          <a:xfrm>
            <a:off x="3992452" y="422011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4479703" y="47087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998632" y="526116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81422" y="5981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6156102" y="42562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6591837" y="44744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6308502" y="57094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Oval 12"/>
          <p:cNvSpPr/>
          <p:nvPr/>
        </p:nvSpPr>
        <p:spPr>
          <a:xfrm>
            <a:off x="6744237" y="592759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p:cNvSpPr/>
          <p:nvPr/>
        </p:nvSpPr>
        <p:spPr>
          <a:xfrm>
            <a:off x="6308502" y="506549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744237" y="52836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788796"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p:cNvSpPr/>
          <p:nvPr/>
        </p:nvSpPr>
        <p:spPr>
          <a:xfrm>
            <a:off x="5224531" y="4626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944118" y="475640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p:cNvSpPr/>
          <p:nvPr/>
        </p:nvSpPr>
        <p:spPr>
          <a:xfrm>
            <a:off x="8379853" y="49745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Oval 19"/>
          <p:cNvSpPr/>
          <p:nvPr/>
        </p:nvSpPr>
        <p:spPr>
          <a:xfrm>
            <a:off x="7866846" y="522003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8135154" y="54510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209247" y="546721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48461" y="6069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p:cNvSpPr/>
          <p:nvPr/>
        </p:nvSpPr>
        <p:spPr>
          <a:xfrm>
            <a:off x="4941196" y="579744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376931" y="60156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119094" y="513237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554829" y="51187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4915438" y="4998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351173" y="521711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3266770" y="566123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2854821" y="46808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6732944" y="41106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3651165" y="52428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5675292" y="44594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5608749" y="574514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5750419" y="486938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089821" y="421255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7242221" y="56657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7242221" y="502178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7540241" y="457067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3488367" y="4448675"/>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5908300" y="607839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7821997" y="422836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5405173" y="414680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2401913" y="57333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2837648" y="59515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87220" y="599434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2713155" y="55333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2619271" y="512022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958788" y="4744376"/>
            <a:ext cx="1736164" cy="14310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3988156" y="476961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TextBox 51"/>
          <p:cNvSpPr txBox="1"/>
          <p:nvPr/>
        </p:nvSpPr>
        <p:spPr>
          <a:xfrm>
            <a:off x="7589608" y="5529061"/>
            <a:ext cx="492443"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B</a:t>
            </a:r>
            <a:endParaRPr lang="en-IE" sz="3200" b="1"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195090" y="4123730"/>
            <a:ext cx="518091" cy="646331"/>
          </a:xfrm>
          <a:prstGeom prst="rect">
            <a:avLst/>
          </a:prstGeom>
          <a:noFill/>
        </p:spPr>
        <p:txBody>
          <a:bodyPr wrap="none" rtlCol="0">
            <a:spAutoFit/>
          </a:bodyPr>
          <a:lstStyle/>
          <a:p>
            <a:r>
              <a:rPr lang="en-IE" sz="3600" b="1" dirty="0">
                <a:latin typeface="Times New Roman" panose="02020603050405020304" pitchFamily="18" charset="0"/>
                <a:cs typeface="Times New Roman" panose="02020603050405020304" pitchFamily="18" charset="0"/>
              </a:rPr>
              <a:t>A</a:t>
            </a:r>
            <a:endParaRPr lang="en-IE"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2266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Tests and Assignments by:</a:t>
            </a:r>
          </a:p>
        </p:txBody>
      </p:sp>
      <p:sp>
        <p:nvSpPr>
          <p:cNvPr id="3" name="Content Placeholder 2"/>
          <p:cNvSpPr>
            <a:spLocks noGrp="1"/>
          </p:cNvSpPr>
          <p:nvPr>
            <p:ph idx="1"/>
          </p:nvPr>
        </p:nvSpPr>
        <p:spPr/>
        <p:txBody>
          <a:bodyPr>
            <a:normAutofit lnSpcReduction="10000"/>
          </a:bodyPr>
          <a:lstStyle/>
          <a:p>
            <a:r>
              <a:rPr lang="en-IE" dirty="0">
                <a:latin typeface="Verdana" panose="020B0604030504040204" pitchFamily="34" charset="0"/>
                <a:ea typeface="Verdana" panose="020B0604030504040204" pitchFamily="34" charset="0"/>
                <a:cs typeface="Verdana" panose="020B0604030504040204" pitchFamily="34" charset="0"/>
              </a:rPr>
              <a:t>Arranging tests and assignments to work from easiest to hardest problems.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Considering allowing the student to use a word processor.</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down tests and assignments into small parts (using new paragraphs and bullet points to break things up).</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them with extended time for testing.</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90904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99155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4" name="Rectangle 3"/>
          <p:cNvSpPr/>
          <p:nvPr/>
        </p:nvSpPr>
        <p:spPr>
          <a:xfrm>
            <a:off x="1176500" y="4637037"/>
            <a:ext cx="9922909" cy="707886"/>
          </a:xfrm>
          <a:prstGeom prst="rect">
            <a:avLst/>
          </a:prstGeom>
        </p:spPr>
        <p:txBody>
          <a:bodyPr wrap="none">
            <a:spAutoFit/>
          </a:bodyPr>
          <a:lstStyle/>
          <a:p>
            <a:r>
              <a:rPr lang="en-IE" sz="4000" b="1" dirty="0">
                <a:latin typeface="Arial" panose="020B0604020202020204" pitchFamily="34" charset="0"/>
                <a:cs typeface="Arial" panose="020B0604020202020204" pitchFamily="34" charset="0"/>
                <a:hlinkClick r:id="rId2"/>
              </a:rPr>
              <a:t>http://habitchange.com/iphone_app.php</a:t>
            </a:r>
            <a:endParaRPr lang="en-IE" sz="4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284" y="931105"/>
            <a:ext cx="2857500" cy="2857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179" y="579605"/>
            <a:ext cx="2373666" cy="3560499"/>
          </a:xfrm>
          <a:prstGeom prst="rect">
            <a:avLst/>
          </a:prstGeom>
        </p:spPr>
      </p:pic>
    </p:spTree>
    <p:extLst>
      <p:ext uri="{BB962C8B-B14F-4D97-AF65-F5344CB8AC3E}">
        <p14:creationId xmlns:p14="http://schemas.microsoft.com/office/powerpoint/2010/main" val="7514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000" dirty="0">
                <a:latin typeface="Verdana" panose="020B0604030504040204" pitchFamily="34" charset="0"/>
                <a:ea typeface="Verdana" panose="020B0604030504040204" pitchFamily="34" charset="0"/>
                <a:cs typeface="Verdana" panose="020B0604030504040204" pitchFamily="34" charset="0"/>
              </a:rPr>
              <a:t>Final Thoughts</a:t>
            </a:r>
          </a:p>
        </p:txBody>
      </p:sp>
      <p:sp>
        <p:nvSpPr>
          <p:cNvPr id="4" name="Subtitle 3"/>
          <p:cNvSpPr>
            <a:spLocks noGrp="1"/>
          </p:cNvSpPr>
          <p:nvPr>
            <p:ph type="subTitle" idx="1"/>
          </p:nvPr>
        </p:nvSpPr>
        <p:spPr/>
        <p:txBody>
          <a:bodyPr/>
          <a:lstStyle/>
          <a:p>
            <a:endParaRPr lang="en-IE">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45277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Final thoughts:</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We have seen that most of the accommodations are the same for a wide range of conditions.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Instead of trying to consider a diverse range, maybe just aim for the common ones (this ties into a broader principle of </a:t>
            </a:r>
            <a:r>
              <a:rPr lang="en-IE" b="1" dirty="0">
                <a:latin typeface="Verdana" panose="020B0604030504040204" pitchFamily="34" charset="0"/>
                <a:ea typeface="Verdana" panose="020B0604030504040204" pitchFamily="34" charset="0"/>
                <a:cs typeface="Verdana" panose="020B0604030504040204" pitchFamily="34" charset="0"/>
              </a:rPr>
              <a:t>Universal Design for Learning</a:t>
            </a:r>
            <a:r>
              <a:rPr lang="en-IE" dirty="0">
                <a:latin typeface="Verdana" panose="020B0604030504040204" pitchFamily="34" charset="0"/>
                <a:ea typeface="Verdana" panose="020B0604030504040204" pitchFamily="34" charset="0"/>
                <a:cs typeface="Verdana" panose="020B0604030504040204" pitchFamily="34" charset="0"/>
              </a:rPr>
              <a:t>):</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594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369" y="764373"/>
            <a:ext cx="10694831"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to Prepare for Class by:</a:t>
            </a:r>
          </a:p>
        </p:txBody>
      </p:sp>
      <p:sp>
        <p:nvSpPr>
          <p:cNvPr id="3" name="Content Placeholder 2"/>
          <p:cNvSpPr>
            <a:spLocks noGrp="1"/>
          </p:cNvSpPr>
          <p:nvPr>
            <p:ph idx="1"/>
          </p:nvPr>
        </p:nvSpPr>
        <p:spPr/>
        <p:txBody>
          <a:bodyPr/>
          <a:lstStyle/>
          <a:p>
            <a:r>
              <a:rPr lang="en-IE" dirty="0">
                <a:latin typeface="Verdana" panose="020B0604030504040204" pitchFamily="34" charset="0"/>
                <a:ea typeface="Verdana" panose="020B0604030504040204" pitchFamily="34" charset="0"/>
                <a:cs typeface="Verdana" panose="020B0604030504040204" pitchFamily="34" charset="0"/>
              </a:rPr>
              <a:t>Giving them your notes a few days before class.</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Giving them labs a few days before the lab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Explaining the key words first before they are used when discussing that topic in class.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Putting documents in DOC or PPT, but not PDF.</a:t>
            </a:r>
          </a:p>
        </p:txBody>
      </p:sp>
      <p:sp>
        <p:nvSpPr>
          <p:cNvPr id="4" name="Rounded Rectangle 3"/>
          <p:cNvSpPr/>
          <p:nvPr/>
        </p:nvSpPr>
        <p:spPr>
          <a:xfrm>
            <a:off x="196950" y="323557"/>
            <a:ext cx="11746523" cy="618978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136444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the Class by:</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Using images and diagrams where possible.</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Repeating and rephrasing key points throughout the class.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Speaking clearly and using gestures to emphasise key points.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model answers where possible. </a:t>
            </a: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a:p>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ounded Rectangle 3"/>
          <p:cNvSpPr/>
          <p:nvPr/>
        </p:nvSpPr>
        <p:spPr>
          <a:xfrm>
            <a:off x="196950" y="323557"/>
            <a:ext cx="11746523" cy="618978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371492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Help the Student in Tests and Assignments by:</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Making sure they are working in a quiet area.</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Not penalizing them for spelling errors.</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Breaking down tests and assignments into small parts (using new paragraphs and bullet points to break things up).</a:t>
            </a:r>
          </a:p>
          <a:p>
            <a:pPr marL="0" indent="0">
              <a:buNone/>
            </a:pPr>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Providing them with extended time for testing.</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
        <p:nvSpPr>
          <p:cNvPr id="4" name="Rounded Rectangle 3"/>
          <p:cNvSpPr/>
          <p:nvPr/>
        </p:nvSpPr>
        <p:spPr>
          <a:xfrm>
            <a:off x="196950" y="323557"/>
            <a:ext cx="11746523" cy="618978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153097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Final thoughts:</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Encourage all of the students in the class to share their notes with each other.</a:t>
            </a:r>
          </a:p>
          <a:p>
            <a:endParaRPr lang="en-IE" dirty="0">
              <a:latin typeface="Verdana" panose="020B0604030504040204" pitchFamily="34" charset="0"/>
              <a:ea typeface="Verdana" panose="020B0604030504040204" pitchFamily="34" charset="0"/>
              <a:cs typeface="Verdana" panose="020B0604030504040204" pitchFamily="34" charset="0"/>
            </a:endParaRPr>
          </a:p>
          <a:p>
            <a:r>
              <a:rPr lang="en-IE" dirty="0">
                <a:latin typeface="Verdana" panose="020B0604030504040204" pitchFamily="34" charset="0"/>
                <a:ea typeface="Verdana" panose="020B0604030504040204" pitchFamily="34" charset="0"/>
                <a:cs typeface="Verdana" panose="020B0604030504040204" pitchFamily="34" charset="0"/>
              </a:rPr>
              <a:t>Give students a chance to show their many strengths in class (if possible).</a:t>
            </a:r>
          </a:p>
          <a:p>
            <a:endParaRPr lang="en-I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33119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1916682"/>
            <a:ext cx="10782300" cy="3352800"/>
          </a:xfrm>
        </p:spPr>
        <p:txBody>
          <a:bodyPr>
            <a:normAutofit fontScale="90000"/>
          </a:bodyPr>
          <a:lstStyle/>
          <a:p>
            <a:pPr algn="ctr"/>
            <a:r>
              <a:rPr lang="en-IE" sz="6000" dirty="0">
                <a:latin typeface="Verdana" panose="020B0604030504040204" pitchFamily="34" charset="0"/>
                <a:ea typeface="Verdana" panose="020B0604030504040204" pitchFamily="34" charset="0"/>
                <a:cs typeface="Verdana" panose="020B0604030504040204" pitchFamily="34" charset="0"/>
              </a:rPr>
              <a:t>Thanks !!!</a:t>
            </a:r>
            <a:br>
              <a:rPr lang="en-IE" sz="6000" dirty="0">
                <a:latin typeface="Verdana" panose="020B0604030504040204" pitchFamily="34" charset="0"/>
                <a:ea typeface="Verdana" panose="020B0604030504040204" pitchFamily="34" charset="0"/>
                <a:cs typeface="Verdana" panose="020B0604030504040204" pitchFamily="34" charset="0"/>
              </a:rPr>
            </a:br>
            <a:br>
              <a:rPr lang="en-IE" sz="4900" dirty="0">
                <a:latin typeface="Verdana" panose="020B0604030504040204" pitchFamily="34" charset="0"/>
                <a:ea typeface="Verdana" panose="020B0604030504040204" pitchFamily="34" charset="0"/>
                <a:cs typeface="Verdana" panose="020B0604030504040204" pitchFamily="34" charset="0"/>
              </a:rPr>
            </a:br>
            <a:r>
              <a:rPr lang="en-IE" sz="4900" dirty="0">
                <a:latin typeface="Verdana" panose="020B0604030504040204" pitchFamily="34" charset="0"/>
                <a:ea typeface="Verdana" panose="020B0604030504040204" pitchFamily="34" charset="0"/>
                <a:cs typeface="Verdana" panose="020B0604030504040204" pitchFamily="34" charset="0"/>
              </a:rPr>
              <a:t>Please contact me if you have any comments or suggestions:</a:t>
            </a:r>
            <a:br>
              <a:rPr lang="en-IE" sz="4900" dirty="0">
                <a:latin typeface="Verdana" panose="020B0604030504040204" pitchFamily="34" charset="0"/>
                <a:ea typeface="Verdana" panose="020B0604030504040204" pitchFamily="34" charset="0"/>
                <a:cs typeface="Verdana" panose="020B0604030504040204" pitchFamily="34" charset="0"/>
              </a:rPr>
            </a:br>
            <a:r>
              <a:rPr lang="en-IE" sz="4900" dirty="0">
                <a:latin typeface="Verdana" panose="020B0604030504040204" pitchFamily="34" charset="0"/>
                <a:ea typeface="Verdana" panose="020B0604030504040204" pitchFamily="34" charset="0"/>
                <a:cs typeface="Verdana" panose="020B0604030504040204" pitchFamily="34" charset="0"/>
              </a:rPr>
              <a:t> </a:t>
            </a:r>
            <a:br>
              <a:rPr lang="en-IE" sz="4900" dirty="0">
                <a:latin typeface="Verdana" panose="020B0604030504040204" pitchFamily="34" charset="0"/>
                <a:ea typeface="Verdana" panose="020B0604030504040204" pitchFamily="34" charset="0"/>
                <a:cs typeface="Verdana" panose="020B0604030504040204" pitchFamily="34" charset="0"/>
              </a:rPr>
            </a:br>
            <a:r>
              <a:rPr lang="en-IE" sz="5400" dirty="0">
                <a:latin typeface="Verdana" panose="020B0604030504040204" pitchFamily="34" charset="0"/>
                <a:ea typeface="Verdana" panose="020B0604030504040204" pitchFamily="34" charset="0"/>
                <a:cs typeface="Verdana" panose="020B0604030504040204" pitchFamily="34" charset="0"/>
              </a:rPr>
              <a:t>Damian.X.Gordon@TUDublin.ie</a:t>
            </a:r>
            <a:endParaRPr lang="en-IE" sz="6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031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127" y="764373"/>
            <a:ext cx="10669073" cy="1293028"/>
          </a:xfrm>
        </p:spPr>
        <p:txBody>
          <a:bodyPr>
            <a:normAutofit/>
          </a:bodyPr>
          <a:lstStyle/>
          <a:p>
            <a:r>
              <a:rPr lang="en-IE" sz="3200" dirty="0">
                <a:latin typeface="Verdana" panose="020B0604030504040204" pitchFamily="34" charset="0"/>
                <a:ea typeface="Verdana" panose="020B0604030504040204" pitchFamily="34" charset="0"/>
                <a:cs typeface="Verdana" panose="020B0604030504040204" pitchFamily="34" charset="0"/>
              </a:rPr>
              <a:t>Dyslexia</a:t>
            </a:r>
          </a:p>
        </p:txBody>
      </p:sp>
      <p:sp>
        <p:nvSpPr>
          <p:cNvPr id="3" name="Content Placeholder 2"/>
          <p:cNvSpPr>
            <a:spLocks noGrp="1"/>
          </p:cNvSpPr>
          <p:nvPr>
            <p:ph idx="1"/>
          </p:nvPr>
        </p:nvSpPr>
        <p:spPr/>
        <p:txBody>
          <a:bodyPr>
            <a:normAutofit/>
          </a:bodyPr>
          <a:lstStyle/>
          <a:p>
            <a:r>
              <a:rPr lang="en-IE" dirty="0">
                <a:latin typeface="Verdana" panose="020B0604030504040204" pitchFamily="34" charset="0"/>
                <a:ea typeface="Verdana" panose="020B0604030504040204" pitchFamily="34" charset="0"/>
                <a:cs typeface="Verdana" panose="020B0604030504040204" pitchFamily="34" charset="0"/>
              </a:rPr>
              <a:t>What’s it like?</a:t>
            </a:r>
          </a:p>
        </p:txBody>
      </p:sp>
    </p:spTree>
    <p:extLst>
      <p:ext uri="{BB962C8B-B14F-4D97-AF65-F5344CB8AC3E}">
        <p14:creationId xmlns:p14="http://schemas.microsoft.com/office/powerpoint/2010/main" val="29855045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Metropolitan</Template>
  <TotalTime>688</TotalTime>
  <Words>2516</Words>
  <Application>Microsoft Office PowerPoint</Application>
  <PresentationFormat>Widescreen</PresentationFormat>
  <Paragraphs>379</Paragraphs>
  <Slides>89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Calibri Light</vt:lpstr>
      <vt:lpstr>Comic Sans MS</vt:lpstr>
      <vt:lpstr>Open+Sans</vt:lpstr>
      <vt:lpstr>Sakkal Majalla</vt:lpstr>
      <vt:lpstr>Times New Roman</vt:lpstr>
      <vt:lpstr>Verdana</vt:lpstr>
      <vt:lpstr>Metropolitan</vt:lpstr>
      <vt:lpstr>Accommodations for  Diverse Students</vt:lpstr>
      <vt:lpstr>Visual Cue/ Graphic Organiser</vt:lpstr>
      <vt:lpstr>Specific Learning Difficulties</vt:lpstr>
      <vt:lpstr>Specific Learning Difficulties</vt:lpstr>
      <vt:lpstr>Dyslexia</vt:lpstr>
      <vt:lpstr>Dyslexia</vt:lpstr>
      <vt:lpstr>Dyslexia</vt:lpstr>
      <vt:lpstr>Dyslexia</vt:lpstr>
      <vt:lpstr>Dyslexia</vt:lpstr>
      <vt:lpstr>PowerPoint Presentation</vt:lpstr>
      <vt:lpstr>PowerPoint Presentation</vt:lpstr>
      <vt:lpstr>PowerPoint Presentation</vt:lpstr>
      <vt:lpstr>PowerPoint Presentation</vt:lpstr>
      <vt:lpstr>Dyslexia</vt:lpstr>
      <vt:lpstr>Dyslexia</vt:lpstr>
      <vt:lpstr>Dyslexia</vt:lpstr>
      <vt:lpstr>Help the Student to Prepare for Class by:</vt:lpstr>
      <vt:lpstr>Help the Student in the Class by:</vt:lpstr>
      <vt:lpstr>Help the Student in Tests and Assignments by:</vt:lpstr>
      <vt:lpstr>Dyslexia</vt:lpstr>
      <vt:lpstr>An aside…</vt:lpstr>
      <vt:lpstr>An aside…</vt:lpstr>
      <vt:lpstr>An aside…</vt:lpstr>
      <vt:lpstr>An aside…</vt:lpstr>
      <vt:lpstr>An aside…</vt:lpstr>
      <vt:lpstr>Dyslexia</vt:lpstr>
      <vt:lpstr>Dyscalculia</vt:lpstr>
      <vt:lpstr>Dyscalculia</vt:lpstr>
      <vt:lpstr>Dyscalculia</vt:lpstr>
      <vt:lpstr>Dyscalculia</vt:lpstr>
      <vt:lpstr>Dyscalculia</vt:lpstr>
      <vt:lpstr>PowerPoint Presentation</vt:lpstr>
      <vt:lpstr>Dyscalculia</vt:lpstr>
      <vt:lpstr>Help the Student to Prepare for Class by:</vt:lpstr>
      <vt:lpstr>Help the Student in the Class by:</vt:lpstr>
      <vt:lpstr>Help the Student in Tests and Assignments by:</vt:lpstr>
      <vt:lpstr>PowerPoint Presentation</vt:lpstr>
      <vt:lpstr>Dyspraxia</vt:lpstr>
      <vt:lpstr>Dyspraxia</vt:lpstr>
      <vt:lpstr>Dyspraxia</vt:lpstr>
      <vt:lpstr>Dyspraxia</vt:lpstr>
      <vt:lpstr>Dyspraxia</vt:lpstr>
      <vt:lpstr>Help the Student to Prepare for Class by:</vt:lpstr>
      <vt:lpstr>Help the Student in the Class by:</vt:lpstr>
      <vt:lpstr>Help the Student in Tests and Assignments by:</vt:lpstr>
      <vt:lpstr>PowerPoint Presentation</vt:lpstr>
      <vt:lpstr>PowerPoint Presentation</vt:lpstr>
      <vt:lpstr>Dysgraphia</vt:lpstr>
      <vt:lpstr>Dysgraphia</vt:lpstr>
      <vt:lpstr>Dysgraphia</vt:lpstr>
      <vt:lpstr>Dysgraphia</vt:lpstr>
      <vt:lpstr>Dysgraphia</vt:lpstr>
      <vt:lpstr>Dysgraphia</vt:lpstr>
      <vt:lpstr>Help the Student to Prepare for Class by:</vt:lpstr>
      <vt:lpstr>Help the Student in the Class by:</vt:lpstr>
      <vt:lpstr>Help the Student in Tests and Assignments by:</vt:lpstr>
      <vt:lpstr>PowerPoint Presentation</vt:lpstr>
      <vt:lpstr>PowerPoint Presentation</vt:lpstr>
      <vt:lpstr>PowerPoint Presentation</vt:lpstr>
      <vt:lpstr>Autism Spectrum Disorder  (ASD)</vt:lpstr>
      <vt:lpstr>Autism Spectrum Disorder</vt:lpstr>
      <vt:lpstr>Autism Spectrum Disorder</vt:lpstr>
      <vt:lpstr>Autism Spectrum Disorder</vt:lpstr>
      <vt:lpstr>Autism Spectrum Disorder</vt:lpstr>
      <vt:lpstr>PowerPoint Presentation</vt:lpstr>
      <vt:lpstr>PowerPoint Presentation</vt:lpstr>
      <vt:lpstr>Autism Spectrum Disorder</vt:lpstr>
      <vt:lpstr>Help the Student to Prepare for Class by:</vt:lpstr>
      <vt:lpstr>Help the Student in the Class by:</vt:lpstr>
      <vt:lpstr>Help the Student in Tests and Assignments by:</vt:lpstr>
      <vt:lpstr>PowerPoint Presentation</vt:lpstr>
      <vt:lpstr>PowerPoint Presentation</vt:lpstr>
      <vt:lpstr>ADHD</vt:lpstr>
      <vt:lpstr>ADHD</vt:lpstr>
      <vt:lpstr>ADHD</vt:lpstr>
      <vt:lpstr>ADHD</vt:lpstr>
      <vt:lpstr>PowerPoint Presentation</vt:lpstr>
      <vt:lpstr>Help the Student to Prepare for Class by:</vt:lpstr>
      <vt:lpstr>Help the Student in the Class by:</vt:lpstr>
      <vt:lpstr>Help the Student in Tests and Assignments by:</vt:lpstr>
      <vt:lpstr>PowerPoint Presentation</vt:lpstr>
      <vt:lpstr>PowerPoint Presentation</vt:lpstr>
      <vt:lpstr>Final Thoughts</vt:lpstr>
      <vt:lpstr>Final thoughts:</vt:lpstr>
      <vt:lpstr>Help the Student to Prepare for Class by:</vt:lpstr>
      <vt:lpstr>Help the Student in the Class by:</vt:lpstr>
      <vt:lpstr>Help the Student in Tests and Assignments by:</vt:lpstr>
      <vt:lpstr>Final thoughts:</vt:lpstr>
      <vt:lpstr>Thanks !!!  Please contact me if you have any comments or suggestions:   Damian.X.Gordon@TUDublin.ie</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Auditory Processing Disorder (CAPD)</dc:title>
  <dc:creator>Damian Gordon</dc:creator>
  <cp:lastModifiedBy>Damian Gordon</cp:lastModifiedBy>
  <cp:revision>76</cp:revision>
  <dcterms:created xsi:type="dcterms:W3CDTF">2017-10-11T11:50:17Z</dcterms:created>
  <dcterms:modified xsi:type="dcterms:W3CDTF">2024-03-19T00:00:54Z</dcterms:modified>
</cp:coreProperties>
</file>