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7" r:id="rId3"/>
    <p:sldId id="419" r:id="rId4"/>
    <p:sldId id="421" r:id="rId5"/>
    <p:sldId id="422" r:id="rId6"/>
    <p:sldId id="425" r:id="rId7"/>
    <p:sldId id="426" r:id="rId8"/>
    <p:sldId id="423" r:id="rId9"/>
    <p:sldId id="427" r:id="rId10"/>
    <p:sldId id="428" r:id="rId11"/>
    <p:sldId id="424" r:id="rId12"/>
    <p:sldId id="429" r:id="rId13"/>
    <p:sldId id="430" r:id="rId14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07778BA-9B2F-462E-B22F-0836E8C436B7}" v="310" dt="2025-03-15T21:37:1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EXPRESSION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/>
            <a:t>Interaction</a:t>
          </a:r>
          <a:endParaRPr lang="en-IE" dirty="0"/>
        </a:p>
      </dgm:t>
    </dgm:pt>
    <dgm:pt modelId="{2EDCFDE0-D95B-4D59-8B3D-B0C803858959}" type="parTrans" cxnId="{3301F4A1-8C68-4E62-BB44-9CBA570E139E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rgbClr val="0070C0"/>
        </a:solidFill>
      </dgm:spPr>
      <dgm:t>
        <a:bodyPr/>
        <a:lstStyle/>
        <a:p>
          <a:r>
            <a:rPr lang="en-IE" dirty="0"/>
            <a:t>Expression &amp; Communication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rgbClr val="0070C0"/>
        </a:solidFill>
      </dgm:spPr>
      <dgm:t>
        <a:bodyPr/>
        <a:lstStyle/>
        <a:p>
          <a:r>
            <a:rPr lang="en-IE" dirty="0"/>
            <a:t>Strategy Development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97689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1655" custRadScaleInc="-112271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15473" custRadScaleRad="68496" custRadScaleInc="-221906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43607"/>
          <a:ext cx="3384376" cy="1269562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EXPRESSION</a:t>
          </a:r>
          <a:endParaRPr lang="en-IE" sz="3500" kern="1200" dirty="0"/>
        </a:p>
      </dsp:txBody>
      <dsp:txXfrm>
        <a:off x="61975" y="1505582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586" y="1420990"/>
          <a:ext cx="681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659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128901"/>
          <a:ext cx="3599997" cy="1199078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Interaction</a:t>
          </a:r>
          <a:endParaRPr lang="en-IE" sz="3500" kern="1200" dirty="0"/>
        </a:p>
      </dsp:txBody>
      <dsp:txXfrm>
        <a:off x="4090990" y="187435"/>
        <a:ext cx="3482929" cy="1082010"/>
      </dsp:txXfrm>
    </dsp:sp>
    <dsp:sp modelId="{FF2EA64B-A0FA-4D22-BFEE-645F76397707}">
      <dsp:nvSpPr>
        <dsp:cNvPr id="0" name=""/>
        <dsp:cNvSpPr/>
      </dsp:nvSpPr>
      <dsp:spPr>
        <a:xfrm rot="190594">
          <a:off x="3383884" y="2190031"/>
          <a:ext cx="639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866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23260" y="1645548"/>
          <a:ext cx="3599997" cy="1324216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Expression &amp; Communication</a:t>
          </a:r>
        </a:p>
      </dsp:txBody>
      <dsp:txXfrm>
        <a:off x="4087903" y="1710191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65022">
          <a:off x="2794980" y="3133018"/>
          <a:ext cx="1803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395" y="0"/>
              </a:lnTo>
            </a:path>
          </a:pathLst>
        </a:custGeom>
        <a:noFill/>
        <a:ln w="55000" cap="flat" cmpd="thickThin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41633" y="3552867"/>
          <a:ext cx="3599997" cy="1417367"/>
        </a:xfrm>
        <a:prstGeom prst="roundRect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Strategy Development</a:t>
          </a:r>
        </a:p>
      </dsp:txBody>
      <dsp:txXfrm>
        <a:off x="4110823" y="3622057"/>
        <a:ext cx="3461617" cy="127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3/19/2025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76308-9CFD-C913-A3A6-D83ECEBB8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909C4F-91C7-7973-86CE-231E514AB0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CA820C-FC0D-F99F-5E26-216991EF1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6E4FA-6EC9-F3A7-C898-3DCC8917D0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91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2D5B6-B91E-80E6-32C4-D34F022A7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AF2E463-FCAE-04AD-DD75-69D510AE62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CD1885-8318-044C-26D5-2B72FBE2AE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846E1-D715-C56D-54D8-830385E73B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96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B75376-CBF7-32E4-854C-60C274BEE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FD487E-E042-EA67-A273-01819E9624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FFB950-8921-D52B-07BA-4265F10EF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738E8-8CCE-CB7E-A1C8-EF960CDF40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8A211-4B8F-1F6D-1D5F-365FB35E2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501654-36A0-F4D6-B0DE-F2FDDC652E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73DD43-653F-94B6-D5D2-B41009CD29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325CA-E453-886B-F85A-9A9A5069E6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4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84A90-5CE1-7F17-2880-7AB8CF5449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9741D8-313B-287F-36D3-8BEEFEF89A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C61547-3871-91F8-FA96-5F5E0B72D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697B5-4571-6DC6-0B17-B8DFDD201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EC65D-D21E-1303-7AAB-8D362ECE1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832A60-FB17-5FF8-85B6-F9917054A3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322CB2-09B1-A0BF-3555-E0027E6820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B514A-152D-6862-31DB-F4DB6520D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70DF6-64E6-8F87-2684-090C1677F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E494D5-7D5B-E382-3D6F-508EB7C359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A2128C-B62D-1276-FF56-FB0D6A3F3D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F3DF6-D5FA-AC37-DA82-AC5501A960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5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18A07-6BFB-2AC2-D2F0-8FE5942C4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B76AED-3D2C-3491-6B1B-E339A09AF1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DFA0FD-B81C-1601-C5FF-2108A8FAC7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7A257-E807-EEAD-A387-061B61C7AA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ECEB8-D21F-27C2-3701-6F2D217F7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DC7229-BD88-E217-F181-D44DB564A8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6A4694-F577-96DD-1223-DB31A57DE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DCAD3-12FF-B613-48C3-260605BE29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5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D8F9B-E266-4A73-E02B-3797F540E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3AF929-A809-B3DF-01F7-73DE35C092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9923F0-BF1C-2D79-57FF-F26A4AACB3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02249-7265-2304-A673-10D588B6C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4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81B25-F467-6B73-FD86-B3086420D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9C728B-2CC2-2236-9F7B-CBB40F8297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FCA2F2-8CEC-7F1A-4144-5587E024D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40C7A-B20B-D45B-4CD5-B05696D36F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Universal Design for Learning: Multiple Means of Expression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DFEF4-6CE9-4A91-34D6-B4940D291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3A64-5136-A8DE-26DE-234F15A6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D00B-1553-F62D-05DA-09EF3D4A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5. Design Options for Expression &amp; Communication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Use multiple media for communication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Use multiple tools for construction, composition, and creativity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Build fluencies with graduated support for practice and performance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Address biases related to modes of expression and communication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29BDFF-B03C-DA06-71DA-C871095945FE}"/>
              </a:ext>
            </a:extLst>
          </p:cNvPr>
          <p:cNvSpPr/>
          <p:nvPr/>
        </p:nvSpPr>
        <p:spPr bwMode="auto">
          <a:xfrm>
            <a:off x="769472" y="12966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consider using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text, speech, drawing, film, music, dance, visual art, sculpture.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9B7DFFA-F9CF-F5D0-EC28-BF2EAE38DBC2}"/>
              </a:ext>
            </a:extLst>
          </p:cNvPr>
          <p:cNvSpPr/>
          <p:nvPr/>
        </p:nvSpPr>
        <p:spPr bwMode="auto">
          <a:xfrm>
            <a:off x="4845003" y="12966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social media, interactive web tools, simulations, chats, animations.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D3DF579-F1B0-9644-EAE0-2472727F97D4}"/>
              </a:ext>
            </a:extLst>
          </p:cNvPr>
          <p:cNvSpPr/>
          <p:nvPr/>
        </p:nvSpPr>
        <p:spPr bwMode="auto">
          <a:xfrm>
            <a:off x="761493" y="35814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sample sentences, and sentence starters. Use concept mapping tools. </a:t>
            </a:r>
            <a:endParaRPr kumimoji="0" lang="en-IE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85CEF99-90D8-16E4-CCA4-7813D9767161}"/>
              </a:ext>
            </a:extLst>
          </p:cNvPr>
          <p:cNvSpPr/>
          <p:nvPr/>
        </p:nvSpPr>
        <p:spPr bwMode="auto">
          <a:xfrm>
            <a:off x="4845003" y="35814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multiple model solutions to real problems, and differentiated feedback.</a:t>
            </a:r>
            <a:endParaRPr kumimoji="0" lang="en-IE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31719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F6B1D-DFF0-39D3-8087-539BAF884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10D1-6141-3346-BF86-240439D7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48086-42B1-3466-6FF9-556A585A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chemeClr val="accent4">
                    <a:lumMod val="75000"/>
                  </a:schemeClr>
                </a:solidFill>
              </a:rPr>
              <a:t>Multiple means of Expression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6: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Design Options for </a:t>
            </a: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Strategy Development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2674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BE41C-08AC-E14D-B42C-BA5D27DE9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713E-2C9F-46FD-DF34-64560B14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F82F-8A8F-54CA-E8F0-1CCC57034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6.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Design Options for </a:t>
            </a: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Strategy Development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Set meaningful goals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Anticipate and plan for challenges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Organize information and resources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Enhance capacity for monitoring progress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Challenge exclusionary practices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2231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3966A-30C5-B41E-3EC9-4BCE35D5F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D028-481B-254F-8DB3-E3C20181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83340-BBA0-15ED-F996-7214F68FE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6.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Design Options for </a:t>
            </a: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Strategy Development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Set meaningful goals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Anticipate and plan for challenges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Organize information and resources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Enhance capacity for monitoring progress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Challenge exclusionary practices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2A3CEEC-1F34-17D5-E5A2-1DDC4AD517F9}"/>
              </a:ext>
            </a:extLst>
          </p:cNvPr>
          <p:cNvSpPr/>
          <p:nvPr/>
        </p:nvSpPr>
        <p:spPr bwMode="auto">
          <a:xfrm>
            <a:off x="972000" y="153771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kumimoji="0" lang="en-IE" sz="24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identify milestones, and to help estimate effort.</a:t>
            </a:r>
            <a:endParaRPr kumimoji="0" lang="en-IE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891C606-E181-CDBE-4271-4FEDC96AFA7F}"/>
              </a:ext>
            </a:extLst>
          </p:cNvPr>
          <p:cNvSpPr/>
          <p:nvPr/>
        </p:nvSpPr>
        <p:spPr bwMode="auto">
          <a:xfrm>
            <a:off x="4825922" y="154533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4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embed points to reflect at, and point to show your work.</a:t>
            </a:r>
            <a:endParaRPr lang="en-IE" sz="32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9BE80A8-E4E5-80F3-F7A7-5A5E3DF6AE28}"/>
              </a:ext>
            </a:extLst>
          </p:cNvPr>
          <p:cNvSpPr/>
          <p:nvPr/>
        </p:nvSpPr>
        <p:spPr bwMode="auto">
          <a:xfrm>
            <a:off x="889686" y="3787312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4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for notetaking, and categorizing.</a:t>
            </a:r>
            <a:endParaRPr lang="en-IE" sz="32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0B6FF1A-8294-7CE2-3D94-2E4B8B1041E4}"/>
              </a:ext>
            </a:extLst>
          </p:cNvPr>
          <p:cNvSpPr/>
          <p:nvPr/>
        </p:nvSpPr>
        <p:spPr bwMode="auto">
          <a:xfrm>
            <a:off x="4825922" y="3835315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4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for self-assessment, and sample rubrics.</a:t>
            </a:r>
            <a:endParaRPr lang="en-IE" sz="3200" dirty="0">
              <a:solidFill>
                <a:schemeClr val="bg1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65436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9A1A7-E3E0-095C-0603-34EA7205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740"/>
            <a:ext cx="9144000" cy="58036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0356BB0-F0C2-50BC-6DC8-0E9DC74963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IE"/>
              <a:t>UDL 3.0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751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37719-F238-0D3E-4E0F-539E158C1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65F7-C77D-E8BC-6BC5-BDCDB849A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9CBE-835D-DE6A-6605-5BCD61917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3600" b="1" dirty="0">
                <a:solidFill>
                  <a:schemeClr val="accent4">
                    <a:lumMod val="75000"/>
                  </a:schemeClr>
                </a:solidFill>
              </a:rPr>
              <a:t>Multiple means of Expression</a:t>
            </a:r>
          </a:p>
          <a:p>
            <a:pPr>
              <a:defRPr/>
            </a:pPr>
            <a:endParaRPr lang="en-IE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4: Design Options for Interaction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5: Design Options for Expression &amp; Communication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6: 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Design Options for </a:t>
            </a: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Strategy Development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513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67565-28EE-A852-5264-7BB8E0A77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9E4B-486C-F930-445B-3A7DC10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45D7F3F-A3CA-944E-41B5-260D5B9DF8C0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D7ED28B-4923-7E41-DD8C-F9121C9AD2E0}"/>
              </a:ext>
            </a:extLst>
          </p:cNvPr>
          <p:cNvSpPr/>
          <p:nvPr/>
        </p:nvSpPr>
        <p:spPr>
          <a:xfrm rot="19840261">
            <a:off x="971961" y="4234753"/>
            <a:ext cx="23455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HOW”</a:t>
            </a:r>
          </a:p>
        </p:txBody>
      </p:sp>
    </p:spTree>
    <p:extLst>
      <p:ext uri="{BB962C8B-B14F-4D97-AF65-F5344CB8AC3E}">
        <p14:creationId xmlns:p14="http://schemas.microsoft.com/office/powerpoint/2010/main" val="224366861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89C3A-DACE-F39F-75D4-F14038689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0C68-8229-D009-7F03-3DADED64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2997-2B63-D35E-3C9B-DFC1B4183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chemeClr val="accent4">
                    <a:lumMod val="75000"/>
                  </a:schemeClr>
                </a:solidFill>
              </a:rPr>
              <a:t>Multiple means of Expression</a:t>
            </a:r>
          </a:p>
          <a:p>
            <a:pPr>
              <a:defRPr/>
            </a:pPr>
            <a:endParaRPr lang="en-IE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4: Design Options for Interaction</a:t>
            </a:r>
          </a:p>
        </p:txBody>
      </p:sp>
    </p:spTree>
    <p:extLst>
      <p:ext uri="{BB962C8B-B14F-4D97-AF65-F5344CB8AC3E}">
        <p14:creationId xmlns:p14="http://schemas.microsoft.com/office/powerpoint/2010/main" val="9810595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2536D-1A2C-9755-5C9E-B83076D45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E786-1E65-1CBD-2296-B704BB701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32CB4-D735-F9FB-2C00-151ED0B39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4. Design Options for Interaction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Vary and honor the methods for response, navigation, and movement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Optimize access to accessible materials and assistive and accessible technologies and tools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0633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FFA0-D7A2-6593-760E-7C69D1E9D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856B-1425-E642-7BB2-7FB62063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CF1A2-2FA1-FD5D-AC97-D03F9A7F6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4. Design Options for Interaction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Vary and honor the methods for response, navigation, and movement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Optimize access to accessible materials and assistive and accessible technologies and tools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2869FA0-D85D-30B6-DF25-1F7F36063258}"/>
              </a:ext>
            </a:extLst>
          </p:cNvPr>
          <p:cNvSpPr/>
          <p:nvPr/>
        </p:nvSpPr>
        <p:spPr bwMode="auto">
          <a:xfrm>
            <a:off x="863513" y="1408938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ways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of accessing content, in terms of rate, timing, and motor action.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9B4FE7B-F747-7D93-B70D-D93A9DF0C307}"/>
              </a:ext>
            </a:extLst>
          </p:cNvPr>
          <p:cNvSpPr/>
          <p:nvPr/>
        </p:nvSpPr>
        <p:spPr bwMode="auto">
          <a:xfrm>
            <a:off x="4680489" y="1412776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alternative keystrokes for mouse actions, and access to alternative keyboards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7C9EDA9-0C24-5BBE-4BD6-77CB0B9A4516}"/>
              </a:ext>
            </a:extLst>
          </p:cNvPr>
          <p:cNvSpPr/>
          <p:nvPr/>
        </p:nvSpPr>
        <p:spPr bwMode="auto">
          <a:xfrm>
            <a:off x="863513" y="35814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only use software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that works with a range of assistive technologies.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5404240-004C-5A4F-BDC2-C94BA95BE18F}"/>
              </a:ext>
            </a:extLst>
          </p:cNvPr>
          <p:cNvSpPr/>
          <p:nvPr/>
        </p:nvSpPr>
        <p:spPr bwMode="auto">
          <a:xfrm>
            <a:off x="4685013" y="3581400"/>
            <a:ext cx="3600000" cy="1980000"/>
          </a:xfrm>
          <a:prstGeom prst="roundRec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explore the use of switch and scanning access for your content.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20484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C3216-F127-6399-1A92-796BB1D63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C8C8-8D6E-E72B-ED7B-B2194BC5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67517-4C1E-7EB8-D975-C9DC1F794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chemeClr val="accent4">
                    <a:lumMod val="75000"/>
                  </a:schemeClr>
                </a:solidFill>
              </a:rPr>
              <a:t>Multiple means of Expression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Guideline 5: Design Options for Expression &amp; Communication</a:t>
            </a:r>
          </a:p>
          <a:p>
            <a:pPr lvl="1"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066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D279DF-6835-9A32-40AB-630F6915C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3FE3-C7C3-7F5F-413A-5D03AFCD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1C287-2158-95C3-DDD2-B90E0DAC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chemeClr val="accent4">
                    <a:lumMod val="75000"/>
                  </a:schemeClr>
                </a:solidFill>
              </a:rPr>
              <a:t>5. Design Options for Expression &amp; Communication</a:t>
            </a:r>
          </a:p>
          <a:p>
            <a:pPr>
              <a:defRPr/>
            </a:pP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Use multiple media for communication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Use multiple tools for construction, composition, and creativity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Build fluencies with graduated support for practice and performance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Address biases related to modes of expression and communication</a:t>
            </a:r>
            <a:endParaRPr lang="en-IE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3641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1581</TotalTime>
  <Words>531</Words>
  <Application>Microsoft Office PowerPoint</Application>
  <PresentationFormat>On-screen Show (4:3)</PresentationFormat>
  <Paragraphs>94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Universal Design for Learning: Multiple Means of Expression</vt:lpstr>
      <vt:lpstr>PowerPoint Presentation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100</cp:revision>
  <dcterms:created xsi:type="dcterms:W3CDTF">2010-10-14T14:08:22Z</dcterms:created>
  <dcterms:modified xsi:type="dcterms:W3CDTF">2025-03-19T01:16:36Z</dcterms:modified>
</cp:coreProperties>
</file>