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2"/>
  </p:notesMasterIdLst>
  <p:sldIdLst>
    <p:sldId id="355" r:id="rId2"/>
    <p:sldId id="366" r:id="rId3"/>
    <p:sldId id="372" r:id="rId4"/>
    <p:sldId id="375" r:id="rId5"/>
    <p:sldId id="374" r:id="rId6"/>
    <p:sldId id="413" r:id="rId7"/>
    <p:sldId id="378" r:id="rId8"/>
    <p:sldId id="425" r:id="rId9"/>
    <p:sldId id="428" r:id="rId10"/>
    <p:sldId id="429" r:id="rId11"/>
    <p:sldId id="430" r:id="rId12"/>
    <p:sldId id="431" r:id="rId13"/>
    <p:sldId id="433" r:id="rId14"/>
    <p:sldId id="432" r:id="rId15"/>
    <p:sldId id="377" r:id="rId16"/>
    <p:sldId id="414" r:id="rId17"/>
    <p:sldId id="415" r:id="rId18"/>
    <p:sldId id="416" r:id="rId19"/>
    <p:sldId id="417" r:id="rId20"/>
    <p:sldId id="418" r:id="rId21"/>
    <p:sldId id="419" r:id="rId22"/>
    <p:sldId id="420" r:id="rId23"/>
    <p:sldId id="424" r:id="rId24"/>
    <p:sldId id="369" r:id="rId25"/>
    <p:sldId id="426" r:id="rId26"/>
    <p:sldId id="392" r:id="rId27"/>
    <p:sldId id="388" r:id="rId28"/>
    <p:sldId id="370" r:id="rId29"/>
    <p:sldId id="373" r:id="rId30"/>
    <p:sldId id="376" r:id="rId31"/>
    <p:sldId id="379" r:id="rId32"/>
    <p:sldId id="380" r:id="rId33"/>
    <p:sldId id="386" r:id="rId34"/>
    <p:sldId id="390" r:id="rId35"/>
    <p:sldId id="389" r:id="rId36"/>
    <p:sldId id="439" r:id="rId37"/>
    <p:sldId id="440" r:id="rId38"/>
    <p:sldId id="441" r:id="rId39"/>
    <p:sldId id="399" r:id="rId40"/>
    <p:sldId id="385" r:id="rId41"/>
    <p:sldId id="381" r:id="rId42"/>
    <p:sldId id="410" r:id="rId43"/>
    <p:sldId id="411" r:id="rId44"/>
    <p:sldId id="412" r:id="rId45"/>
    <p:sldId id="391" r:id="rId46"/>
    <p:sldId id="421" r:id="rId47"/>
    <p:sldId id="422" r:id="rId48"/>
    <p:sldId id="427" r:id="rId49"/>
    <p:sldId id="443" r:id="rId50"/>
    <p:sldId id="407" r:id="rId51"/>
    <p:sldId id="395" r:id="rId52"/>
    <p:sldId id="394" r:id="rId53"/>
    <p:sldId id="396" r:id="rId54"/>
    <p:sldId id="398" r:id="rId55"/>
    <p:sldId id="401" r:id="rId56"/>
    <p:sldId id="400" r:id="rId57"/>
    <p:sldId id="402" r:id="rId58"/>
    <p:sldId id="403" r:id="rId59"/>
    <p:sldId id="404" r:id="rId60"/>
    <p:sldId id="405" r:id="rId61"/>
    <p:sldId id="406" r:id="rId62"/>
    <p:sldId id="423" r:id="rId63"/>
    <p:sldId id="408" r:id="rId64"/>
    <p:sldId id="409" r:id="rId65"/>
    <p:sldId id="434" r:id="rId66"/>
    <p:sldId id="435" r:id="rId67"/>
    <p:sldId id="436" r:id="rId68"/>
    <p:sldId id="437" r:id="rId69"/>
    <p:sldId id="438" r:id="rId70"/>
    <p:sldId id="442" r:id="rId71"/>
  </p:sldIdLst>
  <p:sldSz cx="9144000" cy="6858000" type="screen4x3"/>
  <p:notesSz cx="6858000" cy="9144000"/>
  <p:custDataLst>
    <p:tags r:id="rId7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FF99"/>
    <a:srgbClr val="FFCC99"/>
    <a:srgbClr val="FF9900"/>
    <a:srgbClr val="CC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3FCCD-42EC-4032-ACC7-6B0426343EC4}" type="datetimeFigureOut">
              <a:rPr lang="en-IE" smtClean="0"/>
              <a:pPr/>
              <a:t>06/02/2021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5DDA7-9961-4EEB-AA13-C124B1C32E62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A5DD6-78DA-4CF9-A697-349E755CA75F}" type="slidenum">
              <a:rPr lang="en-IE" smtClean="0"/>
              <a:pPr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79105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A5DD6-78DA-4CF9-A697-349E755CA75F}" type="slidenum">
              <a:rPr lang="en-IE" smtClean="0"/>
              <a:pPr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39966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A5DD6-78DA-4CF9-A697-349E755CA75F}" type="slidenum">
              <a:rPr lang="en-IE" smtClean="0"/>
              <a:pPr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03872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A5DD6-78DA-4CF9-A697-349E755CA75F}" type="slidenum">
              <a:rPr lang="en-IE" smtClean="0"/>
              <a:pPr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331174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A5DD6-78DA-4CF9-A697-349E755CA75F}" type="slidenum">
              <a:rPr lang="en-IE" smtClean="0"/>
              <a:pPr/>
              <a:t>16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796646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A5DD6-78DA-4CF9-A697-349E755CA75F}" type="slidenum">
              <a:rPr lang="en-IE" smtClean="0"/>
              <a:pPr/>
              <a:t>17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227219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A5DD6-78DA-4CF9-A697-349E755CA75F}" type="slidenum">
              <a:rPr lang="en-IE" smtClean="0"/>
              <a:pPr/>
              <a:t>18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746771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A5DD6-78DA-4CF9-A697-349E755CA75F}" type="slidenum">
              <a:rPr lang="en-IE" smtClean="0"/>
              <a:pPr/>
              <a:t>19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338840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A5DD6-78DA-4CF9-A697-349E755CA75F}" type="slidenum">
              <a:rPr lang="en-IE" smtClean="0"/>
              <a:pPr/>
              <a:t>20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533654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A5DD6-78DA-4CF9-A697-349E755CA75F}" type="slidenum">
              <a:rPr lang="en-IE" smtClean="0"/>
              <a:pPr/>
              <a:t>21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634866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A5DD6-78DA-4CF9-A697-349E755CA75F}" type="slidenum">
              <a:rPr lang="en-IE" smtClean="0"/>
              <a:pPr/>
              <a:t>22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42624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A5DD6-78DA-4CF9-A697-349E755CA75F}" type="slidenum">
              <a:rPr lang="en-IE" smtClean="0"/>
              <a:pPr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906587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A5DD6-78DA-4CF9-A697-349E755CA75F}" type="slidenum">
              <a:rPr lang="en-IE" smtClean="0"/>
              <a:pPr/>
              <a:t>25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683267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A5DD6-78DA-4CF9-A697-349E755CA75F}" type="slidenum">
              <a:rPr lang="en-IE" smtClean="0"/>
              <a:pPr/>
              <a:t>26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193462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A5DD6-78DA-4CF9-A697-349E755CA75F}" type="slidenum">
              <a:rPr lang="en-IE" smtClean="0"/>
              <a:pPr/>
              <a:t>27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834749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A5DD6-78DA-4CF9-A697-349E755CA75F}" type="slidenum">
              <a:rPr lang="en-IE" smtClean="0"/>
              <a:pPr/>
              <a:t>28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367787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A5DD6-78DA-4CF9-A697-349E755CA75F}" type="slidenum">
              <a:rPr lang="en-IE" smtClean="0"/>
              <a:pPr/>
              <a:t>29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01085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A5DD6-78DA-4CF9-A697-349E755CA75F}" type="slidenum">
              <a:rPr lang="en-IE" smtClean="0"/>
              <a:pPr/>
              <a:t>30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038140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A5DD6-78DA-4CF9-A697-349E755CA75F}" type="slidenum">
              <a:rPr lang="en-IE" smtClean="0"/>
              <a:pPr/>
              <a:t>32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057077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A5DD6-78DA-4CF9-A697-349E755CA75F}" type="slidenum">
              <a:rPr lang="en-IE" smtClean="0"/>
              <a:pPr/>
              <a:t>33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273787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A5DD6-78DA-4CF9-A697-349E755CA75F}" type="slidenum">
              <a:rPr lang="en-IE" smtClean="0"/>
              <a:pPr/>
              <a:t>34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182302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A5DD6-78DA-4CF9-A697-349E755CA75F}" type="slidenum">
              <a:rPr lang="en-IE" smtClean="0"/>
              <a:pPr/>
              <a:t>35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60415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A5DD6-78DA-4CF9-A697-349E755CA75F}" type="slidenum">
              <a:rPr lang="en-IE" smtClean="0"/>
              <a:pPr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606787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A5DD6-78DA-4CF9-A697-349E755CA75F}" type="slidenum">
              <a:rPr lang="en-IE" smtClean="0"/>
              <a:pPr/>
              <a:t>36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104220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A5DD6-78DA-4CF9-A697-349E755CA75F}" type="slidenum">
              <a:rPr lang="en-IE" smtClean="0"/>
              <a:pPr/>
              <a:t>37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868077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A5DD6-78DA-4CF9-A697-349E755CA75F}" type="slidenum">
              <a:rPr lang="en-IE" smtClean="0"/>
              <a:pPr/>
              <a:t>38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040164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A5DD6-78DA-4CF9-A697-349E755CA75F}" type="slidenum">
              <a:rPr lang="en-IE" smtClean="0"/>
              <a:pPr/>
              <a:t>39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553483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A5DD6-78DA-4CF9-A697-349E755CA75F}" type="slidenum">
              <a:rPr lang="en-IE" smtClean="0"/>
              <a:pPr/>
              <a:t>40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298147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A5DD6-78DA-4CF9-A697-349E755CA75F}" type="slidenum">
              <a:rPr lang="en-IE" smtClean="0"/>
              <a:pPr/>
              <a:t>41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745251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A5DD6-78DA-4CF9-A697-349E755CA75F}" type="slidenum">
              <a:rPr lang="en-IE" smtClean="0"/>
              <a:pPr/>
              <a:t>42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886503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A5DD6-78DA-4CF9-A697-349E755CA75F}" type="slidenum">
              <a:rPr lang="en-IE" smtClean="0"/>
              <a:pPr/>
              <a:t>43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90940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A5DD6-78DA-4CF9-A697-349E755CA75F}" type="slidenum">
              <a:rPr lang="en-IE" smtClean="0"/>
              <a:pPr/>
              <a:t>44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568316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A5DD6-78DA-4CF9-A697-349E755CA75F}" type="slidenum">
              <a:rPr lang="en-IE" smtClean="0"/>
              <a:pPr/>
              <a:t>45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64191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A5DD6-78DA-4CF9-A697-349E755CA75F}" type="slidenum">
              <a:rPr lang="en-IE" smtClean="0"/>
              <a:pPr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9280482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A5DD6-78DA-4CF9-A697-349E755CA75F}" type="slidenum">
              <a:rPr lang="en-IE" smtClean="0"/>
              <a:pPr/>
              <a:t>46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9375956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A5DD6-78DA-4CF9-A697-349E755CA75F}" type="slidenum">
              <a:rPr lang="en-IE" smtClean="0"/>
              <a:pPr/>
              <a:t>47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3173236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A5DD6-78DA-4CF9-A697-349E755CA75F}" type="slidenum">
              <a:rPr lang="en-IE" smtClean="0"/>
              <a:pPr/>
              <a:t>48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8238948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A5DD6-78DA-4CF9-A697-349E755CA75F}" type="slidenum">
              <a:rPr lang="en-IE" smtClean="0"/>
              <a:pPr/>
              <a:t>49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1587582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A5DD6-78DA-4CF9-A697-349E755CA75F}" type="slidenum">
              <a:rPr lang="en-IE" smtClean="0"/>
              <a:pPr/>
              <a:t>52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9062201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A5DD6-78DA-4CF9-A697-349E755CA75F}" type="slidenum">
              <a:rPr lang="en-IE" smtClean="0"/>
              <a:pPr/>
              <a:t>53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8296344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A5DD6-78DA-4CF9-A697-349E755CA75F}" type="slidenum">
              <a:rPr lang="en-IE" smtClean="0"/>
              <a:pPr/>
              <a:t>54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592142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A5DD6-78DA-4CF9-A697-349E755CA75F}" type="slidenum">
              <a:rPr lang="en-IE" smtClean="0"/>
              <a:pPr/>
              <a:t>56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5575752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A5DD6-78DA-4CF9-A697-349E755CA75F}" type="slidenum">
              <a:rPr lang="en-IE" smtClean="0"/>
              <a:pPr/>
              <a:t>66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1069049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A5DD6-78DA-4CF9-A697-349E755CA75F}" type="slidenum">
              <a:rPr lang="en-IE" smtClean="0"/>
              <a:pPr/>
              <a:t>67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97892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A5DD6-78DA-4CF9-A697-349E755CA75F}" type="slidenum">
              <a:rPr lang="en-IE" smtClean="0"/>
              <a:pPr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5756431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A5DD6-78DA-4CF9-A697-349E755CA75F}" type="slidenum">
              <a:rPr lang="en-IE" smtClean="0"/>
              <a:pPr/>
              <a:t>68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85162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A5DD6-78DA-4CF9-A697-349E755CA75F}" type="slidenum">
              <a:rPr lang="en-IE" smtClean="0"/>
              <a:pPr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866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A5DD6-78DA-4CF9-A697-349E755CA75F}" type="slidenum">
              <a:rPr lang="en-IE" smtClean="0"/>
              <a:pPr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93783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A5DD6-78DA-4CF9-A697-349E755CA75F}" type="slidenum">
              <a:rPr lang="en-IE" smtClean="0"/>
              <a:pPr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04411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A5DD6-78DA-4CF9-A697-349E755CA75F}" type="slidenum">
              <a:rPr lang="en-IE" smtClean="0"/>
              <a:pPr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78236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F521439-46C1-4168-AB40-5528CA6D3F4B}" type="datetimeFigureOut">
              <a:rPr lang="en-IE" smtClean="0"/>
              <a:pPr/>
              <a:t>06/02/2021</a:t>
            </a:fld>
            <a:endParaRPr lang="en-I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I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CD7A44A-723E-42BC-8D21-57FBB7F6530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1439-46C1-4168-AB40-5528CA6D3F4B}" type="datetimeFigureOut">
              <a:rPr lang="en-IE" smtClean="0"/>
              <a:pPr/>
              <a:t>06/02/2021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7A44A-723E-42BC-8D21-57FBB7F6530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1439-46C1-4168-AB40-5528CA6D3F4B}" type="datetimeFigureOut">
              <a:rPr lang="en-IE" smtClean="0"/>
              <a:pPr/>
              <a:t>06/02/2021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7A44A-723E-42BC-8D21-57FBB7F6530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1439-46C1-4168-AB40-5528CA6D3F4B}" type="datetimeFigureOut">
              <a:rPr lang="en-IE" smtClean="0"/>
              <a:pPr/>
              <a:t>06/02/2021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7A44A-723E-42BC-8D21-57FBB7F65309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1439-46C1-4168-AB40-5528CA6D3F4B}" type="datetimeFigureOut">
              <a:rPr lang="en-IE" smtClean="0"/>
              <a:pPr/>
              <a:t>06/02/2021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7A44A-723E-42BC-8D21-57FBB7F65309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1439-46C1-4168-AB40-5528CA6D3F4B}" type="datetimeFigureOut">
              <a:rPr lang="en-IE" smtClean="0"/>
              <a:pPr/>
              <a:t>06/02/2021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7A44A-723E-42BC-8D21-57FBB7F65309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1439-46C1-4168-AB40-5528CA6D3F4B}" type="datetimeFigureOut">
              <a:rPr lang="en-IE" smtClean="0"/>
              <a:pPr/>
              <a:t>06/02/2021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7A44A-723E-42BC-8D21-57FBB7F6530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1439-46C1-4168-AB40-5528CA6D3F4B}" type="datetimeFigureOut">
              <a:rPr lang="en-IE" smtClean="0"/>
              <a:pPr/>
              <a:t>06/02/2021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7A44A-723E-42BC-8D21-57FBB7F65309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21439-46C1-4168-AB40-5528CA6D3F4B}" type="datetimeFigureOut">
              <a:rPr lang="en-IE" smtClean="0"/>
              <a:pPr/>
              <a:t>06/02/2021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7A44A-723E-42BC-8D21-57FBB7F6530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FF521439-46C1-4168-AB40-5528CA6D3F4B}" type="datetimeFigureOut">
              <a:rPr lang="en-IE" smtClean="0"/>
              <a:pPr/>
              <a:t>06/02/2021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7A44A-723E-42BC-8D21-57FBB7F6530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F521439-46C1-4168-AB40-5528CA6D3F4B}" type="datetimeFigureOut">
              <a:rPr lang="en-IE" smtClean="0"/>
              <a:pPr/>
              <a:t>06/02/2021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CD7A44A-723E-42BC-8D21-57FBB7F65309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F521439-46C1-4168-AB40-5528CA6D3F4B}" type="datetimeFigureOut">
              <a:rPr lang="en-IE" smtClean="0"/>
              <a:pPr/>
              <a:t>06/02/2021</a:t>
            </a:fld>
            <a:endParaRPr lang="en-I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I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CD7A44A-723E-42BC-8D21-57FBB7F65309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ddit.com/r/CrappyDesign/comments/bh83ni/at_least_wheelchairs_can_reach_the_first_stair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cessconsultancy.ie/accessible_wayfinding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cities/2018/feb/14/what-disability-accessible-city-look-like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washington.edu/doit/sites/default/files/atoms/files/EA_Physical_Spaces.pdf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washington.edu/doit/sites/default/files/atoms/files/Self_Exam_Inclusive_Campus_tagged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2457618"/>
          </a:xfrm>
        </p:spPr>
        <p:txBody>
          <a:bodyPr>
            <a:normAutofit/>
          </a:bodyPr>
          <a:lstStyle/>
          <a:p>
            <a:br>
              <a:rPr lang="en-IE" altLang="en-US" dirty="0"/>
            </a:br>
            <a:r>
              <a:rPr lang="en-IE" altLang="en-US" dirty="0"/>
              <a:t>Universally Designed</a:t>
            </a:r>
            <a:br>
              <a:rPr lang="en-IE" altLang="en-US" dirty="0"/>
            </a:br>
            <a:r>
              <a:rPr lang="en-IE" altLang="en-US" dirty="0"/>
              <a:t>Learning Spaces</a:t>
            </a:r>
            <a:endParaRPr lang="en-US" altLang="en-US" dirty="0"/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altLang="en-US" sz="3200"/>
              <a:t>Damian Gordon</a:t>
            </a:r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val="3828789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887F1-7CA5-4E85-A723-BB4911E51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Reasons for reluctance</a:t>
            </a:r>
          </a:p>
          <a:p>
            <a:endParaRPr lang="en-US" sz="2400" dirty="0"/>
          </a:p>
          <a:p>
            <a:pPr marL="850392" lvl="1" indent="-457200">
              <a:buFont typeface="+mj-lt"/>
              <a:buAutoNum type="arabicPeriod"/>
            </a:pPr>
            <a:r>
              <a:rPr lang="en-US" sz="2400" dirty="0"/>
              <a:t>People think it might reduce visual appeal</a:t>
            </a:r>
          </a:p>
          <a:p>
            <a:pPr marL="850392" lvl="1" indent="-457200">
              <a:buFont typeface="+mj-lt"/>
              <a:buAutoNum type="arabicPeriod"/>
            </a:pPr>
            <a:endParaRPr lang="en-US" sz="2400" dirty="0"/>
          </a:p>
          <a:p>
            <a:pPr marL="850392" lvl="1" indent="-457200">
              <a:buFont typeface="+mj-lt"/>
              <a:buAutoNum type="arabicPeriod"/>
            </a:pPr>
            <a:r>
              <a:rPr lang="en-US" sz="2400" dirty="0"/>
              <a:t>An all-or-nothing attitude</a:t>
            </a:r>
            <a:endParaRPr lang="en-IE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altLang="en-US" dirty="0"/>
              <a:t>Learning Spaces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79349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1FBA821-B40A-45F7-B3A0-15F1AC4382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800" dirty="0"/>
              <a:t>Entrances without steps</a:t>
            </a:r>
          </a:p>
          <a:p>
            <a:r>
              <a:rPr lang="en-US" sz="2800" dirty="0"/>
              <a:t>Flush thresholds</a:t>
            </a:r>
          </a:p>
          <a:p>
            <a:r>
              <a:rPr lang="en-US" sz="2800" dirty="0"/>
              <a:t>Wide doorways</a:t>
            </a:r>
          </a:p>
          <a:p>
            <a:r>
              <a:rPr lang="en-US" sz="2800" dirty="0"/>
              <a:t>Non-slip surfaces</a:t>
            </a:r>
          </a:p>
          <a:p>
            <a:r>
              <a:rPr lang="en-US" sz="2800" dirty="0"/>
              <a:t>Level door handles</a:t>
            </a:r>
          </a:p>
          <a:p>
            <a:r>
              <a:rPr lang="en-US" sz="2800" dirty="0"/>
              <a:t>Grab bars</a:t>
            </a:r>
          </a:p>
          <a:p>
            <a:endParaRPr lang="en-US" sz="2400" dirty="0"/>
          </a:p>
          <a:p>
            <a:endParaRPr lang="en-IE" sz="2400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6CFE6CF-3D84-42AF-844F-99CB670FA403}"/>
              </a:ext>
            </a:extLst>
          </p:cNvPr>
          <p:cNvSpPr txBox="1">
            <a:spLocks/>
          </p:cNvSpPr>
          <p:nvPr/>
        </p:nvSpPr>
        <p:spPr>
          <a:xfrm>
            <a:off x="4648200" y="1481328"/>
            <a:ext cx="4038600" cy="4525963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2800" dirty="0"/>
          </a:p>
          <a:p>
            <a:r>
              <a:rPr lang="en-IE" sz="2800" dirty="0"/>
              <a:t>Accessible bathrooms</a:t>
            </a:r>
          </a:p>
          <a:p>
            <a:r>
              <a:rPr lang="en-US" sz="2800" dirty="0"/>
              <a:t>Large print controls</a:t>
            </a:r>
          </a:p>
          <a:p>
            <a:r>
              <a:rPr lang="en-IE" sz="2800" dirty="0"/>
              <a:t>Kitchen controls that can be used seated</a:t>
            </a:r>
          </a:p>
          <a:p>
            <a:r>
              <a:rPr lang="en-US" sz="2800" dirty="0"/>
              <a:t>Good lighting</a:t>
            </a:r>
          </a:p>
          <a:p>
            <a:r>
              <a:rPr lang="en-US" sz="2800" dirty="0"/>
              <a:t>Etc.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FD44072-B1EE-4BBF-A83B-986C29933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IE" dirty="0"/>
              <a:t>Learning Spaces</a:t>
            </a:r>
          </a:p>
        </p:txBody>
      </p:sp>
    </p:spTree>
    <p:extLst>
      <p:ext uri="{BB962C8B-B14F-4D97-AF65-F5344CB8AC3E}">
        <p14:creationId xmlns:p14="http://schemas.microsoft.com/office/powerpoint/2010/main" val="4149329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FD44072-B1EE-4BBF-A83B-986C29933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IE" dirty="0"/>
              <a:t>Knowledge Management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6B5808-C131-4AC3-8851-81D231027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667" y="1556792"/>
            <a:ext cx="4788666" cy="454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74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FD44072-B1EE-4BBF-A83B-986C29933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IE" dirty="0"/>
              <a:t>Knowledge Management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6B5808-C131-4AC3-8851-81D231027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667" y="1556792"/>
            <a:ext cx="4788666" cy="454671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5D353677-C528-418F-B6E2-FDAF8981BDE5}"/>
              </a:ext>
            </a:extLst>
          </p:cNvPr>
          <p:cNvSpPr/>
          <p:nvPr/>
        </p:nvSpPr>
        <p:spPr>
          <a:xfrm>
            <a:off x="1619672" y="1703545"/>
            <a:ext cx="1118015" cy="1008112"/>
          </a:xfrm>
          <a:prstGeom prst="ellipse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70%</a:t>
            </a:r>
            <a:endParaRPr lang="en-IE" sz="2400" b="1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EB16E31-7D3B-408C-AD53-334EEC58EA12}"/>
              </a:ext>
            </a:extLst>
          </p:cNvPr>
          <p:cNvSpPr/>
          <p:nvPr/>
        </p:nvSpPr>
        <p:spPr>
          <a:xfrm>
            <a:off x="6424285" y="1703545"/>
            <a:ext cx="1118015" cy="1008112"/>
          </a:xfrm>
          <a:prstGeom prst="ellipse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20%</a:t>
            </a:r>
            <a:endParaRPr lang="en-IE" sz="2400" b="1" dirty="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0312B67-832D-4233-96F7-DD7EA64D2EAE}"/>
              </a:ext>
            </a:extLst>
          </p:cNvPr>
          <p:cNvSpPr/>
          <p:nvPr/>
        </p:nvSpPr>
        <p:spPr>
          <a:xfrm>
            <a:off x="4012992" y="5599449"/>
            <a:ext cx="1118015" cy="1008112"/>
          </a:xfrm>
          <a:prstGeom prst="ellipse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10%</a:t>
            </a:r>
            <a:endParaRPr lang="en-IE" sz="2400" b="1" dirty="0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B971293-BA80-4A0F-8208-D578E20A128C}"/>
              </a:ext>
            </a:extLst>
          </p:cNvPr>
          <p:cNvSpPr/>
          <p:nvPr/>
        </p:nvSpPr>
        <p:spPr>
          <a:xfrm>
            <a:off x="7164288" y="47361"/>
            <a:ext cx="1854138" cy="1656184"/>
          </a:xfrm>
          <a:prstGeom prst="ellipse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% = effort required</a:t>
            </a:r>
            <a:endParaRPr lang="en-IE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670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FD44072-B1EE-4BBF-A83B-986C29933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IE" dirty="0"/>
              <a:t>Knowledge Management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6B5808-C131-4AC3-8851-81D231027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667" y="1556792"/>
            <a:ext cx="4788666" cy="454671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5D353677-C528-418F-B6E2-FDAF8981BDE5}"/>
              </a:ext>
            </a:extLst>
          </p:cNvPr>
          <p:cNvSpPr/>
          <p:nvPr/>
        </p:nvSpPr>
        <p:spPr>
          <a:xfrm>
            <a:off x="1619672" y="1703545"/>
            <a:ext cx="1118015" cy="1008112"/>
          </a:xfrm>
          <a:prstGeom prst="ellipse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70%</a:t>
            </a:r>
            <a:endParaRPr lang="en-IE" sz="2400" b="1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EB16E31-7D3B-408C-AD53-334EEC58EA12}"/>
              </a:ext>
            </a:extLst>
          </p:cNvPr>
          <p:cNvSpPr/>
          <p:nvPr/>
        </p:nvSpPr>
        <p:spPr>
          <a:xfrm>
            <a:off x="6424285" y="1703545"/>
            <a:ext cx="1118015" cy="1008112"/>
          </a:xfrm>
          <a:prstGeom prst="ellipse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20%</a:t>
            </a:r>
            <a:endParaRPr lang="en-IE" sz="2400" b="1" dirty="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0312B67-832D-4233-96F7-DD7EA64D2EAE}"/>
              </a:ext>
            </a:extLst>
          </p:cNvPr>
          <p:cNvSpPr/>
          <p:nvPr/>
        </p:nvSpPr>
        <p:spPr>
          <a:xfrm>
            <a:off x="4012992" y="5599449"/>
            <a:ext cx="1118015" cy="1008112"/>
          </a:xfrm>
          <a:prstGeom prst="ellipse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10%</a:t>
            </a:r>
            <a:endParaRPr lang="en-IE" sz="2400" b="1" dirty="0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6DBDE16-2796-4EBE-92A6-4D48E6906C63}"/>
              </a:ext>
            </a:extLst>
          </p:cNvPr>
          <p:cNvSpPr/>
          <p:nvPr/>
        </p:nvSpPr>
        <p:spPr>
          <a:xfrm>
            <a:off x="7164288" y="47361"/>
            <a:ext cx="1854138" cy="1656184"/>
          </a:xfrm>
          <a:prstGeom prst="ellipse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% = effort required</a:t>
            </a:r>
            <a:endParaRPr lang="en-IE" sz="2000" b="1" dirty="0">
              <a:solidFill>
                <a:schemeClr val="tx1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E8AC447-DB0C-44E1-9F4C-F652A0BFA60A}"/>
              </a:ext>
            </a:extLst>
          </p:cNvPr>
          <p:cNvSpPr/>
          <p:nvPr/>
        </p:nvSpPr>
        <p:spPr>
          <a:xfrm>
            <a:off x="330864" y="2719185"/>
            <a:ext cx="3168352" cy="1437423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Attitudes, Sharing,</a:t>
            </a:r>
          </a:p>
          <a:p>
            <a:pPr algn="ctr"/>
            <a:r>
              <a:rPr lang="en-US" sz="2000" dirty="0"/>
              <a:t>Innovation, Skills,</a:t>
            </a:r>
          </a:p>
          <a:p>
            <a:pPr algn="ctr"/>
            <a:r>
              <a:rPr lang="en-US" sz="2000" dirty="0"/>
              <a:t>Teamwork, Motivation,</a:t>
            </a:r>
          </a:p>
          <a:p>
            <a:pPr algn="ctr"/>
            <a:r>
              <a:rPr lang="en-US" sz="2000" dirty="0"/>
              <a:t>Vision, Objectives</a:t>
            </a:r>
            <a:endParaRPr lang="en-IE" sz="160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9A3BD83-6E6C-40B3-BDC4-078358845B3C}"/>
              </a:ext>
            </a:extLst>
          </p:cNvPr>
          <p:cNvSpPr/>
          <p:nvPr/>
        </p:nvSpPr>
        <p:spPr>
          <a:xfrm>
            <a:off x="5724128" y="2708920"/>
            <a:ext cx="3168352" cy="1437423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Systems,</a:t>
            </a:r>
          </a:p>
          <a:p>
            <a:pPr algn="ctr"/>
            <a:r>
              <a:rPr lang="en-US" sz="2000" dirty="0"/>
              <a:t>Integration,</a:t>
            </a:r>
          </a:p>
          <a:p>
            <a:pPr algn="ctr"/>
            <a:r>
              <a:rPr lang="en-US" sz="2000" dirty="0"/>
              <a:t>Policy, Workflows,</a:t>
            </a:r>
          </a:p>
          <a:p>
            <a:pPr algn="ctr"/>
            <a:r>
              <a:rPr lang="en-US" sz="2000" dirty="0"/>
              <a:t>Best Practices.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DFC7792-0A04-4D74-B30E-26239B783223}"/>
              </a:ext>
            </a:extLst>
          </p:cNvPr>
          <p:cNvSpPr/>
          <p:nvPr/>
        </p:nvSpPr>
        <p:spPr>
          <a:xfrm>
            <a:off x="5399116" y="4666082"/>
            <a:ext cx="3168352" cy="1437423"/>
          </a:xfrm>
          <a:prstGeom prst="roundRect">
            <a:avLst/>
          </a:prstGeom>
          <a:solidFill>
            <a:srgbClr val="FFCC66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Data Storage,</a:t>
            </a:r>
          </a:p>
          <a:p>
            <a:pPr algn="ctr"/>
            <a:r>
              <a:rPr lang="en-US" sz="2000" dirty="0"/>
              <a:t>Networks/Internet,</a:t>
            </a:r>
          </a:p>
          <a:p>
            <a:pPr algn="ctr"/>
            <a:r>
              <a:rPr lang="en-US" sz="2000" dirty="0"/>
              <a:t>Automation,</a:t>
            </a:r>
          </a:p>
          <a:p>
            <a:pPr algn="ctr"/>
            <a:r>
              <a:rPr lang="en-US" sz="2000" dirty="0"/>
              <a:t>Standards</a:t>
            </a:r>
          </a:p>
        </p:txBody>
      </p:sp>
    </p:spTree>
    <p:extLst>
      <p:ext uri="{BB962C8B-B14F-4D97-AF65-F5344CB8AC3E}">
        <p14:creationId xmlns:p14="http://schemas.microsoft.com/office/powerpoint/2010/main" val="538892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altLang="en-US" dirty="0"/>
              <a:t>Who do we need </a:t>
            </a:r>
            <a:br>
              <a:rPr lang="en-IE" altLang="en-US" dirty="0"/>
            </a:br>
            <a:r>
              <a:rPr lang="en-IE" altLang="en-US" dirty="0"/>
              <a:t>to think about?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54391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1099E2B-3E21-4CC3-864E-ADA2F275ABFC}"/>
              </a:ext>
            </a:extLst>
          </p:cNvPr>
          <p:cNvSpPr/>
          <p:nvPr/>
        </p:nvSpPr>
        <p:spPr>
          <a:xfrm>
            <a:off x="0" y="44624"/>
            <a:ext cx="9036496" cy="6696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3713E71-8F24-43F4-9E49-8F5C2A5F09F1}"/>
              </a:ext>
            </a:extLst>
          </p:cNvPr>
          <p:cNvSpPr/>
          <p:nvPr/>
        </p:nvSpPr>
        <p:spPr>
          <a:xfrm>
            <a:off x="467544" y="255555"/>
            <a:ext cx="8424936" cy="6264696"/>
          </a:xfrm>
          <a:prstGeom prst="ellipse">
            <a:avLst/>
          </a:prstGeom>
          <a:solidFill>
            <a:schemeClr val="accent1">
              <a:lumMod val="40000"/>
              <a:lumOff val="60000"/>
              <a:alpha val="5019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731AEC-EB3E-4B3C-B9BD-2CC632674564}"/>
              </a:ext>
            </a:extLst>
          </p:cNvPr>
          <p:cNvSpPr/>
          <p:nvPr/>
        </p:nvSpPr>
        <p:spPr>
          <a:xfrm>
            <a:off x="2605638" y="3039053"/>
            <a:ext cx="414874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Everyone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7717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1099E2B-3E21-4CC3-864E-ADA2F275ABFC}"/>
              </a:ext>
            </a:extLst>
          </p:cNvPr>
          <p:cNvSpPr/>
          <p:nvPr/>
        </p:nvSpPr>
        <p:spPr>
          <a:xfrm>
            <a:off x="0" y="44624"/>
            <a:ext cx="9036496" cy="6696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3713E71-8F24-43F4-9E49-8F5C2A5F09F1}"/>
              </a:ext>
            </a:extLst>
          </p:cNvPr>
          <p:cNvSpPr/>
          <p:nvPr/>
        </p:nvSpPr>
        <p:spPr>
          <a:xfrm>
            <a:off x="467544" y="255555"/>
            <a:ext cx="8424936" cy="6264696"/>
          </a:xfrm>
          <a:prstGeom prst="ellipse">
            <a:avLst/>
          </a:prstGeom>
          <a:solidFill>
            <a:schemeClr val="accent1">
              <a:lumMod val="40000"/>
              <a:lumOff val="60000"/>
              <a:alpha val="5019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731AEC-EB3E-4B3C-B9BD-2CC632674564}"/>
              </a:ext>
            </a:extLst>
          </p:cNvPr>
          <p:cNvSpPr/>
          <p:nvPr/>
        </p:nvSpPr>
        <p:spPr>
          <a:xfrm>
            <a:off x="2605638" y="3039053"/>
            <a:ext cx="414874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Everyone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3AC2B6-6764-4903-A515-92E4A8FA9201}"/>
              </a:ext>
            </a:extLst>
          </p:cNvPr>
          <p:cNvSpPr/>
          <p:nvPr/>
        </p:nvSpPr>
        <p:spPr>
          <a:xfrm>
            <a:off x="4959756" y="2300389"/>
            <a:ext cx="414874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range of abilities </a:t>
            </a:r>
          </a:p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the areas of:</a:t>
            </a:r>
          </a:p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Vision</a:t>
            </a:r>
          </a:p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Speech</a:t>
            </a:r>
          </a:p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Hearing</a:t>
            </a:r>
          </a:p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Mobility/dexterity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9154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1099E2B-3E21-4CC3-864E-ADA2F275ABFC}"/>
              </a:ext>
            </a:extLst>
          </p:cNvPr>
          <p:cNvSpPr/>
          <p:nvPr/>
        </p:nvSpPr>
        <p:spPr>
          <a:xfrm>
            <a:off x="0" y="44624"/>
            <a:ext cx="9036496" cy="6696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3713E71-8F24-43F4-9E49-8F5C2A5F09F1}"/>
              </a:ext>
            </a:extLst>
          </p:cNvPr>
          <p:cNvSpPr/>
          <p:nvPr/>
        </p:nvSpPr>
        <p:spPr>
          <a:xfrm>
            <a:off x="467544" y="255555"/>
            <a:ext cx="8424936" cy="6264696"/>
          </a:xfrm>
          <a:prstGeom prst="ellipse">
            <a:avLst/>
          </a:prstGeom>
          <a:solidFill>
            <a:schemeClr val="accent1">
              <a:lumMod val="40000"/>
              <a:lumOff val="60000"/>
              <a:alpha val="5019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731AEC-EB3E-4B3C-B9BD-2CC632674564}"/>
              </a:ext>
            </a:extLst>
          </p:cNvPr>
          <p:cNvSpPr/>
          <p:nvPr/>
        </p:nvSpPr>
        <p:spPr>
          <a:xfrm>
            <a:off x="2605638" y="3039053"/>
            <a:ext cx="414874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Everyone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3AC2B6-6764-4903-A515-92E4A8FA9201}"/>
              </a:ext>
            </a:extLst>
          </p:cNvPr>
          <p:cNvSpPr/>
          <p:nvPr/>
        </p:nvSpPr>
        <p:spPr>
          <a:xfrm>
            <a:off x="4959756" y="2300389"/>
            <a:ext cx="414874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range of abilities </a:t>
            </a:r>
          </a:p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the areas of:</a:t>
            </a:r>
          </a:p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Vision</a:t>
            </a:r>
          </a:p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Speech</a:t>
            </a:r>
          </a:p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Hearing</a:t>
            </a:r>
          </a:p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Mobility/dexterity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ECD8A6-ECA7-4355-87B0-432EF3FDDF82}"/>
              </a:ext>
            </a:extLst>
          </p:cNvPr>
          <p:cNvSpPr/>
          <p:nvPr/>
        </p:nvSpPr>
        <p:spPr>
          <a:xfrm>
            <a:off x="9296" y="3198167"/>
            <a:ext cx="414874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Short and Tall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922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1099E2B-3E21-4CC3-864E-ADA2F275ABFC}"/>
              </a:ext>
            </a:extLst>
          </p:cNvPr>
          <p:cNvSpPr/>
          <p:nvPr/>
        </p:nvSpPr>
        <p:spPr>
          <a:xfrm>
            <a:off x="0" y="44624"/>
            <a:ext cx="9036496" cy="6696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3713E71-8F24-43F4-9E49-8F5C2A5F09F1}"/>
              </a:ext>
            </a:extLst>
          </p:cNvPr>
          <p:cNvSpPr/>
          <p:nvPr/>
        </p:nvSpPr>
        <p:spPr>
          <a:xfrm>
            <a:off x="467544" y="255555"/>
            <a:ext cx="8424936" cy="6264696"/>
          </a:xfrm>
          <a:prstGeom prst="ellipse">
            <a:avLst/>
          </a:prstGeom>
          <a:solidFill>
            <a:schemeClr val="accent1">
              <a:lumMod val="40000"/>
              <a:lumOff val="60000"/>
              <a:alpha val="5019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731AEC-EB3E-4B3C-B9BD-2CC632674564}"/>
              </a:ext>
            </a:extLst>
          </p:cNvPr>
          <p:cNvSpPr/>
          <p:nvPr/>
        </p:nvSpPr>
        <p:spPr>
          <a:xfrm>
            <a:off x="2605638" y="3039053"/>
            <a:ext cx="414874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Everyone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3AC2B6-6764-4903-A515-92E4A8FA9201}"/>
              </a:ext>
            </a:extLst>
          </p:cNvPr>
          <p:cNvSpPr/>
          <p:nvPr/>
        </p:nvSpPr>
        <p:spPr>
          <a:xfrm>
            <a:off x="4959756" y="2300389"/>
            <a:ext cx="414874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range of abilities </a:t>
            </a:r>
          </a:p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the areas of:</a:t>
            </a:r>
          </a:p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Vision</a:t>
            </a:r>
          </a:p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Speech</a:t>
            </a:r>
          </a:p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Hearing</a:t>
            </a:r>
          </a:p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Mobility/dexterity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1FAAD7-BF36-4E87-A0EA-0B22BFD636B8}"/>
              </a:ext>
            </a:extLst>
          </p:cNvPr>
          <p:cNvSpPr/>
          <p:nvPr/>
        </p:nvSpPr>
        <p:spPr>
          <a:xfrm>
            <a:off x="2741366" y="4949520"/>
            <a:ext cx="414874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Left-handed, right-handed and ambidextrous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80A777-FBA2-4F2D-AF84-0AE8E31FCAF1}"/>
              </a:ext>
            </a:extLst>
          </p:cNvPr>
          <p:cNvSpPr/>
          <p:nvPr/>
        </p:nvSpPr>
        <p:spPr>
          <a:xfrm>
            <a:off x="9296" y="3198167"/>
            <a:ext cx="414874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Short and Tall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0840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Learning Spaces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4618856" cy="4525963"/>
          </a:xfrm>
        </p:spPr>
        <p:txBody>
          <a:bodyPr>
            <a:normAutofit/>
          </a:bodyPr>
          <a:lstStyle/>
          <a:p>
            <a:r>
              <a:rPr lang="en-IE" dirty="0"/>
              <a:t>Some Reading:</a:t>
            </a:r>
          </a:p>
          <a:p>
            <a:endParaRPr lang="en-IE" dirty="0"/>
          </a:p>
          <a:p>
            <a:r>
              <a:rPr lang="en-US" i="1" dirty="0"/>
              <a:t>Creating Inclusive Learning Opportunities in Higher Education: A Universal Design Toolkit</a:t>
            </a:r>
          </a:p>
          <a:p>
            <a:r>
              <a:rPr lang="en-US" dirty="0"/>
              <a:t>By Sheryl </a:t>
            </a:r>
            <a:r>
              <a:rPr lang="en-US" dirty="0" err="1"/>
              <a:t>Burgstahler</a:t>
            </a:r>
            <a:endParaRPr lang="en-IE" dirty="0"/>
          </a:p>
        </p:txBody>
      </p:sp>
      <p:pic>
        <p:nvPicPr>
          <p:cNvPr id="1026" name="Picture 2" descr="Creating Inclusive Learning Opportunities in Higher Education book cover">
            <a:extLst>
              <a:ext uri="{FF2B5EF4-FFF2-40B4-BE49-F238E27FC236}">
                <a16:creationId xmlns:a16="http://schemas.microsoft.com/office/drawing/2014/main" id="{88C5551B-6609-4FF8-9EFA-99DB39555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56792"/>
            <a:ext cx="3096344" cy="458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067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1099E2B-3E21-4CC3-864E-ADA2F275ABFC}"/>
              </a:ext>
            </a:extLst>
          </p:cNvPr>
          <p:cNvSpPr/>
          <p:nvPr/>
        </p:nvSpPr>
        <p:spPr>
          <a:xfrm>
            <a:off x="0" y="44624"/>
            <a:ext cx="9036496" cy="6696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3713E71-8F24-43F4-9E49-8F5C2A5F09F1}"/>
              </a:ext>
            </a:extLst>
          </p:cNvPr>
          <p:cNvSpPr/>
          <p:nvPr/>
        </p:nvSpPr>
        <p:spPr>
          <a:xfrm>
            <a:off x="467544" y="255555"/>
            <a:ext cx="8424936" cy="6264696"/>
          </a:xfrm>
          <a:prstGeom prst="ellipse">
            <a:avLst/>
          </a:prstGeom>
          <a:solidFill>
            <a:schemeClr val="accent1">
              <a:lumMod val="40000"/>
              <a:lumOff val="60000"/>
              <a:alpha val="5019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731AEC-EB3E-4B3C-B9BD-2CC632674564}"/>
              </a:ext>
            </a:extLst>
          </p:cNvPr>
          <p:cNvSpPr/>
          <p:nvPr/>
        </p:nvSpPr>
        <p:spPr>
          <a:xfrm>
            <a:off x="2605638" y="3039053"/>
            <a:ext cx="414874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Everyone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3AC2B6-6764-4903-A515-92E4A8FA9201}"/>
              </a:ext>
            </a:extLst>
          </p:cNvPr>
          <p:cNvSpPr/>
          <p:nvPr/>
        </p:nvSpPr>
        <p:spPr>
          <a:xfrm>
            <a:off x="4959756" y="2300389"/>
            <a:ext cx="414874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range of abilities </a:t>
            </a:r>
          </a:p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the areas of:</a:t>
            </a:r>
          </a:p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Vision</a:t>
            </a:r>
          </a:p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Speech</a:t>
            </a:r>
          </a:p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Hearing</a:t>
            </a:r>
          </a:p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Mobility/dexterity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1FAAD7-BF36-4E87-A0EA-0B22BFD636B8}"/>
              </a:ext>
            </a:extLst>
          </p:cNvPr>
          <p:cNvSpPr/>
          <p:nvPr/>
        </p:nvSpPr>
        <p:spPr>
          <a:xfrm>
            <a:off x="2741366" y="4949520"/>
            <a:ext cx="414874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Left-handed, right-handed and ambidextrous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ED19AF-D16B-42E7-ACB4-09C78A562AFF}"/>
              </a:ext>
            </a:extLst>
          </p:cNvPr>
          <p:cNvSpPr/>
          <p:nvPr/>
        </p:nvSpPr>
        <p:spPr>
          <a:xfrm>
            <a:off x="1043608" y="4026774"/>
            <a:ext cx="414874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Different cultures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C89612-5B69-4F53-878B-64F4461274D6}"/>
              </a:ext>
            </a:extLst>
          </p:cNvPr>
          <p:cNvSpPr/>
          <p:nvPr/>
        </p:nvSpPr>
        <p:spPr>
          <a:xfrm>
            <a:off x="9296" y="3198167"/>
            <a:ext cx="414874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Short and Tall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0047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1099E2B-3E21-4CC3-864E-ADA2F275ABFC}"/>
              </a:ext>
            </a:extLst>
          </p:cNvPr>
          <p:cNvSpPr/>
          <p:nvPr/>
        </p:nvSpPr>
        <p:spPr>
          <a:xfrm>
            <a:off x="0" y="44624"/>
            <a:ext cx="9036496" cy="6696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3713E71-8F24-43F4-9E49-8F5C2A5F09F1}"/>
              </a:ext>
            </a:extLst>
          </p:cNvPr>
          <p:cNvSpPr/>
          <p:nvPr/>
        </p:nvSpPr>
        <p:spPr>
          <a:xfrm>
            <a:off x="467544" y="255555"/>
            <a:ext cx="8424936" cy="6264696"/>
          </a:xfrm>
          <a:prstGeom prst="ellipse">
            <a:avLst/>
          </a:prstGeom>
          <a:solidFill>
            <a:schemeClr val="accent1">
              <a:lumMod val="40000"/>
              <a:lumOff val="60000"/>
              <a:alpha val="5019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731AEC-EB3E-4B3C-B9BD-2CC632674564}"/>
              </a:ext>
            </a:extLst>
          </p:cNvPr>
          <p:cNvSpPr/>
          <p:nvPr/>
        </p:nvSpPr>
        <p:spPr>
          <a:xfrm>
            <a:off x="2605638" y="3039053"/>
            <a:ext cx="414874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Everyone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3AC2B6-6764-4903-A515-92E4A8FA9201}"/>
              </a:ext>
            </a:extLst>
          </p:cNvPr>
          <p:cNvSpPr/>
          <p:nvPr/>
        </p:nvSpPr>
        <p:spPr>
          <a:xfrm>
            <a:off x="4959756" y="2300389"/>
            <a:ext cx="414874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range of abilities </a:t>
            </a:r>
          </a:p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the areas of:</a:t>
            </a:r>
          </a:p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Vision</a:t>
            </a:r>
          </a:p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Speech</a:t>
            </a:r>
          </a:p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Hearing</a:t>
            </a:r>
          </a:p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Mobility/dexterity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6BE5BC-3C31-451E-AEE1-BCBCABFAD890}"/>
              </a:ext>
            </a:extLst>
          </p:cNvPr>
          <p:cNvSpPr/>
          <p:nvPr/>
        </p:nvSpPr>
        <p:spPr>
          <a:xfrm>
            <a:off x="9296" y="3198167"/>
            <a:ext cx="414874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Short and Tall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1FAAD7-BF36-4E87-A0EA-0B22BFD636B8}"/>
              </a:ext>
            </a:extLst>
          </p:cNvPr>
          <p:cNvSpPr/>
          <p:nvPr/>
        </p:nvSpPr>
        <p:spPr>
          <a:xfrm>
            <a:off x="2741366" y="4949520"/>
            <a:ext cx="414874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Left-handed, right-handed and ambidextrous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ED19AF-D16B-42E7-ACB4-09C78A562AFF}"/>
              </a:ext>
            </a:extLst>
          </p:cNvPr>
          <p:cNvSpPr/>
          <p:nvPr/>
        </p:nvSpPr>
        <p:spPr>
          <a:xfrm>
            <a:off x="1043608" y="4026774"/>
            <a:ext cx="414874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Different cultures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6EE319-A9F7-4B2A-9E69-31C994688D00}"/>
              </a:ext>
            </a:extLst>
          </p:cNvPr>
          <p:cNvSpPr/>
          <p:nvPr/>
        </p:nvSpPr>
        <p:spPr>
          <a:xfrm>
            <a:off x="1187624" y="2333422"/>
            <a:ext cx="414874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Different gender identities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5319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1099E2B-3E21-4CC3-864E-ADA2F275ABFC}"/>
              </a:ext>
            </a:extLst>
          </p:cNvPr>
          <p:cNvSpPr/>
          <p:nvPr/>
        </p:nvSpPr>
        <p:spPr>
          <a:xfrm>
            <a:off x="0" y="44624"/>
            <a:ext cx="9036496" cy="6696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3713E71-8F24-43F4-9E49-8F5C2A5F09F1}"/>
              </a:ext>
            </a:extLst>
          </p:cNvPr>
          <p:cNvSpPr/>
          <p:nvPr/>
        </p:nvSpPr>
        <p:spPr>
          <a:xfrm>
            <a:off x="467544" y="255555"/>
            <a:ext cx="8424936" cy="6264696"/>
          </a:xfrm>
          <a:prstGeom prst="ellipse">
            <a:avLst/>
          </a:prstGeom>
          <a:solidFill>
            <a:schemeClr val="accent1">
              <a:lumMod val="40000"/>
              <a:lumOff val="60000"/>
              <a:alpha val="5019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731AEC-EB3E-4B3C-B9BD-2CC632674564}"/>
              </a:ext>
            </a:extLst>
          </p:cNvPr>
          <p:cNvSpPr/>
          <p:nvPr/>
        </p:nvSpPr>
        <p:spPr>
          <a:xfrm>
            <a:off x="2605638" y="3039053"/>
            <a:ext cx="414874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Everyone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3AC2B6-6764-4903-A515-92E4A8FA9201}"/>
              </a:ext>
            </a:extLst>
          </p:cNvPr>
          <p:cNvSpPr/>
          <p:nvPr/>
        </p:nvSpPr>
        <p:spPr>
          <a:xfrm>
            <a:off x="4959756" y="2300389"/>
            <a:ext cx="414874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range of abilities </a:t>
            </a:r>
          </a:p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the areas of:</a:t>
            </a:r>
          </a:p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Vision</a:t>
            </a:r>
          </a:p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Speech</a:t>
            </a:r>
          </a:p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Hearing</a:t>
            </a:r>
          </a:p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Mobility/dexterity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6BE5BC-3C31-451E-AEE1-BCBCABFAD890}"/>
              </a:ext>
            </a:extLst>
          </p:cNvPr>
          <p:cNvSpPr/>
          <p:nvPr/>
        </p:nvSpPr>
        <p:spPr>
          <a:xfrm>
            <a:off x="9296" y="3198167"/>
            <a:ext cx="414874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Short and Tall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1FAAD7-BF36-4E87-A0EA-0B22BFD636B8}"/>
              </a:ext>
            </a:extLst>
          </p:cNvPr>
          <p:cNvSpPr/>
          <p:nvPr/>
        </p:nvSpPr>
        <p:spPr>
          <a:xfrm>
            <a:off x="2741366" y="4949520"/>
            <a:ext cx="414874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Left-handed, right-handed and ambidextrous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ED19AF-D16B-42E7-ACB4-09C78A562AFF}"/>
              </a:ext>
            </a:extLst>
          </p:cNvPr>
          <p:cNvSpPr/>
          <p:nvPr/>
        </p:nvSpPr>
        <p:spPr>
          <a:xfrm>
            <a:off x="1043608" y="4026774"/>
            <a:ext cx="414874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Different cultures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6EE319-A9F7-4B2A-9E69-31C994688D00}"/>
              </a:ext>
            </a:extLst>
          </p:cNvPr>
          <p:cNvSpPr/>
          <p:nvPr/>
        </p:nvSpPr>
        <p:spPr>
          <a:xfrm>
            <a:off x="1187624" y="2333422"/>
            <a:ext cx="414874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Different gender identities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4B008F-ED81-428D-8009-093C707AFA5B}"/>
              </a:ext>
            </a:extLst>
          </p:cNvPr>
          <p:cNvSpPr/>
          <p:nvPr/>
        </p:nvSpPr>
        <p:spPr>
          <a:xfrm>
            <a:off x="2921386" y="802810"/>
            <a:ext cx="41487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Range of English</a:t>
            </a:r>
          </a:p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Language skill</a:t>
            </a:r>
          </a:p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levels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7939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altLang="en-US" dirty="0"/>
              <a:t>What do we need </a:t>
            </a:r>
            <a:br>
              <a:rPr lang="en-IE" altLang="en-US" dirty="0"/>
            </a:br>
            <a:r>
              <a:rPr lang="en-IE" altLang="en-US" dirty="0"/>
              <a:t>to think about?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905679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altLang="en-US" dirty="0"/>
              <a:t>The Basics:</a:t>
            </a:r>
            <a:br>
              <a:rPr lang="en-IE" altLang="en-US" dirty="0"/>
            </a:br>
            <a:r>
              <a:rPr lang="en-IE" altLang="en-US" dirty="0"/>
              <a:t>Ramps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93719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Learning Spaces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D1E54-E166-4EC6-BC47-3259FC9A7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them, otherwise it’s too many steps:</a:t>
            </a:r>
            <a:endParaRPr lang="en-IE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E60422EA-975E-4937-95FE-9C5BDBC45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2204864"/>
            <a:ext cx="66675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6784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Learning Spaces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D1E54-E166-4EC6-BC47-3259FC9A7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Robson Square, Vancouver, Canada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B28EF3A8-E940-4954-B23F-1C5C54E40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403" y="2078630"/>
            <a:ext cx="5961194" cy="447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9785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Learning Spaces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D1E54-E166-4EC6-BC47-3259FC9A7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Robson Square, Vancouver, Canada</a:t>
            </a:r>
          </a:p>
          <a:p>
            <a:r>
              <a:rPr lang="en-US" dirty="0"/>
              <a:t>Photograph by Howard Davis</a:t>
            </a:r>
            <a:endParaRPr lang="en-IE" dirty="0"/>
          </a:p>
        </p:txBody>
      </p:sp>
      <p:pic>
        <p:nvPicPr>
          <p:cNvPr id="5" name="Picture 2" descr="Creative Ramp Stairs For The Able and Disable">
            <a:extLst>
              <a:ext uri="{FF2B5EF4-FFF2-40B4-BE49-F238E27FC236}">
                <a16:creationId xmlns:a16="http://schemas.microsoft.com/office/drawing/2014/main" id="{F099BF45-D471-4011-A33E-C0A7B57C8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37" y="2564904"/>
            <a:ext cx="5715125" cy="379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2041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Learning Spaces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D1E54-E166-4EC6-BC47-3259FC9A7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4053037" cy="4525963"/>
          </a:xfrm>
        </p:spPr>
        <p:txBody>
          <a:bodyPr/>
          <a:lstStyle/>
          <a:p>
            <a:r>
              <a:rPr lang="en-US" dirty="0"/>
              <a:t>Source:</a:t>
            </a:r>
          </a:p>
          <a:p>
            <a:r>
              <a:rPr lang="en-IE" dirty="0"/>
              <a:t>https://www.demilked.com/wheelchair-ramp-design-fails/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4E67788-FB5E-40FC-AF39-BD4A55665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238" y="1211616"/>
            <a:ext cx="4051251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7342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Learning Spaces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D1E54-E166-4EC6-BC47-3259FC9A7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4053037" cy="4525963"/>
          </a:xfrm>
        </p:spPr>
        <p:txBody>
          <a:bodyPr/>
          <a:lstStyle/>
          <a:p>
            <a:r>
              <a:rPr lang="en-US" dirty="0"/>
              <a:t>Source: </a:t>
            </a:r>
          </a:p>
          <a:p>
            <a:r>
              <a:rPr lang="en-IE" dirty="0"/>
              <a:t>https://www.demilked.com/wheelchair-ramp-design-fails/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08F35BF7-4005-4869-B746-E4168F379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906" y="1044309"/>
            <a:ext cx="3572487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006341-051B-44B5-AA95-867C1B410E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670" y="3672309"/>
            <a:ext cx="3928095" cy="27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192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1099E2B-3E21-4CC3-864E-ADA2F275ABFC}"/>
              </a:ext>
            </a:extLst>
          </p:cNvPr>
          <p:cNvSpPr/>
          <p:nvPr/>
        </p:nvSpPr>
        <p:spPr>
          <a:xfrm>
            <a:off x="0" y="44624"/>
            <a:ext cx="9036496" cy="6696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D816E165-0C16-41E5-8348-87ED0A4E0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946" y="82263"/>
            <a:ext cx="5024108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1160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Learning Spaces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D1E54-E166-4EC6-BC47-3259FC9A7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4053037" cy="4525963"/>
          </a:xfrm>
        </p:spPr>
        <p:txBody>
          <a:bodyPr/>
          <a:lstStyle/>
          <a:p>
            <a:r>
              <a:rPr lang="en-IE" dirty="0"/>
              <a:t>Source: </a:t>
            </a:r>
            <a:r>
              <a:rPr lang="en-IE" dirty="0">
                <a:hlinkClick r:id="rId3"/>
              </a:rPr>
              <a:t>Juju1990</a:t>
            </a:r>
            <a:endParaRPr lang="en-IE" dirty="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7D326DD1-D185-4917-86CF-1C0D2835D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10890"/>
            <a:ext cx="4101394" cy="54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AD3A10-8121-4644-BC2E-592D363965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052" y="3047890"/>
            <a:ext cx="3850172" cy="341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1357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altLang="en-US" dirty="0"/>
              <a:t>The Basics:</a:t>
            </a:r>
            <a:br>
              <a:rPr lang="en-IE" altLang="en-US" dirty="0"/>
            </a:br>
            <a:r>
              <a:rPr lang="en-IE" altLang="en-US" dirty="0"/>
              <a:t>Campus Considerations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336057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887F1-7CA5-4E85-A723-BB4911E51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 can help or hinder:</a:t>
            </a:r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altLang="en-US" dirty="0"/>
              <a:t>Surfaces</a:t>
            </a:r>
            <a:endParaRPr lang="en-IE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9F2E18F-CE9E-46BF-8FE9-D5C78C9B0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2204864"/>
            <a:ext cx="66675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375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F402A-305C-45F9-8745-48823AF60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rotating doors a good idea?</a:t>
            </a:r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altLang="en-US" dirty="0"/>
              <a:t>Doorways</a:t>
            </a:r>
            <a:endParaRPr lang="en-IE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6266FAD0-351F-4C9E-8586-FC1E6AA8B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2276872"/>
            <a:ext cx="66675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723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E2B24-FD61-45A1-A54F-4CC4665EC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endParaRPr lang="en-US" dirty="0">
              <a:hlinkClick r:id="rId3"/>
            </a:endParaRPr>
          </a:p>
          <a:p>
            <a:pPr marL="109728" indent="0">
              <a:buNone/>
            </a:pPr>
            <a:endParaRPr lang="en-US" dirty="0">
              <a:hlinkClick r:id="rId3"/>
            </a:endParaRPr>
          </a:p>
          <a:p>
            <a:r>
              <a:rPr lang="en-US" dirty="0"/>
              <a:t>“Accessible signage plays an important role in making buildings usable and accessible”</a:t>
            </a:r>
          </a:p>
          <a:p>
            <a:endParaRPr lang="en-US" dirty="0"/>
          </a:p>
          <a:p>
            <a:r>
              <a:rPr lang="en-US" dirty="0"/>
              <a:t>“Wayfinding refers to the techniques used by all users of the environment as they move from place to place independently and safely.”</a:t>
            </a:r>
            <a:endParaRPr lang="en-US" dirty="0">
              <a:hlinkClick r:id="rId3"/>
            </a:endParaRPr>
          </a:p>
          <a:p>
            <a:endParaRPr lang="en-US" dirty="0">
              <a:hlinkClick r:id="rId3"/>
            </a:endParaRPr>
          </a:p>
          <a:p>
            <a:r>
              <a:rPr lang="en-US" dirty="0">
                <a:hlinkClick r:id="rId3"/>
              </a:rPr>
              <a:t>http://www.accessconsultancy.ie/accessible_wayfinding</a:t>
            </a:r>
            <a:endParaRPr lang="en-US" dirty="0"/>
          </a:p>
          <a:p>
            <a:endParaRPr lang="en-US" sz="1600" dirty="0"/>
          </a:p>
          <a:p>
            <a:endParaRPr lang="en-IE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altLang="en-US" dirty="0"/>
              <a:t>Signs</a:t>
            </a:r>
            <a:endParaRPr lang="en-IE" dirty="0"/>
          </a:p>
        </p:txBody>
      </p:sp>
      <p:pic>
        <p:nvPicPr>
          <p:cNvPr id="1028" name="Picture 4" descr="Image result for accessible signage map">
            <a:extLst>
              <a:ext uri="{FF2B5EF4-FFF2-40B4-BE49-F238E27FC236}">
                <a16:creationId xmlns:a16="http://schemas.microsoft.com/office/drawing/2014/main" id="{CF3FDB08-08F1-40A7-8E52-3D3EED5FA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55402"/>
            <a:ext cx="3103698" cy="232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4715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E2B24-FD61-45A1-A54F-4CC4665EC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sz="1600" dirty="0">
                <a:hlinkClick r:id="rId3"/>
              </a:rPr>
              <a:t>https://www.theguardian.com/cities/2018/feb/14/what-disability-accessible-city-look-like</a:t>
            </a:r>
            <a:endParaRPr lang="en-US" sz="1600" dirty="0"/>
          </a:p>
          <a:p>
            <a:endParaRPr lang="en-IE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altLang="en-US" dirty="0"/>
              <a:t>Signs</a:t>
            </a:r>
            <a:endParaRPr lang="en-IE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DBD96FE5-D090-422A-9B96-4E73F14B8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68" y="2420888"/>
            <a:ext cx="8748464" cy="403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968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E2B24-FD61-45A1-A54F-4CC4665EC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Some thoughts:</a:t>
            </a:r>
          </a:p>
          <a:p>
            <a:endParaRPr lang="en-US" dirty="0"/>
          </a:p>
          <a:p>
            <a:pPr lvl="1"/>
            <a:r>
              <a:rPr lang="en-US" sz="2400" dirty="0"/>
              <a:t>Good pre visitor information.</a:t>
            </a:r>
          </a:p>
          <a:p>
            <a:pPr lvl="1"/>
            <a:r>
              <a:rPr lang="en-US" sz="2400" dirty="0"/>
              <a:t>Building cues - i.e. using the architectural features of the building, e.g. locating directional signs at or before every major intersection, at major destinations.</a:t>
            </a:r>
          </a:p>
          <a:p>
            <a:pPr lvl="1"/>
            <a:r>
              <a:rPr lang="en-US" sz="2400" dirty="0"/>
              <a:t>Changes in flooring material to indicate that the individual is moving from one area into another.</a:t>
            </a:r>
          </a:p>
          <a:p>
            <a:pPr lvl="1"/>
            <a:r>
              <a:rPr lang="en-US" sz="2400" dirty="0"/>
              <a:t>Changes in </a:t>
            </a:r>
            <a:r>
              <a:rPr lang="en-US" sz="2400" dirty="0" err="1"/>
              <a:t>colour</a:t>
            </a:r>
            <a:r>
              <a:rPr lang="en-US" sz="2400" dirty="0"/>
              <a:t> to identify major destinations.</a:t>
            </a:r>
          </a:p>
          <a:p>
            <a:endParaRPr lang="en-US" sz="1600" dirty="0"/>
          </a:p>
          <a:p>
            <a:endParaRPr lang="en-IE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altLang="en-US" dirty="0"/>
              <a:t>Signs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694096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E2B24-FD61-45A1-A54F-4CC4665EC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Some thoughts:</a:t>
            </a:r>
          </a:p>
          <a:p>
            <a:endParaRPr lang="en-US" dirty="0"/>
          </a:p>
          <a:p>
            <a:pPr lvl="1"/>
            <a:r>
              <a:rPr lang="en-US" sz="2400" dirty="0"/>
              <a:t>Good signage which is designed with accessibility in mind, e.g., signs should be as clear, short and concise as practicable;</a:t>
            </a:r>
          </a:p>
          <a:p>
            <a:pPr lvl="1"/>
            <a:r>
              <a:rPr lang="en-US" sz="2400" dirty="0"/>
              <a:t>Text on signs should not be set entirely in capital letters.</a:t>
            </a:r>
          </a:p>
          <a:p>
            <a:pPr lvl="1"/>
            <a:r>
              <a:rPr lang="en-US" sz="2400" dirty="0"/>
              <a:t>Visual signs should be designed with due consideration given to the height of sign, layout of sign, font size, font type, use of symbols and visual contrast with background, etc. </a:t>
            </a:r>
            <a:endParaRPr lang="en-IE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altLang="en-US" dirty="0"/>
              <a:t>Signs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861410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E2B24-FD61-45A1-A54F-4CC4665EC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Some thoughts:</a:t>
            </a:r>
          </a:p>
          <a:p>
            <a:endParaRPr lang="en-US" dirty="0"/>
          </a:p>
          <a:p>
            <a:pPr lvl="1"/>
            <a:r>
              <a:rPr lang="en-US" sz="2400" dirty="0"/>
              <a:t>Hand held maps and directory boards.</a:t>
            </a:r>
          </a:p>
          <a:p>
            <a:pPr lvl="1"/>
            <a:r>
              <a:rPr lang="en-US" sz="2400" dirty="0"/>
              <a:t>“You are here” maps.</a:t>
            </a:r>
          </a:p>
          <a:p>
            <a:pPr lvl="1"/>
            <a:r>
              <a:rPr lang="en-US" sz="2400" dirty="0"/>
              <a:t>Staff and volunteers. For example a number of hospitals in Ireland have volunteers on hand to provide assistance and support to patients and visitors. </a:t>
            </a:r>
            <a:endParaRPr lang="en-IE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altLang="en-US" dirty="0"/>
              <a:t>Signs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477426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F0EC8-A10F-4712-90FB-24D40C2C8B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Wait a minute !!!</a:t>
            </a:r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altLang="en-US" dirty="0"/>
              <a:t>Signs</a:t>
            </a:r>
            <a:endParaRPr lang="en-IE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9DE588C-4B49-49BF-B5B2-F670C55D7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04864"/>
            <a:ext cx="5616624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576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1099E2B-3E21-4CC3-864E-ADA2F275ABFC}"/>
              </a:ext>
            </a:extLst>
          </p:cNvPr>
          <p:cNvSpPr/>
          <p:nvPr/>
        </p:nvSpPr>
        <p:spPr>
          <a:xfrm>
            <a:off x="0" y="44624"/>
            <a:ext cx="9036496" cy="6696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2180EE08-FDB1-44DC-8542-E41779604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639" y="39526"/>
            <a:ext cx="3808722" cy="677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4754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altLang="en-US" dirty="0"/>
              <a:t>Handedness</a:t>
            </a:r>
            <a:endParaRPr lang="en-IE" dirty="0"/>
          </a:p>
        </p:txBody>
      </p:sp>
      <p:pic>
        <p:nvPicPr>
          <p:cNvPr id="1026" name="Picture 2" descr="Image result for handedness">
            <a:extLst>
              <a:ext uri="{FF2B5EF4-FFF2-40B4-BE49-F238E27FC236}">
                <a16:creationId xmlns:a16="http://schemas.microsoft.com/office/drawing/2014/main" id="{DDF4D158-BE5A-4D13-827D-7430F9169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97291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6507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ight-hand-desk">
            <a:extLst>
              <a:ext uri="{FF2B5EF4-FFF2-40B4-BE49-F238E27FC236}">
                <a16:creationId xmlns:a16="http://schemas.microsoft.com/office/drawing/2014/main" id="{67F2FE1C-F61E-4F12-BBCD-3CC96D913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204864"/>
            <a:ext cx="600075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EFF770-17BE-4DA1-8A74-7D244BA99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Excluding the lefties:</a:t>
            </a:r>
            <a:endParaRPr lang="en-IE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8BD8E63-90BB-460A-880D-598BDD203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altLang="en-US" dirty="0"/>
              <a:t>Handedness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869304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EFF770-17BE-4DA1-8A74-7D244BA99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Excluding the lefties:</a:t>
            </a:r>
            <a:endParaRPr lang="en-IE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8BD8E63-90BB-460A-880D-598BDD203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altLang="en-US" dirty="0"/>
              <a:t>Handedness</a:t>
            </a:r>
            <a:endParaRPr lang="en-IE" dirty="0"/>
          </a:p>
        </p:txBody>
      </p:sp>
      <p:pic>
        <p:nvPicPr>
          <p:cNvPr id="5" name="Picture 2" descr="spiral-notebook">
            <a:extLst>
              <a:ext uri="{FF2B5EF4-FFF2-40B4-BE49-F238E27FC236}">
                <a16:creationId xmlns:a16="http://schemas.microsoft.com/office/drawing/2014/main" id="{96F88D28-3DFE-4A89-9C2B-47E06F101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2132856"/>
            <a:ext cx="71247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761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EFF770-17BE-4DA1-8A74-7D244BA99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Excluding the lefties:</a:t>
            </a:r>
            <a:endParaRPr lang="en-IE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8BD8E63-90BB-460A-880D-598BDD203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altLang="en-US" dirty="0"/>
              <a:t>Handedness</a:t>
            </a:r>
            <a:endParaRPr lang="en-IE" dirty="0"/>
          </a:p>
        </p:txBody>
      </p:sp>
      <p:pic>
        <p:nvPicPr>
          <p:cNvPr id="6" name="Picture 2" descr="scissor">
            <a:extLst>
              <a:ext uri="{FF2B5EF4-FFF2-40B4-BE49-F238E27FC236}">
                <a16:creationId xmlns:a16="http://schemas.microsoft.com/office/drawing/2014/main" id="{95B19F51-DE4E-4989-917D-FD781AA11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709" y="2040819"/>
            <a:ext cx="4188581" cy="418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6334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leftorium">
            <a:extLst>
              <a:ext uri="{FF2B5EF4-FFF2-40B4-BE49-F238E27FC236}">
                <a16:creationId xmlns:a16="http://schemas.microsoft.com/office/drawing/2014/main" id="{C4F8178E-71EE-4CDD-B73B-9DD81F0FC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053" y="548680"/>
            <a:ext cx="6507894" cy="555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EFF770-17BE-4DA1-8A74-7D244BA99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this:</a:t>
            </a:r>
            <a:endParaRPr lang="en-IE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8BD8E63-90BB-460A-880D-598BDD203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altLang="en-US" dirty="0"/>
              <a:t>Handedness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840011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0CD8CF-7A7D-4EA3-B87E-88F4FC998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Flexible design:</a:t>
            </a:r>
            <a:endParaRPr lang="en-I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2D7E775-49A1-4625-B069-BD7F0D1F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altLang="en-US" dirty="0"/>
              <a:t>Reception Desks</a:t>
            </a:r>
            <a:endParaRPr lang="en-IE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8F1375E0-2BAD-4E4B-ABDE-626C11A8A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2348880"/>
            <a:ext cx="66675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8728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ABD2665-D2CC-4F81-9F4D-3A98C9959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Flexible Seating:</a:t>
            </a:r>
            <a:endParaRPr lang="en-I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2D7E775-49A1-4625-B069-BD7F0D1F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altLang="en-US" dirty="0"/>
              <a:t>Seating</a:t>
            </a:r>
            <a:endParaRPr lang="en-IE" dirty="0"/>
          </a:p>
        </p:txBody>
      </p:sp>
      <p:pic>
        <p:nvPicPr>
          <p:cNvPr id="5122" name="Picture 2" descr="Image result for flexible classroom seating auditorium">
            <a:extLst>
              <a:ext uri="{FF2B5EF4-FFF2-40B4-BE49-F238E27FC236}">
                <a16:creationId xmlns:a16="http://schemas.microsoft.com/office/drawing/2014/main" id="{C38231C5-4046-499A-BD6D-FE977124C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16" y="2125466"/>
            <a:ext cx="7884368" cy="443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539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ABD2665-D2CC-4F81-9F4D-3A98C9959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Acoustic tiles:</a:t>
            </a:r>
            <a:endParaRPr lang="en-I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2D7E775-49A1-4625-B069-BD7F0D1F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altLang="en-US" dirty="0"/>
              <a:t>Walls</a:t>
            </a:r>
            <a:endParaRPr lang="en-IE" dirty="0"/>
          </a:p>
        </p:txBody>
      </p:sp>
      <p:pic>
        <p:nvPicPr>
          <p:cNvPr id="6146" name="Picture 2" descr="Fluffo Hexa Edge Soft Acoustic Panel">
            <a:extLst>
              <a:ext uri="{FF2B5EF4-FFF2-40B4-BE49-F238E27FC236}">
                <a16:creationId xmlns:a16="http://schemas.microsoft.com/office/drawing/2014/main" id="{0F3AAD5D-BCD2-4976-9241-D7D17EF1A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44" y="2295986"/>
            <a:ext cx="6408712" cy="377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8609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ABD2665-D2CC-4F81-9F4D-3A98C9959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There is so much equipment available that is really accessible, it just takes someone to have a look for it, it’s out there:</a:t>
            </a:r>
          </a:p>
          <a:p>
            <a:endParaRPr lang="en-US" dirty="0"/>
          </a:p>
          <a:p>
            <a:pPr lvl="1"/>
            <a:r>
              <a:rPr lang="en-US" sz="2800" dirty="0"/>
              <a:t>Large print measuring devices and other equipment</a:t>
            </a:r>
          </a:p>
          <a:p>
            <a:pPr lvl="1"/>
            <a:r>
              <a:rPr lang="en-US" sz="2800" dirty="0"/>
              <a:t>Talking measuring scales and others</a:t>
            </a:r>
          </a:p>
          <a:p>
            <a:pPr lvl="1"/>
            <a:r>
              <a:rPr lang="en-US" sz="2800" dirty="0"/>
              <a:t>Remote control microscopes</a:t>
            </a:r>
          </a:p>
          <a:p>
            <a:pPr lvl="1"/>
            <a:r>
              <a:rPr lang="en-US" sz="2800" dirty="0"/>
              <a:t>Breakers with handles</a:t>
            </a:r>
          </a:p>
          <a:p>
            <a:pPr lvl="1"/>
            <a:r>
              <a:rPr lang="en-US" sz="2800" dirty="0"/>
              <a:t>Etc. </a:t>
            </a:r>
            <a:endParaRPr lang="en-IE" sz="28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2D7E775-49A1-4625-B069-BD7F0D1F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altLang="en-US" dirty="0"/>
              <a:t>Equipment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492618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ABD2665-D2CC-4F81-9F4D-3A98C9959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There is so much equipment available that is really accessible, it just takes someone to have a look for it, it’s out there:</a:t>
            </a:r>
          </a:p>
          <a:p>
            <a:endParaRPr lang="en-US" dirty="0"/>
          </a:p>
          <a:p>
            <a:pPr lvl="1"/>
            <a:r>
              <a:rPr lang="en-US" sz="2800" dirty="0"/>
              <a:t>Large print measuring devices and other equipment</a:t>
            </a:r>
          </a:p>
          <a:p>
            <a:pPr lvl="1"/>
            <a:r>
              <a:rPr lang="en-US" sz="2800" dirty="0"/>
              <a:t>Talking measuring scales and others</a:t>
            </a:r>
          </a:p>
          <a:p>
            <a:pPr lvl="1"/>
            <a:r>
              <a:rPr lang="en-US" sz="2800" dirty="0"/>
              <a:t>Remote control microscopes</a:t>
            </a:r>
          </a:p>
          <a:p>
            <a:pPr lvl="1"/>
            <a:r>
              <a:rPr lang="en-US" sz="2800" dirty="0"/>
              <a:t>Breakers with handles</a:t>
            </a:r>
          </a:p>
          <a:p>
            <a:pPr lvl="1"/>
            <a:r>
              <a:rPr lang="en-US" sz="2800" dirty="0"/>
              <a:t>Etc. </a:t>
            </a:r>
            <a:endParaRPr lang="en-IE" sz="28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2D7E775-49A1-4625-B069-BD7F0D1F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altLang="en-US" dirty="0"/>
              <a:t>Equipment</a:t>
            </a:r>
            <a:endParaRPr lang="en-IE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9442732-68E9-482B-A461-1C4602FC6CE3}"/>
              </a:ext>
            </a:extLst>
          </p:cNvPr>
          <p:cNvSpPr/>
          <p:nvPr/>
        </p:nvSpPr>
        <p:spPr>
          <a:xfrm>
            <a:off x="2627784" y="2636912"/>
            <a:ext cx="5760640" cy="3744416"/>
          </a:xfrm>
          <a:prstGeom prst="roundRect">
            <a:avLst/>
          </a:prstGeom>
          <a:solidFill>
            <a:srgbClr val="FFFF99"/>
          </a:solidFill>
          <a:ln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</a:rPr>
              <a:t>With COVID-19 and online teaching, where students might have to look at a lecturer demonstrating this equipment on a small video screen, large print and speaking features are a massive advantage.</a:t>
            </a:r>
            <a:endParaRPr lang="en-IE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010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1099E2B-3E21-4CC3-864E-ADA2F275ABFC}"/>
              </a:ext>
            </a:extLst>
          </p:cNvPr>
          <p:cNvSpPr/>
          <p:nvPr/>
        </p:nvSpPr>
        <p:spPr>
          <a:xfrm>
            <a:off x="0" y="44624"/>
            <a:ext cx="9036496" cy="6696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6A2957E-9E56-44CE-A670-90C516810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457" y="0"/>
            <a:ext cx="51450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7685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A76173-6240-4E94-8E81-729E4948B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practice in UD</a:t>
            </a:r>
            <a:endParaRPr lang="en-I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A985B84-CC6E-421A-A95F-DF7C76B74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  <a:p>
            <a:endParaRPr lang="en-IE" dirty="0"/>
          </a:p>
          <a:p>
            <a:pPr marL="109728" indent="0">
              <a:buNone/>
            </a:pPr>
            <a:endParaRPr lang="en-IE" dirty="0"/>
          </a:p>
          <a:p>
            <a:r>
              <a:rPr lang="en-IE" dirty="0"/>
              <a:t>An excellent checklist is available here to look at good UD Practices in HD in Physical Spaces:</a:t>
            </a:r>
          </a:p>
          <a:p>
            <a:endParaRPr lang="en-IE" dirty="0"/>
          </a:p>
          <a:p>
            <a:r>
              <a:rPr lang="en-IE" dirty="0">
                <a:hlinkClick r:id="rId2"/>
              </a:rPr>
              <a:t>https://www.washington.edu/doit/sites/default/files/atoms/files/EA_Physical_Spaces.pdf</a:t>
            </a:r>
            <a:endParaRPr lang="en-IE" dirty="0"/>
          </a:p>
          <a:p>
            <a:endParaRPr lang="en-IE" dirty="0"/>
          </a:p>
        </p:txBody>
      </p:sp>
      <p:pic>
        <p:nvPicPr>
          <p:cNvPr id="4" name="Picture 2" descr="Creating Inclusive Learning Opportunities in Higher Education book cover">
            <a:extLst>
              <a:ext uri="{FF2B5EF4-FFF2-40B4-BE49-F238E27FC236}">
                <a16:creationId xmlns:a16="http://schemas.microsoft.com/office/drawing/2014/main" id="{EFFED157-8713-4C27-B442-31552BB65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72693"/>
            <a:ext cx="1656183" cy="245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8870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IE" altLang="en-US" dirty="0"/>
              <a:t>When two people install different things at different times and make a mess!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506183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2D7E775-49A1-4625-B069-BD7F0D1FC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IE" altLang="en-US" dirty="0"/>
              <a:t>Storage</a:t>
            </a:r>
            <a:endParaRPr lang="en-IE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1718F3D-0716-4DCF-AAF2-2D6F22B33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18054"/>
            <a:ext cx="4344790" cy="579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0784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2D7E775-49A1-4625-B069-BD7F0D1FC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IE" altLang="en-US" dirty="0"/>
              <a:t>Ramps</a:t>
            </a:r>
            <a:endParaRPr lang="en-IE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B6FE4F1-6BB4-49CB-A507-07C857B8A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62372"/>
            <a:ext cx="4459199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1120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2D7E775-49A1-4625-B069-BD7F0D1FC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IE" altLang="en-US" dirty="0"/>
              <a:t>Doors</a:t>
            </a:r>
            <a:endParaRPr lang="en-IE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DA3C906C-0E20-475C-A598-5819D5B38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661987"/>
            <a:ext cx="5076825" cy="55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9396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E" altLang="en-US" dirty="0"/>
              <a:t>My Fav is coming up!</a:t>
            </a:r>
            <a:br>
              <a:rPr lang="en-IE" altLang="en-US" dirty="0"/>
            </a:br>
            <a:r>
              <a:rPr lang="en-IE" altLang="en-US" dirty="0"/>
              <a:t>The Projector and Fan</a:t>
            </a:r>
            <a:endParaRPr lang="en-US" altLang="en-US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A1ACB675-D408-4949-9E3D-5773597399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There are </a:t>
            </a:r>
            <a:r>
              <a:rPr lang="en-US" dirty="0" err="1"/>
              <a:t>sooooo</a:t>
            </a:r>
            <a:r>
              <a:rPr lang="en-US" dirty="0"/>
              <a:t> many examples of these…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741309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ceiling fan projector">
            <a:extLst>
              <a:ext uri="{FF2B5EF4-FFF2-40B4-BE49-F238E27FC236}">
                <a16:creationId xmlns:a16="http://schemas.microsoft.com/office/drawing/2014/main" id="{3096D814-50CF-43AA-98CD-3F6C7B5F3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9" y="-27384"/>
            <a:ext cx="5724128" cy="343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ceiling fan projector">
            <a:extLst>
              <a:ext uri="{FF2B5EF4-FFF2-40B4-BE49-F238E27FC236}">
                <a16:creationId xmlns:a16="http://schemas.microsoft.com/office/drawing/2014/main" id="{6710EA04-3A33-41E4-8636-3FC20D645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528" y="-27385"/>
            <a:ext cx="4404058" cy="587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 result for ceiling fan projector">
            <a:extLst>
              <a:ext uri="{FF2B5EF4-FFF2-40B4-BE49-F238E27FC236}">
                <a16:creationId xmlns:a16="http://schemas.microsoft.com/office/drawing/2014/main" id="{D51F115E-24F4-4DC5-910F-387F16F34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554" y="3813588"/>
            <a:ext cx="4860032" cy="364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 result for ceiling fan projector">
            <a:extLst>
              <a:ext uri="{FF2B5EF4-FFF2-40B4-BE49-F238E27FC236}">
                <a16:creationId xmlns:a16="http://schemas.microsoft.com/office/drawing/2014/main" id="{90856AC2-419B-4B6C-8240-E83BC2717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0151"/>
            <a:ext cx="4752528" cy="415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510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E" altLang="en-US" dirty="0"/>
              <a:t>Doors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6447158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0B0DDA-A56D-4B8D-B2E3-804555AFF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2962672" cy="4525963"/>
          </a:xfrm>
        </p:spPr>
        <p:txBody>
          <a:bodyPr/>
          <a:lstStyle/>
          <a:p>
            <a:r>
              <a:rPr lang="en-US" dirty="0"/>
              <a:t>Doorknobs are a disaster for people who don’t have strength in their grips.</a:t>
            </a:r>
            <a:endParaRPr lang="en-I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A76173-6240-4E94-8E81-729E4948B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Doors</a:t>
            </a:r>
            <a:endParaRPr lang="en-IE" dirty="0"/>
          </a:p>
        </p:txBody>
      </p:sp>
      <p:pic>
        <p:nvPicPr>
          <p:cNvPr id="1026" name="Picture 2" descr="Image result for doorknob">
            <a:extLst>
              <a:ext uri="{FF2B5EF4-FFF2-40B4-BE49-F238E27FC236}">
                <a16:creationId xmlns:a16="http://schemas.microsoft.com/office/drawing/2014/main" id="{D56E9F05-1052-4207-AE0E-AEAA2F2D9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81328"/>
            <a:ext cx="5069299" cy="366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74220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0B0DDA-A56D-4B8D-B2E3-804555AFF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2962672" cy="4525963"/>
          </a:xfrm>
        </p:spPr>
        <p:txBody>
          <a:bodyPr/>
          <a:lstStyle/>
          <a:p>
            <a:r>
              <a:rPr lang="en-US" dirty="0"/>
              <a:t>Doorhandles are a lot better, but can still be a challenge for those who don’t have strength in their grips.</a:t>
            </a:r>
            <a:endParaRPr lang="en-I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A76173-6240-4E94-8E81-729E4948B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Doors</a:t>
            </a:r>
            <a:endParaRPr lang="en-IE" dirty="0"/>
          </a:p>
        </p:txBody>
      </p:sp>
      <p:pic>
        <p:nvPicPr>
          <p:cNvPr id="3074" name="Picture 2" descr="Image result for doorhandle opening">
            <a:extLst>
              <a:ext uri="{FF2B5EF4-FFF2-40B4-BE49-F238E27FC236}">
                <a16:creationId xmlns:a16="http://schemas.microsoft.com/office/drawing/2014/main" id="{45B55251-DCEB-4E3B-B305-123DFDF48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169" y="1448381"/>
            <a:ext cx="5364088" cy="356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149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altLang="en-US" dirty="0"/>
              <a:t>The Basics:</a:t>
            </a:r>
            <a:br>
              <a:rPr lang="en-IE" altLang="en-US" dirty="0"/>
            </a:br>
            <a:r>
              <a:rPr lang="en-IE" altLang="en-US" dirty="0"/>
              <a:t>Principles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9148128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0B0DDA-A56D-4B8D-B2E3-804555AFF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2818656" cy="4525963"/>
          </a:xfrm>
        </p:spPr>
        <p:txBody>
          <a:bodyPr/>
          <a:lstStyle/>
          <a:p>
            <a:r>
              <a:rPr lang="en-US" dirty="0"/>
              <a:t>An accessibly Doorhandle is better, they have a reduced operable force</a:t>
            </a:r>
            <a:endParaRPr lang="en-I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A76173-6240-4E94-8E81-729E4948B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Doors</a:t>
            </a:r>
            <a:endParaRPr lang="en-IE" dirty="0"/>
          </a:p>
        </p:txBody>
      </p:sp>
      <p:pic>
        <p:nvPicPr>
          <p:cNvPr id="4098" name="Picture 2" descr="Lever Rotation">
            <a:extLst>
              <a:ext uri="{FF2B5EF4-FFF2-40B4-BE49-F238E27FC236}">
                <a16:creationId xmlns:a16="http://schemas.microsoft.com/office/drawing/2014/main" id="{2F804495-710A-495D-A6FD-DC06F9C7C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63888" y="1551208"/>
            <a:ext cx="5364088" cy="375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56559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0B0DDA-A56D-4B8D-B2E3-804555AFF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2818656" cy="4525963"/>
          </a:xfrm>
        </p:spPr>
        <p:txBody>
          <a:bodyPr/>
          <a:lstStyle/>
          <a:p>
            <a:r>
              <a:rPr lang="en-US" dirty="0"/>
              <a:t>A disability access door button is even better, but the logo sometimes confuses people</a:t>
            </a:r>
            <a:endParaRPr lang="en-I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A76173-6240-4E94-8E81-729E4948B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Doors</a:t>
            </a:r>
            <a:endParaRPr lang="en-IE" dirty="0"/>
          </a:p>
        </p:txBody>
      </p:sp>
      <p:pic>
        <p:nvPicPr>
          <p:cNvPr id="5122" name="Picture 2" descr="Image result for disability door button">
            <a:extLst>
              <a:ext uri="{FF2B5EF4-FFF2-40B4-BE49-F238E27FC236}">
                <a16:creationId xmlns:a16="http://schemas.microsoft.com/office/drawing/2014/main" id="{24109477-F588-4F19-BD26-0847D2C21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672909"/>
            <a:ext cx="5296646" cy="351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43835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0B0DDA-A56D-4B8D-B2E3-804555AFF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2818656" cy="4525963"/>
          </a:xfrm>
        </p:spPr>
        <p:txBody>
          <a:bodyPr/>
          <a:lstStyle/>
          <a:p>
            <a:r>
              <a:rPr lang="en-US" dirty="0"/>
              <a:t>Star Trek doors are the best:</a:t>
            </a:r>
            <a:endParaRPr lang="en-I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A76173-6240-4E94-8E81-729E4948B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Doors</a:t>
            </a:r>
            <a:endParaRPr lang="en-IE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4523B80B-1DF9-4E96-BA40-EFE8F06419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240" y="1538790"/>
            <a:ext cx="5040560" cy="378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53704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A76173-6240-4E94-8E81-729E4948B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Doors</a:t>
            </a:r>
            <a:endParaRPr lang="en-IE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1C40B591-B53C-4C97-B246-20CACC884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60" y="1415246"/>
            <a:ext cx="8941335" cy="471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96112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A76173-6240-4E94-8E81-729E4948B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Doors</a:t>
            </a:r>
            <a:endParaRPr lang="en-IE" dirty="0"/>
          </a:p>
        </p:txBody>
      </p:sp>
      <p:pic>
        <p:nvPicPr>
          <p:cNvPr id="7172" name="Picture 4" descr="Image result for supermarket doors">
            <a:extLst>
              <a:ext uri="{FF2B5EF4-FFF2-40B4-BE49-F238E27FC236}">
                <a16:creationId xmlns:a16="http://schemas.microsoft.com/office/drawing/2014/main" id="{0A6EFC6B-4561-4733-97BC-6BFF4BCC4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11" y="1124744"/>
            <a:ext cx="7992177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58001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E" altLang="en-US" dirty="0"/>
              <a:t>Measures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969308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ABD2665-D2CC-4F81-9F4D-3A98C9959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processes are present to allow both students and others to report accessibility challenges that they are experiencing?</a:t>
            </a:r>
          </a:p>
          <a:p>
            <a:pPr lvl="1"/>
            <a:r>
              <a:rPr lang="en-US" sz="2400" dirty="0"/>
              <a:t>Do they have to do it in person, by email, on a website, etc.?</a:t>
            </a:r>
          </a:p>
          <a:p>
            <a:pPr lvl="1"/>
            <a:r>
              <a:rPr lang="en-US" sz="2400" dirty="0"/>
              <a:t>Can it be anonymous or not?</a:t>
            </a:r>
          </a:p>
          <a:p>
            <a:r>
              <a:rPr lang="en-IE" sz="2800" dirty="0"/>
              <a:t>Who is the person responsible for reading these reports?</a:t>
            </a:r>
          </a:p>
          <a:p>
            <a:pPr lvl="1"/>
            <a:r>
              <a:rPr lang="en-IE" sz="2400" dirty="0"/>
              <a:t>What powers do they have to effect change?</a:t>
            </a:r>
          </a:p>
          <a:p>
            <a:pPr lvl="1"/>
            <a:r>
              <a:rPr lang="en-IE" sz="2400" dirty="0"/>
              <a:t>Is this a full-time or part-time job?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2D7E775-49A1-4625-B069-BD7F0D1F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altLang="en-US" dirty="0"/>
              <a:t>Process Measures (1/2)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0716082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ABD2665-D2CC-4F81-9F4D-3A98C9959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is the accessibility challenge going to be addressed?</a:t>
            </a:r>
          </a:p>
          <a:p>
            <a:r>
              <a:rPr lang="en-US" dirty="0"/>
              <a:t>How is the change going to be evaluated?</a:t>
            </a:r>
          </a:p>
          <a:p>
            <a:r>
              <a:rPr lang="en-US" dirty="0"/>
              <a:t>Will the reporter and other be asked for feedback?</a:t>
            </a:r>
          </a:p>
          <a:p>
            <a:r>
              <a:rPr lang="en-US" dirty="0"/>
              <a:t>How will the issue by considered closed?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2D7E775-49A1-4625-B069-BD7F0D1F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altLang="en-US" dirty="0"/>
              <a:t>Process Measures (2/2)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485550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ABD2665-D2CC-4F81-9F4D-3A98C9959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 we accept that changes are going to be happening to improve service?</a:t>
            </a:r>
          </a:p>
          <a:p>
            <a:r>
              <a:rPr lang="en-US" dirty="0"/>
              <a:t>Is there budget for changes in physical space as well as technology and online services?</a:t>
            </a:r>
          </a:p>
          <a:p>
            <a:r>
              <a:rPr lang="en-US" dirty="0"/>
              <a:t>Is there budget for staff to work on this?</a:t>
            </a:r>
          </a:p>
          <a:p>
            <a:r>
              <a:rPr lang="en-US" dirty="0"/>
              <a:t>Do lecturers and other staff have the training and attitudes to deal with accessibility challenges, e.g. do they look forward to learning how their modules will change as new students with a range of needs enroll?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2D7E775-49A1-4625-B069-BD7F0D1F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altLang="en-US" dirty="0"/>
              <a:t>Attitude Measures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3346245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A76173-6240-4E94-8E81-729E4948B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practice in UD</a:t>
            </a:r>
            <a:endParaRPr lang="en-I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A985B84-CC6E-421A-A95F-DF7C76B74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E" dirty="0"/>
          </a:p>
          <a:p>
            <a:endParaRPr lang="en-IE" dirty="0"/>
          </a:p>
          <a:p>
            <a:pPr marL="109728" indent="0">
              <a:buNone/>
            </a:pPr>
            <a:endParaRPr lang="en-IE" dirty="0"/>
          </a:p>
          <a:p>
            <a:r>
              <a:rPr lang="en-IE" dirty="0"/>
              <a:t>An excellent checklist is available here to look at good examining how inclusive a campus is:</a:t>
            </a:r>
          </a:p>
          <a:p>
            <a:endParaRPr lang="en-IE" dirty="0"/>
          </a:p>
          <a:p>
            <a:r>
              <a:rPr lang="en-IE" dirty="0">
                <a:hlinkClick r:id="rId2"/>
              </a:rPr>
              <a:t>https://www.washington.edu/doit/sites/default/files/atoms/files/Self_Exam_Inclusive_Campus_tagged.pdf</a:t>
            </a:r>
            <a:endParaRPr lang="en-IE" dirty="0"/>
          </a:p>
        </p:txBody>
      </p:sp>
      <p:pic>
        <p:nvPicPr>
          <p:cNvPr id="4" name="Picture 2" descr="Creating Inclusive Learning Opportunities in Higher Education book cover">
            <a:extLst>
              <a:ext uri="{FF2B5EF4-FFF2-40B4-BE49-F238E27FC236}">
                <a16:creationId xmlns:a16="http://schemas.microsoft.com/office/drawing/2014/main" id="{EFFED157-8713-4C27-B442-31552BB65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72693"/>
            <a:ext cx="1656183" cy="245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783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1099E2B-3E21-4CC3-864E-ADA2F275ABFC}"/>
              </a:ext>
            </a:extLst>
          </p:cNvPr>
          <p:cNvSpPr/>
          <p:nvPr/>
        </p:nvSpPr>
        <p:spPr>
          <a:xfrm>
            <a:off x="0" y="44624"/>
            <a:ext cx="9036496" cy="6696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8F73EB6-E734-4BAD-908F-D03A1CB5B618}"/>
              </a:ext>
            </a:extLst>
          </p:cNvPr>
          <p:cNvSpPr/>
          <p:nvPr/>
        </p:nvSpPr>
        <p:spPr>
          <a:xfrm>
            <a:off x="971600" y="1340768"/>
            <a:ext cx="4896544" cy="3314085"/>
          </a:xfrm>
          <a:prstGeom prst="ellipse">
            <a:avLst/>
          </a:prstGeom>
          <a:solidFill>
            <a:schemeClr val="accent3">
              <a:lumMod val="20000"/>
              <a:lumOff val="80000"/>
              <a:alpha val="50196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EE3252C-9A28-4585-B4B4-5270232587A0}"/>
              </a:ext>
            </a:extLst>
          </p:cNvPr>
          <p:cNvSpPr/>
          <p:nvPr/>
        </p:nvSpPr>
        <p:spPr>
          <a:xfrm>
            <a:off x="3707904" y="1416968"/>
            <a:ext cx="4896544" cy="3314085"/>
          </a:xfrm>
          <a:prstGeom prst="ellipse">
            <a:avLst/>
          </a:prstGeom>
          <a:solidFill>
            <a:srgbClr val="CCFFCC">
              <a:alpha val="49804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3713E71-8F24-43F4-9E49-8F5C2A5F09F1}"/>
              </a:ext>
            </a:extLst>
          </p:cNvPr>
          <p:cNvSpPr/>
          <p:nvPr/>
        </p:nvSpPr>
        <p:spPr>
          <a:xfrm>
            <a:off x="2339752" y="2995235"/>
            <a:ext cx="4896544" cy="3314085"/>
          </a:xfrm>
          <a:prstGeom prst="ellipse">
            <a:avLst/>
          </a:prstGeom>
          <a:solidFill>
            <a:schemeClr val="accent1">
              <a:lumMod val="40000"/>
              <a:lumOff val="60000"/>
              <a:alpha val="5019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731AEC-EB3E-4B3C-B9BD-2CC632674564}"/>
              </a:ext>
            </a:extLst>
          </p:cNvPr>
          <p:cNvSpPr/>
          <p:nvPr/>
        </p:nvSpPr>
        <p:spPr>
          <a:xfrm>
            <a:off x="3936669" y="4725144"/>
            <a:ext cx="170270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WCAG</a:t>
            </a:r>
          </a:p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2.0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D74712-422E-4EE0-A60A-A06BDC829F1E}"/>
              </a:ext>
            </a:extLst>
          </p:cNvPr>
          <p:cNvSpPr/>
          <p:nvPr/>
        </p:nvSpPr>
        <p:spPr>
          <a:xfrm>
            <a:off x="1131558" y="1992001"/>
            <a:ext cx="257634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UD</a:t>
            </a:r>
          </a:p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Principles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8A51EE-5AFD-4D9A-AD92-4ADC8937601A}"/>
              </a:ext>
            </a:extLst>
          </p:cNvPr>
          <p:cNvSpPr/>
          <p:nvPr/>
        </p:nvSpPr>
        <p:spPr>
          <a:xfrm>
            <a:off x="5948123" y="1988840"/>
            <a:ext cx="257634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UDL</a:t>
            </a:r>
          </a:p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Principles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48C161-02F5-4FE8-B8ED-9BC9B4D68552}"/>
              </a:ext>
            </a:extLst>
          </p:cNvPr>
          <p:cNvSpPr/>
          <p:nvPr/>
        </p:nvSpPr>
        <p:spPr>
          <a:xfrm>
            <a:off x="4017671" y="2996952"/>
            <a:ext cx="147989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UD</a:t>
            </a:r>
          </a:p>
          <a:p>
            <a:pPr algn="ctr"/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Learning</a:t>
            </a:r>
          </a:p>
          <a:p>
            <a:pPr algn="ctr"/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Spaces</a:t>
            </a:r>
            <a:endParaRPr lang="en-U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685B0CE-6763-4619-B981-73121046F235}"/>
              </a:ext>
            </a:extLst>
          </p:cNvPr>
          <p:cNvSpPr/>
          <p:nvPr/>
        </p:nvSpPr>
        <p:spPr>
          <a:xfrm>
            <a:off x="958748" y="332656"/>
            <a:ext cx="7416824" cy="895791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UDLS Model</a:t>
            </a:r>
            <a:endParaRPr lang="en-IE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86935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 result for that's all folks">
            <a:extLst>
              <a:ext uri="{FF2B5EF4-FFF2-40B4-BE49-F238E27FC236}">
                <a16:creationId xmlns:a16="http://schemas.microsoft.com/office/drawing/2014/main" id="{4E5EAFC0-31C7-478B-AE1B-47A2464B5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3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1FBA821-B40A-45F7-B3A0-15F1AC4382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Lecture rooms</a:t>
            </a:r>
          </a:p>
          <a:p>
            <a:r>
              <a:rPr lang="en-US" dirty="0"/>
              <a:t>Seminar rooms</a:t>
            </a:r>
          </a:p>
          <a:p>
            <a:r>
              <a:rPr lang="en-US" dirty="0"/>
              <a:t>Theatres</a:t>
            </a:r>
          </a:p>
          <a:p>
            <a:r>
              <a:rPr lang="en-US" dirty="0"/>
              <a:t>Laboratories</a:t>
            </a:r>
          </a:p>
          <a:p>
            <a:r>
              <a:rPr lang="en-US" dirty="0"/>
              <a:t>Computer spaces</a:t>
            </a:r>
          </a:p>
          <a:p>
            <a:r>
              <a:rPr lang="en-US" dirty="0"/>
              <a:t>Corridors</a:t>
            </a:r>
          </a:p>
          <a:p>
            <a:endParaRPr lang="en-IE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6CFE6CF-3D84-42AF-844F-99CB670FA403}"/>
              </a:ext>
            </a:extLst>
          </p:cNvPr>
          <p:cNvSpPr txBox="1">
            <a:spLocks/>
          </p:cNvSpPr>
          <p:nvPr/>
        </p:nvSpPr>
        <p:spPr>
          <a:xfrm>
            <a:off x="4648200" y="1481328"/>
            <a:ext cx="4038600" cy="4525963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dirty="0"/>
          </a:p>
          <a:p>
            <a:r>
              <a:rPr lang="en-US" dirty="0"/>
              <a:t>Computer labs</a:t>
            </a:r>
          </a:p>
          <a:p>
            <a:r>
              <a:rPr lang="en-US" dirty="0"/>
              <a:t>Makerspaces</a:t>
            </a:r>
          </a:p>
          <a:p>
            <a:r>
              <a:rPr lang="en-US" dirty="0"/>
              <a:t>Libraries</a:t>
            </a:r>
          </a:p>
          <a:p>
            <a:r>
              <a:rPr lang="en-US" dirty="0"/>
              <a:t>Services offices</a:t>
            </a:r>
          </a:p>
          <a:p>
            <a:r>
              <a:rPr lang="en-US" dirty="0"/>
              <a:t>Canteen</a:t>
            </a:r>
          </a:p>
          <a:p>
            <a:r>
              <a:rPr lang="en-US" dirty="0"/>
              <a:t>Storage</a:t>
            </a:r>
          </a:p>
          <a:p>
            <a:endParaRPr lang="en-IE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FD44072-B1EE-4BBF-A83B-986C29933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IE" dirty="0"/>
              <a:t>Room Types</a:t>
            </a:r>
          </a:p>
        </p:txBody>
      </p:sp>
    </p:spTree>
    <p:extLst>
      <p:ext uri="{BB962C8B-B14F-4D97-AF65-F5344CB8AC3E}">
        <p14:creationId xmlns:p14="http://schemas.microsoft.com/office/powerpoint/2010/main" val="1136352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887F1-7CA5-4E85-A723-BB4911E51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UD Higher Education (UDHE) process:</a:t>
            </a:r>
          </a:p>
          <a:p>
            <a:endParaRPr lang="en-US" sz="2400" dirty="0"/>
          </a:p>
          <a:p>
            <a:pPr marL="850392" lvl="1" indent="-457200">
              <a:buFont typeface="+mj-lt"/>
              <a:buAutoNum type="arabicPeriod"/>
            </a:pPr>
            <a:r>
              <a:rPr lang="en-US" sz="2400" dirty="0"/>
              <a:t>Identify best practices in the field for this space (for each room type)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IE" sz="2400" dirty="0"/>
              <a:t>Consider the diverse characteristics of potential users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IE" sz="2400" dirty="0"/>
              <a:t>Merge best practices with UDLS model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IE" sz="2400" dirty="0"/>
              <a:t>Plan for accommodations (have processes to request and address)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IE" sz="2400" dirty="0"/>
              <a:t>Evaluate (get feedback from a range of individuals, and modify as needed)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altLang="en-US" dirty="0"/>
              <a:t>Learning Spaces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804586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1090</TotalTime>
  <Words>1388</Words>
  <Application>Microsoft Office PowerPoint</Application>
  <PresentationFormat>On-screen Show (4:3)</PresentationFormat>
  <Paragraphs>331</Paragraphs>
  <Slides>70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6" baseType="lpstr">
      <vt:lpstr>Calibri</vt:lpstr>
      <vt:lpstr>Lucida Sans Unicode</vt:lpstr>
      <vt:lpstr>Verdana</vt:lpstr>
      <vt:lpstr>Wingdings 2</vt:lpstr>
      <vt:lpstr>Wingdings 3</vt:lpstr>
      <vt:lpstr>Concourse</vt:lpstr>
      <vt:lpstr> Universally Designed Learning Spaces</vt:lpstr>
      <vt:lpstr>Learning Spaces</vt:lpstr>
      <vt:lpstr>PowerPoint Presentation</vt:lpstr>
      <vt:lpstr>PowerPoint Presentation</vt:lpstr>
      <vt:lpstr>PowerPoint Presentation</vt:lpstr>
      <vt:lpstr>The Basics: Principles</vt:lpstr>
      <vt:lpstr>PowerPoint Presentation</vt:lpstr>
      <vt:lpstr>Room Types</vt:lpstr>
      <vt:lpstr>Learning Spaces</vt:lpstr>
      <vt:lpstr>Learning Spaces</vt:lpstr>
      <vt:lpstr>Learning Spaces</vt:lpstr>
      <vt:lpstr>Knowledge Management</vt:lpstr>
      <vt:lpstr>Knowledge Management</vt:lpstr>
      <vt:lpstr>Knowledge Management</vt:lpstr>
      <vt:lpstr>Who do we need  to think about?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do we need  to think about?</vt:lpstr>
      <vt:lpstr>The Basics: Ramps</vt:lpstr>
      <vt:lpstr>Learning Spaces</vt:lpstr>
      <vt:lpstr>Learning Spaces</vt:lpstr>
      <vt:lpstr>Learning Spaces</vt:lpstr>
      <vt:lpstr>Learning Spaces</vt:lpstr>
      <vt:lpstr>Learning Spaces</vt:lpstr>
      <vt:lpstr>Learning Spaces</vt:lpstr>
      <vt:lpstr>The Basics: Campus Considerations</vt:lpstr>
      <vt:lpstr>Surfaces</vt:lpstr>
      <vt:lpstr>Doorways</vt:lpstr>
      <vt:lpstr>Signs</vt:lpstr>
      <vt:lpstr>Signs</vt:lpstr>
      <vt:lpstr>Signs</vt:lpstr>
      <vt:lpstr>Signs</vt:lpstr>
      <vt:lpstr>Signs</vt:lpstr>
      <vt:lpstr>Signs</vt:lpstr>
      <vt:lpstr>Handedness</vt:lpstr>
      <vt:lpstr>Handedness</vt:lpstr>
      <vt:lpstr>Handedness</vt:lpstr>
      <vt:lpstr>Handedness</vt:lpstr>
      <vt:lpstr>Handedness</vt:lpstr>
      <vt:lpstr>Reception Desks</vt:lpstr>
      <vt:lpstr>Seating</vt:lpstr>
      <vt:lpstr>Walls</vt:lpstr>
      <vt:lpstr>Equipment</vt:lpstr>
      <vt:lpstr>Equipment</vt:lpstr>
      <vt:lpstr>Good practice in UD</vt:lpstr>
      <vt:lpstr>When two people install different things at different times and make a mess!</vt:lpstr>
      <vt:lpstr>Storage</vt:lpstr>
      <vt:lpstr>Ramps</vt:lpstr>
      <vt:lpstr>Doors</vt:lpstr>
      <vt:lpstr>My Fav is coming up! The Projector and Fan</vt:lpstr>
      <vt:lpstr>PowerPoint Presentation</vt:lpstr>
      <vt:lpstr>Doors</vt:lpstr>
      <vt:lpstr>Doors</vt:lpstr>
      <vt:lpstr>Doors</vt:lpstr>
      <vt:lpstr>Doors</vt:lpstr>
      <vt:lpstr>Doors</vt:lpstr>
      <vt:lpstr>Doors</vt:lpstr>
      <vt:lpstr>Doors</vt:lpstr>
      <vt:lpstr>Doors</vt:lpstr>
      <vt:lpstr>Measures</vt:lpstr>
      <vt:lpstr>Process Measures (1/2)</vt:lpstr>
      <vt:lpstr>Process Measures (2/2)</vt:lpstr>
      <vt:lpstr>Attitude Measures</vt:lpstr>
      <vt:lpstr>Good practice in UD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of Learning Resources</dc:title>
  <dc:creator>dgordon</dc:creator>
  <cp:lastModifiedBy>Damian Gordon</cp:lastModifiedBy>
  <cp:revision>115</cp:revision>
  <dcterms:created xsi:type="dcterms:W3CDTF">2010-12-05T12:31:33Z</dcterms:created>
  <dcterms:modified xsi:type="dcterms:W3CDTF">2021-02-06T22:45:40Z</dcterms:modified>
</cp:coreProperties>
</file>