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360" r:id="rId2"/>
    <p:sldId id="361" r:id="rId3"/>
    <p:sldId id="390" r:id="rId4"/>
    <p:sldId id="389" r:id="rId5"/>
    <p:sldId id="365" r:id="rId6"/>
    <p:sldId id="385" r:id="rId7"/>
    <p:sldId id="387" r:id="rId8"/>
    <p:sldId id="386" r:id="rId9"/>
    <p:sldId id="375" r:id="rId10"/>
    <p:sldId id="366" r:id="rId11"/>
    <p:sldId id="376" r:id="rId12"/>
    <p:sldId id="367" r:id="rId13"/>
    <p:sldId id="377" r:id="rId14"/>
    <p:sldId id="368" r:id="rId15"/>
    <p:sldId id="378" r:id="rId16"/>
    <p:sldId id="363" r:id="rId17"/>
    <p:sldId id="369" r:id="rId18"/>
    <p:sldId id="379" r:id="rId19"/>
    <p:sldId id="370" r:id="rId20"/>
    <p:sldId id="380" r:id="rId21"/>
    <p:sldId id="371" r:id="rId22"/>
    <p:sldId id="381" r:id="rId23"/>
    <p:sldId id="364" r:id="rId24"/>
    <p:sldId id="372" r:id="rId25"/>
    <p:sldId id="388" r:id="rId26"/>
    <p:sldId id="373" r:id="rId27"/>
    <p:sldId id="382" r:id="rId28"/>
    <p:sldId id="374" r:id="rId29"/>
    <p:sldId id="38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217" autoAdjust="0"/>
  </p:normalViewPr>
  <p:slideViewPr>
    <p:cSldViewPr>
      <p:cViewPr varScale="1">
        <p:scale>
          <a:sx n="65" d="100"/>
          <a:sy n="65" d="100"/>
        </p:scale>
        <p:origin x="195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DEBCD-E616-43D9-8D96-A1D967CD55AF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E07CC-8AC4-477A-82F7-24246C43D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E07CC-8AC4-477A-82F7-24246C43D0D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1752600"/>
            <a:ext cx="3733800" cy="9906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200400"/>
            <a:ext cx="3733800" cy="17526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pic>
        <p:nvPicPr>
          <p:cNvPr id="3078" name="Picture 6" descr="UD_MOTIF_GENER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32238" cy="6859588"/>
          </a:xfrm>
          <a:prstGeom prst="rect">
            <a:avLst/>
          </a:prstGeom>
          <a:noFill/>
        </p:spPr>
      </p:pic>
      <p:pic>
        <p:nvPicPr>
          <p:cNvPr id="3079" name="Picture 7" descr="ICT_TIT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3113" y="0"/>
            <a:ext cx="4560887" cy="14382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533400"/>
            <a:ext cx="1943100" cy="4800600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33400"/>
            <a:ext cx="5676900" cy="4800600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6934200" cy="6858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371600"/>
            <a:ext cx="3810000" cy="39624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810000" cy="39624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693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3716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pic>
        <p:nvPicPr>
          <p:cNvPr id="1031" name="Picture 7" descr="ICT_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588" y="5386388"/>
            <a:ext cx="9145588" cy="14716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FDA"/>
          </a:solidFill>
          <a:latin typeface="GillSans Bold" pitchFamily="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9FDA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DA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9FDA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9FDA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9FDA"/>
        </a:buClr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9FDA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9FDA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9FDA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9FDA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2971800"/>
            <a:ext cx="4419600" cy="990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E" sz="4000" dirty="0" smtClean="0"/>
              <a:t>Universal</a:t>
            </a:r>
            <a:br>
              <a:rPr lang="en-IE" sz="4000" dirty="0" smtClean="0"/>
            </a:br>
            <a:r>
              <a:rPr lang="en-IE" sz="4000" dirty="0" smtClean="0"/>
              <a:t>Design for</a:t>
            </a:r>
            <a:br>
              <a:rPr lang="en-IE" sz="4000" dirty="0" smtClean="0"/>
            </a:br>
            <a:r>
              <a:rPr lang="en-IE" sz="4000" dirty="0" smtClean="0"/>
              <a:t>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400" dirty="0" smtClean="0">
                <a:solidFill>
                  <a:srgbClr val="CC00CC"/>
                </a:solidFill>
              </a:rPr>
              <a:t>Multiple </a:t>
            </a:r>
            <a:r>
              <a:rPr lang="en-IE" sz="2400" dirty="0">
                <a:solidFill>
                  <a:srgbClr val="CC00CC"/>
                </a:solidFill>
              </a:rPr>
              <a:t>means of </a:t>
            </a:r>
            <a:r>
              <a:rPr lang="en-IE" sz="2400" dirty="0" smtClean="0">
                <a:solidFill>
                  <a:srgbClr val="CC00CC"/>
                </a:solidFill>
              </a:rPr>
              <a:t>Representation</a:t>
            </a:r>
          </a:p>
          <a:p>
            <a:pPr>
              <a:defRPr/>
            </a:pPr>
            <a:endParaRPr lang="en-IE" sz="2400" dirty="0" smtClean="0">
              <a:solidFill>
                <a:srgbClr val="CC00CC"/>
              </a:solidFill>
            </a:endParaRPr>
          </a:p>
          <a:p>
            <a:pPr lvl="1">
              <a:defRPr/>
            </a:pPr>
            <a:r>
              <a:rPr lang="en-IE" sz="2000" dirty="0">
                <a:solidFill>
                  <a:srgbClr val="CC00CC"/>
                </a:solidFill>
              </a:rPr>
              <a:t>Guideline 1: Provide options for </a:t>
            </a:r>
            <a:r>
              <a:rPr lang="en-IE" sz="2000" dirty="0" smtClean="0">
                <a:solidFill>
                  <a:srgbClr val="CC00CC"/>
                </a:solidFill>
              </a:rPr>
              <a:t>perception</a:t>
            </a:r>
            <a:endParaRPr lang="en-IE" sz="2000" dirty="0">
              <a:solidFill>
                <a:srgbClr val="CC00CC"/>
              </a:solidFill>
            </a:endParaRPr>
          </a:p>
          <a:p>
            <a:pPr lvl="1">
              <a:defRPr/>
            </a:pPr>
            <a:endParaRPr lang="en-IE" sz="2000" dirty="0" smtClean="0"/>
          </a:p>
          <a:p>
            <a:pPr lvl="1">
              <a:defRPr/>
            </a:pPr>
            <a:r>
              <a:rPr lang="en-IE" sz="2000" dirty="0" smtClean="0"/>
              <a:t>Checkpoint </a:t>
            </a:r>
            <a:r>
              <a:rPr lang="en-IE" sz="2000" dirty="0"/>
              <a:t>1.1 – Offer ways of customizing the display of information</a:t>
            </a:r>
          </a:p>
          <a:p>
            <a:pPr lvl="1">
              <a:defRPr/>
            </a:pPr>
            <a:r>
              <a:rPr lang="en-IE" sz="2000" dirty="0"/>
              <a:t>Checkpoint 1.2 - Offer alternatives for auditory information</a:t>
            </a:r>
          </a:p>
          <a:p>
            <a:pPr lvl="1">
              <a:defRPr/>
            </a:pPr>
            <a:r>
              <a:rPr lang="en-IE" sz="2000" dirty="0"/>
              <a:t>Checkpoint 1.3 - Offer alternatives for visual information</a:t>
            </a:r>
          </a:p>
        </p:txBody>
      </p:sp>
    </p:spTree>
    <p:extLst>
      <p:ext uri="{BB962C8B-B14F-4D97-AF65-F5344CB8AC3E}">
        <p14:creationId xmlns:p14="http://schemas.microsoft.com/office/powerpoint/2010/main" val="124891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400" dirty="0" smtClean="0">
                <a:solidFill>
                  <a:srgbClr val="CC00CC"/>
                </a:solidFill>
              </a:rPr>
              <a:t>Multiple </a:t>
            </a:r>
            <a:r>
              <a:rPr lang="en-IE" sz="2400" dirty="0">
                <a:solidFill>
                  <a:srgbClr val="CC00CC"/>
                </a:solidFill>
              </a:rPr>
              <a:t>means of </a:t>
            </a:r>
            <a:r>
              <a:rPr lang="en-IE" sz="2400" dirty="0" smtClean="0">
                <a:solidFill>
                  <a:srgbClr val="CC00CC"/>
                </a:solidFill>
              </a:rPr>
              <a:t>Representation</a:t>
            </a:r>
          </a:p>
          <a:p>
            <a:pPr>
              <a:defRPr/>
            </a:pPr>
            <a:endParaRPr lang="en-IE" sz="2400" dirty="0" smtClean="0">
              <a:solidFill>
                <a:srgbClr val="CC00CC"/>
              </a:solidFill>
            </a:endParaRPr>
          </a:p>
          <a:p>
            <a:pPr lvl="1">
              <a:defRPr/>
            </a:pPr>
            <a:r>
              <a:rPr lang="en-IE" sz="2000" dirty="0">
                <a:solidFill>
                  <a:srgbClr val="CC00CC"/>
                </a:solidFill>
              </a:rPr>
              <a:t>Guideline 1: Provide options for </a:t>
            </a:r>
            <a:r>
              <a:rPr lang="en-IE" sz="2000" dirty="0" smtClean="0">
                <a:solidFill>
                  <a:srgbClr val="CC00CC"/>
                </a:solidFill>
              </a:rPr>
              <a:t>perception</a:t>
            </a:r>
            <a:endParaRPr lang="en-IE" sz="2000" dirty="0">
              <a:solidFill>
                <a:srgbClr val="CC00CC"/>
              </a:solidFill>
            </a:endParaRPr>
          </a:p>
          <a:p>
            <a:pPr lvl="1">
              <a:defRPr/>
            </a:pPr>
            <a:endParaRPr lang="en-IE" sz="2000" dirty="0" smtClean="0"/>
          </a:p>
          <a:p>
            <a:pPr lvl="1">
              <a:defRPr/>
            </a:pPr>
            <a:r>
              <a:rPr lang="en-IE" sz="2000" dirty="0" smtClean="0"/>
              <a:t>Checkpoint </a:t>
            </a:r>
            <a:r>
              <a:rPr lang="en-IE" sz="2000" dirty="0"/>
              <a:t>1.1 – Offer ways of customizing the display of information</a:t>
            </a:r>
          </a:p>
          <a:p>
            <a:pPr lvl="1">
              <a:defRPr/>
            </a:pPr>
            <a:r>
              <a:rPr lang="en-IE" sz="2000" dirty="0"/>
              <a:t>Checkpoint 1.2 - Offer alternatives for auditory information</a:t>
            </a:r>
          </a:p>
          <a:p>
            <a:pPr lvl="1">
              <a:defRPr/>
            </a:pPr>
            <a:r>
              <a:rPr lang="en-IE" sz="2000" dirty="0"/>
              <a:t>Checkpoint 1.3 - Offer alternatives for visual information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676400" y="2133600"/>
            <a:ext cx="2971800" cy="16764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</a:t>
            </a:r>
            <a:r>
              <a:rPr lang="en-IE" sz="2000" dirty="0" smtClean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change the font size, type, and colour. Also change the background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876800" y="2133600"/>
            <a:ext cx="2971800" cy="16764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000" dirty="0" smtClean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change the speed of a video or an audio file 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635369" y="4114800"/>
            <a:ext cx="2971800" cy="16764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create captions,</a:t>
            </a:r>
            <a:r>
              <a:rPr kumimoji="0" lang="en-IE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and allow text-to-speech. </a:t>
            </a:r>
            <a:r>
              <a:rPr lang="en-IE" sz="2000" dirty="0" smtClean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Consider tactile interfaces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835769" y="4114800"/>
            <a:ext cx="2971800" cy="16764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I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follow accessibility standards</a:t>
            </a:r>
            <a:r>
              <a:rPr kumimoji="0" lang="en-IE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(DAISY, NIMAS, etc.)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375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400" dirty="0" smtClean="0">
                <a:solidFill>
                  <a:srgbClr val="CC00CC"/>
                </a:solidFill>
              </a:rPr>
              <a:t>Multiple </a:t>
            </a:r>
            <a:r>
              <a:rPr lang="en-IE" sz="2400" dirty="0">
                <a:solidFill>
                  <a:srgbClr val="CC00CC"/>
                </a:solidFill>
              </a:rPr>
              <a:t>means of </a:t>
            </a:r>
            <a:r>
              <a:rPr lang="en-IE" sz="2400" dirty="0" smtClean="0">
                <a:solidFill>
                  <a:srgbClr val="CC00CC"/>
                </a:solidFill>
              </a:rPr>
              <a:t>Representation</a:t>
            </a:r>
          </a:p>
          <a:p>
            <a:pPr>
              <a:defRPr/>
            </a:pPr>
            <a:endParaRPr lang="en-IE" sz="2400" dirty="0" smtClean="0">
              <a:solidFill>
                <a:srgbClr val="CC00CC"/>
              </a:solidFill>
            </a:endParaRPr>
          </a:p>
          <a:p>
            <a:pPr lvl="1">
              <a:defRPr/>
            </a:pPr>
            <a:r>
              <a:rPr lang="en-IE" sz="2000" dirty="0">
                <a:solidFill>
                  <a:srgbClr val="CC00CC"/>
                </a:solidFill>
              </a:rPr>
              <a:t>Guideline 2: Provide options for language, mathematical expressions, and symbols</a:t>
            </a:r>
          </a:p>
          <a:p>
            <a:pPr lvl="1">
              <a:defRPr/>
            </a:pPr>
            <a:endParaRPr lang="en-IE" sz="2000" dirty="0" smtClean="0"/>
          </a:p>
          <a:p>
            <a:pPr lvl="1">
              <a:defRPr/>
            </a:pPr>
            <a:r>
              <a:rPr lang="en-IE" sz="2000" dirty="0"/>
              <a:t>Checkpoint 2.1 - Clarify vocabulary and symbols</a:t>
            </a:r>
          </a:p>
          <a:p>
            <a:pPr lvl="1">
              <a:defRPr/>
            </a:pPr>
            <a:r>
              <a:rPr lang="en-IE" sz="2000" dirty="0"/>
              <a:t>Checkpoint 2.2 - Clarify syntax and structure</a:t>
            </a:r>
          </a:p>
          <a:p>
            <a:pPr lvl="1">
              <a:defRPr/>
            </a:pPr>
            <a:r>
              <a:rPr lang="en-IE" sz="2000" dirty="0"/>
              <a:t>Checkpoint 2.3 - Support decoding of text, mathematical notation, and symbols</a:t>
            </a:r>
          </a:p>
          <a:p>
            <a:pPr lvl="1">
              <a:defRPr/>
            </a:pPr>
            <a:r>
              <a:rPr lang="en-IE" sz="2000" dirty="0"/>
              <a:t>Checkpoint 2.4 - Promote understanding across languages</a:t>
            </a:r>
          </a:p>
          <a:p>
            <a:pPr lvl="1">
              <a:defRPr/>
            </a:pPr>
            <a:r>
              <a:rPr lang="en-IE" sz="2000" dirty="0"/>
              <a:t>Checkpoint 2.5 - Illustrate through multiple media</a:t>
            </a:r>
          </a:p>
        </p:txBody>
      </p:sp>
    </p:spTree>
    <p:extLst>
      <p:ext uri="{BB962C8B-B14F-4D97-AF65-F5344CB8AC3E}">
        <p14:creationId xmlns:p14="http://schemas.microsoft.com/office/powerpoint/2010/main" val="224292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400" dirty="0" smtClean="0">
                <a:solidFill>
                  <a:srgbClr val="CC00CC"/>
                </a:solidFill>
              </a:rPr>
              <a:t>Multiple </a:t>
            </a:r>
            <a:r>
              <a:rPr lang="en-IE" sz="2400" dirty="0">
                <a:solidFill>
                  <a:srgbClr val="CC00CC"/>
                </a:solidFill>
              </a:rPr>
              <a:t>means of </a:t>
            </a:r>
            <a:r>
              <a:rPr lang="en-IE" sz="2400" dirty="0" smtClean="0">
                <a:solidFill>
                  <a:srgbClr val="CC00CC"/>
                </a:solidFill>
              </a:rPr>
              <a:t>Representation</a:t>
            </a:r>
          </a:p>
          <a:p>
            <a:pPr>
              <a:defRPr/>
            </a:pPr>
            <a:endParaRPr lang="en-IE" sz="2400" dirty="0" smtClean="0">
              <a:solidFill>
                <a:srgbClr val="CC00CC"/>
              </a:solidFill>
            </a:endParaRPr>
          </a:p>
          <a:p>
            <a:pPr lvl="1">
              <a:defRPr/>
            </a:pPr>
            <a:r>
              <a:rPr lang="en-IE" sz="2000" dirty="0">
                <a:solidFill>
                  <a:srgbClr val="CC00CC"/>
                </a:solidFill>
              </a:rPr>
              <a:t>Guideline 2: Provide options for language, mathematical expressions, and symbols</a:t>
            </a:r>
          </a:p>
          <a:p>
            <a:pPr lvl="1">
              <a:defRPr/>
            </a:pPr>
            <a:endParaRPr lang="en-IE" sz="2000" dirty="0" smtClean="0"/>
          </a:p>
          <a:p>
            <a:pPr lvl="1">
              <a:defRPr/>
            </a:pPr>
            <a:r>
              <a:rPr lang="en-IE" sz="2000" dirty="0"/>
              <a:t>Checkpoint 2.1 - Clarify vocabulary and symbols</a:t>
            </a:r>
          </a:p>
          <a:p>
            <a:pPr lvl="1">
              <a:defRPr/>
            </a:pPr>
            <a:r>
              <a:rPr lang="en-IE" sz="2000" dirty="0"/>
              <a:t>Checkpoint 2.2 - Clarify syntax and structure</a:t>
            </a:r>
          </a:p>
          <a:p>
            <a:pPr lvl="1">
              <a:defRPr/>
            </a:pPr>
            <a:r>
              <a:rPr lang="en-IE" sz="2000" dirty="0"/>
              <a:t>Checkpoint 2.3 - Support decoding of text, mathematical notation, and symbols</a:t>
            </a:r>
          </a:p>
          <a:p>
            <a:pPr lvl="1">
              <a:defRPr/>
            </a:pPr>
            <a:r>
              <a:rPr lang="en-IE" sz="2000" dirty="0"/>
              <a:t>Checkpoint 2.4 - Promote understanding across languages</a:t>
            </a:r>
          </a:p>
          <a:p>
            <a:pPr lvl="1">
              <a:defRPr/>
            </a:pPr>
            <a:r>
              <a:rPr lang="en-IE" sz="2000" dirty="0"/>
              <a:t>Checkpoint 2.5 - Illustrate through multiple media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676400" y="2133600"/>
            <a:ext cx="2971800" cy="16764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</a:t>
            </a:r>
            <a:r>
              <a:rPr lang="en-IE" sz="2000" dirty="0" smtClean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pre-teach vocabulary and symbols, so that it connects to the students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876800" y="2133600"/>
            <a:ext cx="2971800" cy="16764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000" dirty="0" smtClean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make explicit links between parts of the teaching content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635369" y="4114800"/>
            <a:ext cx="2971800" cy="16764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provide access to alternative</a:t>
            </a:r>
            <a:r>
              <a:rPr kumimoji="0" lang="en-IE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representations of mathematical notations.</a:t>
            </a:r>
            <a:endParaRPr kumimoji="0" lang="en-IE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835769" y="4114800"/>
            <a:ext cx="2971800" cy="16764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000" dirty="0" smtClean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provide links to online translation tools and multilingual glossaries. 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604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400" dirty="0" smtClean="0">
                <a:solidFill>
                  <a:srgbClr val="CC00CC"/>
                </a:solidFill>
              </a:rPr>
              <a:t>Multiple </a:t>
            </a:r>
            <a:r>
              <a:rPr lang="en-IE" sz="2400" dirty="0">
                <a:solidFill>
                  <a:srgbClr val="CC00CC"/>
                </a:solidFill>
              </a:rPr>
              <a:t>means of </a:t>
            </a:r>
            <a:r>
              <a:rPr lang="en-IE" sz="2400" dirty="0" smtClean="0">
                <a:solidFill>
                  <a:srgbClr val="CC00CC"/>
                </a:solidFill>
              </a:rPr>
              <a:t>Representation</a:t>
            </a:r>
          </a:p>
          <a:p>
            <a:pPr>
              <a:defRPr/>
            </a:pPr>
            <a:endParaRPr lang="en-IE" sz="2400" dirty="0" smtClean="0">
              <a:solidFill>
                <a:srgbClr val="CC00CC"/>
              </a:solidFill>
            </a:endParaRPr>
          </a:p>
          <a:p>
            <a:pPr lvl="1">
              <a:defRPr/>
            </a:pPr>
            <a:r>
              <a:rPr lang="en-IE" sz="2000" dirty="0">
                <a:solidFill>
                  <a:srgbClr val="CC00CC"/>
                </a:solidFill>
              </a:rPr>
              <a:t>Guideline 3: Provide options for comprehension</a:t>
            </a:r>
          </a:p>
          <a:p>
            <a:pPr lvl="1">
              <a:defRPr/>
            </a:pPr>
            <a:endParaRPr lang="en-IE" sz="2000" dirty="0" smtClean="0"/>
          </a:p>
          <a:p>
            <a:pPr lvl="1">
              <a:defRPr/>
            </a:pPr>
            <a:r>
              <a:rPr lang="en-IE" sz="2000" dirty="0"/>
              <a:t>Checkpoint 3.1 - Activate or supply background knowledge</a:t>
            </a:r>
          </a:p>
          <a:p>
            <a:pPr lvl="1">
              <a:defRPr/>
            </a:pPr>
            <a:r>
              <a:rPr lang="en-IE" sz="2000" dirty="0"/>
              <a:t>Checkpoint 3.2 - Highlight patterns, critical features, big ideas, and relationships</a:t>
            </a:r>
          </a:p>
          <a:p>
            <a:pPr lvl="1">
              <a:defRPr/>
            </a:pPr>
            <a:r>
              <a:rPr lang="en-IE" sz="2000" dirty="0"/>
              <a:t>Checkpoint 3.3 - Guide information processing, visualization, and manipulation</a:t>
            </a:r>
          </a:p>
          <a:p>
            <a:pPr lvl="1">
              <a:defRPr/>
            </a:pPr>
            <a:r>
              <a:rPr lang="en-IE" sz="2000" dirty="0"/>
              <a:t>Checkpoint 3.4 - Maximize transfer and generalization</a:t>
            </a:r>
          </a:p>
        </p:txBody>
      </p:sp>
    </p:spTree>
    <p:extLst>
      <p:ext uri="{BB962C8B-B14F-4D97-AF65-F5344CB8AC3E}">
        <p14:creationId xmlns:p14="http://schemas.microsoft.com/office/powerpoint/2010/main" val="253013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400" dirty="0" smtClean="0">
                <a:solidFill>
                  <a:srgbClr val="CC00CC"/>
                </a:solidFill>
              </a:rPr>
              <a:t>Multiple </a:t>
            </a:r>
            <a:r>
              <a:rPr lang="en-IE" sz="2400" dirty="0">
                <a:solidFill>
                  <a:srgbClr val="CC00CC"/>
                </a:solidFill>
              </a:rPr>
              <a:t>means of </a:t>
            </a:r>
            <a:r>
              <a:rPr lang="en-IE" sz="2400" dirty="0" smtClean="0">
                <a:solidFill>
                  <a:srgbClr val="CC00CC"/>
                </a:solidFill>
              </a:rPr>
              <a:t>Representation</a:t>
            </a:r>
          </a:p>
          <a:p>
            <a:pPr>
              <a:defRPr/>
            </a:pPr>
            <a:endParaRPr lang="en-IE" sz="2400" dirty="0" smtClean="0">
              <a:solidFill>
                <a:srgbClr val="CC00CC"/>
              </a:solidFill>
            </a:endParaRPr>
          </a:p>
          <a:p>
            <a:pPr lvl="1">
              <a:defRPr/>
            </a:pPr>
            <a:r>
              <a:rPr lang="en-IE" sz="2000" dirty="0">
                <a:solidFill>
                  <a:srgbClr val="CC00CC"/>
                </a:solidFill>
              </a:rPr>
              <a:t>Guideline 3: Provide options for comprehension</a:t>
            </a:r>
          </a:p>
          <a:p>
            <a:pPr lvl="1">
              <a:defRPr/>
            </a:pPr>
            <a:endParaRPr lang="en-IE" sz="2000" dirty="0" smtClean="0"/>
          </a:p>
          <a:p>
            <a:pPr lvl="1">
              <a:defRPr/>
            </a:pPr>
            <a:r>
              <a:rPr lang="en-IE" sz="2000" dirty="0"/>
              <a:t>Checkpoint 3.1 - Activate or supply background knowledge</a:t>
            </a:r>
          </a:p>
          <a:p>
            <a:pPr lvl="1">
              <a:defRPr/>
            </a:pPr>
            <a:r>
              <a:rPr lang="en-IE" sz="2000" dirty="0"/>
              <a:t>Checkpoint 3.2 - Highlight patterns, critical features, big ideas, and relationships</a:t>
            </a:r>
          </a:p>
          <a:p>
            <a:pPr lvl="1">
              <a:defRPr/>
            </a:pPr>
            <a:r>
              <a:rPr lang="en-IE" sz="2000" dirty="0"/>
              <a:t>Checkpoint 3.3 - Guide information processing, visualization, and manipulation</a:t>
            </a:r>
          </a:p>
          <a:p>
            <a:pPr lvl="1">
              <a:defRPr/>
            </a:pPr>
            <a:r>
              <a:rPr lang="en-IE" sz="2000" dirty="0"/>
              <a:t>Checkpoint 3.4 - Maximize transfer and generalization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676400" y="2133600"/>
            <a:ext cx="2971800" cy="16764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link topics to student’s previous</a:t>
            </a:r>
            <a:r>
              <a:rPr kumimoji="0" lang="en-IE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knowledge and cross-curricular topics </a:t>
            </a:r>
            <a:endParaRPr kumimoji="0" lang="en-IE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876800" y="2133600"/>
            <a:ext cx="2971800" cy="16764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000" dirty="0" smtClean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to emphasise critical content, use multiple examples, and non-examples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635369" y="4114800"/>
            <a:ext cx="2971800" cy="16764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“chunk” information into smaller elements, and</a:t>
            </a:r>
            <a:r>
              <a:rPr kumimoji="0" lang="en-IE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memory mnemonics and tools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835769" y="4114800"/>
            <a:ext cx="2971800" cy="16764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000" dirty="0" smtClean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provide a visual organiser to show a sequence of topics, but give the students the choice of “entry-point” 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047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800" dirty="0" smtClean="0">
                <a:solidFill>
                  <a:srgbClr val="0070C0"/>
                </a:solidFill>
              </a:rPr>
              <a:t>Multiple </a:t>
            </a:r>
            <a:r>
              <a:rPr lang="en-IE" sz="2800" dirty="0">
                <a:solidFill>
                  <a:srgbClr val="0070C0"/>
                </a:solidFill>
              </a:rPr>
              <a:t>means of </a:t>
            </a:r>
            <a:r>
              <a:rPr lang="en-IE" sz="2800" dirty="0" smtClean="0">
                <a:solidFill>
                  <a:srgbClr val="0070C0"/>
                </a:solidFill>
              </a:rPr>
              <a:t>Expression</a:t>
            </a:r>
          </a:p>
          <a:p>
            <a:pPr>
              <a:defRPr/>
            </a:pPr>
            <a:endParaRPr lang="en-IE" sz="2800" dirty="0" smtClean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en-IE" sz="2400" dirty="0">
                <a:solidFill>
                  <a:srgbClr val="0070C0"/>
                </a:solidFill>
              </a:rPr>
              <a:t>Guideline 4: Provide options for physical action</a:t>
            </a:r>
          </a:p>
          <a:p>
            <a:pPr lvl="1">
              <a:defRPr/>
            </a:pPr>
            <a:endParaRPr lang="en-IE" sz="2400" dirty="0" smtClean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en-IE" sz="2400" dirty="0" smtClean="0">
                <a:solidFill>
                  <a:srgbClr val="0070C0"/>
                </a:solidFill>
              </a:rPr>
              <a:t>Guideline </a:t>
            </a:r>
            <a:r>
              <a:rPr lang="en-IE" sz="2400" dirty="0">
                <a:solidFill>
                  <a:srgbClr val="0070C0"/>
                </a:solidFill>
              </a:rPr>
              <a:t>5: Provide options for expression </a:t>
            </a:r>
            <a:r>
              <a:rPr lang="en-IE" sz="2400" dirty="0" smtClean="0">
                <a:solidFill>
                  <a:srgbClr val="0070C0"/>
                </a:solidFill>
              </a:rPr>
              <a:t>and communication</a:t>
            </a:r>
            <a:endParaRPr lang="en-IE" sz="2400" dirty="0">
              <a:solidFill>
                <a:srgbClr val="0070C0"/>
              </a:solidFill>
            </a:endParaRPr>
          </a:p>
          <a:p>
            <a:pPr lvl="1">
              <a:defRPr/>
            </a:pPr>
            <a:endParaRPr lang="en-IE" sz="2400" dirty="0" smtClean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en-IE" sz="2400" dirty="0" smtClean="0">
                <a:solidFill>
                  <a:srgbClr val="0070C0"/>
                </a:solidFill>
              </a:rPr>
              <a:t>Guideline </a:t>
            </a:r>
            <a:r>
              <a:rPr lang="en-IE" sz="2400" dirty="0">
                <a:solidFill>
                  <a:srgbClr val="0070C0"/>
                </a:solidFill>
              </a:rPr>
              <a:t>6: Provide options for executive </a:t>
            </a:r>
            <a:r>
              <a:rPr lang="en-IE" sz="2400" dirty="0" smtClean="0">
                <a:solidFill>
                  <a:srgbClr val="0070C0"/>
                </a:solidFill>
              </a:rPr>
              <a:t>functions</a:t>
            </a:r>
            <a:endParaRPr lang="en-IE" sz="2400" dirty="0">
              <a:solidFill>
                <a:srgbClr val="0070C0"/>
              </a:solidFill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586800" y="1194000"/>
            <a:ext cx="8100000" cy="4500000"/>
          </a:xfrm>
          <a:prstGeom prst="roundRect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noFill/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423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400" dirty="0" smtClean="0">
                <a:solidFill>
                  <a:srgbClr val="0070C0"/>
                </a:solidFill>
              </a:rPr>
              <a:t>Multiple </a:t>
            </a:r>
            <a:r>
              <a:rPr lang="en-IE" sz="2400" dirty="0">
                <a:solidFill>
                  <a:srgbClr val="0070C0"/>
                </a:solidFill>
              </a:rPr>
              <a:t>means of </a:t>
            </a:r>
            <a:r>
              <a:rPr lang="en-IE" sz="2400" dirty="0" smtClean="0">
                <a:solidFill>
                  <a:srgbClr val="0070C0"/>
                </a:solidFill>
              </a:rPr>
              <a:t>Expression</a:t>
            </a:r>
          </a:p>
          <a:p>
            <a:pPr>
              <a:defRPr/>
            </a:pPr>
            <a:endParaRPr lang="en-IE" sz="2400" dirty="0" smtClean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en-IE" sz="2000" dirty="0">
                <a:solidFill>
                  <a:srgbClr val="0070C0"/>
                </a:solidFill>
              </a:rPr>
              <a:t>Guideline 4: Provide options for physical action</a:t>
            </a:r>
          </a:p>
          <a:p>
            <a:pPr lvl="1">
              <a:defRPr/>
            </a:pPr>
            <a:endParaRPr lang="en-IE" sz="2000" dirty="0" smtClean="0"/>
          </a:p>
          <a:p>
            <a:pPr lvl="1">
              <a:defRPr/>
            </a:pPr>
            <a:r>
              <a:rPr lang="en-IE" sz="2000" dirty="0"/>
              <a:t>Checkpoint 4.1 - Vary the methods for response and navigation</a:t>
            </a:r>
          </a:p>
          <a:p>
            <a:pPr lvl="1">
              <a:defRPr/>
            </a:pPr>
            <a:r>
              <a:rPr lang="en-IE" sz="2000" dirty="0"/>
              <a:t>Checkpoint 4.2 - Optimize access to tools and assistive </a:t>
            </a:r>
            <a:r>
              <a:rPr lang="en-IE" sz="2000" dirty="0" smtClean="0"/>
              <a:t>technologies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405264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400" dirty="0" smtClean="0">
                <a:solidFill>
                  <a:srgbClr val="0070C0"/>
                </a:solidFill>
              </a:rPr>
              <a:t>Multiple </a:t>
            </a:r>
            <a:r>
              <a:rPr lang="en-IE" sz="2400" dirty="0">
                <a:solidFill>
                  <a:srgbClr val="0070C0"/>
                </a:solidFill>
              </a:rPr>
              <a:t>means of </a:t>
            </a:r>
            <a:r>
              <a:rPr lang="en-IE" sz="2400" dirty="0" smtClean="0">
                <a:solidFill>
                  <a:srgbClr val="0070C0"/>
                </a:solidFill>
              </a:rPr>
              <a:t>Expression</a:t>
            </a:r>
          </a:p>
          <a:p>
            <a:pPr>
              <a:defRPr/>
            </a:pPr>
            <a:endParaRPr lang="en-IE" sz="2400" dirty="0" smtClean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en-IE" sz="2000" dirty="0">
                <a:solidFill>
                  <a:srgbClr val="0070C0"/>
                </a:solidFill>
              </a:rPr>
              <a:t>Guideline 4: Provide options for physical action</a:t>
            </a:r>
          </a:p>
          <a:p>
            <a:pPr lvl="1">
              <a:defRPr/>
            </a:pPr>
            <a:endParaRPr lang="en-IE" sz="2000" dirty="0" smtClean="0"/>
          </a:p>
          <a:p>
            <a:pPr lvl="1">
              <a:defRPr/>
            </a:pPr>
            <a:r>
              <a:rPr lang="en-IE" sz="2000" dirty="0"/>
              <a:t>Checkpoint 4.1 - Vary the methods for response and navigation</a:t>
            </a:r>
          </a:p>
          <a:p>
            <a:pPr lvl="1">
              <a:defRPr/>
            </a:pPr>
            <a:r>
              <a:rPr lang="en-IE" sz="2000" dirty="0"/>
              <a:t>Checkpoint 4.2 - Optimize access to tools and assistive </a:t>
            </a:r>
            <a:r>
              <a:rPr lang="en-IE" sz="2000" dirty="0" smtClean="0"/>
              <a:t>technologies</a:t>
            </a:r>
            <a:endParaRPr lang="en-IE" sz="20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676400" y="2133600"/>
            <a:ext cx="2971800" cy="1676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provide alternative ways</a:t>
            </a:r>
            <a:r>
              <a:rPr kumimoji="0" lang="en-IE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of accessing content, in terms of rate, timing, and motor action.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876800" y="2133600"/>
            <a:ext cx="2971800" cy="1676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000" dirty="0" smtClean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provide alternative keystrokes for mouse actions, and access to alternative keyboards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635369" y="4114800"/>
            <a:ext cx="2971800" cy="1676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only use software</a:t>
            </a:r>
            <a:r>
              <a:rPr kumimoji="0" lang="en-IE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that works with a range of assistive technologies.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835769" y="4114800"/>
            <a:ext cx="2971800" cy="1676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000" dirty="0" smtClean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explore the use of switch and scanning access for your content.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956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400" dirty="0" smtClean="0">
                <a:solidFill>
                  <a:srgbClr val="0070C0"/>
                </a:solidFill>
              </a:rPr>
              <a:t>Multiple </a:t>
            </a:r>
            <a:r>
              <a:rPr lang="en-IE" sz="2400" dirty="0">
                <a:solidFill>
                  <a:srgbClr val="0070C0"/>
                </a:solidFill>
              </a:rPr>
              <a:t>means of </a:t>
            </a:r>
            <a:r>
              <a:rPr lang="en-IE" sz="2400" dirty="0" smtClean="0">
                <a:solidFill>
                  <a:srgbClr val="0070C0"/>
                </a:solidFill>
              </a:rPr>
              <a:t>Expression</a:t>
            </a:r>
          </a:p>
          <a:p>
            <a:pPr>
              <a:defRPr/>
            </a:pPr>
            <a:endParaRPr lang="en-IE" sz="2400" dirty="0" smtClean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en-IE" sz="2000" dirty="0">
                <a:solidFill>
                  <a:srgbClr val="0070C0"/>
                </a:solidFill>
              </a:rPr>
              <a:t>Guideline 5: Provide options for expression and </a:t>
            </a:r>
            <a:r>
              <a:rPr lang="en-IE" sz="2000" dirty="0" smtClean="0">
                <a:solidFill>
                  <a:srgbClr val="0070C0"/>
                </a:solidFill>
              </a:rPr>
              <a:t>communication</a:t>
            </a:r>
          </a:p>
          <a:p>
            <a:pPr lvl="1">
              <a:defRPr/>
            </a:pPr>
            <a:endParaRPr lang="en-IE" sz="2000" dirty="0"/>
          </a:p>
          <a:p>
            <a:pPr lvl="1">
              <a:defRPr/>
            </a:pPr>
            <a:r>
              <a:rPr lang="en-IE" sz="2000" dirty="0"/>
              <a:t>Checkpoint 5.1 - Use multiple media for communication</a:t>
            </a:r>
          </a:p>
          <a:p>
            <a:pPr lvl="1">
              <a:defRPr/>
            </a:pPr>
            <a:r>
              <a:rPr lang="en-IE" sz="2000" dirty="0"/>
              <a:t>Checkpoint 5.2 - Use multiple tools for construction and composition</a:t>
            </a:r>
          </a:p>
          <a:p>
            <a:pPr lvl="1">
              <a:defRPr/>
            </a:pPr>
            <a:r>
              <a:rPr lang="en-IE" sz="2000" dirty="0"/>
              <a:t>Checkpoint 5.3 - Build fluencies with graduated levels of support for practice and performance</a:t>
            </a:r>
          </a:p>
        </p:txBody>
      </p:sp>
    </p:spTree>
    <p:extLst>
      <p:ext uri="{BB962C8B-B14F-4D97-AF65-F5344CB8AC3E}">
        <p14:creationId xmlns:p14="http://schemas.microsoft.com/office/powerpoint/2010/main" val="48758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800" dirty="0"/>
              <a:t>CAST members, Anne Meyer and David Rose developed the principles of UDL in the late 1990s as a framework to improve and optimize teaching and learning for all people based on scientific insights into how humans learn. 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400" dirty="0" smtClean="0">
                <a:solidFill>
                  <a:srgbClr val="0070C0"/>
                </a:solidFill>
              </a:rPr>
              <a:t>Multiple </a:t>
            </a:r>
            <a:r>
              <a:rPr lang="en-IE" sz="2400" dirty="0">
                <a:solidFill>
                  <a:srgbClr val="0070C0"/>
                </a:solidFill>
              </a:rPr>
              <a:t>means of </a:t>
            </a:r>
            <a:r>
              <a:rPr lang="en-IE" sz="2400" dirty="0" smtClean="0">
                <a:solidFill>
                  <a:srgbClr val="0070C0"/>
                </a:solidFill>
              </a:rPr>
              <a:t>Expression</a:t>
            </a:r>
          </a:p>
          <a:p>
            <a:pPr>
              <a:defRPr/>
            </a:pPr>
            <a:endParaRPr lang="en-IE" sz="2400" dirty="0" smtClean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en-IE" sz="2000" dirty="0">
                <a:solidFill>
                  <a:srgbClr val="0070C0"/>
                </a:solidFill>
              </a:rPr>
              <a:t>Guideline 5: Provide options for expression and </a:t>
            </a:r>
            <a:r>
              <a:rPr lang="en-IE" sz="2000" dirty="0" smtClean="0">
                <a:solidFill>
                  <a:srgbClr val="0070C0"/>
                </a:solidFill>
              </a:rPr>
              <a:t>communication</a:t>
            </a:r>
          </a:p>
          <a:p>
            <a:pPr lvl="1">
              <a:defRPr/>
            </a:pPr>
            <a:endParaRPr lang="en-IE" sz="2000" dirty="0"/>
          </a:p>
          <a:p>
            <a:pPr lvl="1">
              <a:defRPr/>
            </a:pPr>
            <a:r>
              <a:rPr lang="en-IE" sz="2000" dirty="0"/>
              <a:t>Checkpoint 5.1 - Use multiple media for communication</a:t>
            </a:r>
          </a:p>
          <a:p>
            <a:pPr lvl="1">
              <a:defRPr/>
            </a:pPr>
            <a:r>
              <a:rPr lang="en-IE" sz="2000" dirty="0"/>
              <a:t>Checkpoint 5.2 - Use multiple tools for construction and composition</a:t>
            </a:r>
          </a:p>
          <a:p>
            <a:pPr lvl="1">
              <a:defRPr/>
            </a:pPr>
            <a:r>
              <a:rPr lang="en-IE" sz="2000" dirty="0"/>
              <a:t>Checkpoint 5.3 - Build fluencies with graduated levels of support for practice and performance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676400" y="2133600"/>
            <a:ext cx="2971800" cy="1676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consider using</a:t>
            </a:r>
            <a:r>
              <a:rPr kumimoji="0" lang="en-IE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text, speech, drawing, film, music, dance, visual art, sculpture.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876800" y="2133600"/>
            <a:ext cx="2971800" cy="1676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000" dirty="0" smtClean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use social media, interactive web tools, simulations, chats, animations.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635369" y="4114800"/>
            <a:ext cx="2971800" cy="1676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provide</a:t>
            </a:r>
            <a:r>
              <a:rPr kumimoji="0" lang="en-IE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sample sentences, and sentence starters. Use concept mapping tools. </a:t>
            </a:r>
            <a:endParaRPr kumimoji="0" lang="en-IE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835769" y="4114800"/>
            <a:ext cx="2971800" cy="1676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000" dirty="0" smtClean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provide </a:t>
            </a:r>
            <a:r>
              <a:rPr lang="en-IE" sz="20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multiple model solutions to real </a:t>
            </a:r>
            <a:r>
              <a:rPr lang="en-IE" sz="2000" dirty="0" smtClean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problems, and differentiated feedback.</a:t>
            </a:r>
            <a:endParaRPr kumimoji="0" lang="en-IE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03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400" dirty="0" smtClean="0">
                <a:solidFill>
                  <a:srgbClr val="0070C0"/>
                </a:solidFill>
              </a:rPr>
              <a:t>Multiple </a:t>
            </a:r>
            <a:r>
              <a:rPr lang="en-IE" sz="2400" dirty="0">
                <a:solidFill>
                  <a:srgbClr val="0070C0"/>
                </a:solidFill>
              </a:rPr>
              <a:t>means of </a:t>
            </a:r>
            <a:r>
              <a:rPr lang="en-IE" sz="2400" dirty="0" smtClean="0">
                <a:solidFill>
                  <a:srgbClr val="0070C0"/>
                </a:solidFill>
              </a:rPr>
              <a:t>Expression</a:t>
            </a:r>
          </a:p>
          <a:p>
            <a:pPr>
              <a:defRPr/>
            </a:pPr>
            <a:endParaRPr lang="en-IE" sz="2400" dirty="0" smtClean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en-IE" sz="2000" dirty="0">
                <a:solidFill>
                  <a:srgbClr val="0070C0"/>
                </a:solidFill>
              </a:rPr>
              <a:t>Guideline 6: Provide options for executive functions</a:t>
            </a:r>
          </a:p>
          <a:p>
            <a:pPr lvl="1">
              <a:defRPr/>
            </a:pPr>
            <a:endParaRPr lang="en-IE" sz="2000" dirty="0"/>
          </a:p>
          <a:p>
            <a:pPr lvl="1">
              <a:defRPr/>
            </a:pPr>
            <a:r>
              <a:rPr lang="en-IE" sz="2000" dirty="0"/>
              <a:t>Checkpoint 6.1 - Guide appropriate goal-setting</a:t>
            </a:r>
          </a:p>
          <a:p>
            <a:pPr lvl="1">
              <a:defRPr/>
            </a:pPr>
            <a:r>
              <a:rPr lang="en-IE" sz="2000" dirty="0"/>
              <a:t>Checkpoint 6.2 - Support planning and strategy development</a:t>
            </a:r>
          </a:p>
          <a:p>
            <a:pPr lvl="1">
              <a:defRPr/>
            </a:pPr>
            <a:r>
              <a:rPr lang="en-IE" sz="2000" dirty="0"/>
              <a:t>Checkpoint 6.3 - Facilitate managing information and resources</a:t>
            </a:r>
          </a:p>
          <a:p>
            <a:pPr lvl="1">
              <a:defRPr/>
            </a:pPr>
            <a:r>
              <a:rPr lang="en-IE" sz="2000" dirty="0"/>
              <a:t>Checkpoint 6.4 - Enhance capacity for monitoring progress</a:t>
            </a:r>
          </a:p>
        </p:txBody>
      </p:sp>
    </p:spTree>
    <p:extLst>
      <p:ext uri="{BB962C8B-B14F-4D97-AF65-F5344CB8AC3E}">
        <p14:creationId xmlns:p14="http://schemas.microsoft.com/office/powerpoint/2010/main" val="259616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400" dirty="0" smtClean="0">
                <a:solidFill>
                  <a:srgbClr val="0070C0"/>
                </a:solidFill>
              </a:rPr>
              <a:t>Multiple </a:t>
            </a:r>
            <a:r>
              <a:rPr lang="en-IE" sz="2400" dirty="0">
                <a:solidFill>
                  <a:srgbClr val="0070C0"/>
                </a:solidFill>
              </a:rPr>
              <a:t>means of </a:t>
            </a:r>
            <a:r>
              <a:rPr lang="en-IE" sz="2400" dirty="0" smtClean="0">
                <a:solidFill>
                  <a:srgbClr val="0070C0"/>
                </a:solidFill>
              </a:rPr>
              <a:t>Expression</a:t>
            </a:r>
          </a:p>
          <a:p>
            <a:pPr>
              <a:defRPr/>
            </a:pPr>
            <a:endParaRPr lang="en-IE" sz="2400" dirty="0" smtClean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en-IE" sz="2000" dirty="0">
                <a:solidFill>
                  <a:srgbClr val="0070C0"/>
                </a:solidFill>
              </a:rPr>
              <a:t>Guideline 6: Provide options for executive functions</a:t>
            </a:r>
          </a:p>
          <a:p>
            <a:pPr lvl="1">
              <a:defRPr/>
            </a:pPr>
            <a:endParaRPr lang="en-IE" sz="2000" dirty="0"/>
          </a:p>
          <a:p>
            <a:pPr lvl="1">
              <a:defRPr/>
            </a:pPr>
            <a:r>
              <a:rPr lang="en-IE" sz="2000" dirty="0"/>
              <a:t>Checkpoint 6.1 - Guide appropriate goal-setting</a:t>
            </a:r>
          </a:p>
          <a:p>
            <a:pPr lvl="1">
              <a:defRPr/>
            </a:pPr>
            <a:r>
              <a:rPr lang="en-IE" sz="2000" dirty="0"/>
              <a:t>Checkpoint 6.2 - Support planning and strategy development</a:t>
            </a:r>
          </a:p>
          <a:p>
            <a:pPr lvl="1">
              <a:defRPr/>
            </a:pPr>
            <a:r>
              <a:rPr lang="en-IE" sz="2000" dirty="0"/>
              <a:t>Checkpoint 6.3 - Facilitate managing information and resources</a:t>
            </a:r>
          </a:p>
          <a:p>
            <a:pPr lvl="1">
              <a:defRPr/>
            </a:pPr>
            <a:r>
              <a:rPr lang="en-IE" sz="2000" dirty="0"/>
              <a:t>Checkpoint 6.4 - Enhance capacity for monitoring progress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676400" y="2133600"/>
            <a:ext cx="2971800" cy="1676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create guides</a:t>
            </a:r>
            <a:r>
              <a:rPr kumimoji="0" lang="en-IE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and </a:t>
            </a:r>
            <a:r>
              <a:rPr kumimoji="0" lang="en-IE" sz="20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checksheets</a:t>
            </a:r>
            <a:r>
              <a:rPr kumimoji="0" lang="en-IE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to identify milestones, and to help estimate effort.</a:t>
            </a:r>
            <a:endParaRPr kumimoji="0" lang="en-IE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876800" y="2133600"/>
            <a:ext cx="2971800" cy="1676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0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create guides and </a:t>
            </a:r>
            <a:r>
              <a:rPr lang="en-IE" sz="2000" dirty="0" err="1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checksheets</a:t>
            </a:r>
            <a:r>
              <a:rPr lang="en-IE" sz="20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to </a:t>
            </a:r>
            <a:r>
              <a:rPr lang="en-IE" sz="2000" dirty="0" smtClean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embed points to reflect at, and point to show your work.</a:t>
            </a:r>
            <a:endParaRPr lang="en-IE" sz="2800" dirty="0">
              <a:solidFill>
                <a:schemeClr val="bg1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635369" y="4114800"/>
            <a:ext cx="2971800" cy="1676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0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create guides and </a:t>
            </a:r>
            <a:r>
              <a:rPr lang="en-IE" sz="2000" dirty="0" err="1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checksheets</a:t>
            </a:r>
            <a:r>
              <a:rPr lang="en-IE" sz="20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for notetaking, and categorizing.</a:t>
            </a:r>
            <a:endParaRPr lang="en-IE" sz="2800" dirty="0">
              <a:solidFill>
                <a:schemeClr val="bg1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835769" y="4114800"/>
            <a:ext cx="2971800" cy="1676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0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create guides and </a:t>
            </a:r>
            <a:r>
              <a:rPr lang="en-IE" sz="2000" dirty="0" err="1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checksheets</a:t>
            </a:r>
            <a:r>
              <a:rPr lang="en-IE" sz="20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for </a:t>
            </a:r>
            <a:r>
              <a:rPr lang="en-IE" sz="2000" dirty="0" smtClean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self-assessment, and sample rubrics.</a:t>
            </a:r>
            <a:endParaRPr lang="en-IE" sz="2800" dirty="0">
              <a:solidFill>
                <a:schemeClr val="bg1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210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800" dirty="0" smtClean="0">
                <a:solidFill>
                  <a:srgbClr val="00B050"/>
                </a:solidFill>
              </a:rPr>
              <a:t>Multiple </a:t>
            </a:r>
            <a:r>
              <a:rPr lang="en-IE" sz="2800" dirty="0">
                <a:solidFill>
                  <a:srgbClr val="00B050"/>
                </a:solidFill>
              </a:rPr>
              <a:t>means of </a:t>
            </a:r>
            <a:r>
              <a:rPr lang="en-IE" sz="2800" dirty="0" smtClean="0">
                <a:solidFill>
                  <a:srgbClr val="00B050"/>
                </a:solidFill>
              </a:rPr>
              <a:t>Engagement</a:t>
            </a:r>
          </a:p>
          <a:p>
            <a:pPr>
              <a:defRPr/>
            </a:pPr>
            <a:endParaRPr lang="en-IE" sz="2800" dirty="0" smtClean="0">
              <a:solidFill>
                <a:srgbClr val="00B050"/>
              </a:solidFill>
            </a:endParaRPr>
          </a:p>
          <a:p>
            <a:pPr lvl="1">
              <a:defRPr/>
            </a:pPr>
            <a:r>
              <a:rPr lang="en-IE" sz="2400" dirty="0">
                <a:solidFill>
                  <a:srgbClr val="00B050"/>
                </a:solidFill>
              </a:rPr>
              <a:t>Guideline 7: Provide options for recruiting interest</a:t>
            </a:r>
          </a:p>
          <a:p>
            <a:pPr lvl="1">
              <a:defRPr/>
            </a:pPr>
            <a:endParaRPr lang="en-IE" sz="2400" dirty="0" smtClean="0">
              <a:solidFill>
                <a:srgbClr val="00B050"/>
              </a:solidFill>
            </a:endParaRPr>
          </a:p>
          <a:p>
            <a:pPr lvl="1">
              <a:defRPr/>
            </a:pPr>
            <a:r>
              <a:rPr lang="en-IE" sz="2400" dirty="0" smtClean="0">
                <a:solidFill>
                  <a:srgbClr val="00B050"/>
                </a:solidFill>
              </a:rPr>
              <a:t>Guideline </a:t>
            </a:r>
            <a:r>
              <a:rPr lang="en-IE" sz="2400" dirty="0">
                <a:solidFill>
                  <a:srgbClr val="00B050"/>
                </a:solidFill>
              </a:rPr>
              <a:t>8: Provide options for sustaining effort and persistence</a:t>
            </a:r>
          </a:p>
          <a:p>
            <a:pPr lvl="1">
              <a:defRPr/>
            </a:pPr>
            <a:endParaRPr lang="en-IE" sz="2400" dirty="0" smtClean="0">
              <a:solidFill>
                <a:srgbClr val="00B050"/>
              </a:solidFill>
            </a:endParaRPr>
          </a:p>
          <a:p>
            <a:pPr lvl="1">
              <a:defRPr/>
            </a:pPr>
            <a:r>
              <a:rPr lang="en-IE" sz="2400" dirty="0" smtClean="0">
                <a:solidFill>
                  <a:srgbClr val="00B050"/>
                </a:solidFill>
              </a:rPr>
              <a:t>Guideline </a:t>
            </a:r>
            <a:r>
              <a:rPr lang="en-IE" sz="2400" dirty="0">
                <a:solidFill>
                  <a:srgbClr val="00B050"/>
                </a:solidFill>
              </a:rPr>
              <a:t>9: Provide options for </a:t>
            </a:r>
            <a:r>
              <a:rPr lang="en-IE" sz="2400" dirty="0" smtClean="0">
                <a:solidFill>
                  <a:srgbClr val="00B050"/>
                </a:solidFill>
              </a:rPr>
              <a:t>self-regulation</a:t>
            </a:r>
            <a:endParaRPr lang="en-IE" sz="2400" dirty="0">
              <a:solidFill>
                <a:srgbClr val="00B050"/>
              </a:solidFill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586800" y="1194000"/>
            <a:ext cx="8100000" cy="4140000"/>
          </a:xfrm>
          <a:prstGeom prst="roundRect">
            <a:avLst/>
          </a:prstGeom>
          <a:noFill/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noFill/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65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400" dirty="0" smtClean="0">
                <a:solidFill>
                  <a:srgbClr val="00B050"/>
                </a:solidFill>
              </a:rPr>
              <a:t>Multiple </a:t>
            </a:r>
            <a:r>
              <a:rPr lang="en-IE" sz="2400" dirty="0">
                <a:solidFill>
                  <a:srgbClr val="00B050"/>
                </a:solidFill>
              </a:rPr>
              <a:t>means of </a:t>
            </a:r>
            <a:r>
              <a:rPr lang="en-IE" sz="2400" dirty="0" smtClean="0">
                <a:solidFill>
                  <a:srgbClr val="00B050"/>
                </a:solidFill>
              </a:rPr>
              <a:t>Engagement</a:t>
            </a:r>
          </a:p>
          <a:p>
            <a:pPr>
              <a:defRPr/>
            </a:pPr>
            <a:endParaRPr lang="en-IE" sz="2400" dirty="0" smtClean="0">
              <a:solidFill>
                <a:srgbClr val="00B050"/>
              </a:solidFill>
            </a:endParaRPr>
          </a:p>
          <a:p>
            <a:pPr lvl="1">
              <a:defRPr/>
            </a:pPr>
            <a:r>
              <a:rPr lang="en-IE" sz="2000" dirty="0">
                <a:solidFill>
                  <a:srgbClr val="00B050"/>
                </a:solidFill>
              </a:rPr>
              <a:t>Guideline 7: Provide options for recruiting interest</a:t>
            </a:r>
          </a:p>
          <a:p>
            <a:pPr lvl="1">
              <a:defRPr/>
            </a:pPr>
            <a:endParaRPr lang="en-IE" sz="2000" dirty="0" smtClean="0"/>
          </a:p>
          <a:p>
            <a:pPr lvl="1">
              <a:defRPr/>
            </a:pPr>
            <a:r>
              <a:rPr lang="en-IE" sz="2000" dirty="0"/>
              <a:t>Checkpoint 7.1 - Optimize individual choice and autonomy</a:t>
            </a:r>
          </a:p>
          <a:p>
            <a:pPr lvl="1">
              <a:defRPr/>
            </a:pPr>
            <a:r>
              <a:rPr lang="en-IE" sz="2000" dirty="0"/>
              <a:t>Checkpoint 7.2 - Optimize relevance, value, and authenticity</a:t>
            </a:r>
          </a:p>
          <a:p>
            <a:pPr lvl="1">
              <a:defRPr/>
            </a:pPr>
            <a:r>
              <a:rPr lang="en-IE" sz="2000" dirty="0"/>
              <a:t>Checkpoint 7.3 - Minimize threats and distractions</a:t>
            </a:r>
          </a:p>
        </p:txBody>
      </p:sp>
    </p:spTree>
    <p:extLst>
      <p:ext uri="{BB962C8B-B14F-4D97-AF65-F5344CB8AC3E}">
        <p14:creationId xmlns:p14="http://schemas.microsoft.com/office/powerpoint/2010/main" val="114477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400" dirty="0" smtClean="0">
                <a:solidFill>
                  <a:srgbClr val="00B050"/>
                </a:solidFill>
              </a:rPr>
              <a:t>Multiple </a:t>
            </a:r>
            <a:r>
              <a:rPr lang="en-IE" sz="2400" dirty="0">
                <a:solidFill>
                  <a:srgbClr val="00B050"/>
                </a:solidFill>
              </a:rPr>
              <a:t>means of </a:t>
            </a:r>
            <a:r>
              <a:rPr lang="en-IE" sz="2400" dirty="0" smtClean="0">
                <a:solidFill>
                  <a:srgbClr val="00B050"/>
                </a:solidFill>
              </a:rPr>
              <a:t>Engagement</a:t>
            </a:r>
          </a:p>
          <a:p>
            <a:pPr>
              <a:defRPr/>
            </a:pPr>
            <a:endParaRPr lang="en-IE" sz="2400" dirty="0" smtClean="0">
              <a:solidFill>
                <a:srgbClr val="00B050"/>
              </a:solidFill>
            </a:endParaRPr>
          </a:p>
          <a:p>
            <a:pPr lvl="1">
              <a:defRPr/>
            </a:pPr>
            <a:r>
              <a:rPr lang="en-IE" sz="2000" dirty="0">
                <a:solidFill>
                  <a:srgbClr val="00B050"/>
                </a:solidFill>
              </a:rPr>
              <a:t>Guideline 7: Provide options for recruiting interest</a:t>
            </a:r>
          </a:p>
          <a:p>
            <a:pPr lvl="1">
              <a:defRPr/>
            </a:pPr>
            <a:endParaRPr lang="en-IE" sz="2000" dirty="0" smtClean="0"/>
          </a:p>
          <a:p>
            <a:pPr lvl="1">
              <a:defRPr/>
            </a:pPr>
            <a:r>
              <a:rPr lang="en-IE" sz="2000" dirty="0"/>
              <a:t>Checkpoint 7.1 - Optimize individual choice and autonomy</a:t>
            </a:r>
          </a:p>
          <a:p>
            <a:pPr lvl="1">
              <a:defRPr/>
            </a:pPr>
            <a:r>
              <a:rPr lang="en-IE" sz="2000" dirty="0"/>
              <a:t>Checkpoint 7.2 - Optimize relevance, value, and authenticity</a:t>
            </a:r>
          </a:p>
          <a:p>
            <a:pPr lvl="1">
              <a:defRPr/>
            </a:pPr>
            <a:r>
              <a:rPr lang="en-IE" sz="2000" dirty="0"/>
              <a:t>Checkpoint 7.3 - Minimize threats and distractions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676400" y="2133600"/>
            <a:ext cx="2971800" cy="167640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provide</a:t>
            </a:r>
            <a:r>
              <a:rPr kumimoji="0" lang="en-IE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students with choice in terms of challenge, rewards, timing of sub-tasks.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876800" y="2133600"/>
            <a:ext cx="2971800" cy="167640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000" dirty="0" smtClean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create activities that are personalized, relevant (culturally and socially), and ability appropriate. 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635369" y="4114800"/>
            <a:ext cx="2971800" cy="167640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create</a:t>
            </a:r>
            <a:r>
              <a:rPr kumimoji="0" lang="en-IE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activities that foster problem solving, and encourage th</a:t>
            </a:r>
            <a:r>
              <a:rPr lang="en-IE" sz="2000" dirty="0" smtClean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 use of imagination.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835769" y="4114800"/>
            <a:ext cx="2971800" cy="167640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000" dirty="0" smtClean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create a supportive and accepting classroom environment.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675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400" dirty="0" smtClean="0">
                <a:solidFill>
                  <a:srgbClr val="00B050"/>
                </a:solidFill>
              </a:rPr>
              <a:t>Multiple </a:t>
            </a:r>
            <a:r>
              <a:rPr lang="en-IE" sz="2400" dirty="0">
                <a:solidFill>
                  <a:srgbClr val="00B050"/>
                </a:solidFill>
              </a:rPr>
              <a:t>means of </a:t>
            </a:r>
            <a:r>
              <a:rPr lang="en-IE" sz="2400" dirty="0" smtClean="0">
                <a:solidFill>
                  <a:srgbClr val="00B050"/>
                </a:solidFill>
              </a:rPr>
              <a:t>Engagement</a:t>
            </a:r>
          </a:p>
          <a:p>
            <a:pPr>
              <a:defRPr/>
            </a:pPr>
            <a:endParaRPr lang="en-IE" sz="2400" dirty="0" smtClean="0">
              <a:solidFill>
                <a:srgbClr val="00B050"/>
              </a:solidFill>
            </a:endParaRPr>
          </a:p>
          <a:p>
            <a:pPr lvl="1">
              <a:defRPr/>
            </a:pPr>
            <a:r>
              <a:rPr lang="en-IE" sz="2000" dirty="0">
                <a:solidFill>
                  <a:srgbClr val="00B050"/>
                </a:solidFill>
              </a:rPr>
              <a:t>Guideline 8: Provide options for sustaining effort and persistence</a:t>
            </a:r>
          </a:p>
          <a:p>
            <a:pPr lvl="1">
              <a:defRPr/>
            </a:pPr>
            <a:endParaRPr lang="en-IE" sz="2000" dirty="0"/>
          </a:p>
          <a:p>
            <a:pPr lvl="1">
              <a:defRPr/>
            </a:pPr>
            <a:r>
              <a:rPr lang="en-IE" sz="2000" dirty="0"/>
              <a:t>Checkpoint 8.1 - Heighten salience of goals and objectives</a:t>
            </a:r>
          </a:p>
          <a:p>
            <a:pPr lvl="1">
              <a:defRPr/>
            </a:pPr>
            <a:r>
              <a:rPr lang="en-IE" sz="2000" dirty="0"/>
              <a:t>Checkpoint 8.2 - Vary demands and resources to optimize challenge</a:t>
            </a:r>
          </a:p>
          <a:p>
            <a:pPr lvl="1">
              <a:defRPr/>
            </a:pPr>
            <a:r>
              <a:rPr lang="en-IE" sz="2000" dirty="0"/>
              <a:t>Checkpoint 8.3 - Foster collaboration and community</a:t>
            </a:r>
          </a:p>
          <a:p>
            <a:pPr lvl="1">
              <a:defRPr/>
            </a:pPr>
            <a:r>
              <a:rPr lang="en-IE" sz="2000" dirty="0"/>
              <a:t>Checkpoint 8.4 - Increase mastery-oriented feedback</a:t>
            </a:r>
          </a:p>
        </p:txBody>
      </p:sp>
    </p:spTree>
    <p:extLst>
      <p:ext uri="{BB962C8B-B14F-4D97-AF65-F5344CB8AC3E}">
        <p14:creationId xmlns:p14="http://schemas.microsoft.com/office/powerpoint/2010/main" val="246483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400" dirty="0" smtClean="0">
                <a:solidFill>
                  <a:srgbClr val="00B050"/>
                </a:solidFill>
              </a:rPr>
              <a:t>Multiple </a:t>
            </a:r>
            <a:r>
              <a:rPr lang="en-IE" sz="2400" dirty="0">
                <a:solidFill>
                  <a:srgbClr val="00B050"/>
                </a:solidFill>
              </a:rPr>
              <a:t>means of </a:t>
            </a:r>
            <a:r>
              <a:rPr lang="en-IE" sz="2400" dirty="0" smtClean="0">
                <a:solidFill>
                  <a:srgbClr val="00B050"/>
                </a:solidFill>
              </a:rPr>
              <a:t>Engagement</a:t>
            </a:r>
          </a:p>
          <a:p>
            <a:pPr>
              <a:defRPr/>
            </a:pPr>
            <a:endParaRPr lang="en-IE" sz="2400" dirty="0" smtClean="0">
              <a:solidFill>
                <a:srgbClr val="00B050"/>
              </a:solidFill>
            </a:endParaRPr>
          </a:p>
          <a:p>
            <a:pPr lvl="1">
              <a:defRPr/>
            </a:pPr>
            <a:r>
              <a:rPr lang="en-IE" sz="2000" dirty="0">
                <a:solidFill>
                  <a:srgbClr val="00B050"/>
                </a:solidFill>
              </a:rPr>
              <a:t>Guideline 8: Provide options for sustaining effort and persistence</a:t>
            </a:r>
          </a:p>
          <a:p>
            <a:pPr lvl="1">
              <a:defRPr/>
            </a:pPr>
            <a:endParaRPr lang="en-IE" sz="2000" dirty="0"/>
          </a:p>
          <a:p>
            <a:pPr lvl="1">
              <a:defRPr/>
            </a:pPr>
            <a:r>
              <a:rPr lang="en-IE" sz="2000" dirty="0"/>
              <a:t>Checkpoint 8.1 - Heighten salience of goals and objectives</a:t>
            </a:r>
          </a:p>
          <a:p>
            <a:pPr lvl="1">
              <a:defRPr/>
            </a:pPr>
            <a:r>
              <a:rPr lang="en-IE" sz="2000" dirty="0"/>
              <a:t>Checkpoint 8.2 - Vary demands and resources to optimize challenge</a:t>
            </a:r>
          </a:p>
          <a:p>
            <a:pPr lvl="1">
              <a:defRPr/>
            </a:pPr>
            <a:r>
              <a:rPr lang="en-IE" sz="2000" dirty="0"/>
              <a:t>Checkpoint 8.3 - Foster collaboration and community</a:t>
            </a:r>
          </a:p>
          <a:p>
            <a:pPr lvl="1">
              <a:defRPr/>
            </a:pPr>
            <a:r>
              <a:rPr lang="en-IE" sz="2000" dirty="0"/>
              <a:t>Checkpoint 8.4 - Increase mastery-oriented feedback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676400" y="2133600"/>
            <a:ext cx="2971800" cy="167640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</a:t>
            </a:r>
            <a:r>
              <a:rPr lang="en-IE" sz="2000" dirty="0" smtClean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encourage students to define and focus on goals; and explore what excellence means.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876800" y="2133600"/>
            <a:ext cx="2971800" cy="167640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000" dirty="0" smtClean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focus less on external evaluation, and focus on effort and improvement in meeting standards.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635369" y="4114800"/>
            <a:ext cx="2971800" cy="167640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use</a:t>
            </a:r>
            <a:r>
              <a:rPr kumimoji="0" lang="en-IE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peer-review and peer-tutoring. Create rubrics and guides for </a:t>
            </a:r>
            <a:r>
              <a:rPr kumimoji="0" lang="en-IE" sz="20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groupwork</a:t>
            </a:r>
            <a:r>
              <a:rPr kumimoji="0" lang="en-IE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.</a:t>
            </a:r>
            <a:endParaRPr kumimoji="0" lang="en-IE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835769" y="4114800"/>
            <a:ext cx="2971800" cy="167640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000" dirty="0" smtClean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provide feedback that is frequent, timely, and relevant. Also that emphasises effort and improvement.</a:t>
            </a:r>
            <a:endParaRPr kumimoji="0" lang="en-IE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860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400" dirty="0" smtClean="0">
                <a:solidFill>
                  <a:srgbClr val="00B050"/>
                </a:solidFill>
              </a:rPr>
              <a:t>Multiple </a:t>
            </a:r>
            <a:r>
              <a:rPr lang="en-IE" sz="2400" dirty="0">
                <a:solidFill>
                  <a:srgbClr val="00B050"/>
                </a:solidFill>
              </a:rPr>
              <a:t>means of </a:t>
            </a:r>
            <a:r>
              <a:rPr lang="en-IE" sz="2400" dirty="0" smtClean="0">
                <a:solidFill>
                  <a:srgbClr val="00B050"/>
                </a:solidFill>
              </a:rPr>
              <a:t>Engagement</a:t>
            </a:r>
          </a:p>
          <a:p>
            <a:pPr>
              <a:defRPr/>
            </a:pPr>
            <a:endParaRPr lang="en-IE" sz="2400" dirty="0" smtClean="0">
              <a:solidFill>
                <a:srgbClr val="00B050"/>
              </a:solidFill>
            </a:endParaRPr>
          </a:p>
          <a:p>
            <a:pPr lvl="1">
              <a:defRPr/>
            </a:pPr>
            <a:r>
              <a:rPr lang="en-IE" sz="2000" dirty="0">
                <a:solidFill>
                  <a:srgbClr val="00B050"/>
                </a:solidFill>
              </a:rPr>
              <a:t>Guideline 9: Provide options for self-regulation</a:t>
            </a:r>
          </a:p>
          <a:p>
            <a:pPr lvl="1">
              <a:defRPr/>
            </a:pPr>
            <a:endParaRPr lang="en-IE" sz="2000" dirty="0"/>
          </a:p>
          <a:p>
            <a:pPr lvl="1">
              <a:defRPr/>
            </a:pPr>
            <a:r>
              <a:rPr lang="en-IE" sz="2000" dirty="0"/>
              <a:t>Checkpoint 9.1 - Promote expectations and beliefs that optimize motivation</a:t>
            </a:r>
          </a:p>
          <a:p>
            <a:pPr lvl="1">
              <a:defRPr/>
            </a:pPr>
            <a:r>
              <a:rPr lang="en-IE" sz="2000" dirty="0"/>
              <a:t>Checkpoint 9.2 - Facilitate personal coping skills and strategies</a:t>
            </a:r>
          </a:p>
          <a:p>
            <a:pPr lvl="1">
              <a:defRPr/>
            </a:pPr>
            <a:r>
              <a:rPr lang="en-IE" sz="2000" dirty="0"/>
              <a:t>Checkpoint 9.3 - Develop self-assessment and reflection</a:t>
            </a:r>
          </a:p>
        </p:txBody>
      </p:sp>
    </p:spTree>
    <p:extLst>
      <p:ext uri="{BB962C8B-B14F-4D97-AF65-F5344CB8AC3E}">
        <p14:creationId xmlns:p14="http://schemas.microsoft.com/office/powerpoint/2010/main" val="39696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400" dirty="0" smtClean="0">
                <a:solidFill>
                  <a:srgbClr val="00B050"/>
                </a:solidFill>
              </a:rPr>
              <a:t>Multiple </a:t>
            </a:r>
            <a:r>
              <a:rPr lang="en-IE" sz="2400" dirty="0">
                <a:solidFill>
                  <a:srgbClr val="00B050"/>
                </a:solidFill>
              </a:rPr>
              <a:t>means of </a:t>
            </a:r>
            <a:r>
              <a:rPr lang="en-IE" sz="2400" dirty="0" smtClean="0">
                <a:solidFill>
                  <a:srgbClr val="00B050"/>
                </a:solidFill>
              </a:rPr>
              <a:t>Engagement</a:t>
            </a:r>
          </a:p>
          <a:p>
            <a:pPr>
              <a:defRPr/>
            </a:pPr>
            <a:endParaRPr lang="en-IE" sz="2400" dirty="0" smtClean="0">
              <a:solidFill>
                <a:srgbClr val="00B050"/>
              </a:solidFill>
            </a:endParaRPr>
          </a:p>
          <a:p>
            <a:pPr lvl="1">
              <a:defRPr/>
            </a:pPr>
            <a:r>
              <a:rPr lang="en-IE" sz="2000" dirty="0">
                <a:solidFill>
                  <a:srgbClr val="00B050"/>
                </a:solidFill>
              </a:rPr>
              <a:t>Guideline 9: Provide options for self-regulation</a:t>
            </a:r>
          </a:p>
          <a:p>
            <a:pPr lvl="1">
              <a:defRPr/>
            </a:pPr>
            <a:endParaRPr lang="en-IE" sz="2000" dirty="0"/>
          </a:p>
          <a:p>
            <a:pPr lvl="1">
              <a:defRPr/>
            </a:pPr>
            <a:r>
              <a:rPr lang="en-IE" sz="2000" dirty="0"/>
              <a:t>Checkpoint 9.1 - Promote expectations and beliefs that optimize motivation</a:t>
            </a:r>
          </a:p>
          <a:p>
            <a:pPr lvl="1">
              <a:defRPr/>
            </a:pPr>
            <a:r>
              <a:rPr lang="en-IE" sz="2000" dirty="0"/>
              <a:t>Checkpoint 9.2 - Facilitate personal coping skills and strategies</a:t>
            </a:r>
          </a:p>
          <a:p>
            <a:pPr lvl="1">
              <a:defRPr/>
            </a:pPr>
            <a:r>
              <a:rPr lang="en-IE" sz="2000" dirty="0"/>
              <a:t>Checkpoint 9.3 - Develop self-assessment and reflection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676400" y="2133600"/>
            <a:ext cx="2971800" cy="167640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0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create guides and </a:t>
            </a:r>
            <a:r>
              <a:rPr lang="en-IE" sz="2000" dirty="0" err="1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checksheets</a:t>
            </a:r>
            <a:r>
              <a:rPr lang="en-IE" sz="20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to </a:t>
            </a:r>
            <a:r>
              <a:rPr lang="en-IE" sz="2000" dirty="0" smtClean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reduce frustration, and to keep on-task in spite of distractions.</a:t>
            </a:r>
            <a:endParaRPr lang="en-IE" sz="2000" dirty="0">
              <a:solidFill>
                <a:schemeClr val="bg1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876800" y="2133600"/>
            <a:ext cx="2971800" cy="167640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000" dirty="0" smtClean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use real life examples or simulations to demonstrate coping skills.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635369" y="4114800"/>
            <a:ext cx="2971800" cy="167640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</a:t>
            </a:r>
            <a:r>
              <a:rPr kumimoji="0" lang="en-IE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assist students in overcoming specific topics that they have phobias about.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835769" y="4114800"/>
            <a:ext cx="2971800" cy="167640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000" dirty="0" smtClean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assist the students in identifying their personal goals, and their own strengths and weaknesses.</a:t>
            </a:r>
            <a:endParaRPr kumimoji="0" lang="en-I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004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800" dirty="0" smtClean="0"/>
              <a:t>The </a:t>
            </a:r>
            <a:r>
              <a:rPr lang="en-IE" sz="2800" dirty="0"/>
              <a:t>UDL Guidelines can be used by educators, curriculum developers, researchers, parents, and anyone else who wants to implement the UDL framework in a learning environment. These guidelines offer a set of concrete suggestions that can be applied to any discipline or domain to ensure that all learners can access and participate in meaningful, challenging learning opportunities.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407741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The UDL </a:t>
            </a:r>
            <a:r>
              <a:rPr lang="en-US" sz="2800" dirty="0"/>
              <a:t>Guidelines suggests:</a:t>
            </a:r>
          </a:p>
          <a:p>
            <a:pPr lvl="1">
              <a:defRPr/>
            </a:pPr>
            <a:r>
              <a:rPr lang="en-IE" sz="2400" b="1" dirty="0"/>
              <a:t>Multiple means of Representation:</a:t>
            </a:r>
            <a:r>
              <a:rPr lang="en-IE" sz="2400" dirty="0"/>
              <a:t> To give learners various ways of acquiring information and knowledge,</a:t>
            </a:r>
          </a:p>
          <a:p>
            <a:pPr lvl="1">
              <a:defRPr/>
            </a:pPr>
            <a:r>
              <a:rPr lang="en-IE" sz="2400" b="1" dirty="0"/>
              <a:t>Multiple means of Expression:</a:t>
            </a:r>
            <a:r>
              <a:rPr lang="en-IE" sz="2400" dirty="0"/>
              <a:t> to provide learners alternatives for demonstrating what they know </a:t>
            </a:r>
          </a:p>
          <a:p>
            <a:pPr lvl="1">
              <a:defRPr/>
            </a:pPr>
            <a:r>
              <a:rPr lang="en-IE" sz="2400" b="1" dirty="0"/>
              <a:t>Multiple means of Engagement:</a:t>
            </a:r>
            <a:r>
              <a:rPr lang="en-IE" sz="2400" dirty="0"/>
              <a:t> to tap into learners' interests, offer appropriate challenges, and increase motivation</a:t>
            </a:r>
            <a:r>
              <a:rPr lang="en-IE" sz="2400" dirty="0" smtClean="0"/>
              <a:t>.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247499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6934200" cy="685800"/>
          </a:xfrm>
        </p:spPr>
        <p:txBody>
          <a:bodyPr/>
          <a:lstStyle/>
          <a:p>
            <a:r>
              <a:rPr lang="en-IE" dirty="0" smtClean="0"/>
              <a:t>Universal Design for Learning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19800"/>
            <a:ext cx="7898441" cy="4500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 rot="2100000">
            <a:off x="6318095" y="407684"/>
            <a:ext cx="288559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</a:t>
            </a:r>
          </a:p>
          <a:p>
            <a:pPr algn="ctr"/>
            <a:r>
              <a:rPr lang="en-US" sz="5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</a:t>
            </a:r>
            <a:r>
              <a:rPr lang="en-US" sz="54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WHAT”</a:t>
            </a:r>
            <a:endParaRPr lang="en-US" sz="54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502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6934200" cy="685800"/>
          </a:xfrm>
        </p:spPr>
        <p:txBody>
          <a:bodyPr/>
          <a:lstStyle/>
          <a:p>
            <a:r>
              <a:rPr lang="en-IE" dirty="0" smtClean="0"/>
              <a:t>Universal Design for Learning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56" y="1471200"/>
            <a:ext cx="8456944" cy="4320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rot="2100000">
            <a:off x="6484745" y="407684"/>
            <a:ext cx="255230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</a:t>
            </a:r>
          </a:p>
          <a:p>
            <a:pPr algn="ctr"/>
            <a:r>
              <a:rPr lang="en-US" sz="5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</a:t>
            </a:r>
            <a:r>
              <a:rPr lang="en-US" sz="5400" b="1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HOW”</a:t>
            </a:r>
            <a:endParaRPr lang="en-US" sz="54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07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6934200" cy="685800"/>
          </a:xfrm>
        </p:spPr>
        <p:txBody>
          <a:bodyPr/>
          <a:lstStyle/>
          <a:p>
            <a:r>
              <a:rPr lang="en-IE" dirty="0" smtClean="0"/>
              <a:t>Universal Design for Learning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7800"/>
            <a:ext cx="8270771" cy="4320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rot="2100000">
            <a:off x="6523216" y="407684"/>
            <a:ext cx="247535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</a:t>
            </a:r>
          </a:p>
          <a:p>
            <a:pPr algn="ctr"/>
            <a:r>
              <a:rPr lang="en-US" sz="5400" b="1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</a:t>
            </a:r>
            <a:r>
              <a:rPr lang="en-US" sz="5400" b="1" cap="none" spc="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WHY”</a:t>
            </a:r>
            <a:endParaRPr lang="en-US" sz="5400" b="1" cap="none" spc="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756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9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Universal Design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2800" dirty="0" smtClean="0">
                <a:solidFill>
                  <a:srgbClr val="CC00CC"/>
                </a:solidFill>
              </a:rPr>
              <a:t>Multiple </a:t>
            </a:r>
            <a:r>
              <a:rPr lang="en-IE" sz="2800" dirty="0">
                <a:solidFill>
                  <a:srgbClr val="CC00CC"/>
                </a:solidFill>
              </a:rPr>
              <a:t>means of </a:t>
            </a:r>
            <a:r>
              <a:rPr lang="en-IE" sz="2800" dirty="0" smtClean="0">
                <a:solidFill>
                  <a:srgbClr val="CC00CC"/>
                </a:solidFill>
              </a:rPr>
              <a:t>Representation</a:t>
            </a:r>
          </a:p>
          <a:p>
            <a:pPr marL="0" indent="0">
              <a:buNone/>
              <a:defRPr/>
            </a:pPr>
            <a:endParaRPr lang="en-IE" sz="2800" dirty="0" smtClean="0">
              <a:solidFill>
                <a:srgbClr val="CC00CC"/>
              </a:solidFill>
            </a:endParaRPr>
          </a:p>
          <a:p>
            <a:pPr lvl="1">
              <a:defRPr/>
            </a:pPr>
            <a:r>
              <a:rPr lang="en-IE" sz="2400" dirty="0">
                <a:solidFill>
                  <a:srgbClr val="CC00CC"/>
                </a:solidFill>
              </a:rPr>
              <a:t>Guideline 1: Provide options for </a:t>
            </a:r>
            <a:r>
              <a:rPr lang="en-IE" sz="2400" dirty="0" smtClean="0">
                <a:solidFill>
                  <a:srgbClr val="CC00CC"/>
                </a:solidFill>
              </a:rPr>
              <a:t>perception</a:t>
            </a:r>
          </a:p>
          <a:p>
            <a:pPr lvl="1">
              <a:defRPr/>
            </a:pPr>
            <a:endParaRPr lang="en-IE" sz="2400" dirty="0">
              <a:solidFill>
                <a:srgbClr val="CC00CC"/>
              </a:solidFill>
            </a:endParaRPr>
          </a:p>
          <a:p>
            <a:pPr lvl="1">
              <a:defRPr/>
            </a:pPr>
            <a:r>
              <a:rPr lang="en-IE" sz="2400" dirty="0">
                <a:solidFill>
                  <a:srgbClr val="CC00CC"/>
                </a:solidFill>
              </a:rPr>
              <a:t>Guideline 2: Provide options for language, mathematical expressions, and </a:t>
            </a:r>
            <a:r>
              <a:rPr lang="en-IE" sz="2400" dirty="0" smtClean="0">
                <a:solidFill>
                  <a:srgbClr val="CC00CC"/>
                </a:solidFill>
              </a:rPr>
              <a:t>symbols</a:t>
            </a:r>
          </a:p>
          <a:p>
            <a:pPr lvl="1">
              <a:defRPr/>
            </a:pPr>
            <a:endParaRPr lang="en-IE" sz="2400" dirty="0" smtClean="0">
              <a:solidFill>
                <a:srgbClr val="CC00CC"/>
              </a:solidFill>
            </a:endParaRPr>
          </a:p>
          <a:p>
            <a:pPr lvl="1">
              <a:defRPr/>
            </a:pPr>
            <a:r>
              <a:rPr lang="en-IE" sz="2400" dirty="0" smtClean="0">
                <a:solidFill>
                  <a:srgbClr val="CC00CC"/>
                </a:solidFill>
              </a:rPr>
              <a:t>Guideline </a:t>
            </a:r>
            <a:r>
              <a:rPr lang="en-IE" sz="2400" dirty="0">
                <a:solidFill>
                  <a:srgbClr val="CC00CC"/>
                </a:solidFill>
              </a:rPr>
              <a:t>3: Provide options for comprehension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86800" y="1194000"/>
            <a:ext cx="8100000" cy="4140000"/>
          </a:xfrm>
          <a:prstGeom prst="roundRect">
            <a:avLst/>
          </a:prstGeom>
          <a:noFill/>
          <a:ln w="7620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noFill/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973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D_ICT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illSans Bold"/>
        <a:ea typeface="ＭＳ Ｐゴシック"/>
        <a:cs typeface="ＭＳ Ｐゴシック"/>
      </a:majorFont>
      <a:minorFont>
        <a:latin typeface="GillSan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  <a:ea typeface="ＭＳ Ｐゴシック" pitchFamily="-1" charset="-128"/>
            <a:cs typeface="ＭＳ Ｐゴシック" pitchFamily="-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  <a:ea typeface="ＭＳ Ｐゴシック" pitchFamily="-1" charset="-128"/>
            <a:cs typeface="ＭＳ Ｐゴシック" pitchFamily="-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UD_ICT.ppt</Template>
  <TotalTime>1301</TotalTime>
  <Words>1691</Words>
  <Application>Microsoft Office PowerPoint</Application>
  <PresentationFormat>On-screen Show (4:3)</PresentationFormat>
  <Paragraphs>232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ＭＳ Ｐゴシック</vt:lpstr>
      <vt:lpstr>Arial</vt:lpstr>
      <vt:lpstr>Calibri</vt:lpstr>
      <vt:lpstr>GillSans</vt:lpstr>
      <vt:lpstr>GillSans Bold</vt:lpstr>
      <vt:lpstr>UD_ICT</vt:lpstr>
      <vt:lpstr>Universal Design for Learning</vt:lpstr>
      <vt:lpstr>Universal Design for Learning</vt:lpstr>
      <vt:lpstr>Universal Design for Learning</vt:lpstr>
      <vt:lpstr>Universal Design for Learning</vt:lpstr>
      <vt:lpstr>Universal Design for Learning</vt:lpstr>
      <vt:lpstr>Universal Design for Learning</vt:lpstr>
      <vt:lpstr>Universal Design for Learning</vt:lpstr>
      <vt:lpstr>PowerPoint Presentation</vt:lpstr>
      <vt:lpstr>Universal Design for Learning</vt:lpstr>
      <vt:lpstr>Universal Design for Learning</vt:lpstr>
      <vt:lpstr>Universal Design for Learning</vt:lpstr>
      <vt:lpstr>Universal Design for Learning</vt:lpstr>
      <vt:lpstr>Universal Design for Learning</vt:lpstr>
      <vt:lpstr>Universal Design for Learning</vt:lpstr>
      <vt:lpstr>Universal Design for Learning</vt:lpstr>
      <vt:lpstr>Universal Design for Learning</vt:lpstr>
      <vt:lpstr>Universal Design for Learning</vt:lpstr>
      <vt:lpstr>Universal Design for Learning</vt:lpstr>
      <vt:lpstr>Universal Design for Learning</vt:lpstr>
      <vt:lpstr>Universal Design for Learning</vt:lpstr>
      <vt:lpstr>Universal Design for Learning</vt:lpstr>
      <vt:lpstr>Universal Design for Learning</vt:lpstr>
      <vt:lpstr>Universal Design for Learning</vt:lpstr>
      <vt:lpstr>Universal Design for Learning</vt:lpstr>
      <vt:lpstr>Universal Design for Learning</vt:lpstr>
      <vt:lpstr>Universal Design for Learning</vt:lpstr>
      <vt:lpstr>Universal Design for Learning</vt:lpstr>
      <vt:lpstr>Universal Design for Learning</vt:lpstr>
      <vt:lpstr>Universal Design for Learning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Design</dc:title>
  <dc:creator>Damian Gordon Staff</dc:creator>
  <cp:lastModifiedBy>Damian Gordon</cp:lastModifiedBy>
  <cp:revision>152</cp:revision>
  <dcterms:created xsi:type="dcterms:W3CDTF">2012-01-26T14:18:16Z</dcterms:created>
  <dcterms:modified xsi:type="dcterms:W3CDTF">2020-01-26T00:54:56Z</dcterms:modified>
</cp:coreProperties>
</file>