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60" r:id="rId2"/>
    <p:sldId id="361" r:id="rId3"/>
    <p:sldId id="383" r:id="rId4"/>
    <p:sldId id="384" r:id="rId5"/>
    <p:sldId id="385" r:id="rId6"/>
    <p:sldId id="386" r:id="rId7"/>
    <p:sldId id="365" r:id="rId8"/>
    <p:sldId id="364" r:id="rId9"/>
    <p:sldId id="363" r:id="rId10"/>
    <p:sldId id="362" r:id="rId11"/>
    <p:sldId id="366" r:id="rId12"/>
    <p:sldId id="367" r:id="rId13"/>
    <p:sldId id="368" r:id="rId14"/>
    <p:sldId id="371" r:id="rId15"/>
    <p:sldId id="369" r:id="rId16"/>
    <p:sldId id="372" r:id="rId17"/>
    <p:sldId id="373" r:id="rId18"/>
    <p:sldId id="374" r:id="rId19"/>
    <p:sldId id="375" r:id="rId20"/>
    <p:sldId id="376" r:id="rId21"/>
    <p:sldId id="377" r:id="rId22"/>
    <p:sldId id="378" r:id="rId23"/>
    <p:sldId id="379" r:id="rId24"/>
    <p:sldId id="381" r:id="rId25"/>
    <p:sldId id="3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7" autoAdjust="0"/>
  </p:normalViewPr>
  <p:slideViewPr>
    <p:cSldViewPr>
      <p:cViewPr varScale="1">
        <p:scale>
          <a:sx n="65" d="100"/>
          <a:sy n="65" d="100"/>
        </p:scale>
        <p:origin x="195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DEBCD-E616-43D9-8D96-A1D967CD55AF}" type="datetimeFigureOut">
              <a:rPr lang="en-US" smtClean="0"/>
              <a:pPr/>
              <a:t>1/20/2020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E07CC-8AC4-477A-82F7-24246C43D0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941E07CC-8AC4-477A-82F7-24246C43D0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GB" sz="1200" b="0" dirty="0" smtClean="0">
                <a:latin typeface="Helvetica" charset="0"/>
              </a:rPr>
              <a:t>Fixtures and fittings in a bathroom which are</a:t>
            </a:r>
            <a:r>
              <a:rPr lang="en-GB" sz="1200" b="0" baseline="0" dirty="0" smtClean="0">
                <a:latin typeface="Helvetica" charset="0"/>
              </a:rPr>
              <a:t> </a:t>
            </a:r>
            <a:r>
              <a:rPr lang="en-GB" sz="1200" b="0" dirty="0" smtClean="0">
                <a:latin typeface="Helvetica" charset="0"/>
              </a:rPr>
              <a:t>attractive but also act as </a:t>
            </a:r>
            <a:r>
              <a:rPr lang="en-GB" sz="1200" b="0" dirty="0" err="1" smtClean="0">
                <a:latin typeface="Helvetica" charset="0"/>
              </a:rPr>
              <a:t>grabrails</a:t>
            </a:r>
            <a:r>
              <a:rPr lang="en-GB" sz="1200" b="0" dirty="0" smtClean="0">
                <a:latin typeface="Helvetica" charset="0"/>
              </a:rPr>
              <a:t>.</a:t>
            </a:r>
            <a:endParaRPr lang="en-IE" sz="1200" b="0" dirty="0" smtClean="0">
              <a:latin typeface="Helvetica" charset="0"/>
            </a:endParaRPr>
          </a:p>
          <a:p>
            <a:pPr marL="342900" indent="-342900">
              <a:spcBef>
                <a:spcPct val="20000"/>
              </a:spcBef>
              <a:buFont typeface="Arial" charset="0"/>
              <a:buNone/>
            </a:pP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GB" sz="1200" b="0" dirty="0" smtClean="0">
                <a:latin typeface="Helvetica" charset="0"/>
              </a:rPr>
              <a:t>Medical looking </a:t>
            </a:r>
            <a:r>
              <a:rPr lang="en-GB" sz="1200" b="0" dirty="0" err="1" smtClean="0">
                <a:latin typeface="Helvetica" charset="0"/>
              </a:rPr>
              <a:t>grabrails</a:t>
            </a:r>
            <a:r>
              <a:rPr lang="en-GB" sz="1200" b="0" dirty="0" smtClean="0">
                <a:latin typeface="Helvetica" charset="0"/>
              </a:rPr>
              <a:t> installed in accessible houses.</a:t>
            </a: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IE" dirty="0" smtClean="0"/>
              <a:t>A phone designed specifically for people with low vision, which looks like a "special phone". </a:t>
            </a: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Helvetica" charset="0"/>
              </a:rPr>
              <a:t>Attractive glasses</a:t>
            </a:r>
            <a:endParaRPr lang="en-IE" sz="1200" b="0" dirty="0" smtClean="0">
              <a:solidFill>
                <a:srgbClr val="FF0000"/>
              </a:solidFill>
              <a:latin typeface="Helvetica" charset="0"/>
            </a:endParaRPr>
          </a:p>
          <a:p>
            <a:endParaRPr lang="en-US" b="0"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Conduct an in-class discussion on the aspects of design we should look for.</a:t>
            </a:r>
          </a:p>
          <a:p>
            <a:r>
              <a:rPr lang="en-IE" dirty="0" smtClean="0"/>
              <a:t>This can be used to build an ongoing catalogue of evaluations.</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mtClean="0"/>
              <a:t>Class discussion</a:t>
            </a:r>
            <a:endParaRPr lang="en-US"/>
          </a:p>
        </p:txBody>
      </p:sp>
      <p:sp>
        <p:nvSpPr>
          <p:cNvPr id="4" name="Slide Number Placeholder 3"/>
          <p:cNvSpPr>
            <a:spLocks noGrp="1"/>
          </p:cNvSpPr>
          <p:nvPr>
            <p:ph type="sldNum" sz="quarter" idx="10"/>
          </p:nvPr>
        </p:nvSpPr>
        <p:spPr/>
        <p:txBody>
          <a:bodyPr/>
          <a:lstStyle/>
          <a:p>
            <a:fld id="{941E07CC-8AC4-477A-82F7-24246C43D0DF}"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6</a:t>
            </a:fld>
            <a:endParaRPr lang="en-US"/>
          </a:p>
        </p:txBody>
      </p:sp>
    </p:spTree>
    <p:extLst>
      <p:ext uri="{BB962C8B-B14F-4D97-AF65-F5344CB8AC3E}">
        <p14:creationId xmlns:p14="http://schemas.microsoft.com/office/powerpoint/2010/main" val="361474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Helvetica" charset="0"/>
              </a:rPr>
              <a:t>Automatic doors which allows people to easily enter and exit a building.</a:t>
            </a:r>
            <a:endParaRPr lang="en-US" sz="1200" b="0" dirty="0" smtClean="0">
              <a:latin typeface="Helvetica" charset="0"/>
            </a:endParaRPr>
          </a:p>
          <a:p>
            <a:endParaRPr lang="en-US" b="0"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dirty="0" smtClean="0">
                <a:latin typeface="Helvetica" charset="0"/>
              </a:rPr>
              <a:t>Step free entrance around the back, forcing someone who cannot use steps to enter through a delivery entrance.</a:t>
            </a:r>
            <a:endParaRPr lang="en-US" sz="1200" b="0" dirty="0">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GB" sz="1200" b="0" dirty="0" smtClean="0">
                <a:latin typeface="Helvetica" charset="0"/>
              </a:rPr>
              <a:t>A choice of a number of different communication options available to customers</a:t>
            </a: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GB" sz="1200" b="0" dirty="0" smtClean="0">
                <a:latin typeface="Helvetica" charset="0"/>
              </a:rPr>
              <a:t>A discount only available to users who are online.</a:t>
            </a: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GB" sz="1200" b="0" dirty="0" smtClean="0">
                <a:latin typeface="Helvetica" charset="0"/>
              </a:rPr>
              <a:t>Having to pay extra for specialised features, for example the high cost of  screen reader software for  PC users.</a:t>
            </a: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IE" sz="1200" b="0" dirty="0" smtClean="0">
                <a:latin typeface="Helvetica" charset="0"/>
              </a:rPr>
              <a:t>In day surgeries, where the relative numbers of male and female patients are constantly changing, it’s hard to maintain privacy for all patients. This screen provides flexibility for hospital staff to change the layouts of wards at short notice while maintaining privacy. </a:t>
            </a: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charset="0"/>
              <a:buNone/>
            </a:pPr>
            <a:r>
              <a:rPr lang="en-IE" dirty="0" smtClean="0"/>
              <a:t>The security feature called a CAPTCHA prevents forms from being automatically filled in, the nature of CAPTCHA (keeping unauthorised people out) means that sometimes the form is rendered inaccessible to genuine users with low vision or no vision. Some sites offer alternative options ranging from a new image to audio authorisation. </a:t>
            </a:r>
            <a:endParaRPr lang="en-IE" sz="1200" b="0" dirty="0">
              <a:solidFill>
                <a:srgbClr val="FF0000"/>
              </a:solidFill>
              <a:latin typeface="Helvetica" charset="0"/>
            </a:endParaRPr>
          </a:p>
        </p:txBody>
      </p:sp>
      <p:sp>
        <p:nvSpPr>
          <p:cNvPr id="4" name="Slide Number Placeholder 3"/>
          <p:cNvSpPr>
            <a:spLocks noGrp="1"/>
          </p:cNvSpPr>
          <p:nvPr>
            <p:ph type="sldNum" sz="quarter" idx="10"/>
          </p:nvPr>
        </p:nvSpPr>
        <p:spPr/>
        <p:txBody>
          <a:bodyPr/>
          <a:lstStyle/>
          <a:p>
            <a:fld id="{941E07CC-8AC4-477A-82F7-24246C43D0D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0" y="1752600"/>
            <a:ext cx="3733800" cy="990600"/>
          </a:xfrm>
        </p:spPr>
        <p:txBody>
          <a:bodyPr/>
          <a:lstStyle>
            <a:lvl1pPr>
              <a:defRPr sz="3200">
                <a:solidFill>
                  <a:schemeClr val="tx1"/>
                </a:solidFill>
              </a:defRPr>
            </a:lvl1pPr>
          </a:lstStyle>
          <a:p>
            <a:r>
              <a:rPr lang="ga-IE" smtClean="0"/>
              <a:t>Click to edit Master title style</a:t>
            </a:r>
            <a:endParaRPr lang="en-US"/>
          </a:p>
        </p:txBody>
      </p:sp>
      <p:sp>
        <p:nvSpPr>
          <p:cNvPr id="3075" name="Rectangle 3"/>
          <p:cNvSpPr>
            <a:spLocks noGrp="1" noChangeArrowheads="1"/>
          </p:cNvSpPr>
          <p:nvPr>
            <p:ph type="subTitle" idx="1"/>
          </p:nvPr>
        </p:nvSpPr>
        <p:spPr>
          <a:xfrm>
            <a:off x="4572000" y="3200400"/>
            <a:ext cx="3733800" cy="1752600"/>
          </a:xfrm>
        </p:spPr>
        <p:txBody>
          <a:bodyPr/>
          <a:lstStyle>
            <a:lvl1pPr marL="0" indent="0">
              <a:buFontTx/>
              <a:buNone/>
              <a:defRPr sz="2400"/>
            </a:lvl1pPr>
          </a:lstStyle>
          <a:p>
            <a:r>
              <a:rPr lang="ga-IE" smtClean="0"/>
              <a:t>Click to edit Master subtitle style</a:t>
            </a:r>
            <a:endParaRPr lang="en-US"/>
          </a:p>
        </p:txBody>
      </p:sp>
      <p:pic>
        <p:nvPicPr>
          <p:cNvPr id="3078" name="Picture 6" descr="UD_MOTIF_GENERIC"/>
          <p:cNvPicPr>
            <a:picLocks noChangeAspect="1" noChangeArrowheads="1"/>
          </p:cNvPicPr>
          <p:nvPr/>
        </p:nvPicPr>
        <p:blipFill>
          <a:blip r:embed="rId2" cstate="print"/>
          <a:srcRect/>
          <a:stretch>
            <a:fillRect/>
          </a:stretch>
        </p:blipFill>
        <p:spPr bwMode="auto">
          <a:xfrm>
            <a:off x="0" y="0"/>
            <a:ext cx="3932238" cy="6859588"/>
          </a:xfrm>
          <a:prstGeom prst="rect">
            <a:avLst/>
          </a:prstGeom>
          <a:noFill/>
        </p:spPr>
      </p:pic>
      <p:pic>
        <p:nvPicPr>
          <p:cNvPr id="3079" name="Picture 7" descr="ICT_TITLE"/>
          <p:cNvPicPr>
            <a:picLocks noChangeAspect="1" noChangeArrowheads="1"/>
          </p:cNvPicPr>
          <p:nvPr/>
        </p:nvPicPr>
        <p:blipFill>
          <a:blip r:embed="rId3" cstate="print"/>
          <a:srcRect/>
          <a:stretch>
            <a:fillRect/>
          </a:stretch>
        </p:blipFill>
        <p:spPr bwMode="auto">
          <a:xfrm>
            <a:off x="4583113" y="0"/>
            <a:ext cx="4560887" cy="14382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533400"/>
            <a:ext cx="1943100" cy="4800600"/>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838200" y="533400"/>
            <a:ext cx="5676900" cy="4800600"/>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934200" cy="6858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838200" y="1371600"/>
            <a:ext cx="3810000" cy="39624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800600" y="1371600"/>
            <a:ext cx="3810000" cy="39624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838200" y="1371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800600" y="1371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533400"/>
            <a:ext cx="6934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ga-IE" smtClean="0"/>
              <a:t>Click to edit Master title style</a:t>
            </a:r>
            <a:endParaRPr lang="en-US"/>
          </a:p>
        </p:txBody>
      </p:sp>
      <p:sp>
        <p:nvSpPr>
          <p:cNvPr id="1027" name="Rectangle 3"/>
          <p:cNvSpPr>
            <a:spLocks noGrp="1" noChangeArrowheads="1"/>
          </p:cNvSpPr>
          <p:nvPr>
            <p:ph type="body" idx="1"/>
          </p:nvPr>
        </p:nvSpPr>
        <p:spPr bwMode="auto">
          <a:xfrm>
            <a:off x="838200" y="1371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pic>
        <p:nvPicPr>
          <p:cNvPr id="1031" name="Picture 7" descr="ICT_Footer"/>
          <p:cNvPicPr>
            <a:picLocks noChangeAspect="1" noChangeArrowheads="1"/>
          </p:cNvPicPr>
          <p:nvPr/>
        </p:nvPicPr>
        <p:blipFill>
          <a:blip r:embed="rId14" cstate="print"/>
          <a:srcRect/>
          <a:stretch>
            <a:fillRect/>
          </a:stretch>
        </p:blipFill>
        <p:spPr bwMode="auto">
          <a:xfrm>
            <a:off x="-1588" y="5386388"/>
            <a:ext cx="9145588" cy="147161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a:solidFill>
            <a:srgbClr val="009FDA"/>
          </a:solidFill>
          <a:latin typeface="+mj-lt"/>
          <a:ea typeface="+mj-ea"/>
          <a:cs typeface="+mj-cs"/>
        </a:defRPr>
      </a:lvl1pPr>
      <a:lvl2pPr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2pPr>
      <a:lvl3pPr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3pPr>
      <a:lvl4pPr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4pPr>
      <a:lvl5pPr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5pPr>
      <a:lvl6pPr marL="457200"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2800">
          <a:solidFill>
            <a:srgbClr val="009FDA"/>
          </a:solidFill>
          <a:latin typeface="GillSans Bold" pitchFamily="1" charset="0"/>
          <a:ea typeface="ＭＳ Ｐゴシック" pitchFamily="-1" charset="-128"/>
          <a:cs typeface="ＭＳ Ｐゴシック" pitchFamily="-1" charset="-128"/>
        </a:defRPr>
      </a:lvl9pPr>
    </p:titleStyle>
    <p:bodyStyle>
      <a:lvl1pPr marL="342900" indent="-342900" algn="l" rtl="0" eaLnBrk="1" fontAlgn="base" hangingPunct="1">
        <a:spcBef>
          <a:spcPct val="20000"/>
        </a:spcBef>
        <a:spcAft>
          <a:spcPct val="0"/>
        </a:spcAft>
        <a:buClr>
          <a:srgbClr val="009FDA"/>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9FDA"/>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009FDA"/>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009FDA"/>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009FDA"/>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009FDA"/>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009FDA"/>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009FDA"/>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009FDA"/>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esigncouncil.org.uk/our-work/challenges/Health/Design-for-Patient-Dignity/Case-studies/Retractable-Scre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752600"/>
            <a:ext cx="4419600" cy="990600"/>
          </a:xfrm>
        </p:spPr>
        <p:txBody>
          <a:bodyPr rtlCol="0">
            <a:normAutofit/>
          </a:bodyPr>
          <a:lstStyle/>
          <a:p>
            <a:pPr fontAlgn="auto">
              <a:spcAft>
                <a:spcPts val="0"/>
              </a:spcAft>
              <a:defRPr/>
            </a:pPr>
            <a:r>
              <a:rPr lang="en-IE" dirty="0" smtClean="0"/>
              <a:t>Equitable Use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Provide the same means of use for all users: identical whenever possible; equivalent when not.</a:t>
            </a:r>
            <a:endParaRPr lang="en-US" dirty="0"/>
          </a:p>
        </p:txBody>
      </p:sp>
      <p:pic>
        <p:nvPicPr>
          <p:cNvPr id="4" name="Picture 2" descr="1a-built-good.jpg"/>
          <p:cNvPicPr>
            <a:picLocks noChangeAspect="1"/>
          </p:cNvPicPr>
          <p:nvPr/>
        </p:nvPicPr>
        <p:blipFill>
          <a:blip r:embed="rId3" cstate="print"/>
          <a:srcRect/>
          <a:stretch>
            <a:fillRect/>
          </a:stretch>
        </p:blipFill>
        <p:spPr bwMode="auto">
          <a:xfrm>
            <a:off x="2514600" y="1925080"/>
            <a:ext cx="3581400" cy="3616884"/>
          </a:xfrm>
          <a:prstGeom prst="rect">
            <a:avLst/>
          </a:prstGeom>
          <a:noFill/>
          <a:ln w="9525">
            <a:noFill/>
            <a:miter lim="800000"/>
            <a:headEnd/>
            <a:tailEnd/>
          </a:ln>
        </p:spPr>
      </p:pic>
      <p:sp>
        <p:nvSpPr>
          <p:cNvPr id="5"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Provide the same means of use for all users: identical whenever possible; equivalent when not.</a:t>
            </a:r>
            <a:endParaRPr lang="en-US" dirty="0"/>
          </a:p>
        </p:txBody>
      </p:sp>
      <p:pic>
        <p:nvPicPr>
          <p:cNvPr id="5" name="Picture 5" descr="1a-built-bad.jpg"/>
          <p:cNvPicPr>
            <a:picLocks noChangeAspect="1"/>
          </p:cNvPicPr>
          <p:nvPr/>
        </p:nvPicPr>
        <p:blipFill>
          <a:blip r:embed="rId3" cstate="print"/>
          <a:srcRect/>
          <a:stretch>
            <a:fillRect/>
          </a:stretch>
        </p:blipFill>
        <p:spPr bwMode="auto">
          <a:xfrm>
            <a:off x="1905000" y="1806956"/>
            <a:ext cx="4419600" cy="3701670"/>
          </a:xfrm>
          <a:prstGeom prst="rect">
            <a:avLst/>
          </a:prstGeom>
          <a:noFill/>
          <a:ln w="9525">
            <a:noFill/>
            <a:miter lim="800000"/>
            <a:headEnd/>
            <a:tailEnd/>
          </a:ln>
        </p:spPr>
      </p:pic>
      <p:sp>
        <p:nvSpPr>
          <p:cNvPr id="4"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Evaluate these designs</a:t>
            </a:r>
            <a:endParaRPr lang="en-US" dirty="0"/>
          </a:p>
        </p:txBody>
      </p:sp>
      <p:sp>
        <p:nvSpPr>
          <p:cNvPr id="3" name="Content Placeholder 2"/>
          <p:cNvSpPr>
            <a:spLocks noGrp="1"/>
          </p:cNvSpPr>
          <p:nvPr>
            <p:ph idx="1"/>
          </p:nvPr>
        </p:nvSpPr>
        <p:spPr/>
        <p:txBody>
          <a:bodyPr/>
          <a:lstStyle/>
          <a:p>
            <a:r>
              <a:rPr lang="en-IE" dirty="0" smtClean="0"/>
              <a:t>Do they:</a:t>
            </a:r>
          </a:p>
          <a:p>
            <a:pPr lvl="1"/>
            <a:r>
              <a:rPr lang="en-IE" dirty="0" smtClean="0"/>
              <a:t>Avoid segregating or stigmatizing any users?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Avoid segregating or stigmatising any users.</a:t>
            </a:r>
            <a:endParaRPr lang="en-US" dirty="0"/>
          </a:p>
        </p:txBody>
      </p:sp>
      <p:pic>
        <p:nvPicPr>
          <p:cNvPr id="4" name="Picture 8" descr="goodvoicesystem.gif"/>
          <p:cNvPicPr>
            <a:picLocks noChangeAspect="1"/>
          </p:cNvPicPr>
          <p:nvPr/>
        </p:nvPicPr>
        <p:blipFill>
          <a:blip r:embed="rId3" cstate="print"/>
          <a:srcRect/>
          <a:stretch>
            <a:fillRect/>
          </a:stretch>
        </p:blipFill>
        <p:spPr bwMode="auto">
          <a:xfrm>
            <a:off x="1295400" y="1981200"/>
            <a:ext cx="5226205" cy="2986088"/>
          </a:xfrm>
          <a:prstGeom prst="rect">
            <a:avLst/>
          </a:prstGeom>
          <a:noFill/>
          <a:ln w="9525">
            <a:noFill/>
            <a:miter lim="800000"/>
            <a:headEnd/>
            <a:tailEnd/>
          </a:ln>
        </p:spPr>
      </p:pic>
      <p:sp>
        <p:nvSpPr>
          <p:cNvPr id="5"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Avoid segregating or stigmatising any users.</a:t>
            </a:r>
            <a:endParaRPr lang="en-US" dirty="0"/>
          </a:p>
        </p:txBody>
      </p:sp>
      <p:pic>
        <p:nvPicPr>
          <p:cNvPr id="5" name="Picture 9" descr="badorderingsystem.jpg"/>
          <p:cNvPicPr>
            <a:picLocks noChangeAspect="1"/>
          </p:cNvPicPr>
          <p:nvPr/>
        </p:nvPicPr>
        <p:blipFill>
          <a:blip r:embed="rId3" cstate="print"/>
          <a:srcRect/>
          <a:stretch>
            <a:fillRect/>
          </a:stretch>
        </p:blipFill>
        <p:spPr bwMode="auto">
          <a:xfrm>
            <a:off x="1371600" y="2209800"/>
            <a:ext cx="4964119" cy="2241550"/>
          </a:xfrm>
          <a:prstGeom prst="rect">
            <a:avLst/>
          </a:prstGeom>
          <a:noFill/>
          <a:ln w="9525">
            <a:noFill/>
            <a:miter lim="800000"/>
            <a:headEnd/>
            <a:tailEnd/>
          </a:ln>
        </p:spPr>
      </p:pic>
      <p:sp>
        <p:nvSpPr>
          <p:cNvPr id="4"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Avoid segregating or stigmatising any users.</a:t>
            </a:r>
            <a:endParaRPr lang="en-US" dirty="0"/>
          </a:p>
        </p:txBody>
      </p:sp>
      <p:pic>
        <p:nvPicPr>
          <p:cNvPr id="3" name="Picture 1"/>
          <p:cNvPicPr>
            <a:picLocks noChangeAspect="1"/>
          </p:cNvPicPr>
          <p:nvPr/>
        </p:nvPicPr>
        <p:blipFill>
          <a:blip r:embed="rId3" cstate="print"/>
          <a:srcRect/>
          <a:stretch>
            <a:fillRect/>
          </a:stretch>
        </p:blipFill>
        <p:spPr bwMode="auto">
          <a:xfrm>
            <a:off x="2743200" y="2895600"/>
            <a:ext cx="1905000" cy="1905000"/>
          </a:xfrm>
          <a:prstGeom prst="rect">
            <a:avLst/>
          </a:prstGeom>
          <a:noFill/>
          <a:ln w="9525">
            <a:noFill/>
            <a:miter lim="800000"/>
            <a:headEnd/>
            <a:tailEnd/>
          </a:ln>
        </p:spPr>
      </p:pic>
      <p:sp>
        <p:nvSpPr>
          <p:cNvPr id="4" name="TextBox 8"/>
          <p:cNvSpPr txBox="1">
            <a:spLocks noChangeArrowheads="1"/>
          </p:cNvSpPr>
          <p:nvPr/>
        </p:nvSpPr>
        <p:spPr bwMode="auto">
          <a:xfrm>
            <a:off x="4616450" y="3505200"/>
            <a:ext cx="1936750" cy="701675"/>
          </a:xfrm>
          <a:prstGeom prst="rect">
            <a:avLst/>
          </a:prstGeom>
          <a:noFill/>
          <a:ln w="9525">
            <a:noFill/>
            <a:miter lim="800000"/>
            <a:headEnd/>
            <a:tailEnd/>
          </a:ln>
        </p:spPr>
        <p:txBody>
          <a:bodyPr>
            <a:spAutoFit/>
          </a:bodyPr>
          <a:lstStyle/>
          <a:p>
            <a:r>
              <a:rPr lang="en-US" sz="4000">
                <a:latin typeface="Helvetica" charset="0"/>
              </a:rPr>
              <a:t>= €€€</a:t>
            </a:r>
            <a:endParaRPr lang="en-US" sz="1400" b="1">
              <a:latin typeface="Helvetica" charset="0"/>
            </a:endParaRPr>
          </a:p>
        </p:txBody>
      </p:sp>
      <p:sp>
        <p:nvSpPr>
          <p:cNvPr id="5"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Evaluate these designs</a:t>
            </a:r>
            <a:endParaRPr lang="en-US" dirty="0"/>
          </a:p>
        </p:txBody>
      </p:sp>
      <p:sp>
        <p:nvSpPr>
          <p:cNvPr id="3" name="Content Placeholder 2"/>
          <p:cNvSpPr>
            <a:spLocks noGrp="1"/>
          </p:cNvSpPr>
          <p:nvPr>
            <p:ph idx="1"/>
          </p:nvPr>
        </p:nvSpPr>
        <p:spPr/>
        <p:txBody>
          <a:bodyPr/>
          <a:lstStyle/>
          <a:p>
            <a:r>
              <a:rPr lang="en-IE" dirty="0" smtClean="0"/>
              <a:t>Do they:</a:t>
            </a:r>
          </a:p>
          <a:p>
            <a:pPr lvl="1"/>
            <a:r>
              <a:rPr lang="en-IE" dirty="0" smtClean="0"/>
              <a:t>Make provisions for privacy, security, and safety to be equally available to all users?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provisions for privacy, security, and safety to be equally available to all users</a:t>
            </a:r>
            <a:endParaRPr lang="en-US" dirty="0"/>
          </a:p>
        </p:txBody>
      </p:sp>
      <p:pic>
        <p:nvPicPr>
          <p:cNvPr id="5" name="Picture 11" descr="goodsurgery.jpg">
            <a:hlinkClick r:id="rId3"/>
          </p:cNvPr>
          <p:cNvPicPr>
            <a:picLocks noChangeAspect="1"/>
          </p:cNvPicPr>
          <p:nvPr/>
        </p:nvPicPr>
        <p:blipFill>
          <a:blip r:embed="rId4" cstate="print"/>
          <a:srcRect/>
          <a:stretch>
            <a:fillRect/>
          </a:stretch>
        </p:blipFill>
        <p:spPr bwMode="auto">
          <a:xfrm>
            <a:off x="152400" y="1933300"/>
            <a:ext cx="6248400" cy="3226076"/>
          </a:xfrm>
          <a:prstGeom prst="rect">
            <a:avLst/>
          </a:prstGeom>
          <a:noFill/>
          <a:ln w="9525">
            <a:noFill/>
            <a:miter lim="800000"/>
            <a:headEnd/>
            <a:tailEnd/>
          </a:ln>
        </p:spPr>
      </p:pic>
      <p:sp>
        <p:nvSpPr>
          <p:cNvPr id="4"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provisions for privacy, security, and safety to be equally available to all users</a:t>
            </a:r>
            <a:endParaRPr lang="en-US" dirty="0"/>
          </a:p>
        </p:txBody>
      </p:sp>
      <p:pic>
        <p:nvPicPr>
          <p:cNvPr id="4" name="Picture 4"/>
          <p:cNvPicPr>
            <a:picLocks noChangeAspect="1"/>
          </p:cNvPicPr>
          <p:nvPr/>
        </p:nvPicPr>
        <p:blipFill>
          <a:blip r:embed="rId3" cstate="print"/>
          <a:srcRect l="8437" t="20367" r="2124" b="34219"/>
          <a:stretch>
            <a:fillRect/>
          </a:stretch>
        </p:blipFill>
        <p:spPr bwMode="auto">
          <a:xfrm>
            <a:off x="1600200" y="2514600"/>
            <a:ext cx="4762416" cy="2001838"/>
          </a:xfrm>
          <a:prstGeom prst="rect">
            <a:avLst/>
          </a:prstGeom>
          <a:noFill/>
          <a:ln w="9525">
            <a:noFill/>
            <a:miter lim="800000"/>
            <a:headEnd/>
            <a:tailEnd/>
          </a:ln>
        </p:spPr>
      </p:pic>
      <p:sp>
        <p:nvSpPr>
          <p:cNvPr id="5"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Evaluate these designs</a:t>
            </a:r>
            <a:endParaRPr lang="en-US" dirty="0"/>
          </a:p>
        </p:txBody>
      </p:sp>
      <p:sp>
        <p:nvSpPr>
          <p:cNvPr id="3" name="Content Placeholder 2"/>
          <p:cNvSpPr>
            <a:spLocks noGrp="1"/>
          </p:cNvSpPr>
          <p:nvPr>
            <p:ph idx="1"/>
          </p:nvPr>
        </p:nvSpPr>
        <p:spPr/>
        <p:txBody>
          <a:bodyPr/>
          <a:lstStyle/>
          <a:p>
            <a:r>
              <a:rPr lang="en-IE" dirty="0" smtClean="0"/>
              <a:t>Do they:</a:t>
            </a:r>
          </a:p>
          <a:p>
            <a:pPr lvl="1"/>
            <a:r>
              <a:rPr lang="en-IE" dirty="0" smtClean="0"/>
              <a:t>Make the design appealing to all users?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Equitable Use</a:t>
            </a:r>
            <a:endParaRPr lang="en-US" dirty="0"/>
          </a:p>
        </p:txBody>
      </p:sp>
      <p:sp>
        <p:nvSpPr>
          <p:cNvPr id="3" name="Content Placeholder 2"/>
          <p:cNvSpPr>
            <a:spLocks noGrp="1"/>
          </p:cNvSpPr>
          <p:nvPr>
            <p:ph idx="1"/>
          </p:nvPr>
        </p:nvSpPr>
        <p:spPr/>
        <p:txBody>
          <a:bodyPr/>
          <a:lstStyle/>
          <a:p>
            <a:r>
              <a:rPr lang="en-IE" dirty="0" smtClean="0"/>
              <a:t>The design is useful and marketable to people with diverse abilities.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the design appealing to all users</a:t>
            </a:r>
            <a:endParaRPr lang="en-US" dirty="0"/>
          </a:p>
        </p:txBody>
      </p:sp>
      <p:pic>
        <p:nvPicPr>
          <p:cNvPr id="5" name="Picture 2"/>
          <p:cNvPicPr>
            <a:picLocks noChangeAspect="1"/>
          </p:cNvPicPr>
          <p:nvPr/>
        </p:nvPicPr>
        <p:blipFill>
          <a:blip r:embed="rId3" cstate="print"/>
          <a:srcRect/>
          <a:stretch>
            <a:fillRect/>
          </a:stretch>
        </p:blipFill>
        <p:spPr bwMode="auto">
          <a:xfrm>
            <a:off x="2120951" y="1371600"/>
            <a:ext cx="4368697" cy="4228325"/>
          </a:xfrm>
          <a:prstGeom prst="rect">
            <a:avLst/>
          </a:prstGeom>
          <a:noFill/>
          <a:ln w="9525">
            <a:noFill/>
            <a:miter lim="800000"/>
            <a:headEnd/>
            <a:tailEnd/>
          </a:ln>
        </p:spPr>
      </p:pic>
      <p:sp>
        <p:nvSpPr>
          <p:cNvPr id="4" name="Title 1"/>
          <p:cNvSpPr txBox="1">
            <a:spLocks/>
          </p:cNvSpPr>
          <p:nvPr/>
        </p:nvSpPr>
        <p:spPr bwMode="auto">
          <a:xfrm>
            <a:off x="6705600" y="1752600"/>
            <a:ext cx="23622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the design appealing to all users</a:t>
            </a:r>
            <a:endParaRPr lang="en-US" dirty="0"/>
          </a:p>
        </p:txBody>
      </p:sp>
      <p:pic>
        <p:nvPicPr>
          <p:cNvPr id="4" name="Picture 1"/>
          <p:cNvPicPr>
            <a:picLocks noChangeAspect="1"/>
          </p:cNvPicPr>
          <p:nvPr/>
        </p:nvPicPr>
        <p:blipFill>
          <a:blip r:embed="rId3" cstate="print"/>
          <a:srcRect/>
          <a:stretch>
            <a:fillRect/>
          </a:stretch>
        </p:blipFill>
        <p:spPr bwMode="auto">
          <a:xfrm>
            <a:off x="1600200" y="1905000"/>
            <a:ext cx="4671428" cy="2909888"/>
          </a:xfrm>
          <a:prstGeom prst="rect">
            <a:avLst/>
          </a:prstGeom>
          <a:noFill/>
          <a:ln w="9525">
            <a:noFill/>
            <a:miter lim="800000"/>
            <a:headEnd/>
            <a:tailEnd/>
          </a:ln>
        </p:spPr>
      </p:pic>
      <p:sp>
        <p:nvSpPr>
          <p:cNvPr id="5"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the design appealing to all users</a:t>
            </a:r>
            <a:endParaRPr lang="en-US" dirty="0"/>
          </a:p>
        </p:txBody>
      </p:sp>
      <p:pic>
        <p:nvPicPr>
          <p:cNvPr id="5" name="Picture 1"/>
          <p:cNvPicPr>
            <a:picLocks noChangeAspect="1"/>
          </p:cNvPicPr>
          <p:nvPr/>
        </p:nvPicPr>
        <p:blipFill>
          <a:blip r:embed="rId3" cstate="print"/>
          <a:srcRect/>
          <a:stretch>
            <a:fillRect/>
          </a:stretch>
        </p:blipFill>
        <p:spPr bwMode="auto">
          <a:xfrm>
            <a:off x="2438400" y="1752600"/>
            <a:ext cx="4191000" cy="3594079"/>
          </a:xfrm>
          <a:prstGeom prst="rect">
            <a:avLst/>
          </a:prstGeom>
          <a:noFill/>
          <a:ln w="9525">
            <a:noFill/>
            <a:miter lim="800000"/>
            <a:headEnd/>
            <a:tailEnd/>
          </a:ln>
        </p:spPr>
      </p:pic>
      <p:sp>
        <p:nvSpPr>
          <p:cNvPr id="4"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the design appealing to all users</a:t>
            </a:r>
            <a:endParaRPr lang="en-US" dirty="0"/>
          </a:p>
        </p:txBody>
      </p:sp>
      <p:pic>
        <p:nvPicPr>
          <p:cNvPr id="4" name="Picture 2"/>
          <p:cNvPicPr>
            <a:picLocks noChangeAspect="1"/>
          </p:cNvPicPr>
          <p:nvPr/>
        </p:nvPicPr>
        <p:blipFill>
          <a:blip r:embed="rId3" cstate="print"/>
          <a:srcRect/>
          <a:stretch>
            <a:fillRect/>
          </a:stretch>
        </p:blipFill>
        <p:spPr bwMode="auto">
          <a:xfrm>
            <a:off x="2819400" y="2082795"/>
            <a:ext cx="2895600" cy="3765555"/>
          </a:xfrm>
          <a:prstGeom prst="rect">
            <a:avLst/>
          </a:prstGeom>
          <a:noFill/>
          <a:ln w="9525">
            <a:noFill/>
            <a:miter lim="800000"/>
            <a:headEnd/>
            <a:tailEnd/>
          </a:ln>
        </p:spPr>
      </p:pic>
      <p:sp>
        <p:nvSpPr>
          <p:cNvPr id="5" name="Title 1"/>
          <p:cNvSpPr txBox="1">
            <a:spLocks/>
          </p:cNvSpPr>
          <p:nvPr/>
        </p:nvSpPr>
        <p:spPr bwMode="auto">
          <a:xfrm>
            <a:off x="6400800" y="1752600"/>
            <a:ext cx="26670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800" b="0" i="0" u="none" strike="noStrike" kern="0" cap="none" spc="0" normalizeH="0" baseline="0" noProof="0" dirty="0" smtClean="0">
                <a:ln>
                  <a:noFill/>
                </a:ln>
                <a:solidFill>
                  <a:srgbClr val="009FDA"/>
                </a:solidFill>
                <a:effectLst/>
                <a:uLnTx/>
                <a:uFillTx/>
                <a:latin typeface="+mj-lt"/>
                <a:ea typeface="+mj-ea"/>
                <a:cs typeface="+mj-cs"/>
              </a:rPr>
              <a:t>Principle 1: Equitable Use</a:t>
            </a:r>
            <a:endParaRPr kumimoji="0" lang="en-US" sz="2800" b="0" i="0" u="none" strike="noStrike" kern="0" cap="none" spc="0" normalizeH="0" baseline="0" noProof="0" dirty="0">
              <a:ln>
                <a:noFill/>
              </a:ln>
              <a:solidFill>
                <a:srgbClr val="009FD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Discussion</a:t>
            </a:r>
            <a:endParaRPr lang="en-US" dirty="0"/>
          </a:p>
        </p:txBody>
      </p:sp>
      <p:sp>
        <p:nvSpPr>
          <p:cNvPr id="3" name="Content Placeholder 2"/>
          <p:cNvSpPr>
            <a:spLocks noGrp="1"/>
          </p:cNvSpPr>
          <p:nvPr>
            <p:ph idx="1"/>
          </p:nvPr>
        </p:nvSpPr>
        <p:spPr/>
        <p:txBody>
          <a:bodyPr/>
          <a:lstStyle/>
          <a:p>
            <a:r>
              <a:rPr lang="en-IE" dirty="0" smtClean="0"/>
              <a:t>What should we look for in better designs?</a:t>
            </a:r>
          </a:p>
          <a:p>
            <a:endParaRPr lang="en-IE" dirty="0" smtClean="0"/>
          </a:p>
          <a:p>
            <a:r>
              <a:rPr lang="en-IE" dirty="0" smtClean="0"/>
              <a:t>What should we avoid in better designs?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good design is…</a:t>
            </a:r>
            <a:endParaRPr lang="en-US" dirty="0"/>
          </a:p>
        </p:txBody>
      </p:sp>
      <p:sp>
        <p:nvSpPr>
          <p:cNvPr id="3" name="Content Placeholder 2"/>
          <p:cNvSpPr>
            <a:spLocks noGrp="1"/>
          </p:cNvSpPr>
          <p:nvPr>
            <p:ph idx="1"/>
          </p:nvPr>
        </p:nvSpPr>
        <p:spPr/>
        <p:txBody>
          <a:bodyPr/>
          <a:lstStyle/>
          <a:p>
            <a:r>
              <a:rPr lang="en-IE" dirty="0" smtClean="0"/>
              <a:t>As usable for me as it is for anyone else.</a:t>
            </a:r>
          </a:p>
          <a:p>
            <a:r>
              <a:rPr lang="en-IE" dirty="0" smtClean="0"/>
              <a:t>One which doesn’t make me feel segregated or stigmatised.</a:t>
            </a:r>
          </a:p>
          <a:p>
            <a:r>
              <a:rPr lang="en-IE" dirty="0" smtClean="0"/>
              <a:t>One which gives me needed privacy, security, and safety.</a:t>
            </a:r>
          </a:p>
          <a:p>
            <a:r>
              <a:rPr lang="en-IE" dirty="0" smtClean="0"/>
              <a:t>One which appeals to me.</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Equitable Use</a:t>
            </a:r>
            <a:endParaRPr lang="en-US" dirty="0"/>
          </a:p>
        </p:txBody>
      </p:sp>
      <p:pic>
        <p:nvPicPr>
          <p:cNvPr id="1026" name="Picture 2" descr="Image result for equitable equa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700" y="1248508"/>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92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Equitable Use</a:t>
            </a:r>
            <a:endParaRPr lang="en-US" dirty="0"/>
          </a:p>
        </p:txBody>
      </p:sp>
      <p:pic>
        <p:nvPicPr>
          <p:cNvPr id="2050" name="Picture 2" descr="Image result for equitable eq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25062"/>
            <a:ext cx="801716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0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Equitable Use</a:t>
            </a:r>
            <a:endParaRPr lang="en-US" dirty="0"/>
          </a:p>
        </p:txBody>
      </p:sp>
      <p:pic>
        <p:nvPicPr>
          <p:cNvPr id="3074" name="Picture 2" descr="Image result for equitable eq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76400"/>
            <a:ext cx="7162800" cy="369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7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Equitable Use</a:t>
            </a:r>
            <a:endParaRPr lang="en-US" dirty="0"/>
          </a:p>
        </p:txBody>
      </p:sp>
      <p:pic>
        <p:nvPicPr>
          <p:cNvPr id="4098" name="Picture 2" descr="Image result for equitable e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72" y="1371600"/>
            <a:ext cx="637865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7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Equitable Use</a:t>
            </a:r>
            <a:endParaRPr lang="en-US" dirty="0"/>
          </a:p>
        </p:txBody>
      </p:sp>
      <p:sp>
        <p:nvSpPr>
          <p:cNvPr id="3" name="Content Placeholder 2"/>
          <p:cNvSpPr>
            <a:spLocks noGrp="1"/>
          </p:cNvSpPr>
          <p:nvPr>
            <p:ph idx="1"/>
          </p:nvPr>
        </p:nvSpPr>
        <p:spPr/>
        <p:txBody>
          <a:bodyPr/>
          <a:lstStyle/>
          <a:p>
            <a:r>
              <a:rPr lang="en-IE" sz="2800" dirty="0" smtClean="0"/>
              <a:t>Provide the same means of use for all users: identical whenever possible; equivalent when not.</a:t>
            </a:r>
          </a:p>
          <a:p>
            <a:r>
              <a:rPr lang="en-IE" sz="2800" dirty="0" smtClean="0"/>
              <a:t>Avoid segregating or stigmatising any users.</a:t>
            </a:r>
          </a:p>
          <a:p>
            <a:r>
              <a:rPr lang="en-IE" sz="2800" dirty="0" smtClean="0"/>
              <a:t>Provisions for privacy, security, and safety should be equally available to all users.</a:t>
            </a:r>
          </a:p>
          <a:p>
            <a:r>
              <a:rPr lang="en-IE" sz="2800" dirty="0" smtClean="0"/>
              <a:t>Make the design appealing to all users.</a:t>
            </a:r>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Evaluate these designs</a:t>
            </a:r>
            <a:endParaRPr lang="en-US" dirty="0"/>
          </a:p>
        </p:txBody>
      </p:sp>
      <p:sp>
        <p:nvSpPr>
          <p:cNvPr id="3" name="Content Placeholder 2"/>
          <p:cNvSpPr>
            <a:spLocks noGrp="1"/>
          </p:cNvSpPr>
          <p:nvPr>
            <p:ph idx="1"/>
          </p:nvPr>
        </p:nvSpPr>
        <p:spPr/>
        <p:txBody>
          <a:bodyPr/>
          <a:lstStyle/>
          <a:p>
            <a:r>
              <a:rPr lang="en-IE" dirty="0" smtClean="0"/>
              <a:t>Identify</a:t>
            </a:r>
          </a:p>
          <a:p>
            <a:pPr lvl="1"/>
            <a:r>
              <a:rPr lang="en-IE" dirty="0" smtClean="0"/>
              <a:t>Positive aspects</a:t>
            </a:r>
          </a:p>
          <a:p>
            <a:pPr lvl="1"/>
            <a:r>
              <a:rPr lang="en-IE" dirty="0" smtClean="0"/>
              <a:t>Negative aspects</a:t>
            </a:r>
          </a:p>
          <a:p>
            <a:pPr lvl="1"/>
            <a:r>
              <a:rPr lang="en-IE" dirty="0" smtClean="0"/>
              <a:t>Opportunities to apply positive aspects of this design to other designs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Evaluate these designs</a:t>
            </a:r>
            <a:endParaRPr lang="en-US" dirty="0"/>
          </a:p>
        </p:txBody>
      </p:sp>
      <p:sp>
        <p:nvSpPr>
          <p:cNvPr id="3" name="Content Placeholder 2"/>
          <p:cNvSpPr>
            <a:spLocks noGrp="1"/>
          </p:cNvSpPr>
          <p:nvPr>
            <p:ph idx="1"/>
          </p:nvPr>
        </p:nvSpPr>
        <p:spPr/>
        <p:txBody>
          <a:bodyPr/>
          <a:lstStyle/>
          <a:p>
            <a:r>
              <a:rPr lang="en-IE" dirty="0" smtClean="0"/>
              <a:t>Do they:</a:t>
            </a:r>
          </a:p>
          <a:p>
            <a:pPr lvl="1"/>
            <a:r>
              <a:rPr lang="en-IE" dirty="0" smtClean="0"/>
              <a:t>Provide the same means of use for all users: identical whenever possible; equivalent when not?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D_IC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illSans Bold"/>
        <a:ea typeface="ＭＳ Ｐゴシック"/>
        <a:cs typeface="ＭＳ Ｐゴシック"/>
      </a:majorFont>
      <a:minorFont>
        <a:latin typeface="GillSan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UD_ICT.ppt</Template>
  <TotalTime>1082</TotalTime>
  <Words>668</Words>
  <Application>Microsoft Office PowerPoint</Application>
  <PresentationFormat>On-screen Show (4:3)</PresentationFormat>
  <Paragraphs>90</Paragraphs>
  <Slides>25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GillSans</vt:lpstr>
      <vt:lpstr>GillSans Bold</vt:lpstr>
      <vt:lpstr>Helvetica</vt:lpstr>
      <vt:lpstr>UD_ICT</vt:lpstr>
      <vt:lpstr>Equitable Use</vt:lpstr>
      <vt:lpstr>Equitable Use</vt:lpstr>
      <vt:lpstr>Equitable Use</vt:lpstr>
      <vt:lpstr>Equitable Use</vt:lpstr>
      <vt:lpstr>Equitable Use</vt:lpstr>
      <vt:lpstr>Equitable Use</vt:lpstr>
      <vt:lpstr>Equitable Use</vt:lpstr>
      <vt:lpstr>Evaluate these designs</vt:lpstr>
      <vt:lpstr>Evaluate these designs</vt:lpstr>
      <vt:lpstr>Provide the same means of use for all users: identical whenever possible; equivalent when not.</vt:lpstr>
      <vt:lpstr>Provide the same means of use for all users: identical whenever possible; equivalent when not.</vt:lpstr>
      <vt:lpstr>Evaluate these designs</vt:lpstr>
      <vt:lpstr>Avoid segregating or stigmatising any users.</vt:lpstr>
      <vt:lpstr>Avoid segregating or stigmatising any users.</vt:lpstr>
      <vt:lpstr>Avoid segregating or stigmatising any users.</vt:lpstr>
      <vt:lpstr>Evaluate these designs</vt:lpstr>
      <vt:lpstr>Make provisions for privacy, security, and safety to be equally available to all users</vt:lpstr>
      <vt:lpstr>Make provisions for privacy, security, and safety to be equally available to all users</vt:lpstr>
      <vt:lpstr>Evaluate these designs</vt:lpstr>
      <vt:lpstr>Make the design appealing to all users</vt:lpstr>
      <vt:lpstr>Make the design appealing to all users</vt:lpstr>
      <vt:lpstr>Make the design appealing to all users</vt:lpstr>
      <vt:lpstr>Make the design appealing to all users</vt:lpstr>
      <vt:lpstr>Discussion</vt:lpstr>
      <vt:lpstr>A good design 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dc:title>
  <dc:creator>Damian Gordon Staff</dc:creator>
  <cp:lastModifiedBy>Damian Gordon</cp:lastModifiedBy>
  <cp:revision>128</cp:revision>
  <dcterms:created xsi:type="dcterms:W3CDTF">2012-01-26T14:18:16Z</dcterms:created>
  <dcterms:modified xsi:type="dcterms:W3CDTF">2020-01-20T01:39:17Z</dcterms:modified>
</cp:coreProperties>
</file>