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5"/>
  </p:notesMasterIdLst>
  <p:sldIdLst>
    <p:sldId id="264" r:id="rId2"/>
    <p:sldId id="265" r:id="rId3"/>
    <p:sldId id="280" r:id="rId4"/>
    <p:sldId id="269" r:id="rId5"/>
    <p:sldId id="283" r:id="rId6"/>
    <p:sldId id="267" r:id="rId7"/>
    <p:sldId id="270" r:id="rId8"/>
    <p:sldId id="284" r:id="rId9"/>
    <p:sldId id="266" r:id="rId10"/>
    <p:sldId id="281" r:id="rId11"/>
    <p:sldId id="285" r:id="rId12"/>
    <p:sldId id="279" r:id="rId13"/>
    <p:sldId id="271" r:id="rId14"/>
    <p:sldId id="286" r:id="rId15"/>
    <p:sldId id="275" r:id="rId16"/>
    <p:sldId id="272" r:id="rId17"/>
    <p:sldId id="282" r:id="rId18"/>
    <p:sldId id="273" r:id="rId19"/>
    <p:sldId id="277" r:id="rId20"/>
    <p:sldId id="278" r:id="rId21"/>
    <p:sldId id="276" r:id="rId22"/>
    <p:sldId id="274" r:id="rId23"/>
    <p:sldId id="26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360E98-A035-43F6-9055-5CD2F6A837F6}" type="datetimeFigureOut">
              <a:rPr lang="en-IE" smtClean="0"/>
              <a:pPr/>
              <a:t>03/03/2016</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AF16F4-6E53-43EB-B5D9-1ECDE187E063}" type="slidenum">
              <a:rPr lang="en-IE" smtClean="0"/>
              <a:pPr/>
              <a:t>‹#›</a:t>
            </a:fld>
            <a:endParaRPr lang="en-IE"/>
          </a:p>
        </p:txBody>
      </p:sp>
    </p:spTree>
    <p:extLst>
      <p:ext uri="{BB962C8B-B14F-4D97-AF65-F5344CB8AC3E}">
        <p14:creationId xmlns:p14="http://schemas.microsoft.com/office/powerpoint/2010/main" val="3827341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679EA34-E103-4755-8FB6-1C085F7F280B}" type="datetimeFigureOut">
              <a:rPr lang="en-IE" smtClean="0"/>
              <a:pPr/>
              <a:t>03/03/2016</a:t>
            </a:fld>
            <a:endParaRPr lang="en-IE"/>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E"/>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FFC61AE-E17D-4F21-B7F5-5CE7FCC3BACB}" type="slidenum">
              <a:rPr lang="en-IE" smtClean="0"/>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679EA34-E103-4755-8FB6-1C085F7F280B}" type="datetimeFigureOut">
              <a:rPr lang="en-IE" smtClean="0"/>
              <a:pPr/>
              <a:t>03/03/2016</a:t>
            </a:fld>
            <a:endParaRPr lang="en-IE"/>
          </a:p>
        </p:txBody>
      </p:sp>
      <p:sp>
        <p:nvSpPr>
          <p:cNvPr id="5" name="Footer Placeholder 4"/>
          <p:cNvSpPr>
            <a:spLocks noGrp="1"/>
          </p:cNvSpPr>
          <p:nvPr>
            <p:ph type="ftr" sz="quarter" idx="11"/>
          </p:nvPr>
        </p:nvSpPr>
        <p:spPr/>
        <p:txBody>
          <a:bodyPr/>
          <a:lstStyle>
            <a:extLst/>
          </a:lstStyle>
          <a:p>
            <a:endParaRPr lang="en-IE"/>
          </a:p>
        </p:txBody>
      </p:sp>
      <p:sp>
        <p:nvSpPr>
          <p:cNvPr id="6" name="Slide Number Placeholder 5"/>
          <p:cNvSpPr>
            <a:spLocks noGrp="1"/>
          </p:cNvSpPr>
          <p:nvPr>
            <p:ph type="sldNum" sz="quarter" idx="12"/>
          </p:nvPr>
        </p:nvSpPr>
        <p:spPr/>
        <p:txBody>
          <a:bodyPr/>
          <a:lstStyle>
            <a:extLst/>
          </a:lstStyle>
          <a:p>
            <a:fld id="{FFFC61AE-E17D-4F21-B7F5-5CE7FCC3BACB}"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679EA34-E103-4755-8FB6-1C085F7F280B}" type="datetimeFigureOut">
              <a:rPr lang="en-IE" smtClean="0"/>
              <a:pPr/>
              <a:t>03/03/2016</a:t>
            </a:fld>
            <a:endParaRPr lang="en-IE"/>
          </a:p>
        </p:txBody>
      </p:sp>
      <p:sp>
        <p:nvSpPr>
          <p:cNvPr id="5" name="Footer Placeholder 4"/>
          <p:cNvSpPr>
            <a:spLocks noGrp="1"/>
          </p:cNvSpPr>
          <p:nvPr>
            <p:ph type="ftr" sz="quarter" idx="11"/>
          </p:nvPr>
        </p:nvSpPr>
        <p:spPr/>
        <p:txBody>
          <a:bodyPr/>
          <a:lstStyle>
            <a:extLst/>
          </a:lstStyle>
          <a:p>
            <a:endParaRPr lang="en-IE"/>
          </a:p>
        </p:txBody>
      </p:sp>
      <p:sp>
        <p:nvSpPr>
          <p:cNvPr id="6" name="Slide Number Placeholder 5"/>
          <p:cNvSpPr>
            <a:spLocks noGrp="1"/>
          </p:cNvSpPr>
          <p:nvPr>
            <p:ph type="sldNum" sz="quarter" idx="12"/>
          </p:nvPr>
        </p:nvSpPr>
        <p:spPr/>
        <p:txBody>
          <a:bodyPr/>
          <a:lstStyle>
            <a:extLst/>
          </a:lstStyle>
          <a:p>
            <a:fld id="{FFFC61AE-E17D-4F21-B7F5-5CE7FCC3BACB}"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679EA34-E103-4755-8FB6-1C085F7F280B}" type="datetimeFigureOut">
              <a:rPr lang="en-IE" smtClean="0"/>
              <a:pPr/>
              <a:t>03/03/2016</a:t>
            </a:fld>
            <a:endParaRPr lang="en-IE"/>
          </a:p>
        </p:txBody>
      </p:sp>
      <p:sp>
        <p:nvSpPr>
          <p:cNvPr id="5" name="Footer Placeholder 4"/>
          <p:cNvSpPr>
            <a:spLocks noGrp="1"/>
          </p:cNvSpPr>
          <p:nvPr>
            <p:ph type="ftr" sz="quarter" idx="11"/>
          </p:nvPr>
        </p:nvSpPr>
        <p:spPr/>
        <p:txBody>
          <a:bodyPr/>
          <a:lstStyle>
            <a:extLst/>
          </a:lstStyle>
          <a:p>
            <a:endParaRPr lang="en-IE"/>
          </a:p>
        </p:txBody>
      </p:sp>
      <p:sp>
        <p:nvSpPr>
          <p:cNvPr id="6" name="Slide Number Placeholder 5"/>
          <p:cNvSpPr>
            <a:spLocks noGrp="1"/>
          </p:cNvSpPr>
          <p:nvPr>
            <p:ph type="sldNum" sz="quarter" idx="12"/>
          </p:nvPr>
        </p:nvSpPr>
        <p:spPr/>
        <p:txBody>
          <a:bodyPr/>
          <a:lstStyle>
            <a:extLst/>
          </a:lstStyle>
          <a:p>
            <a:fld id="{FFFC61AE-E17D-4F21-B7F5-5CE7FCC3BACB}" type="slidenum">
              <a:rPr lang="en-IE" smtClean="0"/>
              <a:pPr/>
              <a:t>‹#›</a:t>
            </a:fld>
            <a:endParaRPr lang="en-IE"/>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679EA34-E103-4755-8FB6-1C085F7F280B}" type="datetimeFigureOut">
              <a:rPr lang="en-IE" smtClean="0"/>
              <a:pPr/>
              <a:t>03/03/2016</a:t>
            </a:fld>
            <a:endParaRPr lang="en-IE"/>
          </a:p>
        </p:txBody>
      </p:sp>
      <p:sp>
        <p:nvSpPr>
          <p:cNvPr id="5" name="Footer Placeholder 4"/>
          <p:cNvSpPr>
            <a:spLocks noGrp="1"/>
          </p:cNvSpPr>
          <p:nvPr>
            <p:ph type="ftr" sz="quarter" idx="11"/>
          </p:nvPr>
        </p:nvSpPr>
        <p:spPr/>
        <p:txBody>
          <a:bodyPr/>
          <a:lstStyle>
            <a:extLst/>
          </a:lstStyle>
          <a:p>
            <a:endParaRPr lang="en-IE"/>
          </a:p>
        </p:txBody>
      </p:sp>
      <p:sp>
        <p:nvSpPr>
          <p:cNvPr id="6" name="Slide Number Placeholder 5"/>
          <p:cNvSpPr>
            <a:spLocks noGrp="1"/>
          </p:cNvSpPr>
          <p:nvPr>
            <p:ph type="sldNum" sz="quarter" idx="12"/>
          </p:nvPr>
        </p:nvSpPr>
        <p:spPr/>
        <p:txBody>
          <a:bodyPr/>
          <a:lstStyle>
            <a:extLst/>
          </a:lstStyle>
          <a:p>
            <a:fld id="{FFFC61AE-E17D-4F21-B7F5-5CE7FCC3BACB}" type="slidenum">
              <a:rPr lang="en-IE" smtClean="0"/>
              <a:pPr/>
              <a:t>‹#›</a:t>
            </a:fld>
            <a:endParaRPr lang="en-IE"/>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679EA34-E103-4755-8FB6-1C085F7F280B}" type="datetimeFigureOut">
              <a:rPr lang="en-IE" smtClean="0"/>
              <a:pPr/>
              <a:t>03/03/2016</a:t>
            </a:fld>
            <a:endParaRPr lang="en-IE"/>
          </a:p>
        </p:txBody>
      </p:sp>
      <p:sp>
        <p:nvSpPr>
          <p:cNvPr id="6" name="Footer Placeholder 5"/>
          <p:cNvSpPr>
            <a:spLocks noGrp="1"/>
          </p:cNvSpPr>
          <p:nvPr>
            <p:ph type="ftr" sz="quarter" idx="11"/>
          </p:nvPr>
        </p:nvSpPr>
        <p:spPr/>
        <p:txBody>
          <a:bodyPr/>
          <a:lstStyle>
            <a:extLst/>
          </a:lstStyle>
          <a:p>
            <a:endParaRPr lang="en-IE"/>
          </a:p>
        </p:txBody>
      </p:sp>
      <p:sp>
        <p:nvSpPr>
          <p:cNvPr id="7" name="Slide Number Placeholder 6"/>
          <p:cNvSpPr>
            <a:spLocks noGrp="1"/>
          </p:cNvSpPr>
          <p:nvPr>
            <p:ph type="sldNum" sz="quarter" idx="12"/>
          </p:nvPr>
        </p:nvSpPr>
        <p:spPr/>
        <p:txBody>
          <a:bodyPr/>
          <a:lstStyle>
            <a:extLst/>
          </a:lstStyle>
          <a:p>
            <a:fld id="{FFFC61AE-E17D-4F21-B7F5-5CE7FCC3BACB}" type="slidenum">
              <a:rPr lang="en-IE" smtClean="0"/>
              <a:pPr/>
              <a:t>‹#›</a:t>
            </a:fld>
            <a:endParaRPr lang="en-IE"/>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679EA34-E103-4755-8FB6-1C085F7F280B}" type="datetimeFigureOut">
              <a:rPr lang="en-IE" smtClean="0"/>
              <a:pPr/>
              <a:t>03/03/2016</a:t>
            </a:fld>
            <a:endParaRPr lang="en-IE"/>
          </a:p>
        </p:txBody>
      </p:sp>
      <p:sp>
        <p:nvSpPr>
          <p:cNvPr id="8" name="Footer Placeholder 7"/>
          <p:cNvSpPr>
            <a:spLocks noGrp="1"/>
          </p:cNvSpPr>
          <p:nvPr>
            <p:ph type="ftr" sz="quarter" idx="11"/>
          </p:nvPr>
        </p:nvSpPr>
        <p:spPr/>
        <p:txBody>
          <a:bodyPr/>
          <a:lstStyle>
            <a:extLst/>
          </a:lstStyle>
          <a:p>
            <a:endParaRPr lang="en-IE"/>
          </a:p>
        </p:txBody>
      </p:sp>
      <p:sp>
        <p:nvSpPr>
          <p:cNvPr id="9" name="Slide Number Placeholder 8"/>
          <p:cNvSpPr>
            <a:spLocks noGrp="1"/>
          </p:cNvSpPr>
          <p:nvPr>
            <p:ph type="sldNum" sz="quarter" idx="12"/>
          </p:nvPr>
        </p:nvSpPr>
        <p:spPr/>
        <p:txBody>
          <a:bodyPr/>
          <a:lstStyle>
            <a:extLst/>
          </a:lstStyle>
          <a:p>
            <a:fld id="{FFFC61AE-E17D-4F21-B7F5-5CE7FCC3BACB}" type="slidenum">
              <a:rPr lang="en-IE" smtClean="0"/>
              <a:pPr/>
              <a:t>‹#›</a:t>
            </a:fld>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679EA34-E103-4755-8FB6-1C085F7F280B}" type="datetimeFigureOut">
              <a:rPr lang="en-IE" smtClean="0"/>
              <a:pPr/>
              <a:t>03/03/2016</a:t>
            </a:fld>
            <a:endParaRPr lang="en-IE"/>
          </a:p>
        </p:txBody>
      </p:sp>
      <p:sp>
        <p:nvSpPr>
          <p:cNvPr id="4" name="Footer Placeholder 3"/>
          <p:cNvSpPr>
            <a:spLocks noGrp="1"/>
          </p:cNvSpPr>
          <p:nvPr>
            <p:ph type="ftr" sz="quarter" idx="11"/>
          </p:nvPr>
        </p:nvSpPr>
        <p:spPr/>
        <p:txBody>
          <a:bodyPr/>
          <a:lstStyle>
            <a:extLst/>
          </a:lstStyle>
          <a:p>
            <a:endParaRPr lang="en-IE"/>
          </a:p>
        </p:txBody>
      </p:sp>
      <p:sp>
        <p:nvSpPr>
          <p:cNvPr id="5" name="Slide Number Placeholder 4"/>
          <p:cNvSpPr>
            <a:spLocks noGrp="1"/>
          </p:cNvSpPr>
          <p:nvPr>
            <p:ph type="sldNum" sz="quarter" idx="12"/>
          </p:nvPr>
        </p:nvSpPr>
        <p:spPr/>
        <p:txBody>
          <a:bodyPr/>
          <a:lstStyle>
            <a:extLst/>
          </a:lstStyle>
          <a:p>
            <a:fld id="{FFFC61AE-E17D-4F21-B7F5-5CE7FCC3BACB}" type="slidenum">
              <a:rPr lang="en-IE" smtClean="0"/>
              <a:pPr/>
              <a:t>‹#›</a:t>
            </a:fld>
            <a:endParaRPr lang="en-IE"/>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679EA34-E103-4755-8FB6-1C085F7F280B}" type="datetimeFigureOut">
              <a:rPr lang="en-IE" smtClean="0"/>
              <a:pPr/>
              <a:t>03/03/2016</a:t>
            </a:fld>
            <a:endParaRPr lang="en-IE"/>
          </a:p>
        </p:txBody>
      </p:sp>
      <p:sp>
        <p:nvSpPr>
          <p:cNvPr id="3" name="Footer Placeholder 2"/>
          <p:cNvSpPr>
            <a:spLocks noGrp="1"/>
          </p:cNvSpPr>
          <p:nvPr>
            <p:ph type="ftr" sz="quarter" idx="11"/>
          </p:nvPr>
        </p:nvSpPr>
        <p:spPr/>
        <p:txBody>
          <a:bodyPr/>
          <a:lstStyle>
            <a:extLst/>
          </a:lstStyle>
          <a:p>
            <a:endParaRPr lang="en-IE"/>
          </a:p>
        </p:txBody>
      </p:sp>
      <p:sp>
        <p:nvSpPr>
          <p:cNvPr id="4" name="Slide Number Placeholder 3"/>
          <p:cNvSpPr>
            <a:spLocks noGrp="1"/>
          </p:cNvSpPr>
          <p:nvPr>
            <p:ph type="sldNum" sz="quarter" idx="12"/>
          </p:nvPr>
        </p:nvSpPr>
        <p:spPr/>
        <p:txBody>
          <a:bodyPr/>
          <a:lstStyle>
            <a:extLst/>
          </a:lstStyle>
          <a:p>
            <a:fld id="{FFFC61AE-E17D-4F21-B7F5-5CE7FCC3BACB}"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679EA34-E103-4755-8FB6-1C085F7F280B}" type="datetimeFigureOut">
              <a:rPr lang="en-IE" smtClean="0"/>
              <a:pPr/>
              <a:t>03/03/2016</a:t>
            </a:fld>
            <a:endParaRPr lang="en-IE"/>
          </a:p>
        </p:txBody>
      </p:sp>
      <p:sp>
        <p:nvSpPr>
          <p:cNvPr id="6" name="Footer Placeholder 5"/>
          <p:cNvSpPr>
            <a:spLocks noGrp="1"/>
          </p:cNvSpPr>
          <p:nvPr>
            <p:ph type="ftr" sz="quarter" idx="11"/>
          </p:nvPr>
        </p:nvSpPr>
        <p:spPr/>
        <p:txBody>
          <a:bodyPr/>
          <a:lstStyle>
            <a:extLst/>
          </a:lstStyle>
          <a:p>
            <a:endParaRPr lang="en-IE"/>
          </a:p>
        </p:txBody>
      </p:sp>
      <p:sp>
        <p:nvSpPr>
          <p:cNvPr id="7" name="Slide Number Placeholder 6"/>
          <p:cNvSpPr>
            <a:spLocks noGrp="1"/>
          </p:cNvSpPr>
          <p:nvPr>
            <p:ph type="sldNum" sz="quarter" idx="12"/>
          </p:nvPr>
        </p:nvSpPr>
        <p:spPr/>
        <p:txBody>
          <a:bodyPr/>
          <a:lstStyle>
            <a:extLst/>
          </a:lstStyle>
          <a:p>
            <a:fld id="{FFFC61AE-E17D-4F21-B7F5-5CE7FCC3BACB}" type="slidenum">
              <a:rPr lang="en-IE" smtClean="0"/>
              <a:pPr/>
              <a:t>‹#›</a:t>
            </a:fld>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679EA34-E103-4755-8FB6-1C085F7F280B}" type="datetimeFigureOut">
              <a:rPr lang="en-IE" smtClean="0"/>
              <a:pPr/>
              <a:t>03/03/2016</a:t>
            </a:fld>
            <a:endParaRPr lang="en-IE"/>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E"/>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FFC61AE-E17D-4F21-B7F5-5CE7FCC3BACB}" type="slidenum">
              <a:rPr lang="en-IE" smtClean="0"/>
              <a:pPr/>
              <a:t>‹#›</a:t>
            </a:fld>
            <a:endParaRPr lang="en-IE"/>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679EA34-E103-4755-8FB6-1C085F7F280B}" type="datetimeFigureOut">
              <a:rPr lang="en-IE" smtClean="0"/>
              <a:pPr/>
              <a:t>03/03/2016</a:t>
            </a:fld>
            <a:endParaRPr lang="en-IE"/>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E"/>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FFC61AE-E17D-4F21-B7F5-5CE7FCC3BACB}" type="slidenum">
              <a:rPr lang="en-IE" smtClean="0"/>
              <a:pPr/>
              <a:t>‹#›</a:t>
            </a:fld>
            <a:endParaRPr lang="en-IE"/>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Suggestions </a:t>
            </a:r>
            <a:r>
              <a:rPr lang="en-IE" dirty="0" smtClean="0"/>
              <a:t>for Week 2</a:t>
            </a:r>
            <a:endParaRPr lang="en-IE" dirty="0"/>
          </a:p>
        </p:txBody>
      </p:sp>
    </p:spTree>
    <p:extLst>
      <p:ext uri="{BB962C8B-B14F-4D97-AF65-F5344CB8AC3E}">
        <p14:creationId xmlns:p14="http://schemas.microsoft.com/office/powerpoint/2010/main" val="724216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E" dirty="0" smtClean="0"/>
              <a:t>Identified people who use similar software systems, and will speak to them face-to-face or by e-mail</a:t>
            </a:r>
          </a:p>
          <a:p>
            <a:pPr lvl="1"/>
            <a:r>
              <a:rPr lang="en-IE" dirty="0" smtClean="0"/>
              <a:t>Will use Wizard-of-Oz prototyping to get user requirements</a:t>
            </a:r>
          </a:p>
          <a:p>
            <a:endParaRPr lang="en-IE" dirty="0"/>
          </a:p>
          <a:p>
            <a:r>
              <a:rPr lang="en-IE" dirty="0" smtClean="0"/>
              <a:t>Discussed issues with lab tutor</a:t>
            </a:r>
          </a:p>
          <a:p>
            <a:endParaRPr lang="en-IE" dirty="0"/>
          </a:p>
          <a:p>
            <a:r>
              <a:rPr lang="en-IE" dirty="0" smtClean="0"/>
              <a:t>Considered user satisfaction</a:t>
            </a:r>
            <a:endParaRPr lang="en-IE" dirty="0"/>
          </a:p>
        </p:txBody>
      </p:sp>
      <p:sp>
        <p:nvSpPr>
          <p:cNvPr id="2" name="Title 1"/>
          <p:cNvSpPr>
            <a:spLocks noGrp="1"/>
          </p:cNvSpPr>
          <p:nvPr>
            <p:ph type="title"/>
          </p:nvPr>
        </p:nvSpPr>
        <p:spPr/>
        <p:txBody>
          <a:bodyPr>
            <a:normAutofit/>
          </a:bodyPr>
          <a:lstStyle/>
          <a:p>
            <a:r>
              <a:rPr lang="en-IE" dirty="0" smtClean="0"/>
              <a:t>End-Users</a:t>
            </a:r>
            <a:endParaRPr lang="en-IE" dirty="0"/>
          </a:p>
        </p:txBody>
      </p:sp>
    </p:spTree>
    <p:extLst>
      <p:ext uri="{BB962C8B-B14F-4D97-AF65-F5344CB8AC3E}">
        <p14:creationId xmlns:p14="http://schemas.microsoft.com/office/powerpoint/2010/main" val="3194956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58008"/>
            <a:ext cx="8229600" cy="1143000"/>
          </a:xfrm>
        </p:spPr>
        <p:txBody>
          <a:bodyPr>
            <a:normAutofit/>
          </a:bodyPr>
          <a:lstStyle/>
          <a:p>
            <a:pPr algn="ctr"/>
            <a:r>
              <a:rPr lang="en-IE" dirty="0" smtClean="0"/>
              <a:t>Planning:</a:t>
            </a:r>
            <a:endParaRPr lang="en-IE" dirty="0"/>
          </a:p>
        </p:txBody>
      </p:sp>
    </p:spTree>
    <p:extLst>
      <p:ext uri="{BB962C8B-B14F-4D97-AF65-F5344CB8AC3E}">
        <p14:creationId xmlns:p14="http://schemas.microsoft.com/office/powerpoint/2010/main" val="4167330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E" dirty="0" smtClean="0"/>
              <a:t>Had a clear plan.</a:t>
            </a:r>
          </a:p>
          <a:p>
            <a:endParaRPr lang="en-IE" dirty="0"/>
          </a:p>
          <a:p>
            <a:r>
              <a:rPr lang="en-IE" dirty="0" smtClean="0"/>
              <a:t>Divided it into clear stages</a:t>
            </a:r>
          </a:p>
          <a:p>
            <a:endParaRPr lang="en-IE" dirty="0"/>
          </a:p>
          <a:p>
            <a:r>
              <a:rPr lang="en-IE" dirty="0" smtClean="0"/>
              <a:t>Provided detail on each stage</a:t>
            </a:r>
          </a:p>
        </p:txBody>
      </p:sp>
      <p:sp>
        <p:nvSpPr>
          <p:cNvPr id="2" name="Title 1"/>
          <p:cNvSpPr>
            <a:spLocks noGrp="1"/>
          </p:cNvSpPr>
          <p:nvPr>
            <p:ph type="title"/>
          </p:nvPr>
        </p:nvSpPr>
        <p:spPr/>
        <p:txBody>
          <a:bodyPr/>
          <a:lstStyle/>
          <a:p>
            <a:r>
              <a:rPr lang="en-IE" dirty="0" smtClean="0"/>
              <a:t>Plan</a:t>
            </a:r>
            <a:endParaRPr lang="en-IE" dirty="0"/>
          </a:p>
        </p:txBody>
      </p:sp>
    </p:spTree>
    <p:extLst>
      <p:ext uri="{BB962C8B-B14F-4D97-AF65-F5344CB8AC3E}">
        <p14:creationId xmlns:p14="http://schemas.microsoft.com/office/powerpoint/2010/main" val="2693219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E" dirty="0" smtClean="0"/>
              <a:t>Created a timeline:</a:t>
            </a:r>
            <a:endParaRPr lang="en-IE" dirty="0"/>
          </a:p>
        </p:txBody>
      </p:sp>
      <p:sp>
        <p:nvSpPr>
          <p:cNvPr id="2" name="Title 1"/>
          <p:cNvSpPr>
            <a:spLocks noGrp="1"/>
          </p:cNvSpPr>
          <p:nvPr>
            <p:ph type="title"/>
          </p:nvPr>
        </p:nvSpPr>
        <p:spPr/>
        <p:txBody>
          <a:bodyPr/>
          <a:lstStyle/>
          <a:p>
            <a:r>
              <a:rPr lang="en-IE" dirty="0" smtClean="0"/>
              <a:t>Milestones</a:t>
            </a:r>
            <a:endParaRPr lang="en-IE" dirty="0"/>
          </a:p>
        </p:txBody>
      </p:sp>
      <p:cxnSp>
        <p:nvCxnSpPr>
          <p:cNvPr id="12" name="Straight Connector 11"/>
          <p:cNvCxnSpPr/>
          <p:nvPr/>
        </p:nvCxnSpPr>
        <p:spPr>
          <a:xfrm flipH="1">
            <a:off x="1115616" y="4262653"/>
            <a:ext cx="7488832" cy="0"/>
          </a:xfrm>
          <a:prstGeom prst="line">
            <a:avLst/>
          </a:prstGeom>
          <a:ln w="571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583640" y="3356992"/>
            <a:ext cx="0" cy="8640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1475656" y="4149104"/>
            <a:ext cx="216000" cy="216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cxnSp>
        <p:nvCxnSpPr>
          <p:cNvPr id="16" name="Straight Connector 15"/>
          <p:cNvCxnSpPr/>
          <p:nvPr/>
        </p:nvCxnSpPr>
        <p:spPr>
          <a:xfrm>
            <a:off x="2735792" y="4221088"/>
            <a:ext cx="0" cy="8640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2627808" y="4149104"/>
            <a:ext cx="216000" cy="216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cxnSp>
        <p:nvCxnSpPr>
          <p:cNvPr id="18" name="Straight Connector 17"/>
          <p:cNvCxnSpPr/>
          <p:nvPr/>
        </p:nvCxnSpPr>
        <p:spPr>
          <a:xfrm>
            <a:off x="3671896" y="3356992"/>
            <a:ext cx="0" cy="8640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3563912" y="4149104"/>
            <a:ext cx="216000" cy="216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cxnSp>
        <p:nvCxnSpPr>
          <p:cNvPr id="20" name="Straight Connector 19"/>
          <p:cNvCxnSpPr/>
          <p:nvPr/>
        </p:nvCxnSpPr>
        <p:spPr>
          <a:xfrm>
            <a:off x="4608000" y="4221088"/>
            <a:ext cx="0" cy="8640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4500016" y="4149104"/>
            <a:ext cx="216000" cy="216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cxnSp>
        <p:nvCxnSpPr>
          <p:cNvPr id="22" name="Straight Connector 21"/>
          <p:cNvCxnSpPr/>
          <p:nvPr/>
        </p:nvCxnSpPr>
        <p:spPr>
          <a:xfrm>
            <a:off x="5472096" y="3356992"/>
            <a:ext cx="0" cy="8640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Oval 22"/>
          <p:cNvSpPr/>
          <p:nvPr/>
        </p:nvSpPr>
        <p:spPr>
          <a:xfrm>
            <a:off x="5364112" y="4149104"/>
            <a:ext cx="216000" cy="216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cxnSp>
        <p:nvCxnSpPr>
          <p:cNvPr id="24" name="Straight Connector 23"/>
          <p:cNvCxnSpPr/>
          <p:nvPr/>
        </p:nvCxnSpPr>
        <p:spPr>
          <a:xfrm>
            <a:off x="6408200" y="4221088"/>
            <a:ext cx="0" cy="8640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Oval 24"/>
          <p:cNvSpPr/>
          <p:nvPr/>
        </p:nvSpPr>
        <p:spPr>
          <a:xfrm>
            <a:off x="6300216" y="4149104"/>
            <a:ext cx="216000" cy="216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cxnSp>
        <p:nvCxnSpPr>
          <p:cNvPr id="26" name="Straight Connector 25"/>
          <p:cNvCxnSpPr/>
          <p:nvPr/>
        </p:nvCxnSpPr>
        <p:spPr>
          <a:xfrm>
            <a:off x="7272296" y="3356992"/>
            <a:ext cx="0" cy="8640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Oval 26"/>
          <p:cNvSpPr/>
          <p:nvPr/>
        </p:nvSpPr>
        <p:spPr>
          <a:xfrm>
            <a:off x="7164312" y="4149104"/>
            <a:ext cx="216000" cy="216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cxnSp>
        <p:nvCxnSpPr>
          <p:cNvPr id="28" name="Straight Connector 27"/>
          <p:cNvCxnSpPr/>
          <p:nvPr/>
        </p:nvCxnSpPr>
        <p:spPr>
          <a:xfrm>
            <a:off x="8136416" y="4221088"/>
            <a:ext cx="0" cy="8640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Oval 28"/>
          <p:cNvSpPr/>
          <p:nvPr/>
        </p:nvSpPr>
        <p:spPr>
          <a:xfrm>
            <a:off x="8028408" y="4149104"/>
            <a:ext cx="216000" cy="216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TextBox 29"/>
          <p:cNvSpPr txBox="1"/>
          <p:nvPr/>
        </p:nvSpPr>
        <p:spPr>
          <a:xfrm>
            <a:off x="1115616" y="2556773"/>
            <a:ext cx="1818126" cy="800219"/>
          </a:xfrm>
          <a:prstGeom prst="rect">
            <a:avLst/>
          </a:prstGeom>
          <a:noFill/>
        </p:spPr>
        <p:txBody>
          <a:bodyPr wrap="none" rtlCol="0">
            <a:spAutoFit/>
          </a:bodyPr>
          <a:lstStyle/>
          <a:p>
            <a:r>
              <a:rPr lang="en-IE" dirty="0" smtClean="0"/>
              <a:t>WEEK 1</a:t>
            </a:r>
          </a:p>
          <a:p>
            <a:r>
              <a:rPr lang="en-IE" sz="1400" dirty="0" smtClean="0"/>
              <a:t>We will be looking </a:t>
            </a:r>
          </a:p>
          <a:p>
            <a:r>
              <a:rPr lang="en-IE" sz="1400" dirty="0" smtClean="0"/>
              <a:t>at…</a:t>
            </a:r>
            <a:endParaRPr lang="en-IE" sz="1400" dirty="0"/>
          </a:p>
        </p:txBody>
      </p:sp>
      <p:sp>
        <p:nvSpPr>
          <p:cNvPr id="31" name="TextBox 30"/>
          <p:cNvSpPr txBox="1"/>
          <p:nvPr/>
        </p:nvSpPr>
        <p:spPr>
          <a:xfrm>
            <a:off x="2915816" y="2564904"/>
            <a:ext cx="1818126" cy="800219"/>
          </a:xfrm>
          <a:prstGeom prst="rect">
            <a:avLst/>
          </a:prstGeom>
          <a:noFill/>
        </p:spPr>
        <p:txBody>
          <a:bodyPr wrap="none" rtlCol="0">
            <a:spAutoFit/>
          </a:bodyPr>
          <a:lstStyle/>
          <a:p>
            <a:r>
              <a:rPr lang="en-IE" dirty="0" smtClean="0"/>
              <a:t>WEEK 3</a:t>
            </a:r>
          </a:p>
          <a:p>
            <a:r>
              <a:rPr lang="en-IE" sz="1400" dirty="0" smtClean="0"/>
              <a:t>We will be looking </a:t>
            </a:r>
          </a:p>
          <a:p>
            <a:r>
              <a:rPr lang="en-IE" sz="1400" dirty="0" smtClean="0"/>
              <a:t>at…</a:t>
            </a:r>
            <a:endParaRPr lang="en-IE" sz="1400" dirty="0"/>
          </a:p>
        </p:txBody>
      </p:sp>
      <p:sp>
        <p:nvSpPr>
          <p:cNvPr id="32" name="TextBox 31"/>
          <p:cNvSpPr txBox="1"/>
          <p:nvPr/>
        </p:nvSpPr>
        <p:spPr>
          <a:xfrm>
            <a:off x="4770098" y="2492896"/>
            <a:ext cx="1818126" cy="800219"/>
          </a:xfrm>
          <a:prstGeom prst="rect">
            <a:avLst/>
          </a:prstGeom>
          <a:noFill/>
        </p:spPr>
        <p:txBody>
          <a:bodyPr wrap="none" rtlCol="0">
            <a:spAutoFit/>
          </a:bodyPr>
          <a:lstStyle/>
          <a:p>
            <a:r>
              <a:rPr lang="en-IE" dirty="0" smtClean="0"/>
              <a:t>WEEK 5</a:t>
            </a:r>
          </a:p>
          <a:p>
            <a:r>
              <a:rPr lang="en-IE" sz="1400" dirty="0" smtClean="0"/>
              <a:t>We will be looking </a:t>
            </a:r>
          </a:p>
          <a:p>
            <a:r>
              <a:rPr lang="en-IE" sz="1400" dirty="0" smtClean="0"/>
              <a:t>at…</a:t>
            </a:r>
            <a:endParaRPr lang="en-IE" sz="1400" dirty="0"/>
          </a:p>
        </p:txBody>
      </p:sp>
      <p:sp>
        <p:nvSpPr>
          <p:cNvPr id="33" name="TextBox 32"/>
          <p:cNvSpPr txBox="1"/>
          <p:nvPr/>
        </p:nvSpPr>
        <p:spPr>
          <a:xfrm>
            <a:off x="6516216" y="2564904"/>
            <a:ext cx="1818126" cy="800219"/>
          </a:xfrm>
          <a:prstGeom prst="rect">
            <a:avLst/>
          </a:prstGeom>
          <a:noFill/>
        </p:spPr>
        <p:txBody>
          <a:bodyPr wrap="none" rtlCol="0">
            <a:spAutoFit/>
          </a:bodyPr>
          <a:lstStyle/>
          <a:p>
            <a:r>
              <a:rPr lang="en-IE" dirty="0" smtClean="0"/>
              <a:t>WEEK 7</a:t>
            </a:r>
          </a:p>
          <a:p>
            <a:r>
              <a:rPr lang="en-IE" sz="1400" dirty="0" smtClean="0"/>
              <a:t>We will be looking </a:t>
            </a:r>
          </a:p>
          <a:p>
            <a:r>
              <a:rPr lang="en-IE" sz="1400" dirty="0" smtClean="0"/>
              <a:t>at…</a:t>
            </a:r>
            <a:endParaRPr lang="en-IE" sz="1400" dirty="0"/>
          </a:p>
        </p:txBody>
      </p:sp>
      <p:sp>
        <p:nvSpPr>
          <p:cNvPr id="34" name="TextBox 33"/>
          <p:cNvSpPr txBox="1"/>
          <p:nvPr/>
        </p:nvSpPr>
        <p:spPr>
          <a:xfrm>
            <a:off x="1817770" y="5140930"/>
            <a:ext cx="1818126" cy="800219"/>
          </a:xfrm>
          <a:prstGeom prst="rect">
            <a:avLst/>
          </a:prstGeom>
          <a:noFill/>
        </p:spPr>
        <p:txBody>
          <a:bodyPr wrap="none" rtlCol="0">
            <a:spAutoFit/>
          </a:bodyPr>
          <a:lstStyle/>
          <a:p>
            <a:r>
              <a:rPr lang="en-IE" dirty="0" smtClean="0"/>
              <a:t>WEEK 2</a:t>
            </a:r>
          </a:p>
          <a:p>
            <a:r>
              <a:rPr lang="en-IE" sz="1400" dirty="0" smtClean="0"/>
              <a:t>We will be looking </a:t>
            </a:r>
          </a:p>
          <a:p>
            <a:r>
              <a:rPr lang="en-IE" sz="1400" dirty="0" smtClean="0"/>
              <a:t>at…</a:t>
            </a:r>
            <a:endParaRPr lang="en-IE" sz="1400" dirty="0"/>
          </a:p>
        </p:txBody>
      </p:sp>
      <p:sp>
        <p:nvSpPr>
          <p:cNvPr id="35" name="TextBox 34"/>
          <p:cNvSpPr txBox="1"/>
          <p:nvPr/>
        </p:nvSpPr>
        <p:spPr>
          <a:xfrm>
            <a:off x="3617970" y="5149061"/>
            <a:ext cx="1818126" cy="800219"/>
          </a:xfrm>
          <a:prstGeom prst="rect">
            <a:avLst/>
          </a:prstGeom>
          <a:noFill/>
        </p:spPr>
        <p:txBody>
          <a:bodyPr wrap="none" rtlCol="0">
            <a:spAutoFit/>
          </a:bodyPr>
          <a:lstStyle/>
          <a:p>
            <a:r>
              <a:rPr lang="en-IE" dirty="0" smtClean="0"/>
              <a:t>WEEK 4</a:t>
            </a:r>
          </a:p>
          <a:p>
            <a:r>
              <a:rPr lang="en-IE" sz="1400" dirty="0" smtClean="0"/>
              <a:t>We will be looking </a:t>
            </a:r>
          </a:p>
          <a:p>
            <a:r>
              <a:rPr lang="en-IE" sz="1400" dirty="0" smtClean="0"/>
              <a:t>at…</a:t>
            </a:r>
            <a:endParaRPr lang="en-IE" sz="1400" dirty="0"/>
          </a:p>
        </p:txBody>
      </p:sp>
      <p:sp>
        <p:nvSpPr>
          <p:cNvPr id="36" name="TextBox 35"/>
          <p:cNvSpPr txBox="1"/>
          <p:nvPr/>
        </p:nvSpPr>
        <p:spPr>
          <a:xfrm>
            <a:off x="5472252" y="5077053"/>
            <a:ext cx="1818126" cy="800219"/>
          </a:xfrm>
          <a:prstGeom prst="rect">
            <a:avLst/>
          </a:prstGeom>
          <a:noFill/>
        </p:spPr>
        <p:txBody>
          <a:bodyPr wrap="none" rtlCol="0">
            <a:spAutoFit/>
          </a:bodyPr>
          <a:lstStyle/>
          <a:p>
            <a:r>
              <a:rPr lang="en-IE" dirty="0" smtClean="0"/>
              <a:t>WEEK 6</a:t>
            </a:r>
          </a:p>
          <a:p>
            <a:r>
              <a:rPr lang="en-IE" sz="1400" dirty="0" smtClean="0"/>
              <a:t>We will be looking </a:t>
            </a:r>
          </a:p>
          <a:p>
            <a:r>
              <a:rPr lang="en-IE" sz="1400" dirty="0" smtClean="0"/>
              <a:t>at…</a:t>
            </a:r>
            <a:endParaRPr lang="en-IE" sz="1400" dirty="0"/>
          </a:p>
        </p:txBody>
      </p:sp>
      <p:sp>
        <p:nvSpPr>
          <p:cNvPr id="37" name="TextBox 36"/>
          <p:cNvSpPr txBox="1"/>
          <p:nvPr/>
        </p:nvSpPr>
        <p:spPr>
          <a:xfrm>
            <a:off x="7218370" y="5149061"/>
            <a:ext cx="1818126" cy="800219"/>
          </a:xfrm>
          <a:prstGeom prst="rect">
            <a:avLst/>
          </a:prstGeom>
          <a:noFill/>
        </p:spPr>
        <p:txBody>
          <a:bodyPr wrap="none" rtlCol="0">
            <a:spAutoFit/>
          </a:bodyPr>
          <a:lstStyle/>
          <a:p>
            <a:r>
              <a:rPr lang="en-IE" dirty="0" smtClean="0"/>
              <a:t>WEEK 8</a:t>
            </a:r>
          </a:p>
          <a:p>
            <a:r>
              <a:rPr lang="en-IE" sz="1400" dirty="0" smtClean="0"/>
              <a:t>We will be looking </a:t>
            </a:r>
          </a:p>
          <a:p>
            <a:r>
              <a:rPr lang="en-IE" sz="1400" dirty="0" smtClean="0"/>
              <a:t>at…</a:t>
            </a:r>
            <a:endParaRPr lang="en-IE" sz="1400" dirty="0"/>
          </a:p>
        </p:txBody>
      </p:sp>
    </p:spTree>
    <p:extLst>
      <p:ext uri="{BB962C8B-B14F-4D97-AF65-F5344CB8AC3E}">
        <p14:creationId xmlns:p14="http://schemas.microsoft.com/office/powerpoint/2010/main" val="4200516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58008"/>
            <a:ext cx="8229600" cy="1143000"/>
          </a:xfrm>
        </p:spPr>
        <p:txBody>
          <a:bodyPr>
            <a:normAutofit/>
          </a:bodyPr>
          <a:lstStyle/>
          <a:p>
            <a:pPr algn="ctr"/>
            <a:r>
              <a:rPr lang="en-IE" dirty="0" smtClean="0"/>
              <a:t>System Development:</a:t>
            </a:r>
            <a:endParaRPr lang="en-IE" dirty="0"/>
          </a:p>
        </p:txBody>
      </p:sp>
    </p:spTree>
    <p:extLst>
      <p:ext uri="{BB962C8B-B14F-4D97-AF65-F5344CB8AC3E}">
        <p14:creationId xmlns:p14="http://schemas.microsoft.com/office/powerpoint/2010/main" val="7616557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E" dirty="0" smtClean="0"/>
              <a:t>Selected a methodology that suits the team:</a:t>
            </a:r>
          </a:p>
          <a:p>
            <a:pPr lvl="1"/>
            <a:r>
              <a:rPr lang="en-IE" dirty="0" smtClean="0"/>
              <a:t>Test-Driven Development</a:t>
            </a:r>
          </a:p>
          <a:p>
            <a:pPr lvl="1"/>
            <a:endParaRPr lang="en-IE" dirty="0" smtClean="0"/>
          </a:p>
          <a:p>
            <a:pPr lvl="1"/>
            <a:r>
              <a:rPr lang="en-IE" dirty="0" smtClean="0"/>
              <a:t>Feature-Driven Development</a:t>
            </a:r>
          </a:p>
          <a:p>
            <a:pPr lvl="1"/>
            <a:endParaRPr lang="en-IE" dirty="0" smtClean="0"/>
          </a:p>
          <a:p>
            <a:pPr lvl="1"/>
            <a:r>
              <a:rPr lang="en-IE" dirty="0" smtClean="0"/>
              <a:t>User-Centred Development</a:t>
            </a:r>
          </a:p>
          <a:p>
            <a:pPr lvl="1"/>
            <a:endParaRPr lang="en-IE" dirty="0" smtClean="0"/>
          </a:p>
          <a:p>
            <a:pPr lvl="1"/>
            <a:r>
              <a:rPr lang="en-IE" dirty="0" smtClean="0"/>
              <a:t>Agile</a:t>
            </a:r>
          </a:p>
          <a:p>
            <a:pPr lvl="2"/>
            <a:r>
              <a:rPr lang="en-IE" dirty="0" smtClean="0"/>
              <a:t>XP</a:t>
            </a:r>
          </a:p>
          <a:p>
            <a:pPr lvl="2"/>
            <a:r>
              <a:rPr lang="en-IE" dirty="0" smtClean="0"/>
              <a:t>SCRUM</a:t>
            </a:r>
          </a:p>
          <a:p>
            <a:pPr lvl="2"/>
            <a:r>
              <a:rPr lang="en-IE" dirty="0" smtClean="0"/>
              <a:t>DSDM</a:t>
            </a:r>
          </a:p>
        </p:txBody>
      </p:sp>
      <p:sp>
        <p:nvSpPr>
          <p:cNvPr id="2" name="Title 1"/>
          <p:cNvSpPr>
            <a:spLocks noGrp="1"/>
          </p:cNvSpPr>
          <p:nvPr>
            <p:ph type="title"/>
          </p:nvPr>
        </p:nvSpPr>
        <p:spPr/>
        <p:txBody>
          <a:bodyPr/>
          <a:lstStyle/>
          <a:p>
            <a:r>
              <a:rPr lang="en-IE" dirty="0" smtClean="0"/>
              <a:t>Software Methodology</a:t>
            </a:r>
            <a:endParaRPr lang="en-IE" dirty="0"/>
          </a:p>
        </p:txBody>
      </p:sp>
    </p:spTree>
    <p:extLst>
      <p:ext uri="{BB962C8B-B14F-4D97-AF65-F5344CB8AC3E}">
        <p14:creationId xmlns:p14="http://schemas.microsoft.com/office/powerpoint/2010/main" val="30034442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E" dirty="0" smtClean="0"/>
              <a:t>Included a technical architecture diagram:</a:t>
            </a:r>
            <a:endParaRPr lang="en-IE" dirty="0"/>
          </a:p>
        </p:txBody>
      </p:sp>
      <p:sp>
        <p:nvSpPr>
          <p:cNvPr id="2" name="Title 1"/>
          <p:cNvSpPr>
            <a:spLocks noGrp="1"/>
          </p:cNvSpPr>
          <p:nvPr>
            <p:ph type="title"/>
          </p:nvPr>
        </p:nvSpPr>
        <p:spPr/>
        <p:txBody>
          <a:bodyPr/>
          <a:lstStyle/>
          <a:p>
            <a:r>
              <a:rPr lang="en-IE" dirty="0" smtClean="0"/>
              <a:t>Technical Architecture</a:t>
            </a:r>
            <a:endParaRPr lang="en-IE" dirty="0"/>
          </a:p>
        </p:txBody>
      </p:sp>
      <p:sp>
        <p:nvSpPr>
          <p:cNvPr id="4" name="Rectangle 3"/>
          <p:cNvSpPr/>
          <p:nvPr/>
        </p:nvSpPr>
        <p:spPr>
          <a:xfrm>
            <a:off x="971600" y="2780928"/>
            <a:ext cx="1656184"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Right Arrow 4"/>
          <p:cNvSpPr/>
          <p:nvPr/>
        </p:nvSpPr>
        <p:spPr>
          <a:xfrm>
            <a:off x="2627784" y="2924944"/>
            <a:ext cx="1008112" cy="6120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ight Arrow 5"/>
          <p:cNvSpPr/>
          <p:nvPr/>
        </p:nvSpPr>
        <p:spPr>
          <a:xfrm rot="10800000">
            <a:off x="2627784" y="3861048"/>
            <a:ext cx="1008112" cy="6120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3635896" y="2780928"/>
            <a:ext cx="1656184"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ight Arrow 7"/>
          <p:cNvSpPr/>
          <p:nvPr/>
        </p:nvSpPr>
        <p:spPr>
          <a:xfrm>
            <a:off x="5292080" y="2924944"/>
            <a:ext cx="1008112" cy="6120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ight Arrow 8"/>
          <p:cNvSpPr/>
          <p:nvPr/>
        </p:nvSpPr>
        <p:spPr>
          <a:xfrm rot="10800000">
            <a:off x="5292080" y="3861048"/>
            <a:ext cx="1008112" cy="6120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a:off x="6300192" y="2780928"/>
            <a:ext cx="1656184"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2722198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E" dirty="0"/>
              <a:t>Good groups considered</a:t>
            </a:r>
            <a:r>
              <a:rPr lang="en-IE" dirty="0" smtClean="0"/>
              <a:t>:</a:t>
            </a:r>
          </a:p>
          <a:p>
            <a:pPr lvl="1"/>
            <a:r>
              <a:rPr lang="en-IE" dirty="0" smtClean="0"/>
              <a:t>Universal Design</a:t>
            </a:r>
          </a:p>
          <a:p>
            <a:pPr lvl="1"/>
            <a:r>
              <a:rPr lang="en-IE" dirty="0" smtClean="0"/>
              <a:t>Usability</a:t>
            </a:r>
          </a:p>
          <a:p>
            <a:pPr lvl="1"/>
            <a:r>
              <a:rPr lang="en-IE" dirty="0" smtClean="0"/>
              <a:t>Accessibility</a:t>
            </a:r>
          </a:p>
          <a:p>
            <a:pPr lvl="1"/>
            <a:r>
              <a:rPr lang="en-IE" dirty="0" smtClean="0"/>
              <a:t>Friendly</a:t>
            </a:r>
          </a:p>
          <a:p>
            <a:pPr lvl="1"/>
            <a:r>
              <a:rPr lang="en-IE" dirty="0" smtClean="0"/>
              <a:t>Portability</a:t>
            </a:r>
          </a:p>
          <a:p>
            <a:pPr lvl="1"/>
            <a:r>
              <a:rPr lang="en-IE" dirty="0" smtClean="0"/>
              <a:t>Configurable</a:t>
            </a:r>
          </a:p>
          <a:p>
            <a:pPr lvl="1"/>
            <a:r>
              <a:rPr lang="en-IE" dirty="0" smtClean="0"/>
              <a:t>Minimum number of clicks</a:t>
            </a:r>
            <a:endParaRPr lang="en-IE" dirty="0"/>
          </a:p>
        </p:txBody>
      </p:sp>
      <p:sp>
        <p:nvSpPr>
          <p:cNvPr id="2" name="Title 1"/>
          <p:cNvSpPr>
            <a:spLocks noGrp="1"/>
          </p:cNvSpPr>
          <p:nvPr>
            <p:ph type="title"/>
          </p:nvPr>
        </p:nvSpPr>
        <p:spPr/>
        <p:txBody>
          <a:bodyPr>
            <a:normAutofit/>
          </a:bodyPr>
          <a:lstStyle/>
          <a:p>
            <a:r>
              <a:rPr lang="en-IE" dirty="0" smtClean="0"/>
              <a:t>Interface Considerations</a:t>
            </a:r>
            <a:endParaRPr lang="en-IE" dirty="0"/>
          </a:p>
        </p:txBody>
      </p:sp>
    </p:spTree>
    <p:extLst>
      <p:ext uri="{BB962C8B-B14F-4D97-AF65-F5344CB8AC3E}">
        <p14:creationId xmlns:p14="http://schemas.microsoft.com/office/powerpoint/2010/main" val="31949563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E" dirty="0" smtClean="0"/>
              <a:t>Looked at the possible use of the MVC</a:t>
            </a:r>
          </a:p>
          <a:p>
            <a:endParaRPr lang="en-IE" dirty="0" smtClean="0"/>
          </a:p>
          <a:p>
            <a:r>
              <a:rPr lang="en-IE" dirty="0" smtClean="0"/>
              <a:t>Looked </a:t>
            </a:r>
            <a:r>
              <a:rPr lang="en-IE" dirty="0"/>
              <a:t>at the possible use of </a:t>
            </a:r>
            <a:r>
              <a:rPr lang="en-IE" dirty="0" smtClean="0"/>
              <a:t>Design patterns</a:t>
            </a:r>
          </a:p>
          <a:p>
            <a:endParaRPr lang="en-IE" dirty="0"/>
          </a:p>
          <a:p>
            <a:r>
              <a:rPr lang="en-IE" dirty="0" smtClean="0"/>
              <a:t>Included a Use Case for each type of user they though will be using the system</a:t>
            </a:r>
          </a:p>
          <a:p>
            <a:endParaRPr lang="en-IE" dirty="0"/>
          </a:p>
        </p:txBody>
      </p:sp>
      <p:sp>
        <p:nvSpPr>
          <p:cNvPr id="2" name="Title 1"/>
          <p:cNvSpPr>
            <a:spLocks noGrp="1"/>
          </p:cNvSpPr>
          <p:nvPr>
            <p:ph type="title"/>
          </p:nvPr>
        </p:nvSpPr>
        <p:spPr/>
        <p:txBody>
          <a:bodyPr/>
          <a:lstStyle/>
          <a:p>
            <a:r>
              <a:rPr lang="en-IE" dirty="0" smtClean="0"/>
              <a:t>Technical Design</a:t>
            </a:r>
            <a:endParaRPr lang="en-IE" dirty="0"/>
          </a:p>
        </p:txBody>
      </p:sp>
    </p:spTree>
    <p:extLst>
      <p:ext uri="{BB962C8B-B14F-4D97-AF65-F5344CB8AC3E}">
        <p14:creationId xmlns:p14="http://schemas.microsoft.com/office/powerpoint/2010/main" val="5173476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E" dirty="0" smtClean="0"/>
              <a:t>Good groups considered:</a:t>
            </a:r>
          </a:p>
          <a:p>
            <a:pPr lvl="1"/>
            <a:r>
              <a:rPr lang="en-IE" dirty="0" smtClean="0"/>
              <a:t>What is the overall goal of the application?</a:t>
            </a:r>
          </a:p>
          <a:p>
            <a:pPr lvl="1"/>
            <a:r>
              <a:rPr lang="en-IE" dirty="0" smtClean="0"/>
              <a:t>What will the application do?</a:t>
            </a:r>
            <a:endParaRPr lang="en-IE" dirty="0"/>
          </a:p>
          <a:p>
            <a:pPr lvl="1"/>
            <a:r>
              <a:rPr lang="en-IE" dirty="0" smtClean="0"/>
              <a:t>Who will be using it?</a:t>
            </a:r>
            <a:endParaRPr lang="en-IE" dirty="0"/>
          </a:p>
          <a:p>
            <a:pPr lvl="1"/>
            <a:r>
              <a:rPr lang="en-IE" dirty="0" smtClean="0"/>
              <a:t>How do we handle errors?</a:t>
            </a:r>
          </a:p>
          <a:p>
            <a:pPr lvl="1"/>
            <a:r>
              <a:rPr lang="en-IE" dirty="0" smtClean="0"/>
              <a:t>What additional features will be added that are not in the spec?</a:t>
            </a:r>
            <a:endParaRPr lang="en-IE" dirty="0"/>
          </a:p>
        </p:txBody>
      </p:sp>
      <p:sp>
        <p:nvSpPr>
          <p:cNvPr id="2" name="Title 1"/>
          <p:cNvSpPr>
            <a:spLocks noGrp="1"/>
          </p:cNvSpPr>
          <p:nvPr>
            <p:ph type="title"/>
          </p:nvPr>
        </p:nvSpPr>
        <p:spPr/>
        <p:txBody>
          <a:bodyPr/>
          <a:lstStyle/>
          <a:p>
            <a:r>
              <a:rPr lang="en-IE" dirty="0" smtClean="0"/>
              <a:t>Functional Design</a:t>
            </a:r>
            <a:endParaRPr lang="en-IE" dirty="0"/>
          </a:p>
        </p:txBody>
      </p:sp>
    </p:spTree>
    <p:extLst>
      <p:ext uri="{BB962C8B-B14F-4D97-AF65-F5344CB8AC3E}">
        <p14:creationId xmlns:p14="http://schemas.microsoft.com/office/powerpoint/2010/main" val="3929548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58008"/>
            <a:ext cx="8229600" cy="1143000"/>
          </a:xfrm>
        </p:spPr>
        <p:txBody>
          <a:bodyPr>
            <a:normAutofit fontScale="90000"/>
          </a:bodyPr>
          <a:lstStyle/>
          <a:p>
            <a:pPr algn="ctr"/>
            <a:r>
              <a:rPr lang="en-IE" dirty="0" smtClean="0"/>
              <a:t>Some things that good team presentations included:</a:t>
            </a:r>
            <a:endParaRPr lang="en-IE" dirty="0"/>
          </a:p>
        </p:txBody>
      </p:sp>
    </p:spTree>
    <p:extLst>
      <p:ext uri="{BB962C8B-B14F-4D97-AF65-F5344CB8AC3E}">
        <p14:creationId xmlns:p14="http://schemas.microsoft.com/office/powerpoint/2010/main" val="3701392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E" dirty="0"/>
              <a:t>Good groups </a:t>
            </a:r>
            <a:r>
              <a:rPr lang="en-IE" dirty="0" smtClean="0"/>
              <a:t>considered:</a:t>
            </a:r>
          </a:p>
          <a:p>
            <a:pPr lvl="1"/>
            <a:r>
              <a:rPr lang="en-IE" dirty="0" smtClean="0"/>
              <a:t>Can we create an initial schema?</a:t>
            </a:r>
            <a:endParaRPr lang="en-IE" dirty="0"/>
          </a:p>
          <a:p>
            <a:pPr lvl="1"/>
            <a:r>
              <a:rPr lang="en-IE" dirty="0" smtClean="0"/>
              <a:t>What is the key data to be stored?</a:t>
            </a:r>
            <a:endParaRPr lang="en-IE" dirty="0"/>
          </a:p>
          <a:p>
            <a:pPr lvl="1"/>
            <a:r>
              <a:rPr lang="en-IE" dirty="0" smtClean="0"/>
              <a:t>How do different elements of the data relate to each other?</a:t>
            </a:r>
            <a:endParaRPr lang="en-IE" dirty="0"/>
          </a:p>
        </p:txBody>
      </p:sp>
      <p:sp>
        <p:nvSpPr>
          <p:cNvPr id="2" name="Title 1"/>
          <p:cNvSpPr>
            <a:spLocks noGrp="1"/>
          </p:cNvSpPr>
          <p:nvPr>
            <p:ph type="title"/>
          </p:nvPr>
        </p:nvSpPr>
        <p:spPr/>
        <p:txBody>
          <a:bodyPr/>
          <a:lstStyle/>
          <a:p>
            <a:r>
              <a:rPr lang="en-IE" dirty="0" smtClean="0"/>
              <a:t>Database Schema</a:t>
            </a:r>
            <a:endParaRPr lang="en-IE" dirty="0"/>
          </a:p>
        </p:txBody>
      </p:sp>
    </p:spTree>
    <p:extLst>
      <p:ext uri="{BB962C8B-B14F-4D97-AF65-F5344CB8AC3E}">
        <p14:creationId xmlns:p14="http://schemas.microsoft.com/office/powerpoint/2010/main" val="34060113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E" dirty="0"/>
              <a:t>Good groups considered</a:t>
            </a:r>
            <a:r>
              <a:rPr lang="en-IE" dirty="0" smtClean="0"/>
              <a:t>:</a:t>
            </a:r>
          </a:p>
          <a:p>
            <a:pPr lvl="1"/>
            <a:r>
              <a:rPr lang="en-IE" dirty="0" smtClean="0"/>
              <a:t>Are we doing security testing?</a:t>
            </a:r>
          </a:p>
          <a:p>
            <a:pPr lvl="1"/>
            <a:r>
              <a:rPr lang="en-IE" dirty="0" smtClean="0"/>
              <a:t>Is their data confidentiality considerations?</a:t>
            </a:r>
          </a:p>
          <a:p>
            <a:pPr lvl="1"/>
            <a:r>
              <a:rPr lang="en-IE" dirty="0" smtClean="0"/>
              <a:t>How are we going to deal with the payments elements of the application (if applicable)?</a:t>
            </a:r>
          </a:p>
          <a:p>
            <a:pPr lvl="1"/>
            <a:r>
              <a:rPr lang="en-IE" dirty="0" smtClean="0"/>
              <a:t>Are we protecting against SQL injection?</a:t>
            </a:r>
          </a:p>
          <a:p>
            <a:endParaRPr lang="en-IE" dirty="0"/>
          </a:p>
        </p:txBody>
      </p:sp>
      <p:sp>
        <p:nvSpPr>
          <p:cNvPr id="2" name="Title 1"/>
          <p:cNvSpPr>
            <a:spLocks noGrp="1"/>
          </p:cNvSpPr>
          <p:nvPr>
            <p:ph type="title"/>
          </p:nvPr>
        </p:nvSpPr>
        <p:spPr/>
        <p:txBody>
          <a:bodyPr/>
          <a:lstStyle/>
          <a:p>
            <a:r>
              <a:rPr lang="en-IE" dirty="0" smtClean="0"/>
              <a:t>Security Considerations</a:t>
            </a:r>
            <a:endParaRPr lang="en-IE" dirty="0"/>
          </a:p>
        </p:txBody>
      </p:sp>
    </p:spTree>
    <p:extLst>
      <p:ext uri="{BB962C8B-B14F-4D97-AF65-F5344CB8AC3E}">
        <p14:creationId xmlns:p14="http://schemas.microsoft.com/office/powerpoint/2010/main" val="21850716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E" dirty="0" smtClean="0"/>
              <a:t>Considered looking at a formal testing framework:</a:t>
            </a:r>
          </a:p>
          <a:p>
            <a:pPr lvl="1"/>
            <a:r>
              <a:rPr lang="en-IE" dirty="0" err="1" smtClean="0"/>
              <a:t>JUnit</a:t>
            </a:r>
            <a:r>
              <a:rPr lang="en-IE" dirty="0" smtClean="0"/>
              <a:t>, </a:t>
            </a:r>
            <a:r>
              <a:rPr lang="en-IE" dirty="0" err="1" smtClean="0"/>
              <a:t>CUnit</a:t>
            </a:r>
            <a:r>
              <a:rPr lang="en-IE" dirty="0" smtClean="0"/>
              <a:t>, </a:t>
            </a:r>
            <a:r>
              <a:rPr lang="en-IE" dirty="0" err="1" smtClean="0"/>
              <a:t>TestApe</a:t>
            </a:r>
            <a:r>
              <a:rPr lang="en-IE" dirty="0" smtClean="0"/>
              <a:t>, Unity, </a:t>
            </a:r>
            <a:r>
              <a:rPr lang="en-IE" dirty="0" err="1" smtClean="0"/>
              <a:t>JMock</a:t>
            </a:r>
            <a:r>
              <a:rPr lang="en-IE" dirty="0" smtClean="0"/>
              <a:t>, </a:t>
            </a:r>
            <a:r>
              <a:rPr lang="en-IE" dirty="0" err="1" smtClean="0"/>
              <a:t>JTest</a:t>
            </a:r>
            <a:r>
              <a:rPr lang="en-IE" dirty="0" smtClean="0"/>
              <a:t>, </a:t>
            </a:r>
            <a:r>
              <a:rPr lang="en-IE" dirty="0" err="1" smtClean="0"/>
              <a:t>PowerMock</a:t>
            </a:r>
            <a:r>
              <a:rPr lang="en-IE" dirty="0"/>
              <a:t>, </a:t>
            </a:r>
            <a:r>
              <a:rPr lang="en-IE" dirty="0" err="1" smtClean="0"/>
              <a:t>Unitils</a:t>
            </a:r>
            <a:r>
              <a:rPr lang="en-IE" dirty="0" smtClean="0"/>
              <a:t>, </a:t>
            </a:r>
            <a:r>
              <a:rPr lang="en-IE" dirty="0" err="1" smtClean="0"/>
              <a:t>QUnit</a:t>
            </a:r>
            <a:r>
              <a:rPr lang="en-IE" dirty="0"/>
              <a:t>, </a:t>
            </a:r>
            <a:r>
              <a:rPr lang="en-IE" dirty="0" smtClean="0"/>
              <a:t>Unit.js</a:t>
            </a:r>
            <a:r>
              <a:rPr lang="en-IE" dirty="0"/>
              <a:t>, </a:t>
            </a:r>
            <a:r>
              <a:rPr lang="en-IE" dirty="0" smtClean="0"/>
              <a:t>Jasmine, </a:t>
            </a:r>
            <a:r>
              <a:rPr lang="en-IE" dirty="0" err="1" smtClean="0"/>
              <a:t>PHPUnit</a:t>
            </a:r>
            <a:endParaRPr lang="en-IE" dirty="0" smtClean="0"/>
          </a:p>
          <a:p>
            <a:endParaRPr lang="en-IE" dirty="0" smtClean="0"/>
          </a:p>
          <a:p>
            <a:r>
              <a:rPr lang="en-IE" dirty="0" smtClean="0"/>
              <a:t>Looked at static and dynamic testing</a:t>
            </a:r>
          </a:p>
          <a:p>
            <a:endParaRPr lang="en-IE" dirty="0" smtClean="0"/>
          </a:p>
          <a:p>
            <a:r>
              <a:rPr lang="en-IE" dirty="0" smtClean="0"/>
              <a:t>Developed test plans</a:t>
            </a:r>
          </a:p>
          <a:p>
            <a:pPr marL="109728" indent="0">
              <a:buNone/>
            </a:pPr>
            <a:r>
              <a:rPr lang="en-IE" dirty="0" smtClean="0"/>
              <a:t> </a:t>
            </a:r>
            <a:endParaRPr lang="en-IE" dirty="0"/>
          </a:p>
          <a:p>
            <a:pPr lvl="1"/>
            <a:endParaRPr lang="en-IE" dirty="0" smtClean="0"/>
          </a:p>
          <a:p>
            <a:endParaRPr lang="en-IE" dirty="0"/>
          </a:p>
        </p:txBody>
      </p:sp>
      <p:sp>
        <p:nvSpPr>
          <p:cNvPr id="2" name="Title 1"/>
          <p:cNvSpPr>
            <a:spLocks noGrp="1"/>
          </p:cNvSpPr>
          <p:nvPr>
            <p:ph type="title"/>
          </p:nvPr>
        </p:nvSpPr>
        <p:spPr/>
        <p:txBody>
          <a:bodyPr/>
          <a:lstStyle/>
          <a:p>
            <a:r>
              <a:rPr lang="en-IE" dirty="0" smtClean="0"/>
              <a:t>Testing</a:t>
            </a:r>
            <a:endParaRPr lang="en-IE" dirty="0"/>
          </a:p>
        </p:txBody>
      </p:sp>
    </p:spTree>
    <p:extLst>
      <p:ext uri="{BB962C8B-B14F-4D97-AF65-F5344CB8AC3E}">
        <p14:creationId xmlns:p14="http://schemas.microsoft.com/office/powerpoint/2010/main" val="734708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Provide a good summary</a:t>
            </a:r>
            <a:endParaRPr lang="en-IE" dirty="0"/>
          </a:p>
        </p:txBody>
      </p:sp>
      <p:sp>
        <p:nvSpPr>
          <p:cNvPr id="5" name="Rectangle 4"/>
          <p:cNvSpPr/>
          <p:nvPr/>
        </p:nvSpPr>
        <p:spPr>
          <a:xfrm>
            <a:off x="611560" y="1484784"/>
            <a:ext cx="3960440" cy="4464496"/>
          </a:xfrm>
          <a:prstGeom prst="rect">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WHAT WE KNOW</a:t>
            </a:r>
          </a:p>
          <a:p>
            <a:endParaRPr lang="en-IE" dirty="0"/>
          </a:p>
          <a:p>
            <a:pPr marL="342900" indent="-342900">
              <a:buAutoNum type="arabicPeriod"/>
            </a:pPr>
            <a:r>
              <a:rPr lang="en-IE" dirty="0" smtClean="0"/>
              <a:t>A range of different languages</a:t>
            </a:r>
          </a:p>
          <a:p>
            <a:pPr marL="342900" indent="-342900">
              <a:buAutoNum type="arabicPeriod"/>
            </a:pPr>
            <a:r>
              <a:rPr lang="en-IE" dirty="0" smtClean="0"/>
              <a:t>What project we are doing</a:t>
            </a:r>
          </a:p>
          <a:p>
            <a:pPr marL="342900" indent="-342900">
              <a:buAutoNum type="arabicPeriod"/>
            </a:pPr>
            <a:r>
              <a:rPr lang="en-IE" dirty="0" smtClean="0"/>
              <a:t>They we will all code</a:t>
            </a:r>
          </a:p>
          <a:p>
            <a:pPr marL="342900" indent="-342900">
              <a:buAutoNum type="arabicPeriod"/>
            </a:pPr>
            <a:r>
              <a:rPr lang="en-IE" dirty="0" smtClean="0"/>
              <a:t>What programming environment we are using</a:t>
            </a:r>
          </a:p>
          <a:p>
            <a:pPr marL="342900" indent="-342900">
              <a:buAutoNum type="arabicPeriod"/>
            </a:pPr>
            <a:r>
              <a:rPr lang="en-IE" dirty="0" smtClean="0"/>
              <a:t>What programming language we are using</a:t>
            </a:r>
          </a:p>
          <a:p>
            <a:pPr marL="342900" indent="-342900" algn="ctr">
              <a:buAutoNum type="arabicPeriod"/>
            </a:pPr>
            <a:endParaRPr lang="en-IE" dirty="0" smtClean="0"/>
          </a:p>
          <a:p>
            <a:pPr algn="ctr"/>
            <a:endParaRPr lang="en-IE" dirty="0"/>
          </a:p>
        </p:txBody>
      </p:sp>
      <p:sp>
        <p:nvSpPr>
          <p:cNvPr id="8" name="Rectangle 7"/>
          <p:cNvSpPr/>
          <p:nvPr/>
        </p:nvSpPr>
        <p:spPr>
          <a:xfrm>
            <a:off x="4572000" y="1484784"/>
            <a:ext cx="3960440" cy="446449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solidFill>
                  <a:schemeClr val="accent4">
                    <a:lumMod val="50000"/>
                  </a:schemeClr>
                </a:solidFill>
              </a:rPr>
              <a:t>WHAT WE DON’T KNOW</a:t>
            </a:r>
          </a:p>
          <a:p>
            <a:endParaRPr lang="en-IE" dirty="0">
              <a:solidFill>
                <a:schemeClr val="accent4">
                  <a:lumMod val="50000"/>
                </a:schemeClr>
              </a:solidFill>
            </a:endParaRPr>
          </a:p>
          <a:p>
            <a:pPr marL="342900" indent="-342900">
              <a:buAutoNum type="arabicPeriod"/>
            </a:pPr>
            <a:r>
              <a:rPr lang="en-IE" dirty="0" smtClean="0">
                <a:solidFill>
                  <a:schemeClr val="accent4">
                    <a:lumMod val="50000"/>
                  </a:schemeClr>
                </a:solidFill>
              </a:rPr>
              <a:t>Each other’s skills</a:t>
            </a:r>
          </a:p>
          <a:p>
            <a:pPr marL="342900" indent="-342900">
              <a:buAutoNum type="arabicPeriod"/>
            </a:pPr>
            <a:r>
              <a:rPr lang="en-IE" dirty="0" smtClean="0">
                <a:solidFill>
                  <a:schemeClr val="accent4">
                    <a:lumMod val="50000"/>
                  </a:schemeClr>
                </a:solidFill>
              </a:rPr>
              <a:t>A full functional specification</a:t>
            </a:r>
          </a:p>
          <a:p>
            <a:pPr marL="342900" indent="-342900">
              <a:buAutoNum type="arabicPeriod"/>
            </a:pPr>
            <a:r>
              <a:rPr lang="en-IE" dirty="0" smtClean="0">
                <a:solidFill>
                  <a:schemeClr val="accent4">
                    <a:lumMod val="50000"/>
                  </a:schemeClr>
                </a:solidFill>
              </a:rPr>
              <a:t>A clear test plan</a:t>
            </a:r>
          </a:p>
          <a:p>
            <a:pPr marL="342900" indent="-342900">
              <a:buAutoNum type="arabicPeriod"/>
            </a:pPr>
            <a:r>
              <a:rPr lang="en-IE" dirty="0" smtClean="0">
                <a:solidFill>
                  <a:schemeClr val="accent4">
                    <a:lumMod val="50000"/>
                  </a:schemeClr>
                </a:solidFill>
              </a:rPr>
              <a:t>What the security consideration are</a:t>
            </a:r>
          </a:p>
          <a:p>
            <a:pPr marL="342900" indent="-342900">
              <a:buAutoNum type="arabicPeriod"/>
            </a:pPr>
            <a:r>
              <a:rPr lang="en-IE" dirty="0" smtClean="0">
                <a:solidFill>
                  <a:schemeClr val="accent4">
                    <a:lumMod val="50000"/>
                  </a:schemeClr>
                </a:solidFill>
              </a:rPr>
              <a:t>What are secondary and what are primary features</a:t>
            </a:r>
          </a:p>
          <a:p>
            <a:pPr marL="342900" indent="-342900">
              <a:buAutoNum type="arabicPeriod"/>
            </a:pPr>
            <a:endParaRPr lang="en-IE" dirty="0" smtClean="0">
              <a:solidFill>
                <a:schemeClr val="accent4">
                  <a:lumMod val="50000"/>
                </a:schemeClr>
              </a:solidFill>
            </a:endParaRPr>
          </a:p>
          <a:p>
            <a:pPr algn="ctr"/>
            <a:endParaRPr lang="en-IE" dirty="0">
              <a:solidFill>
                <a:schemeClr val="accent4">
                  <a:lumMod val="50000"/>
                </a:schemeClr>
              </a:solidFill>
            </a:endParaRPr>
          </a:p>
        </p:txBody>
      </p:sp>
    </p:spTree>
    <p:extLst>
      <p:ext uri="{BB962C8B-B14F-4D97-AF65-F5344CB8AC3E}">
        <p14:creationId xmlns:p14="http://schemas.microsoft.com/office/powerpoint/2010/main" val="2533976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E" dirty="0" smtClean="0"/>
              <a:t>Made the PowerPoint look very nice</a:t>
            </a:r>
          </a:p>
          <a:p>
            <a:endParaRPr lang="en-IE" dirty="0" smtClean="0"/>
          </a:p>
          <a:p>
            <a:r>
              <a:rPr lang="en-IE" dirty="0" smtClean="0"/>
              <a:t>Included lots of images</a:t>
            </a:r>
          </a:p>
          <a:p>
            <a:endParaRPr lang="en-IE" dirty="0" smtClean="0"/>
          </a:p>
          <a:p>
            <a:r>
              <a:rPr lang="en-IE" dirty="0" smtClean="0"/>
              <a:t>Put in a lot of text explaining what they are doing</a:t>
            </a:r>
          </a:p>
          <a:p>
            <a:endParaRPr lang="en-IE" dirty="0" smtClean="0"/>
          </a:p>
          <a:p>
            <a:endParaRPr lang="en-IE" dirty="0"/>
          </a:p>
          <a:p>
            <a:endParaRPr lang="en-IE" dirty="0"/>
          </a:p>
        </p:txBody>
      </p:sp>
      <p:sp>
        <p:nvSpPr>
          <p:cNvPr id="2" name="Title 1"/>
          <p:cNvSpPr>
            <a:spLocks noGrp="1"/>
          </p:cNvSpPr>
          <p:nvPr>
            <p:ph type="title"/>
          </p:nvPr>
        </p:nvSpPr>
        <p:spPr/>
        <p:txBody>
          <a:bodyPr/>
          <a:lstStyle/>
          <a:p>
            <a:r>
              <a:rPr lang="en-IE" dirty="0" smtClean="0"/>
              <a:t>PowerPoint</a:t>
            </a:r>
            <a:endParaRPr lang="en-IE" dirty="0"/>
          </a:p>
        </p:txBody>
      </p:sp>
    </p:spTree>
    <p:extLst>
      <p:ext uri="{BB962C8B-B14F-4D97-AF65-F5344CB8AC3E}">
        <p14:creationId xmlns:p14="http://schemas.microsoft.com/office/powerpoint/2010/main" val="3295807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E" dirty="0" smtClean="0"/>
              <a:t>Understood what the spec says</a:t>
            </a:r>
          </a:p>
          <a:p>
            <a:r>
              <a:rPr lang="en-IE" dirty="0" smtClean="0"/>
              <a:t>Looked up words they didn’t understand</a:t>
            </a:r>
          </a:p>
          <a:p>
            <a:r>
              <a:rPr lang="en-IE" dirty="0" smtClean="0"/>
              <a:t>Identified what functional features are mentioned in the spec</a:t>
            </a:r>
          </a:p>
          <a:p>
            <a:r>
              <a:rPr lang="en-IE" dirty="0"/>
              <a:t>Identified</a:t>
            </a:r>
            <a:r>
              <a:rPr lang="en-IE" dirty="0" smtClean="0"/>
              <a:t> what types of users are </a:t>
            </a:r>
            <a:r>
              <a:rPr lang="en-IE" dirty="0"/>
              <a:t>mentioned</a:t>
            </a:r>
            <a:r>
              <a:rPr lang="en-IE" dirty="0" smtClean="0"/>
              <a:t> in the spec</a:t>
            </a:r>
          </a:p>
          <a:p>
            <a:r>
              <a:rPr lang="en-IE" dirty="0"/>
              <a:t>Identified</a:t>
            </a:r>
            <a:r>
              <a:rPr lang="en-IE" dirty="0" smtClean="0"/>
              <a:t> </a:t>
            </a:r>
            <a:r>
              <a:rPr lang="en-IE" dirty="0"/>
              <a:t>what </a:t>
            </a:r>
            <a:r>
              <a:rPr lang="en-IE" dirty="0" smtClean="0"/>
              <a:t>technologies </a:t>
            </a:r>
            <a:r>
              <a:rPr lang="en-IE" dirty="0"/>
              <a:t>are mentioned in the spec</a:t>
            </a:r>
          </a:p>
          <a:p>
            <a:endParaRPr lang="en-IE" dirty="0"/>
          </a:p>
        </p:txBody>
      </p:sp>
      <p:sp>
        <p:nvSpPr>
          <p:cNvPr id="2" name="Title 1"/>
          <p:cNvSpPr>
            <a:spLocks noGrp="1"/>
          </p:cNvSpPr>
          <p:nvPr>
            <p:ph type="title"/>
          </p:nvPr>
        </p:nvSpPr>
        <p:spPr/>
        <p:txBody>
          <a:bodyPr/>
          <a:lstStyle/>
          <a:p>
            <a:r>
              <a:rPr lang="en-IE" dirty="0" smtClean="0"/>
              <a:t>Read the Spec carefully</a:t>
            </a:r>
            <a:endParaRPr lang="en-IE" dirty="0"/>
          </a:p>
        </p:txBody>
      </p:sp>
    </p:spTree>
    <p:extLst>
      <p:ext uri="{BB962C8B-B14F-4D97-AF65-F5344CB8AC3E}">
        <p14:creationId xmlns:p14="http://schemas.microsoft.com/office/powerpoint/2010/main" val="207340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58008"/>
            <a:ext cx="8229600" cy="1143000"/>
          </a:xfrm>
        </p:spPr>
        <p:txBody>
          <a:bodyPr>
            <a:normAutofit/>
          </a:bodyPr>
          <a:lstStyle/>
          <a:p>
            <a:pPr algn="ctr"/>
            <a:r>
              <a:rPr lang="en-IE" dirty="0" smtClean="0"/>
              <a:t>The Team:</a:t>
            </a:r>
            <a:endParaRPr lang="en-IE" dirty="0"/>
          </a:p>
        </p:txBody>
      </p:sp>
    </p:spTree>
    <p:extLst>
      <p:ext uri="{BB962C8B-B14F-4D97-AF65-F5344CB8AC3E}">
        <p14:creationId xmlns:p14="http://schemas.microsoft.com/office/powerpoint/2010/main" val="3961082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E" dirty="0" smtClean="0"/>
              <a:t>Considered any of the following:</a:t>
            </a:r>
          </a:p>
          <a:p>
            <a:pPr lvl="1"/>
            <a:r>
              <a:rPr lang="en-IE" dirty="0" smtClean="0"/>
              <a:t>Creating a FACEBOOK GROUP</a:t>
            </a:r>
          </a:p>
          <a:p>
            <a:pPr lvl="1"/>
            <a:r>
              <a:rPr lang="en-IE" dirty="0" smtClean="0"/>
              <a:t>Setting up a GOOGLE DRIVE</a:t>
            </a:r>
          </a:p>
          <a:p>
            <a:pPr lvl="1"/>
            <a:r>
              <a:rPr lang="en-IE" dirty="0" smtClean="0"/>
              <a:t>Set</a:t>
            </a:r>
            <a:r>
              <a:rPr lang="en-IE" dirty="0"/>
              <a:t>ting</a:t>
            </a:r>
            <a:r>
              <a:rPr lang="en-IE" dirty="0" smtClean="0"/>
              <a:t> up a shared DROPBOX</a:t>
            </a:r>
          </a:p>
          <a:p>
            <a:pPr lvl="1"/>
            <a:r>
              <a:rPr lang="en-IE" dirty="0" smtClean="0"/>
              <a:t>Set</a:t>
            </a:r>
            <a:r>
              <a:rPr lang="en-IE" dirty="0"/>
              <a:t>ting</a:t>
            </a:r>
            <a:r>
              <a:rPr lang="en-IE" dirty="0" smtClean="0"/>
              <a:t> up GITHUB</a:t>
            </a:r>
          </a:p>
          <a:p>
            <a:pPr lvl="1"/>
            <a:r>
              <a:rPr lang="en-IE" dirty="0" smtClean="0"/>
              <a:t>Creating a TRELLO instance</a:t>
            </a:r>
          </a:p>
          <a:p>
            <a:pPr lvl="1"/>
            <a:r>
              <a:rPr lang="en-IE" dirty="0" smtClean="0"/>
              <a:t>Set</a:t>
            </a:r>
            <a:r>
              <a:rPr lang="en-IE" dirty="0"/>
              <a:t>ting</a:t>
            </a:r>
            <a:r>
              <a:rPr lang="en-IE" dirty="0" smtClean="0"/>
              <a:t> up a ONENOTE instance</a:t>
            </a:r>
            <a:endParaRPr lang="en-IE" dirty="0"/>
          </a:p>
        </p:txBody>
      </p:sp>
      <p:sp>
        <p:nvSpPr>
          <p:cNvPr id="2" name="Title 1"/>
          <p:cNvSpPr>
            <a:spLocks noGrp="1"/>
          </p:cNvSpPr>
          <p:nvPr>
            <p:ph type="title"/>
          </p:nvPr>
        </p:nvSpPr>
        <p:spPr/>
        <p:txBody>
          <a:bodyPr/>
          <a:lstStyle/>
          <a:p>
            <a:r>
              <a:rPr lang="en-IE" dirty="0" smtClean="0"/>
              <a:t>Consider team tools</a:t>
            </a:r>
            <a:endParaRPr lang="en-IE" dirty="0"/>
          </a:p>
        </p:txBody>
      </p:sp>
    </p:spTree>
    <p:extLst>
      <p:ext uri="{BB962C8B-B14F-4D97-AF65-F5344CB8AC3E}">
        <p14:creationId xmlns:p14="http://schemas.microsoft.com/office/powerpoint/2010/main" val="802302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E" dirty="0" smtClean="0"/>
              <a:t>When assigning roles, remembered that it is not that the person with that role has to do all the work in that area, everyone in the team must contribute to each of the roles, but the person who is named in a particular role is the one who has final sign-off in that area.</a:t>
            </a:r>
          </a:p>
          <a:p>
            <a:endParaRPr lang="en-IE" dirty="0" smtClean="0"/>
          </a:p>
          <a:p>
            <a:r>
              <a:rPr lang="en-IE" dirty="0" smtClean="0"/>
              <a:t>Had a slide for each member and a bit of text on why they are suitable for their role.</a:t>
            </a:r>
            <a:endParaRPr lang="en-IE" dirty="0"/>
          </a:p>
        </p:txBody>
      </p:sp>
      <p:sp>
        <p:nvSpPr>
          <p:cNvPr id="2" name="Title 1"/>
          <p:cNvSpPr>
            <a:spLocks noGrp="1"/>
          </p:cNvSpPr>
          <p:nvPr>
            <p:ph type="title"/>
          </p:nvPr>
        </p:nvSpPr>
        <p:spPr/>
        <p:txBody>
          <a:bodyPr/>
          <a:lstStyle/>
          <a:p>
            <a:r>
              <a:rPr lang="en-IE" dirty="0" smtClean="0"/>
              <a:t>Roles</a:t>
            </a:r>
            <a:endParaRPr lang="en-IE" dirty="0"/>
          </a:p>
        </p:txBody>
      </p:sp>
    </p:spTree>
    <p:extLst>
      <p:ext uri="{BB962C8B-B14F-4D97-AF65-F5344CB8AC3E}">
        <p14:creationId xmlns:p14="http://schemas.microsoft.com/office/powerpoint/2010/main" val="2847891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58008"/>
            <a:ext cx="8229600" cy="1143000"/>
          </a:xfrm>
        </p:spPr>
        <p:txBody>
          <a:bodyPr>
            <a:normAutofit/>
          </a:bodyPr>
          <a:lstStyle/>
          <a:p>
            <a:pPr algn="ctr"/>
            <a:r>
              <a:rPr lang="en-IE" dirty="0" smtClean="0"/>
              <a:t>Requirements Gathering:</a:t>
            </a:r>
            <a:endParaRPr lang="en-IE" dirty="0"/>
          </a:p>
        </p:txBody>
      </p:sp>
    </p:spTree>
    <p:extLst>
      <p:ext uri="{BB962C8B-B14F-4D97-AF65-F5344CB8AC3E}">
        <p14:creationId xmlns:p14="http://schemas.microsoft.com/office/powerpoint/2010/main" val="779270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E" dirty="0" smtClean="0"/>
              <a:t>Looked for a few different examples.</a:t>
            </a:r>
          </a:p>
          <a:p>
            <a:r>
              <a:rPr lang="en-IE" dirty="0" smtClean="0"/>
              <a:t>Not just looking at the homepage, looking at the pages within</a:t>
            </a:r>
          </a:p>
          <a:p>
            <a:r>
              <a:rPr lang="en-IE" dirty="0" smtClean="0"/>
              <a:t>Highlighting what is good about the application, and what can be used as inspiration</a:t>
            </a:r>
          </a:p>
          <a:p>
            <a:r>
              <a:rPr lang="en-IE" dirty="0" smtClean="0"/>
              <a:t>Looking at what they though wasn’t good about the application, and looking at ways they could improve on it.</a:t>
            </a:r>
            <a:endParaRPr lang="en-IE" dirty="0"/>
          </a:p>
        </p:txBody>
      </p:sp>
      <p:sp>
        <p:nvSpPr>
          <p:cNvPr id="2" name="Title 1"/>
          <p:cNvSpPr>
            <a:spLocks noGrp="1"/>
          </p:cNvSpPr>
          <p:nvPr>
            <p:ph type="title"/>
          </p:nvPr>
        </p:nvSpPr>
        <p:spPr/>
        <p:txBody>
          <a:bodyPr>
            <a:normAutofit fontScale="90000"/>
          </a:bodyPr>
          <a:lstStyle/>
          <a:p>
            <a:r>
              <a:rPr lang="en-IE" dirty="0" smtClean="0"/>
              <a:t>Investigating Similar Applications</a:t>
            </a:r>
            <a:endParaRPr lang="en-IE" dirty="0"/>
          </a:p>
        </p:txBody>
      </p:sp>
    </p:spTree>
    <p:extLst>
      <p:ext uri="{BB962C8B-B14F-4D97-AF65-F5344CB8AC3E}">
        <p14:creationId xmlns:p14="http://schemas.microsoft.com/office/powerpoint/2010/main" val="11511309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209</TotalTime>
  <Words>683</Words>
  <Application>Microsoft Office PowerPoint</Application>
  <PresentationFormat>On-screen Show (4:3)</PresentationFormat>
  <Paragraphs>145</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Concourse</vt:lpstr>
      <vt:lpstr>Suggestions for Week 2</vt:lpstr>
      <vt:lpstr>Some things that good team presentations included:</vt:lpstr>
      <vt:lpstr>PowerPoint</vt:lpstr>
      <vt:lpstr>Read the Spec carefully</vt:lpstr>
      <vt:lpstr>The Team:</vt:lpstr>
      <vt:lpstr>Consider team tools</vt:lpstr>
      <vt:lpstr>Roles</vt:lpstr>
      <vt:lpstr>Requirements Gathering:</vt:lpstr>
      <vt:lpstr>Investigating Similar Applications</vt:lpstr>
      <vt:lpstr>End-Users</vt:lpstr>
      <vt:lpstr>Planning:</vt:lpstr>
      <vt:lpstr>Plan</vt:lpstr>
      <vt:lpstr>Milestones</vt:lpstr>
      <vt:lpstr>System Development:</vt:lpstr>
      <vt:lpstr>Software Methodology</vt:lpstr>
      <vt:lpstr>Technical Architecture</vt:lpstr>
      <vt:lpstr>Interface Considerations</vt:lpstr>
      <vt:lpstr>Technical Design</vt:lpstr>
      <vt:lpstr>Functional Design</vt:lpstr>
      <vt:lpstr>Database Schema</vt:lpstr>
      <vt:lpstr>Security Considerations</vt:lpstr>
      <vt:lpstr>Testing</vt:lpstr>
      <vt:lpstr>Provide a good summary</vt:lpstr>
    </vt:vector>
  </TitlesOfParts>
  <Company>DIT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Up-to-Date Dependencies Report</dc:title>
  <dc:creator>DIT</dc:creator>
  <cp:lastModifiedBy>DIT</cp:lastModifiedBy>
  <cp:revision>21</cp:revision>
  <dcterms:created xsi:type="dcterms:W3CDTF">2014-04-10T10:11:54Z</dcterms:created>
  <dcterms:modified xsi:type="dcterms:W3CDTF">2016-03-03T23:13:21Z</dcterms:modified>
</cp:coreProperties>
</file>