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8" r:id="rId3"/>
    <p:sldId id="269" r:id="rId4"/>
    <p:sldId id="270" r:id="rId5"/>
    <p:sldId id="257" r:id="rId6"/>
    <p:sldId id="259" r:id="rId7"/>
    <p:sldId id="262" r:id="rId8"/>
    <p:sldId id="258" r:id="rId9"/>
    <p:sldId id="271" r:id="rId10"/>
    <p:sldId id="260" r:id="rId11"/>
    <p:sldId id="265" r:id="rId12"/>
    <p:sldId id="264" r:id="rId13"/>
    <p:sldId id="263" r:id="rId14"/>
    <p:sldId id="261" r:id="rId15"/>
    <p:sldId id="266" r:id="rId16"/>
    <p:sldId id="279" r:id="rId17"/>
    <p:sldId id="267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4E1B9F-DBC8-47A4-82D2-2DC811E3BFD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229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D7AE6-DF25-4E02-81B9-316E5684480B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E92D12-9D62-438E-B784-43D874B661F6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227A4B-3282-4904-8D1E-910802E3CEFB}" type="slidenum">
              <a:rPr lang="en-US" altLang="en-US"/>
              <a:pPr/>
              <a:t>13</a:t>
            </a:fld>
            <a:endParaRPr lang="en-US" altLang="en-US" dirty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9023E2-6200-4A3A-B193-4ADF47E1C997}" type="slidenum">
              <a:rPr lang="en-US" altLang="en-US"/>
              <a:pPr/>
              <a:t>14</a:t>
            </a:fld>
            <a:endParaRPr lang="en-US" altLang="en-US" dirty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6C8AC1-E03F-435C-9E26-18B7B9306BCF}" type="slidenum">
              <a:rPr lang="en-US" altLang="en-US"/>
              <a:pPr/>
              <a:t>15</a:t>
            </a:fld>
            <a:endParaRPr lang="en-US" altLang="en-US" dirty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6C8AC1-E03F-435C-9E26-18B7B9306BCF}" type="slidenum">
              <a:rPr lang="en-US" altLang="en-US"/>
              <a:pPr/>
              <a:t>16</a:t>
            </a:fld>
            <a:endParaRPr lang="en-US" altLang="en-US" dirty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00E774-E5B0-465D-9FC0-FEF022089F03}" type="slidenum">
              <a:rPr lang="en-US" altLang="en-US"/>
              <a:pPr/>
              <a:t>17</a:t>
            </a:fld>
            <a:endParaRPr lang="en-US" altLang="en-US" dirty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E1B9F-DBC8-47A4-82D2-2DC811E3BFDA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5482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E1B9F-DBC8-47A4-82D2-2DC811E3BFDA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5482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2C3C4-A3B8-47EB-8BB2-90D1A3749CC9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D9A0B-8840-45BD-87CD-5DF52A98EB69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704EF-2BBA-4DE7-B9A2-A20E60B9BE44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FDC81-E4BC-4182-AC5C-E0FF12852943}" type="slidenum">
              <a:rPr lang="en-US" altLang="en-US"/>
              <a:pPr/>
              <a:t>8</a:t>
            </a:fld>
            <a:endParaRPr lang="en-US" altLang="en-US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833EF-45C0-4440-B08C-844D0BCC7556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09E4D6-299D-4D08-867B-85B55D879275}" type="slidenum">
              <a:rPr lang="en-US" altLang="en-US"/>
              <a:pPr/>
              <a:t>11</a:t>
            </a:fld>
            <a:endParaRPr lang="en-US" alt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en-US" alt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alt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7F24791-1CD8-4883-9C42-B7F3A992785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4174-C32B-43A7-A8E2-E26047DFBCF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4644-4D74-4C75-BBD4-A0BFE7A6129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7AEC-B48C-42AB-AE47-1C0C4A6A3B4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274E55D-52A3-4175-8A16-242F873E21C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2E1A-667E-4743-9B3E-333298C1509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9E6C-A69F-4015-A93B-3762DE83E8C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67D6-C32C-4E0C-AF38-DDF5BB2A79C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8FCF-C174-4ABC-8E10-7DB4B1F3A9F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4BB5-7CF5-4FCE-B56F-19F8F9F3B19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0E1C-97B8-4244-ADB1-E3A81A52E2A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5F4CC8-5DEB-4319-8A73-DEF0BED9DC6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io9.com/the-most-hilarious-proofreading-mistake-in-a-scientific-1657839235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192.38.112.111/write/Science_writing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Tips for writing a paper</a:t>
            </a:r>
            <a:endParaRPr lang="en-US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Think about the reader</a:t>
            </a:r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How </a:t>
            </a:r>
            <a:r>
              <a:rPr lang="en-US" altLang="en-US" dirty="0" smtClean="0"/>
              <a:t>much work are you asking your reader to do?</a:t>
            </a:r>
          </a:p>
          <a:p>
            <a:pPr lvl="1"/>
            <a:r>
              <a:rPr lang="en-US" altLang="en-US" dirty="0" smtClean="0"/>
              <a:t>Shouldn’t have to look up other work to get story, understand context, results</a:t>
            </a:r>
          </a:p>
          <a:p>
            <a:pPr lvl="2"/>
            <a:r>
              <a:rPr lang="en-US" altLang="en-US" dirty="0" smtClean="0"/>
              <a:t>If they do, they will abandon your paper</a:t>
            </a:r>
          </a:p>
          <a:p>
            <a:pPr lvl="1"/>
            <a:r>
              <a:rPr lang="en-US" altLang="en-US" dirty="0" smtClean="0"/>
              <a:t>Need signposts to know where ‘</a:t>
            </a:r>
            <a:r>
              <a:rPr lang="en-US" altLang="en-US" dirty="0" smtClean="0"/>
              <a:t>story </a:t>
            </a:r>
            <a:r>
              <a:rPr lang="en-US" altLang="en-US" dirty="0" smtClean="0"/>
              <a:t>is </a:t>
            </a:r>
            <a:r>
              <a:rPr lang="en-US" altLang="en-US" dirty="0" smtClean="0"/>
              <a:t>going</a:t>
            </a:r>
          </a:p>
          <a:p>
            <a:pPr lvl="1"/>
            <a:r>
              <a:rPr lang="en-US" altLang="en-US" dirty="0" smtClean="0"/>
              <a:t>Need </a:t>
            </a:r>
            <a:r>
              <a:rPr lang="en-US" altLang="en-US" dirty="0" smtClean="0"/>
              <a:t>context </a:t>
            </a:r>
            <a:r>
              <a:rPr lang="en-US" altLang="en-US" dirty="0" smtClean="0"/>
              <a:t>to know where they are</a:t>
            </a:r>
          </a:p>
          <a:p>
            <a:pPr lvl="2"/>
            <a:r>
              <a:rPr lang="en-US" altLang="en-US" dirty="0" smtClean="0"/>
              <a:t>Look at </a:t>
            </a:r>
            <a:r>
              <a:rPr lang="en-US" altLang="en-US" dirty="0" smtClean="0"/>
              <a:t>how</a:t>
            </a:r>
            <a:r>
              <a:rPr lang="en-US" altLang="en-US" dirty="0" smtClean="0"/>
              <a:t> </a:t>
            </a:r>
            <a:r>
              <a:rPr lang="en-US" altLang="en-US" dirty="0" smtClean="0"/>
              <a:t>signposting works</a:t>
            </a:r>
          </a:p>
          <a:p>
            <a:r>
              <a:rPr lang="en-US" altLang="en-US" dirty="0" smtClean="0"/>
              <a:t>Figure out what does reader know/not know, want/not want?</a:t>
            </a:r>
          </a:p>
          <a:p>
            <a:pPr lvl="1"/>
            <a:r>
              <a:rPr lang="en-US" altLang="en-US" dirty="0"/>
              <a:t>W</a:t>
            </a:r>
            <a:r>
              <a:rPr lang="en-US" altLang="en-US" dirty="0" smtClean="0"/>
              <a:t>rite for them, not for yourself</a:t>
            </a:r>
          </a:p>
          <a:p>
            <a:pPr lvl="2"/>
            <a:r>
              <a:rPr lang="en-US" altLang="en-US" dirty="0" smtClean="0"/>
              <a:t>You know this stuff, they don’t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Think about the reader</a:t>
            </a:r>
            <a:endParaRPr lang="en-US" alt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Lots of pages with small texts and margins are difficult to read</a:t>
            </a:r>
          </a:p>
          <a:p>
            <a:pPr lvl="1"/>
            <a:r>
              <a:rPr lang="en-US" altLang="en-US" dirty="0" smtClean="0"/>
              <a:t>Adhere to the template you have been given</a:t>
            </a:r>
          </a:p>
          <a:p>
            <a:pPr lvl="1"/>
            <a:r>
              <a:rPr lang="en-US" altLang="en-US" dirty="0"/>
              <a:t>A</a:t>
            </a:r>
            <a:r>
              <a:rPr lang="en-US" altLang="en-US" dirty="0" smtClean="0"/>
              <a:t>void cramped feeling of tiny fonts, small margins</a:t>
            </a:r>
          </a:p>
          <a:p>
            <a:pPr lvl="1"/>
            <a:r>
              <a:rPr lang="en-US" altLang="en-US" dirty="0" smtClean="0"/>
              <a:t>Create a feeling of open space  by including white space: figures, lists</a:t>
            </a:r>
          </a:p>
          <a:p>
            <a:r>
              <a:rPr lang="en-US" altLang="en-US" dirty="0" smtClean="0"/>
              <a:t>Think about whether you are providing enough context/information for reader to understand what you write?</a:t>
            </a:r>
          </a:p>
          <a:p>
            <a:pPr lvl="1"/>
            <a:r>
              <a:rPr lang="en-US" altLang="en-US" dirty="0" smtClean="0"/>
              <a:t>No one has as much background/content as you</a:t>
            </a:r>
          </a:p>
          <a:p>
            <a:pPr lvl="1"/>
            <a:r>
              <a:rPr lang="en-US" altLang="en-US" dirty="0"/>
              <a:t>N</a:t>
            </a:r>
            <a:r>
              <a:rPr lang="en-US" altLang="en-US" dirty="0" smtClean="0"/>
              <a:t>o one can read your mind</a:t>
            </a:r>
          </a:p>
          <a:p>
            <a:pPr lvl="1"/>
            <a:r>
              <a:rPr lang="en-US" altLang="en-US" dirty="0" smtClean="0"/>
              <a:t>Are </a:t>
            </a:r>
            <a:r>
              <a:rPr lang="en-US" altLang="en-US" dirty="0" smtClean="0"/>
              <a:t>all </a:t>
            </a:r>
            <a:r>
              <a:rPr lang="en-US" altLang="en-US" dirty="0" smtClean="0"/>
              <a:t>terms/notation defined?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No one is as interested in this topic as you (even if you find it boring)</a:t>
            </a:r>
            <a:endParaRPr lang="en-US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S</a:t>
            </a:r>
            <a:r>
              <a:rPr lang="en-US" altLang="en-US" dirty="0" smtClean="0"/>
              <a:t>o you had better be (or appear) interested</a:t>
            </a:r>
          </a:p>
          <a:p>
            <a:r>
              <a:rPr lang="en-US" altLang="en-US" dirty="0"/>
              <a:t>T</a:t>
            </a:r>
            <a:r>
              <a:rPr lang="en-US" altLang="en-US" dirty="0" smtClean="0"/>
              <a:t>ell readers why they should be interested in your “story”</a:t>
            </a:r>
          </a:p>
          <a:p>
            <a:r>
              <a:rPr lang="en-US" altLang="en-US" dirty="0"/>
              <a:t>D</a:t>
            </a:r>
            <a:r>
              <a:rPr lang="en-US" altLang="en-US" dirty="0" smtClean="0"/>
              <a:t>on’t overload reader with graphs and tables</a:t>
            </a:r>
          </a:p>
          <a:p>
            <a:pPr lvl="1"/>
            <a:r>
              <a:rPr lang="en-US" altLang="en-US" dirty="0" smtClean="0"/>
              <a:t>Think about main points you want to convey with graphs</a:t>
            </a:r>
          </a:p>
          <a:p>
            <a:pPr lvl="1"/>
            <a:r>
              <a:rPr lang="en-US" altLang="en-US" dirty="0" smtClean="0"/>
              <a:t>Don’t use a graph for everything</a:t>
            </a:r>
          </a:p>
          <a:p>
            <a:pPr lvl="1"/>
            <a:r>
              <a:rPr lang="en-US" altLang="en-US" dirty="0" smtClean="0"/>
              <a:t>If you use a graph in support of a point do not use a table for this point also </a:t>
            </a:r>
          </a:p>
          <a:p>
            <a:pPr lvl="2"/>
            <a:r>
              <a:rPr lang="en-US" altLang="en-US" dirty="0" smtClean="0"/>
              <a:t>This is too much, you are not helping those who don’t understand the graph</a:t>
            </a:r>
          </a:p>
          <a:p>
            <a:pPr lvl="2"/>
            <a:r>
              <a:rPr lang="en-US" altLang="en-US" dirty="0" smtClean="0"/>
              <a:t>Rather you are irritating those who do, which will be the majority</a:t>
            </a:r>
          </a:p>
          <a:p>
            <a:pPr lvl="2"/>
            <a:r>
              <a:rPr lang="en-US" altLang="en-US" dirty="0" smtClean="0"/>
              <a:t>Vice Versa applies</a:t>
            </a:r>
          </a:p>
          <a:p>
            <a:r>
              <a:rPr lang="en-US" altLang="en-US" dirty="0"/>
              <a:t>D</a:t>
            </a:r>
            <a:r>
              <a:rPr lang="en-US" altLang="en-US" dirty="0" smtClean="0"/>
              <a:t>on’t overload reader with pages of equations</a:t>
            </a:r>
          </a:p>
          <a:p>
            <a:pPr lvl="1"/>
            <a:r>
              <a:rPr lang="en-US" altLang="en-US" dirty="0" smtClean="0"/>
              <a:t>Unless it is integral to your paper, put long derivations/proofs in appendix, but provide an outline in the main body of paper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State the results carefully</a:t>
            </a:r>
            <a:endParaRPr lang="en-US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Clearly state assumptions</a:t>
            </a:r>
          </a:p>
          <a:p>
            <a:r>
              <a:rPr lang="en-US" altLang="en-US" dirty="0" smtClean="0"/>
              <a:t>Provide enough detail on your experiment/simulation so that the reader could nearly recreate it</a:t>
            </a:r>
          </a:p>
          <a:p>
            <a:r>
              <a:rPr lang="en-US" altLang="en-US" dirty="0" smtClean="0"/>
              <a:t>Provide your findings in a form that makes sense for your simulation experiment</a:t>
            </a:r>
          </a:p>
          <a:p>
            <a:pPr lvl="1"/>
            <a:r>
              <a:rPr lang="en-US" altLang="en-US" dirty="0" smtClean="0"/>
              <a:t>E.g. statistical properties of your results (e.g., are the test appropriate, are they presented in a form that readers are used to seeing); thematic analysis findings (e.g. are the themes found presented, is your story told logically across the themes, is data included in the discussion e.g. quotes, summaries </a:t>
            </a:r>
            <a:r>
              <a:rPr lang="en-US" altLang="en-US" dirty="0" smtClean="0"/>
              <a:t>etc.)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Quantitative = results</a:t>
            </a:r>
          </a:p>
          <a:p>
            <a:pPr lvl="1"/>
            <a:r>
              <a:rPr lang="en-US" altLang="en-US" dirty="0" smtClean="0"/>
              <a:t>Qualitative </a:t>
            </a:r>
            <a:r>
              <a:rPr lang="en-US" altLang="en-US" dirty="0" smtClean="0"/>
              <a:t>= </a:t>
            </a:r>
            <a:r>
              <a:rPr lang="en-US" altLang="en-US" dirty="0" smtClean="0"/>
              <a:t>findings</a:t>
            </a:r>
          </a:p>
          <a:p>
            <a:pPr lvl="1"/>
            <a:r>
              <a:rPr lang="en-US" altLang="en-US" dirty="0" smtClean="0"/>
              <a:t>In general findings would be a better work</a:t>
            </a:r>
          </a:p>
          <a:p>
            <a:r>
              <a:rPr lang="en-US" altLang="en-US" dirty="0" smtClean="0"/>
              <a:t>Are </a:t>
            </a:r>
            <a:r>
              <a:rPr lang="en-US" altLang="en-US" dirty="0" smtClean="0"/>
              <a:t>findings</a:t>
            </a:r>
            <a:r>
              <a:rPr lang="en-US" altLang="en-US" dirty="0" smtClean="0"/>
              <a:t> </a:t>
            </a:r>
            <a:r>
              <a:rPr lang="en-US" altLang="en-US" dirty="0" smtClean="0"/>
              <a:t>presented representative?</a:t>
            </a:r>
          </a:p>
          <a:p>
            <a:pPr lvl="1"/>
            <a:r>
              <a:rPr lang="en-US" altLang="en-US" dirty="0" smtClean="0"/>
              <a:t>Or just a special case that makes the point you want to make</a:t>
            </a:r>
          </a:p>
          <a:p>
            <a:pPr lvl="1"/>
            <a:r>
              <a:rPr lang="en-US" altLang="en-US" dirty="0" smtClean="0"/>
              <a:t>Be honest, it is more helpful to the readers in the long run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Don’t overstate/understate your results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Overstatement mistake:</a:t>
            </a:r>
          </a:p>
          <a:p>
            <a:pPr lvl="1"/>
            <a:r>
              <a:rPr lang="en-US" altLang="en-US" dirty="0" smtClean="0"/>
              <a:t>“This paper has shown that X is prevalent in the internet”</a:t>
            </a:r>
          </a:p>
          <a:p>
            <a:pPr lvl="1"/>
            <a:r>
              <a:rPr lang="en-US" altLang="en-US" dirty="0" smtClean="0"/>
              <a:t>“This paper has shown that approach X is better than Y”</a:t>
            </a:r>
          </a:p>
          <a:p>
            <a:r>
              <a:rPr lang="en-US" altLang="en-US" dirty="0" smtClean="0"/>
              <a:t>When only actually shown for one/small/limited cases</a:t>
            </a:r>
          </a:p>
          <a:p>
            <a:r>
              <a:rPr lang="en-US" altLang="en-US" dirty="0" smtClean="0"/>
              <a:t>Understatement mistake</a:t>
            </a:r>
          </a:p>
          <a:p>
            <a:pPr lvl="1"/>
            <a:r>
              <a:rPr lang="en-US" altLang="en-US" dirty="0" smtClean="0"/>
              <a:t>Fail to consider broader implications of your work</a:t>
            </a:r>
          </a:p>
          <a:p>
            <a:pPr lvl="1"/>
            <a:r>
              <a:rPr lang="en-US" altLang="en-US" dirty="0" smtClean="0"/>
              <a:t>If your result is small, interest will be small</a:t>
            </a:r>
          </a:p>
          <a:p>
            <a:pPr lvl="2"/>
            <a:r>
              <a:rPr lang="en-US" altLang="en-US" dirty="0" smtClean="0"/>
              <a:t>Unless you outline its significance in the broader context</a:t>
            </a:r>
          </a:p>
          <a:p>
            <a:pPr lvl="3"/>
            <a:r>
              <a:rPr lang="en-US" altLang="en-US" dirty="0" smtClean="0"/>
              <a:t>Of the case study, research area, type of research </a:t>
            </a:r>
            <a:r>
              <a:rPr lang="en-US" altLang="en-US" dirty="0" smtClean="0"/>
              <a:t>etc.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Study Writing</a:t>
            </a:r>
            <a:endParaRPr lang="en-US" alt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Learn to write well </a:t>
            </a:r>
          </a:p>
          <a:p>
            <a:pPr lvl="1"/>
            <a:r>
              <a:rPr lang="en-US" altLang="en-US" dirty="0" smtClean="0"/>
              <a:t>It gives you an “unfair advantage”</a:t>
            </a:r>
          </a:p>
          <a:p>
            <a:r>
              <a:rPr lang="en-US" altLang="en-US" dirty="0" smtClean="0"/>
              <a:t>Writing well matters in getting your work published in top </a:t>
            </a:r>
            <a:r>
              <a:rPr lang="en-US" altLang="en-US" dirty="0" smtClean="0"/>
              <a:t>venues/getting top marks</a:t>
            </a:r>
            <a:endParaRPr lang="en-US" altLang="en-US" dirty="0" smtClean="0"/>
          </a:p>
          <a:p>
            <a:r>
              <a:rPr lang="en-US" altLang="en-US" dirty="0">
                <a:cs typeface="Arial" charset="0"/>
              </a:rPr>
              <a:t>"</a:t>
            </a:r>
            <a:r>
              <a:rPr lang="en-US" altLang="en-US" i="1" dirty="0">
                <a:cs typeface="Arial" charset="0"/>
              </a:rPr>
              <a:t>In science, the credit goes to the man who convinces the world, not to the man to whom the idea first occurs</a:t>
            </a:r>
            <a:r>
              <a:rPr lang="en-US" altLang="en-US" dirty="0">
                <a:cs typeface="Arial" charset="0"/>
              </a:rPr>
              <a:t>." </a:t>
            </a:r>
          </a:p>
          <a:p>
            <a:pPr>
              <a:buNone/>
            </a:pPr>
            <a:r>
              <a:rPr lang="en-US" altLang="en-US" sz="2000" dirty="0">
                <a:cs typeface="Arial" charset="0"/>
              </a:rPr>
              <a:t>	--Sir William Osler 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Study Writing</a:t>
            </a:r>
            <a:endParaRPr lang="en-US" alt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Highly </a:t>
            </a:r>
            <a:r>
              <a:rPr lang="en-US" altLang="en-US" dirty="0" smtClean="0"/>
              <a:t>recommended:</a:t>
            </a:r>
          </a:p>
          <a:p>
            <a:pPr lvl="1"/>
            <a:r>
              <a:rPr lang="en-US" altLang="en-US" dirty="0" smtClean="0"/>
              <a:t>The Elements Of Style, W. Strunk, </a:t>
            </a:r>
            <a:r>
              <a:rPr lang="en-US" altLang="en-US" dirty="0" smtClean="0"/>
              <a:t>E.B</a:t>
            </a:r>
            <a:r>
              <a:rPr lang="en-US" altLang="en-US" dirty="0" smtClean="0"/>
              <a:t>. White, 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Edition, 1999, </a:t>
            </a:r>
            <a:r>
              <a:rPr lang="en-US" altLang="en-US" dirty="0" smtClean="0"/>
              <a:t>Longman</a:t>
            </a:r>
          </a:p>
          <a:p>
            <a:pPr lvl="2"/>
            <a:r>
              <a:rPr lang="en-US" altLang="en-US" dirty="0" smtClean="0"/>
              <a:t>Lots of copies in the library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Writing For Computer Science: The Art Of Effective Communication, Justin </a:t>
            </a:r>
            <a:r>
              <a:rPr lang="en-US" altLang="en-US" dirty="0" smtClean="0"/>
              <a:t>Sobel</a:t>
            </a:r>
            <a:r>
              <a:rPr lang="en-US" altLang="en-US" dirty="0" smtClean="0"/>
              <a:t>, Springer 1997. 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Available as a pdf on the web</a:t>
            </a:r>
            <a:endParaRPr lang="en-US" altLang="en-US" dirty="0" smtClean="0"/>
          </a:p>
          <a:p>
            <a:r>
              <a:rPr lang="en-US" altLang="en-US" dirty="0" smtClean="0"/>
              <a:t>Who do you think are the best writers in your area?</a:t>
            </a:r>
          </a:p>
          <a:p>
            <a:pPr lvl="1"/>
            <a:r>
              <a:rPr lang="en-US" altLang="en-US" dirty="0" smtClean="0"/>
              <a:t>Study their style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961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Good writing takes times</a:t>
            </a:r>
            <a:endParaRPr lang="en-US" alt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Give yourself time to reflect, write, review, refine</a:t>
            </a:r>
          </a:p>
          <a:p>
            <a:pPr lvl="1"/>
            <a:r>
              <a:rPr lang="en-US" altLang="en-US" dirty="0" smtClean="0"/>
              <a:t>Editing is where you really clarify your thinking</a:t>
            </a:r>
          </a:p>
          <a:p>
            <a:r>
              <a:rPr lang="en-US" altLang="en-US" dirty="0" smtClean="0"/>
              <a:t>Give others a chance to read/review and provide feedback</a:t>
            </a:r>
          </a:p>
          <a:p>
            <a:pPr lvl="1"/>
            <a:r>
              <a:rPr lang="en-US" altLang="en-US" dirty="0" smtClean="0"/>
              <a:t>You want feedback from a reader’s point of view</a:t>
            </a:r>
          </a:p>
          <a:p>
            <a:pPr lvl="1"/>
            <a:r>
              <a:rPr lang="en-US" altLang="en-US" dirty="0" smtClean="0"/>
              <a:t>Find a good writer/editor to critique your writing</a:t>
            </a:r>
          </a:p>
          <a:p>
            <a:r>
              <a:rPr lang="en-US" altLang="en-US" dirty="0" smtClean="0"/>
              <a:t>Starting a paper three days before the deadline, while results are still being generated, is </a:t>
            </a:r>
            <a:r>
              <a:rPr lang="en-US" altLang="en-US" dirty="0" smtClean="0"/>
              <a:t>not going to work</a:t>
            </a:r>
          </a:p>
          <a:p>
            <a:pPr lvl="1"/>
            <a:r>
              <a:rPr lang="en-US" altLang="en-US" dirty="0" smtClean="0"/>
              <a:t>You </a:t>
            </a:r>
            <a:r>
              <a:rPr lang="en-US" altLang="en-US" dirty="0" smtClean="0"/>
              <a:t>need to plan your time and work to a timetable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Proofread – you don’t want something like this to happen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>
                <a:hlinkClick r:id="rId2"/>
              </a:rPr>
              <a:t>http://</a:t>
            </a:r>
            <a:r>
              <a:rPr lang="en-IE" dirty="0" smtClean="0">
                <a:hlinkClick r:id="rId2"/>
              </a:rPr>
              <a:t>io9.com/the-most-hilarious-proofreading-mistake-in-a-scientific-1657839235</a:t>
            </a:r>
            <a:endParaRPr lang="en-IE" dirty="0" smtClean="0"/>
          </a:p>
          <a:p>
            <a:endParaRPr lang="en-IE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643" y="2511190"/>
            <a:ext cx="53641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0749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Your dissertation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Science is all about reporting on research</a:t>
            </a:r>
          </a:p>
          <a:p>
            <a:pPr lvl="1"/>
            <a:r>
              <a:rPr lang="en-IE" dirty="0"/>
              <a:t>– A contribution only exists if </a:t>
            </a:r>
            <a:r>
              <a:rPr lang="en-IE" i="1" dirty="0"/>
              <a:t>and only if </a:t>
            </a:r>
            <a:r>
              <a:rPr lang="en-IE" dirty="0"/>
              <a:t>it is documented</a:t>
            </a:r>
          </a:p>
          <a:p>
            <a:r>
              <a:rPr lang="en-IE" dirty="0" smtClean="0"/>
              <a:t>Eating </a:t>
            </a:r>
            <a:r>
              <a:rPr lang="en-IE" dirty="0"/>
              <a:t>the elephant in smaller pieces</a:t>
            </a:r>
          </a:p>
          <a:p>
            <a:pPr lvl="1"/>
            <a:r>
              <a:rPr lang="en-IE" dirty="0"/>
              <a:t>– focus on a specific contribution</a:t>
            </a:r>
          </a:p>
          <a:p>
            <a:pPr lvl="1"/>
            <a:r>
              <a:rPr lang="en-IE" dirty="0"/>
              <a:t>– rather than telling the whole story</a:t>
            </a:r>
          </a:p>
          <a:p>
            <a:r>
              <a:rPr lang="en-IE" dirty="0" smtClean="0"/>
              <a:t>Your dissertation is the </a:t>
            </a:r>
            <a:r>
              <a:rPr lang="en-IE" dirty="0"/>
              <a:t>main component in your </a:t>
            </a:r>
            <a:r>
              <a:rPr lang="en-IE" dirty="0" smtClean="0"/>
              <a:t>CV at this moment in time</a:t>
            </a:r>
          </a:p>
          <a:p>
            <a:pPr lvl="1"/>
            <a:r>
              <a:rPr lang="en-IE" dirty="0" smtClean="0"/>
              <a:t>It will be what people want to talk to you about most</a:t>
            </a:r>
            <a:endParaRPr lang="en-IE" dirty="0"/>
          </a:p>
          <a:p>
            <a:pPr lvl="1"/>
            <a:r>
              <a:rPr lang="en-IE" dirty="0" smtClean="0"/>
              <a:t>It is the </a:t>
            </a:r>
            <a:r>
              <a:rPr lang="en-IE" dirty="0"/>
              <a:t>main source for </a:t>
            </a:r>
            <a:r>
              <a:rPr lang="en-IE" dirty="0" smtClean="0"/>
              <a:t>people to get to know you, what you are interested in and how you approach work in the area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306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Writing for Computer Science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 smtClean="0"/>
              <a:t>Clear</a:t>
            </a:r>
          </a:p>
          <a:p>
            <a:r>
              <a:rPr lang="en-IE" dirty="0" smtClean="0"/>
              <a:t>Concise</a:t>
            </a:r>
          </a:p>
          <a:p>
            <a:r>
              <a:rPr lang="en-IE" dirty="0" smtClean="0"/>
              <a:t>Accurate</a:t>
            </a:r>
          </a:p>
          <a:p>
            <a:r>
              <a:rPr lang="en-IE" dirty="0" smtClean="0"/>
              <a:t>Organised (Logically)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82483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Your Contribution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Adds to “knowledge”</a:t>
            </a:r>
          </a:p>
          <a:p>
            <a:pPr lvl="1"/>
            <a:r>
              <a:rPr lang="en-IE" dirty="0"/>
              <a:t>– thus it must be a </a:t>
            </a:r>
            <a:r>
              <a:rPr lang="en-IE" b="1" dirty="0"/>
              <a:t>written </a:t>
            </a:r>
            <a:r>
              <a:rPr lang="en-IE" dirty="0"/>
              <a:t>contribution</a:t>
            </a:r>
          </a:p>
          <a:p>
            <a:pPr lvl="1"/>
            <a:r>
              <a:rPr lang="en-IE" dirty="0"/>
              <a:t>– and not only something you did</a:t>
            </a:r>
          </a:p>
          <a:p>
            <a:pPr lvl="1"/>
            <a:r>
              <a:rPr lang="en-IE" dirty="0"/>
              <a:t>– what can others learn from this</a:t>
            </a:r>
          </a:p>
          <a:p>
            <a:r>
              <a:rPr lang="en-IE" dirty="0" smtClean="0"/>
              <a:t>Typically </a:t>
            </a:r>
            <a:r>
              <a:rPr lang="en-IE" dirty="0"/>
              <a:t>addresses a clear </a:t>
            </a:r>
            <a:r>
              <a:rPr lang="en-IE" dirty="0" smtClean="0"/>
              <a:t>stated problem</a:t>
            </a:r>
            <a:endParaRPr lang="en-IE" dirty="0"/>
          </a:p>
          <a:p>
            <a:pPr lvl="1"/>
            <a:r>
              <a:rPr lang="en-IE" dirty="0"/>
              <a:t>– and explains well, what is new</a:t>
            </a:r>
          </a:p>
          <a:p>
            <a:pPr lvl="1"/>
            <a:r>
              <a:rPr lang="en-IE" dirty="0"/>
              <a:t>– the </a:t>
            </a:r>
            <a:r>
              <a:rPr lang="en-IE" dirty="0" smtClean="0"/>
              <a:t>link/difference to </a:t>
            </a:r>
            <a:r>
              <a:rPr lang="en-IE" dirty="0"/>
              <a:t>existing work</a:t>
            </a:r>
          </a:p>
          <a:p>
            <a:r>
              <a:rPr lang="en-IE" dirty="0" smtClean="0"/>
              <a:t>Relevance </a:t>
            </a:r>
            <a:r>
              <a:rPr lang="en-IE" dirty="0"/>
              <a:t>of a scientific contribution - some metrics</a:t>
            </a:r>
          </a:p>
          <a:p>
            <a:pPr lvl="1"/>
            <a:r>
              <a:rPr lang="en-IE" dirty="0"/>
              <a:t>– relates to the relevance of the problem</a:t>
            </a:r>
          </a:p>
          <a:p>
            <a:pPr lvl="1"/>
            <a:r>
              <a:rPr lang="en-IE" dirty="0"/>
              <a:t>– relates to the #citations</a:t>
            </a:r>
          </a:p>
          <a:p>
            <a:pPr lvl="1"/>
            <a:r>
              <a:rPr lang="en-IE" dirty="0"/>
              <a:t>– relates to the </a:t>
            </a:r>
            <a:r>
              <a:rPr lang="en-IE" dirty="0" smtClean="0"/>
              <a:t>publications used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64014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You Need to Learn the Game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What is the “standard” </a:t>
            </a:r>
            <a:r>
              <a:rPr lang="en-IE" dirty="0" smtClean="0"/>
              <a:t>in your </a:t>
            </a:r>
            <a:r>
              <a:rPr lang="en-IE" dirty="0"/>
              <a:t>area</a:t>
            </a:r>
            <a:r>
              <a:rPr lang="en-IE" dirty="0" smtClean="0"/>
              <a:t>?</a:t>
            </a:r>
            <a:endParaRPr lang="en-IE" dirty="0"/>
          </a:p>
          <a:p>
            <a:r>
              <a:rPr lang="en-IE" dirty="0" smtClean="0"/>
              <a:t>What type of research question?</a:t>
            </a:r>
          </a:p>
          <a:p>
            <a:r>
              <a:rPr lang="en-IE" dirty="0" smtClean="0"/>
              <a:t>What type of experimentation?</a:t>
            </a:r>
          </a:p>
          <a:p>
            <a:r>
              <a:rPr lang="en-IE" dirty="0" smtClean="0"/>
              <a:t>What type of results/findings presentation?</a:t>
            </a:r>
          </a:p>
          <a:p>
            <a:r>
              <a:rPr lang="en-IE" dirty="0" smtClean="0"/>
              <a:t>What type of evaluation?</a:t>
            </a:r>
          </a:p>
          <a:p>
            <a:r>
              <a:rPr lang="en-IE" dirty="0" smtClean="0"/>
              <a:t>What type of writing style is favoured?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93870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Finding A Research Question</a:t>
            </a:r>
            <a:endParaRPr lang="en-US" altLang="en-US" dirty="0"/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What areas of CS interest you most?</a:t>
            </a:r>
          </a:p>
          <a:p>
            <a:pPr lvl="1"/>
            <a:r>
              <a:rPr lang="en-US" altLang="en-US" dirty="0" smtClean="0"/>
              <a:t>Read</a:t>
            </a:r>
            <a:r>
              <a:rPr lang="en-US" altLang="en-US" dirty="0"/>
              <a:t>, read, read</a:t>
            </a:r>
          </a:p>
          <a:p>
            <a:pPr lvl="1"/>
            <a:r>
              <a:rPr lang="en-US" altLang="en-US" dirty="0"/>
              <a:t>Learn the subfield</a:t>
            </a:r>
          </a:p>
          <a:p>
            <a:pPr lvl="2"/>
            <a:r>
              <a:rPr lang="en-US" altLang="en-US" dirty="0"/>
              <a:t>Your project is a vehicle to master a small but technical body of knowledge.</a:t>
            </a:r>
          </a:p>
          <a:p>
            <a:pPr lvl="2"/>
            <a:r>
              <a:rPr lang="en-US" altLang="en-US" dirty="0"/>
              <a:t>Fill in gaps</a:t>
            </a:r>
          </a:p>
          <a:p>
            <a:pPr lvl="3"/>
            <a:r>
              <a:rPr lang="en-US" altLang="en-US" dirty="0"/>
              <a:t>You will learn more through (self-directed) research than courses.</a:t>
            </a:r>
          </a:p>
          <a:p>
            <a:r>
              <a:rPr lang="en-US" altLang="en-US" dirty="0" smtClean="0"/>
              <a:t>What type of work do you enjoy?</a:t>
            </a:r>
          </a:p>
          <a:p>
            <a:r>
              <a:rPr lang="en-US" altLang="en-US" dirty="0" smtClean="0"/>
              <a:t>What are your strengths, weaknesses?</a:t>
            </a:r>
          </a:p>
          <a:p>
            <a:r>
              <a:rPr lang="en-US" altLang="en-US" dirty="0" smtClean="0"/>
              <a:t>Do you like to work alone?</a:t>
            </a:r>
          </a:p>
          <a:p>
            <a:r>
              <a:rPr lang="en-US" altLang="en-US" dirty="0" smtClean="0"/>
              <a:t>Do you take direction well?</a:t>
            </a:r>
          </a:p>
          <a:p>
            <a:r>
              <a:rPr lang="en-US" altLang="en-US" dirty="0" smtClean="0"/>
              <a:t>What lecturers would you like to work with?</a:t>
            </a:r>
          </a:p>
          <a:p>
            <a:r>
              <a:rPr lang="en-US" altLang="en-US" dirty="0" smtClean="0"/>
              <a:t>What organizations would you like to work with?</a:t>
            </a:r>
          </a:p>
          <a:p>
            <a:r>
              <a:rPr lang="en-US" altLang="en-US" dirty="0" smtClean="0"/>
              <a:t>What type of role would you like to work in on graduation?</a:t>
            </a:r>
          </a:p>
        </p:txBody>
      </p:sp>
    </p:spTree>
    <p:extLst>
      <p:ext uri="{BB962C8B-B14F-4D97-AF65-F5344CB8AC3E}">
        <p14:creationId xmlns:p14="http://schemas.microsoft.com/office/powerpoint/2010/main" val="1452532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Approaching Lecturing Staff</a:t>
            </a:r>
            <a:endParaRPr lang="en-US" altLang="en-US" dirty="0"/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Provide them with a context</a:t>
            </a:r>
          </a:p>
          <a:p>
            <a:pPr lvl="1"/>
            <a:r>
              <a:rPr lang="en-US" altLang="en-US" dirty="0" smtClean="0"/>
              <a:t>Don’t just ask for a meeting to find a topic</a:t>
            </a:r>
          </a:p>
          <a:p>
            <a:pPr lvl="1"/>
            <a:r>
              <a:rPr lang="en-US" altLang="en-US" dirty="0" smtClean="0"/>
              <a:t>Outline what you are interested in</a:t>
            </a:r>
          </a:p>
          <a:p>
            <a:pPr lvl="1"/>
            <a:r>
              <a:rPr lang="en-US" altLang="en-US" dirty="0" smtClean="0"/>
              <a:t>Make sure it links in with what they are interested in</a:t>
            </a:r>
          </a:p>
          <a:p>
            <a:pPr lvl="1"/>
            <a:r>
              <a:rPr lang="en-US" altLang="en-US" dirty="0" smtClean="0"/>
              <a:t>Don’t leave it too late</a:t>
            </a:r>
          </a:p>
          <a:p>
            <a:pPr lvl="1"/>
            <a:r>
              <a:rPr lang="en-US" altLang="en-US" dirty="0" smtClean="0"/>
              <a:t>Don’t expect them to come up with work that you can just latch on to </a:t>
            </a:r>
            <a:endParaRPr lang="en-US" altLang="en-US" dirty="0"/>
          </a:p>
          <a:p>
            <a:r>
              <a:rPr lang="en-US" altLang="en-US" dirty="0" smtClean="0"/>
              <a:t>Take ownership </a:t>
            </a:r>
          </a:p>
          <a:p>
            <a:pPr lvl="1"/>
            <a:r>
              <a:rPr lang="en-US" altLang="en-US" dirty="0" smtClean="0"/>
              <a:t>And ask for guidance</a:t>
            </a:r>
          </a:p>
        </p:txBody>
      </p:sp>
    </p:spTree>
    <p:extLst>
      <p:ext uri="{BB962C8B-B14F-4D97-AF65-F5344CB8AC3E}">
        <p14:creationId xmlns:p14="http://schemas.microsoft.com/office/powerpoint/2010/main" val="654240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8382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The Science of Scientific Writing (</a:t>
            </a:r>
            <a:r>
              <a:rPr lang="en-US" altLang="en-US" dirty="0" smtClean="0"/>
              <a:t>Gopen</a:t>
            </a:r>
            <a:r>
              <a:rPr lang="en-US" altLang="en-US" dirty="0" smtClean="0"/>
              <a:t> and Swan)</a:t>
            </a:r>
            <a:endParaRPr lang="en-US" altLang="en-US" dirty="0"/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1219200"/>
            <a:ext cx="8688387" cy="5638800"/>
          </a:xfrm>
        </p:spPr>
        <p:txBody>
          <a:bodyPr/>
          <a:lstStyle/>
          <a:p>
            <a:r>
              <a:rPr lang="en-US" altLang="en-US" sz="2800" dirty="0">
                <a:hlinkClick r:id="rId2"/>
              </a:rPr>
              <a:t>http</a:t>
            </a:r>
            <a:r>
              <a:rPr lang="en-US" altLang="en-US" sz="2800" dirty="0" smtClean="0">
                <a:hlinkClick r:id="rId2"/>
              </a:rPr>
              <a:t>://192.38.112.111/write/Science_writing.pdf</a:t>
            </a:r>
            <a:endParaRPr lang="en-US" altLang="en-US" sz="2800" dirty="0" smtClean="0"/>
          </a:p>
          <a:p>
            <a:endParaRPr lang="en-US" altLang="en-US" sz="2800" dirty="0"/>
          </a:p>
          <a:p>
            <a:r>
              <a:rPr lang="en-IE" altLang="en-US" sz="2800" dirty="0" smtClean="0"/>
              <a:t>“</a:t>
            </a:r>
            <a:r>
              <a:rPr lang="en-IE" altLang="en-US" sz="2800" i="1" dirty="0" smtClean="0"/>
              <a:t>If </a:t>
            </a:r>
            <a:r>
              <a:rPr lang="en-IE" altLang="en-US" sz="2800" i="1" dirty="0"/>
              <a:t>the reader is to grasp what the writer means, </a:t>
            </a:r>
            <a:r>
              <a:rPr lang="en-IE" altLang="en-US" sz="2800" i="1" dirty="0" smtClean="0"/>
              <a:t>the </a:t>
            </a:r>
            <a:r>
              <a:rPr lang="en-IE" altLang="en-US" sz="2800" i="1" dirty="0"/>
              <a:t>writer must understand what the reader </a:t>
            </a:r>
            <a:r>
              <a:rPr lang="en-IE" altLang="en-US" sz="2800" i="1" dirty="0" smtClean="0"/>
              <a:t>needs.”</a:t>
            </a:r>
            <a:endParaRPr lang="en-US" altLang="en-US" sz="2800" i="1" dirty="0" smtClean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2322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Writing for Computer Science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 smtClean="0"/>
              <a:t>Remember what you are doing</a:t>
            </a:r>
          </a:p>
          <a:p>
            <a:pPr lvl="1"/>
            <a:r>
              <a:rPr lang="en-IE" dirty="0" smtClean="0"/>
              <a:t>Presenting an idea</a:t>
            </a:r>
          </a:p>
          <a:p>
            <a:pPr lvl="1"/>
            <a:r>
              <a:rPr lang="en-IE" dirty="0" smtClean="0"/>
              <a:t>And demonstrating its correctness</a:t>
            </a:r>
          </a:p>
          <a:p>
            <a:pPr lvl="2"/>
            <a:r>
              <a:rPr lang="en-IE" dirty="0" smtClean="0"/>
              <a:t>Within your research context</a:t>
            </a:r>
          </a:p>
          <a:p>
            <a:pPr lvl="2"/>
            <a:r>
              <a:rPr lang="en-IE" dirty="0" smtClean="0"/>
              <a:t>Through experimentation and evaluation</a:t>
            </a:r>
          </a:p>
          <a:p>
            <a:r>
              <a:rPr lang="en-IE" dirty="0" smtClean="0"/>
              <a:t>You need to </a:t>
            </a:r>
          </a:p>
          <a:p>
            <a:pPr lvl="1"/>
            <a:r>
              <a:rPr lang="en-IE" dirty="0" smtClean="0"/>
              <a:t>Discuss where your idea fits into the existing body of knowledge</a:t>
            </a:r>
          </a:p>
          <a:p>
            <a:pPr lvl="1"/>
            <a:r>
              <a:rPr lang="en-IE" dirty="0" smtClean="0"/>
              <a:t>Clearly and formally state your idea/hypothesis/question</a:t>
            </a:r>
          </a:p>
          <a:p>
            <a:pPr lvl="1"/>
            <a:r>
              <a:rPr lang="en-IE" dirty="0" smtClean="0"/>
              <a:t>Explain what is new/different about your work</a:t>
            </a:r>
          </a:p>
          <a:p>
            <a:pPr lvl="1"/>
            <a:r>
              <a:rPr lang="en-IE" dirty="0" smtClean="0"/>
              <a:t>Justify yourself through data collection, experimentation and evaluation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3803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Writing for Computer Science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 smtClean="0"/>
              <a:t>You will present</a:t>
            </a:r>
          </a:p>
          <a:p>
            <a:pPr lvl="1"/>
            <a:r>
              <a:rPr lang="en-IE" dirty="0" smtClean="0"/>
              <a:t>Background</a:t>
            </a:r>
          </a:p>
          <a:p>
            <a:pPr lvl="1"/>
            <a:r>
              <a:rPr lang="en-IE" dirty="0" smtClean="0"/>
              <a:t>Context</a:t>
            </a:r>
          </a:p>
          <a:p>
            <a:pPr lvl="1"/>
            <a:r>
              <a:rPr lang="en-IE" dirty="0" smtClean="0"/>
              <a:t>Arguments</a:t>
            </a:r>
          </a:p>
          <a:p>
            <a:pPr lvl="1"/>
            <a:r>
              <a:rPr lang="en-IE" dirty="0" smtClean="0"/>
              <a:t>Evidence</a:t>
            </a:r>
          </a:p>
          <a:p>
            <a:pPr lvl="1"/>
            <a:r>
              <a:rPr lang="en-IE" dirty="0" smtClean="0"/>
              <a:t>Experimentation</a:t>
            </a:r>
          </a:p>
          <a:p>
            <a:pPr lvl="1"/>
            <a:r>
              <a:rPr lang="en-IE" dirty="0" smtClean="0"/>
              <a:t>Results</a:t>
            </a:r>
          </a:p>
          <a:p>
            <a:pPr lvl="1"/>
            <a:r>
              <a:rPr lang="en-IE" dirty="0" smtClean="0"/>
              <a:t>Conclusions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4198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your paper about?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Can you put it in two lines? </a:t>
            </a:r>
          </a:p>
          <a:p>
            <a:pPr lvl="1"/>
            <a:r>
              <a:rPr lang="en-US" altLang="en-US" dirty="0" smtClean="0"/>
              <a:t>summary that is short enough to give in a lift journey</a:t>
            </a:r>
          </a:p>
          <a:p>
            <a:r>
              <a:rPr lang="en-US" altLang="en-US" dirty="0"/>
              <a:t>T</a:t>
            </a:r>
            <a:r>
              <a:rPr lang="en-US" altLang="en-US" dirty="0" smtClean="0"/>
              <a:t>he </a:t>
            </a:r>
            <a:r>
              <a:rPr lang="en-US" altLang="en-US" dirty="0" smtClean="0"/>
              <a:t>story is </a:t>
            </a:r>
            <a:r>
              <a:rPr lang="en-US" altLang="en-US" b="1" u="sng" dirty="0" smtClean="0"/>
              <a:t>not</a:t>
            </a:r>
            <a:r>
              <a:rPr lang="en-US" altLang="en-US" dirty="0" smtClean="0"/>
              <a:t> what you did, but rather</a:t>
            </a:r>
          </a:p>
          <a:p>
            <a:pPr lvl="1"/>
            <a:r>
              <a:rPr lang="en-US" altLang="en-US" dirty="0" smtClean="0"/>
              <a:t>what you show, new ideas, new insights</a:t>
            </a:r>
          </a:p>
          <a:p>
            <a:pPr lvl="1"/>
            <a:r>
              <a:rPr lang="en-US" altLang="en-US" dirty="0" smtClean="0"/>
              <a:t>why interesting, important?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Write top down</a:t>
            </a: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C</a:t>
            </a:r>
            <a:r>
              <a:rPr lang="en-US" altLang="en-US" dirty="0" smtClean="0"/>
              <a:t>omputer scientists (and most human beings) think this way!</a:t>
            </a:r>
          </a:p>
          <a:p>
            <a:r>
              <a:rPr lang="en-US" altLang="en-US" dirty="0" smtClean="0"/>
              <a:t>State broad themes/ideas first, then go into detail</a:t>
            </a:r>
          </a:p>
          <a:p>
            <a:pPr lvl="1"/>
            <a:r>
              <a:rPr lang="en-US" altLang="en-US" dirty="0" smtClean="0"/>
              <a:t>context, context, context</a:t>
            </a:r>
          </a:p>
          <a:p>
            <a:r>
              <a:rPr lang="en-US" altLang="en-US" dirty="0"/>
              <a:t>E</a:t>
            </a:r>
            <a:r>
              <a:rPr lang="en-US" altLang="en-US" dirty="0" smtClean="0"/>
              <a:t>ven when going into detail … write top down!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Introduction: crucial, formulaic</a:t>
            </a:r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If reader not excited by intro, paper is lost</a:t>
            </a:r>
          </a:p>
          <a:p>
            <a:r>
              <a:rPr lang="en-US" altLang="en-US" dirty="0" smtClean="0"/>
              <a:t>Recipe:</a:t>
            </a:r>
          </a:p>
          <a:p>
            <a:pPr lvl="1"/>
            <a:r>
              <a:rPr lang="en-US" altLang="en-US" dirty="0" smtClean="0"/>
              <a:t>Paragraph1: motivation: </a:t>
            </a:r>
          </a:p>
          <a:p>
            <a:pPr lvl="2"/>
            <a:r>
              <a:rPr lang="en-US" altLang="en-US" dirty="0" smtClean="0"/>
              <a:t>In broad outline,  what is problem area, why important? </a:t>
            </a:r>
          </a:p>
          <a:p>
            <a:pPr lvl="1"/>
            <a:r>
              <a:rPr lang="en-US" altLang="en-US" dirty="0" smtClean="0"/>
              <a:t>Paragraph2: narrow down: </a:t>
            </a:r>
          </a:p>
          <a:p>
            <a:pPr lvl="2"/>
            <a:r>
              <a:rPr lang="en-US" altLang="en-US" dirty="0" smtClean="0"/>
              <a:t>What is the problem you specifically consider</a:t>
            </a:r>
          </a:p>
          <a:p>
            <a:pPr lvl="1"/>
            <a:r>
              <a:rPr lang="en-US" altLang="en-US" dirty="0" smtClean="0"/>
              <a:t>Paragraph 3: “in the paper,  ….”</a:t>
            </a:r>
          </a:p>
          <a:p>
            <a:pPr lvl="2"/>
            <a:r>
              <a:rPr lang="en-US" altLang="en-US" dirty="0" smtClean="0"/>
              <a:t>Important paragraph, your pitch </a:t>
            </a:r>
          </a:p>
          <a:p>
            <a:pPr lvl="1"/>
            <a:r>
              <a:rPr lang="en-US" altLang="en-US" dirty="0" smtClean="0"/>
              <a:t>Paragraph4: how is this different/better/related to other work</a:t>
            </a:r>
          </a:p>
          <a:p>
            <a:pPr lvl="1"/>
            <a:r>
              <a:rPr lang="en-US" altLang="en-US" dirty="0" smtClean="0"/>
              <a:t>Paragraph 5: how does the rest of the paper work</a:t>
            </a:r>
          </a:p>
          <a:p>
            <a:pPr lvl="2"/>
            <a:r>
              <a:rPr lang="en-US" altLang="en-US" dirty="0" smtClean="0"/>
              <a:t>In the next section ….</a:t>
            </a:r>
          </a:p>
          <a:p>
            <a:pPr lvl="1"/>
            <a:endParaRPr lang="en-US" altLang="en-US" dirty="0" smtClean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Know The Mechanics Of Writing</a:t>
            </a:r>
            <a:endParaRPr lang="en-US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Paragraph </a:t>
            </a:r>
          </a:p>
          <a:p>
            <a:pPr lvl="1"/>
            <a:r>
              <a:rPr lang="en-US" altLang="en-US" dirty="0" smtClean="0"/>
              <a:t>Ordered set of topically-related sentences</a:t>
            </a:r>
          </a:p>
          <a:p>
            <a:r>
              <a:rPr lang="en-US" altLang="en-US" dirty="0" smtClean="0"/>
              <a:t>Lead sentence/Topic Sentence</a:t>
            </a:r>
          </a:p>
          <a:p>
            <a:pPr lvl="1"/>
            <a:r>
              <a:rPr lang="en-US" altLang="en-US" dirty="0" smtClean="0"/>
              <a:t>Sets context for paragraph</a:t>
            </a:r>
          </a:p>
          <a:p>
            <a:pPr lvl="1"/>
            <a:r>
              <a:rPr lang="en-US" altLang="en-US" dirty="0" smtClean="0"/>
              <a:t>Might tie to previous paragraph</a:t>
            </a:r>
          </a:p>
          <a:p>
            <a:r>
              <a:rPr lang="en-US" altLang="en-US" dirty="0" smtClean="0"/>
              <a:t>Sentences in paragraph should have logical narrative flow, relating to theme/topic</a:t>
            </a:r>
          </a:p>
          <a:p>
            <a:r>
              <a:rPr lang="en-US" altLang="en-US" dirty="0" smtClean="0"/>
              <a:t>Don’t mix tenses </a:t>
            </a:r>
          </a:p>
          <a:p>
            <a:r>
              <a:rPr lang="en-US" altLang="en-US" dirty="0" smtClean="0"/>
              <a:t>Paragraphs should not be too long (or too short).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Remember to Keep the Right Tone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 smtClean="0"/>
              <a:t>Objectivity</a:t>
            </a:r>
          </a:p>
          <a:p>
            <a:r>
              <a:rPr lang="en-IE" dirty="0" smtClean="0"/>
              <a:t>Accuracy</a:t>
            </a:r>
          </a:p>
          <a:p>
            <a:r>
              <a:rPr lang="en-US" altLang="en-US" dirty="0"/>
              <a:t>Less is more: </a:t>
            </a:r>
          </a:p>
          <a:p>
            <a:pPr lvl="1"/>
            <a:r>
              <a:rPr lang="en-US" altLang="en-US" dirty="0"/>
              <a:t>It takes time to write a shorter amount</a:t>
            </a:r>
          </a:p>
          <a:p>
            <a:pPr lvl="1"/>
            <a:r>
              <a:rPr lang="en-US" altLang="en-US" dirty="0"/>
              <a:t>It is easier to pile in a load of text</a:t>
            </a:r>
          </a:p>
          <a:p>
            <a:pPr lvl="1"/>
            <a:r>
              <a:rPr lang="en-US" altLang="en-US" dirty="0"/>
              <a:t>Editing takes time 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08683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144</TotalTime>
  <Words>1529</Words>
  <Application>Microsoft Office PowerPoint</Application>
  <PresentationFormat>On-screen Show (4:3)</PresentationFormat>
  <Paragraphs>212</Paragraphs>
  <Slides>24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Tips for writing a paper</vt:lpstr>
      <vt:lpstr>Writing for Computer Science</vt:lpstr>
      <vt:lpstr>Writing for Computer Science</vt:lpstr>
      <vt:lpstr>Writing for Computer Science</vt:lpstr>
      <vt:lpstr>What is your paper about?</vt:lpstr>
      <vt:lpstr>Write top down</vt:lpstr>
      <vt:lpstr>Introduction: crucial, formulaic</vt:lpstr>
      <vt:lpstr>Know The Mechanics Of Writing</vt:lpstr>
      <vt:lpstr>Remember to Keep the Right Tone</vt:lpstr>
      <vt:lpstr>Think about the reader</vt:lpstr>
      <vt:lpstr>Think about the reader</vt:lpstr>
      <vt:lpstr>No one is as interested in this topic as you (even if you find it boring)</vt:lpstr>
      <vt:lpstr>State the results carefully</vt:lpstr>
      <vt:lpstr>Don’t overstate/understate your results</vt:lpstr>
      <vt:lpstr>Study Writing</vt:lpstr>
      <vt:lpstr>Study Writing</vt:lpstr>
      <vt:lpstr>Good writing takes times</vt:lpstr>
      <vt:lpstr>Proofread – you don’t want something like this to happen</vt:lpstr>
      <vt:lpstr>Your dissertation</vt:lpstr>
      <vt:lpstr>Your Contribution</vt:lpstr>
      <vt:lpstr>You Need to Learn the Game</vt:lpstr>
      <vt:lpstr>Finding A Research Question</vt:lpstr>
      <vt:lpstr>Approaching Lecturing Staff</vt:lpstr>
      <vt:lpstr>The Science of Scientific Writing (Gopen and Swan)</vt:lpstr>
    </vt:vector>
  </TitlesOfParts>
  <Company>Department of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writing a paper</dc:title>
  <dc:creator/>
  <cp:lastModifiedBy>dlawless</cp:lastModifiedBy>
  <cp:revision>22</cp:revision>
  <dcterms:created xsi:type="dcterms:W3CDTF">2006-12-03T17:54:45Z</dcterms:created>
  <dcterms:modified xsi:type="dcterms:W3CDTF">2014-11-13T22:05:14Z</dcterms:modified>
</cp:coreProperties>
</file>