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24"/>
  </p:notesMasterIdLst>
  <p:handoutMasterIdLst>
    <p:handoutMasterId r:id="rId25"/>
  </p:handoutMasterIdLst>
  <p:sldIdLst>
    <p:sldId id="530" r:id="rId2"/>
    <p:sldId id="531" r:id="rId3"/>
    <p:sldId id="532" r:id="rId4"/>
    <p:sldId id="533" r:id="rId5"/>
    <p:sldId id="534" r:id="rId6"/>
    <p:sldId id="541" r:id="rId7"/>
    <p:sldId id="535" r:id="rId8"/>
    <p:sldId id="536" r:id="rId9"/>
    <p:sldId id="537" r:id="rId10"/>
    <p:sldId id="538" r:id="rId11"/>
    <p:sldId id="539" r:id="rId12"/>
    <p:sldId id="552" r:id="rId13"/>
    <p:sldId id="551" r:id="rId14"/>
    <p:sldId id="542" r:id="rId15"/>
    <p:sldId id="543" r:id="rId16"/>
    <p:sldId id="544" r:id="rId17"/>
    <p:sldId id="546" r:id="rId18"/>
    <p:sldId id="547" r:id="rId19"/>
    <p:sldId id="548" r:id="rId20"/>
    <p:sldId id="549" r:id="rId21"/>
    <p:sldId id="550" r:id="rId22"/>
    <p:sldId id="540" r:id="rId23"/>
  </p:sldIdLst>
  <p:sldSz cx="9144000" cy="6858000" type="screen4x3"/>
  <p:notesSz cx="6858000" cy="9144000"/>
  <p:defaultTextStyle>
    <a:defPPr>
      <a:defRPr lang="en-GB"/>
    </a:defPPr>
    <a:lvl1pPr algn="ctr" rtl="0" eaLnBrk="0" fontAlgn="base" hangingPunct="0">
      <a:spcBef>
        <a:spcPct val="0"/>
      </a:spcBef>
      <a:spcAft>
        <a:spcPct val="0"/>
      </a:spcAft>
      <a:defRPr sz="3600" kern="1200">
        <a:solidFill>
          <a:schemeClr val="tx1"/>
        </a:solidFill>
        <a:latin typeface="Arial" charset="0"/>
        <a:ea typeface="+mn-ea"/>
        <a:cs typeface="+mn-cs"/>
      </a:defRPr>
    </a:lvl1pPr>
    <a:lvl2pPr marL="457200" algn="ctr" rtl="0" eaLnBrk="0" fontAlgn="base" hangingPunct="0">
      <a:spcBef>
        <a:spcPct val="0"/>
      </a:spcBef>
      <a:spcAft>
        <a:spcPct val="0"/>
      </a:spcAft>
      <a:defRPr sz="3600" kern="1200">
        <a:solidFill>
          <a:schemeClr val="tx1"/>
        </a:solidFill>
        <a:latin typeface="Arial" charset="0"/>
        <a:ea typeface="+mn-ea"/>
        <a:cs typeface="+mn-cs"/>
      </a:defRPr>
    </a:lvl2pPr>
    <a:lvl3pPr marL="914400" algn="ctr" rtl="0" eaLnBrk="0" fontAlgn="base" hangingPunct="0">
      <a:spcBef>
        <a:spcPct val="0"/>
      </a:spcBef>
      <a:spcAft>
        <a:spcPct val="0"/>
      </a:spcAft>
      <a:defRPr sz="3600" kern="1200">
        <a:solidFill>
          <a:schemeClr val="tx1"/>
        </a:solidFill>
        <a:latin typeface="Arial" charset="0"/>
        <a:ea typeface="+mn-ea"/>
        <a:cs typeface="+mn-cs"/>
      </a:defRPr>
    </a:lvl3pPr>
    <a:lvl4pPr marL="1371600" algn="ctr" rtl="0" eaLnBrk="0" fontAlgn="base" hangingPunct="0">
      <a:spcBef>
        <a:spcPct val="0"/>
      </a:spcBef>
      <a:spcAft>
        <a:spcPct val="0"/>
      </a:spcAft>
      <a:defRPr sz="3600" kern="1200">
        <a:solidFill>
          <a:schemeClr val="tx1"/>
        </a:solidFill>
        <a:latin typeface="Arial" charset="0"/>
        <a:ea typeface="+mn-ea"/>
        <a:cs typeface="+mn-cs"/>
      </a:defRPr>
    </a:lvl4pPr>
    <a:lvl5pPr marL="1828800" algn="ctr" rtl="0" eaLnBrk="0" fontAlgn="base" hangingPunct="0">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33CC"/>
    <a:srgbClr val="000000"/>
    <a:srgbClr val="FFDF85"/>
    <a:srgbClr val="0099FF"/>
    <a:srgbClr val="CCEC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1" autoAdjust="0"/>
    <p:restoredTop sz="73118" autoAdjust="0"/>
  </p:normalViewPr>
  <p:slideViewPr>
    <p:cSldViewPr>
      <p:cViewPr varScale="1">
        <p:scale>
          <a:sx n="61" d="100"/>
          <a:sy n="61" d="100"/>
        </p:scale>
        <p:origin x="-167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491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491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491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FD3584C-CBF7-476F-B0F4-C5C3EA09D202}" type="slidenum">
              <a:rPr lang="en-GB"/>
              <a:pPr>
                <a:defRPr/>
              </a:pPr>
              <a:t>‹#›</a:t>
            </a:fld>
            <a:endParaRPr lang="en-GB"/>
          </a:p>
        </p:txBody>
      </p:sp>
    </p:spTree>
    <p:extLst>
      <p:ext uri="{BB962C8B-B14F-4D97-AF65-F5344CB8AC3E}">
        <p14:creationId xmlns:p14="http://schemas.microsoft.com/office/powerpoint/2010/main" val="1801453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itchFamily="18"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7914B87C-07FF-4BAF-A49E-821F2942F859}" type="slidenum">
              <a:rPr lang="en-US"/>
              <a:pPr>
                <a:defRPr/>
              </a:pPr>
              <a:t>‹#›</a:t>
            </a:fld>
            <a:endParaRPr lang="en-US"/>
          </a:p>
        </p:txBody>
      </p:sp>
    </p:spTree>
    <p:extLst>
      <p:ext uri="{BB962C8B-B14F-4D97-AF65-F5344CB8AC3E}">
        <p14:creationId xmlns:p14="http://schemas.microsoft.com/office/powerpoint/2010/main" val="30288231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C5700AE-9807-496A-9E67-E5E8E4277AA0}" type="slidenum">
              <a:rPr lang="en-US" smtClean="0"/>
              <a:pPr/>
              <a:t>1</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28955" indent="-280368">
              <a:defRPr>
                <a:solidFill>
                  <a:schemeClr val="tx1"/>
                </a:solidFill>
                <a:latin typeface="Georgia" pitchFamily="18" charset="0"/>
              </a:defRPr>
            </a:lvl2pPr>
            <a:lvl3pPr marL="1121470" indent="-224294">
              <a:defRPr>
                <a:solidFill>
                  <a:schemeClr val="tx1"/>
                </a:solidFill>
                <a:latin typeface="Georgia" pitchFamily="18" charset="0"/>
              </a:defRPr>
            </a:lvl3pPr>
            <a:lvl4pPr marL="1570057" indent="-224294">
              <a:defRPr>
                <a:solidFill>
                  <a:schemeClr val="tx1"/>
                </a:solidFill>
                <a:latin typeface="Georgia" pitchFamily="18" charset="0"/>
              </a:defRPr>
            </a:lvl4pPr>
            <a:lvl5pPr marL="2018644" indent="-224294">
              <a:defRPr>
                <a:solidFill>
                  <a:schemeClr val="tx1"/>
                </a:solidFill>
                <a:latin typeface="Georgia" pitchFamily="18" charset="0"/>
              </a:defRPr>
            </a:lvl5pPr>
            <a:lvl6pPr marL="2467232" indent="-224294" fontAlgn="base">
              <a:spcBef>
                <a:spcPct val="0"/>
              </a:spcBef>
              <a:spcAft>
                <a:spcPct val="0"/>
              </a:spcAft>
              <a:defRPr>
                <a:solidFill>
                  <a:schemeClr val="tx1"/>
                </a:solidFill>
                <a:latin typeface="Georgia" pitchFamily="18" charset="0"/>
              </a:defRPr>
            </a:lvl6pPr>
            <a:lvl7pPr marL="2915820" indent="-224294" fontAlgn="base">
              <a:spcBef>
                <a:spcPct val="0"/>
              </a:spcBef>
              <a:spcAft>
                <a:spcPct val="0"/>
              </a:spcAft>
              <a:defRPr>
                <a:solidFill>
                  <a:schemeClr val="tx1"/>
                </a:solidFill>
                <a:latin typeface="Georgia" pitchFamily="18" charset="0"/>
              </a:defRPr>
            </a:lvl7pPr>
            <a:lvl8pPr marL="3364408" indent="-224294" fontAlgn="base">
              <a:spcBef>
                <a:spcPct val="0"/>
              </a:spcBef>
              <a:spcAft>
                <a:spcPct val="0"/>
              </a:spcAft>
              <a:defRPr>
                <a:solidFill>
                  <a:schemeClr val="tx1"/>
                </a:solidFill>
                <a:latin typeface="Georgia" pitchFamily="18" charset="0"/>
              </a:defRPr>
            </a:lvl8pPr>
            <a:lvl9pPr marL="3812996" indent="-224294"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869BECA2-A9CB-42E4-B66F-EA3A4D26C380}" type="slidenum">
              <a:rPr lang="en-US" altLang="en-US">
                <a:latin typeface="Calibri" pitchFamily="34" charset="0"/>
              </a:rPr>
              <a:pPr fontAlgn="base">
                <a:spcBef>
                  <a:spcPct val="0"/>
                </a:spcBef>
                <a:spcAft>
                  <a:spcPct val="0"/>
                </a:spcAft>
              </a:pPr>
              <a:t>12</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3A96E4C-F556-481C-866D-A94A683936D8}" type="slidenum">
              <a:rPr lang="en-US" smtClean="0"/>
              <a:pPr/>
              <a:t>14</a:t>
            </a:fld>
            <a:endParaRPr lang="en-US"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A9090E64-914D-4CBF-A17D-0BA00C9A4B93}" type="datetime1">
              <a:rPr lang="en-GB" smtClean="0"/>
              <a:pPr>
                <a:defRPr/>
              </a:pPr>
              <a:t>18/10/2013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r>
              <a:rPr lang="en-IE" smtClean="0"/>
              <a:t>Source Ridley (2008), The Literature Review: A Step by Step Guide, Chapter 8, Sage Publications Ltd.</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B1A1F380-84DE-46A6-BEE2-F9B6042703DB}"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13C1EC0-AA66-4AB2-B16F-E0DD79A92EF0}" type="datetime1">
              <a:rPr lang="en-GB" smtClean="0"/>
              <a:pPr>
                <a:defRPr/>
              </a:pPr>
              <a:t>18/10/2013</a:t>
            </a:fld>
            <a:endParaRPr lang="en-US"/>
          </a:p>
        </p:txBody>
      </p:sp>
      <p:sp>
        <p:nvSpPr>
          <p:cNvPr id="5" name="Footer Placeholder 4"/>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6" name="Slide Number Placeholder 5"/>
          <p:cNvSpPr>
            <a:spLocks noGrp="1"/>
          </p:cNvSpPr>
          <p:nvPr>
            <p:ph type="sldNum" sz="quarter" idx="12"/>
          </p:nvPr>
        </p:nvSpPr>
        <p:spPr/>
        <p:txBody>
          <a:bodyPr/>
          <a:lstStyle/>
          <a:p>
            <a:pPr>
              <a:defRPr/>
            </a:pPr>
            <a:fld id="{2EC6E628-448F-4B32-9F5A-C61DBCBB652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2173D3CA-82D1-4600-9BE9-D67A3CAD7972}" type="datetime1">
              <a:rPr lang="en-GB" smtClean="0"/>
              <a:pPr>
                <a:defRPr/>
              </a:pPr>
              <a:t>18/10/2013</a:t>
            </a:fld>
            <a:endParaRPr lang="en-US"/>
          </a:p>
        </p:txBody>
      </p:sp>
      <p:sp>
        <p:nvSpPr>
          <p:cNvPr id="5" name="Footer Placeholder 4"/>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6" name="Slide Number Placeholder 5"/>
          <p:cNvSpPr>
            <a:spLocks noGrp="1"/>
          </p:cNvSpPr>
          <p:nvPr>
            <p:ph type="sldNum" sz="quarter" idx="12"/>
          </p:nvPr>
        </p:nvSpPr>
        <p:spPr/>
        <p:txBody>
          <a:bodyPr/>
          <a:lstStyle/>
          <a:p>
            <a:pPr>
              <a:defRPr/>
            </a:pPr>
            <a:fld id="{77DDA7AA-5901-467D-876C-C8BC7B0BAC2D}"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47D0944E-B087-4A03-AAE0-5918EE9709B2}" type="datetime1">
              <a:rPr lang="en-GB" smtClean="0"/>
              <a:pPr>
                <a:defRPr/>
              </a:pPr>
              <a:t>18/10/2013</a:t>
            </a:fld>
            <a:endParaRPr lang="en-US"/>
          </a:p>
        </p:txBody>
      </p:sp>
      <p:sp>
        <p:nvSpPr>
          <p:cNvPr id="5" name="Footer Placeholder 4"/>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6" name="Slide Number Placeholder 5"/>
          <p:cNvSpPr>
            <a:spLocks noGrp="1"/>
          </p:cNvSpPr>
          <p:nvPr>
            <p:ph type="sldNum" sz="quarter" idx="12"/>
          </p:nvPr>
        </p:nvSpPr>
        <p:spPr/>
        <p:txBody>
          <a:bodyPr/>
          <a:lstStyle/>
          <a:p>
            <a:pPr>
              <a:defRPr/>
            </a:pPr>
            <a:fld id="{A5FDF4A0-D098-47A6-B4A9-693E0B4E670A}"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7A8A8922-910B-4880-98F6-58781C95C7D3}" type="datetime1">
              <a:rPr lang="en-GB" smtClean="0"/>
              <a:pPr>
                <a:defRPr/>
              </a:pPr>
              <a:t>18/10/2013</a:t>
            </a:fld>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r>
              <a:rPr lang="en-IE" smtClean="0"/>
              <a:t>Source Ridley (2008), The Literature Review: A Step by Step Guide, Chapter 8, Sage Publications Ltd.</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58A6B4F2-EB9E-488D-B6D1-3915765FF5B7}"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2ECD09FE-D84A-4CFA-8AD0-E087237E84C9}" type="datetime1">
              <a:rPr lang="en-GB" smtClean="0"/>
              <a:pPr>
                <a:defRPr/>
              </a:pPr>
              <a:t>18/10/2013</a:t>
            </a:fld>
            <a:endParaRPr lang="en-US"/>
          </a:p>
        </p:txBody>
      </p:sp>
      <p:sp>
        <p:nvSpPr>
          <p:cNvPr id="6" name="Footer Placeholder 5"/>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7" name="Slide Number Placeholder 6"/>
          <p:cNvSpPr>
            <a:spLocks noGrp="1"/>
          </p:cNvSpPr>
          <p:nvPr>
            <p:ph type="sldNum" sz="quarter" idx="12"/>
          </p:nvPr>
        </p:nvSpPr>
        <p:spPr/>
        <p:txBody>
          <a:bodyPr/>
          <a:lstStyle/>
          <a:p>
            <a:pPr>
              <a:defRPr/>
            </a:pPr>
            <a:fld id="{AD0E07CE-3ACC-42F8-895E-F59B9D31ED13}"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93B1C7F-C6F8-4223-83F0-F21C620434DD}" type="datetime1">
              <a:rPr lang="en-GB" smtClean="0"/>
              <a:pPr>
                <a:defRPr/>
              </a:pPr>
              <a:t>18/10/2013</a:t>
            </a:fld>
            <a:endParaRPr lang="en-US"/>
          </a:p>
        </p:txBody>
      </p:sp>
      <p:sp>
        <p:nvSpPr>
          <p:cNvPr id="8" name="Footer Placeholder 7"/>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9" name="Slide Number Placeholder 8"/>
          <p:cNvSpPr>
            <a:spLocks noGrp="1"/>
          </p:cNvSpPr>
          <p:nvPr>
            <p:ph type="sldNum" sz="quarter" idx="12"/>
          </p:nvPr>
        </p:nvSpPr>
        <p:spPr/>
        <p:txBody>
          <a:bodyPr/>
          <a:lstStyle/>
          <a:p>
            <a:pPr>
              <a:defRPr/>
            </a:pPr>
            <a:fld id="{580DB709-F39E-49BD-AF3F-8AEAA8D9286F}"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3B85609B-065F-4C3D-A5BA-812AD4E842B0}" type="datetime1">
              <a:rPr lang="en-GB" smtClean="0"/>
              <a:pPr>
                <a:defRPr/>
              </a:pPr>
              <a:t>18/10/2013</a:t>
            </a:fld>
            <a:endParaRPr lang="en-US"/>
          </a:p>
        </p:txBody>
      </p:sp>
      <p:sp>
        <p:nvSpPr>
          <p:cNvPr id="4" name="Footer Placeholder 3"/>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5" name="Slide Number Placeholder 4"/>
          <p:cNvSpPr>
            <a:spLocks noGrp="1"/>
          </p:cNvSpPr>
          <p:nvPr>
            <p:ph type="sldNum" sz="quarter" idx="12"/>
          </p:nvPr>
        </p:nvSpPr>
        <p:spPr/>
        <p:txBody>
          <a:bodyPr/>
          <a:lstStyle/>
          <a:p>
            <a:pPr>
              <a:defRPr/>
            </a:pPr>
            <a:fld id="{A2FF7857-EF0B-4395-A67B-D4A7FA318F7B}"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0031CB0-C813-4C06-9419-24DC12ED1A42}" type="datetime1">
              <a:rPr lang="en-GB" smtClean="0"/>
              <a:pPr>
                <a:defRPr/>
              </a:pPr>
              <a:t>18/10/2013</a:t>
            </a:fld>
            <a:endParaRPr lang="en-US"/>
          </a:p>
        </p:txBody>
      </p:sp>
      <p:sp>
        <p:nvSpPr>
          <p:cNvPr id="3" name="Footer Placeholder 2"/>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4" name="Slide Number Placeholder 3"/>
          <p:cNvSpPr>
            <a:spLocks noGrp="1"/>
          </p:cNvSpPr>
          <p:nvPr>
            <p:ph type="sldNum" sz="quarter" idx="12"/>
          </p:nvPr>
        </p:nvSpPr>
        <p:spPr/>
        <p:txBody>
          <a:bodyPr/>
          <a:lstStyle/>
          <a:p>
            <a:pPr>
              <a:defRPr/>
            </a:pPr>
            <a:fld id="{FC781E94-E530-49B1-B133-12A2D08E7BBE}"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5255410A-069A-4B4E-A5B1-25D338CBEBB2}" type="datetime1">
              <a:rPr lang="en-GB" smtClean="0"/>
              <a:pPr>
                <a:defRPr/>
              </a:pPr>
              <a:t>18/10/2013</a:t>
            </a:fld>
            <a:endParaRPr lang="en-US"/>
          </a:p>
        </p:txBody>
      </p:sp>
      <p:sp>
        <p:nvSpPr>
          <p:cNvPr id="6" name="Footer Placeholder 5"/>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7" name="Slide Number Placeholder 6"/>
          <p:cNvSpPr>
            <a:spLocks noGrp="1"/>
          </p:cNvSpPr>
          <p:nvPr>
            <p:ph type="sldNum" sz="quarter" idx="12"/>
          </p:nvPr>
        </p:nvSpPr>
        <p:spPr/>
        <p:txBody>
          <a:bodyPr/>
          <a:lstStyle/>
          <a:p>
            <a:pPr>
              <a:defRPr/>
            </a:pPr>
            <a:fld id="{838F804A-833A-461E-A91E-C635C7F05E27}"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F1DDB208-EA20-4E91-9155-BBEF15B6F5B1}" type="datetime1">
              <a:rPr lang="en-GB" smtClean="0"/>
              <a:pPr>
                <a:defRPr/>
              </a:pPr>
              <a:t>18/10/2013</a:t>
            </a:fld>
            <a:endParaRPr lang="en-US"/>
          </a:p>
        </p:txBody>
      </p:sp>
      <p:sp>
        <p:nvSpPr>
          <p:cNvPr id="6" name="Footer Placeholder 5"/>
          <p:cNvSpPr>
            <a:spLocks noGrp="1"/>
          </p:cNvSpPr>
          <p:nvPr>
            <p:ph type="ftr" sz="quarter" idx="11"/>
          </p:nvPr>
        </p:nvSpPr>
        <p:spPr/>
        <p:txBody>
          <a:bodyPr/>
          <a:lstStyle/>
          <a:p>
            <a:pPr>
              <a:defRPr/>
            </a:pPr>
            <a:r>
              <a:rPr lang="en-IE" smtClean="0"/>
              <a:t>Source Ridley (2008), The Literature Review: A Step by Step Guide, Chapter 8, Sage Publications Ltd.</a:t>
            </a:r>
            <a:endParaRPr lang="en-US"/>
          </a:p>
        </p:txBody>
      </p:sp>
      <p:sp>
        <p:nvSpPr>
          <p:cNvPr id="7" name="Slide Number Placeholder 6"/>
          <p:cNvSpPr>
            <a:spLocks noGrp="1"/>
          </p:cNvSpPr>
          <p:nvPr>
            <p:ph type="sldNum" sz="quarter" idx="12"/>
          </p:nvPr>
        </p:nvSpPr>
        <p:spPr/>
        <p:txBody>
          <a:bodyPr/>
          <a:lstStyle/>
          <a:p>
            <a:pPr>
              <a:defRPr/>
            </a:pPr>
            <a:fld id="{87E439E5-5C05-4091-A40F-B6AFAC63F835}"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571B934B-0F0E-4D54-8CC7-87C757CCB701}" type="datetime1">
              <a:rPr lang="en-GB" smtClean="0"/>
              <a:pPr>
                <a:defRPr/>
              </a:pPr>
              <a:t>18/10/2013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IE" smtClean="0"/>
              <a:t>Source Ridley (2008), The Literature Review: A Step by Step Guide, Chapter 8, Sage Publications Ltd.</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F6886048-B423-4E09-83B1-3A226A1F8BF6}"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owl.english.purdue.edu/owl/resource/574/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owl.english.purdue.edu/owl/resource/588/01/" TargetMode="External"/><Relationship Id="rId2" Type="http://schemas.openxmlformats.org/officeDocument/2006/relationships/hyperlink" Target="http://owl.english.purdue.edu/owl/section/1/5/" TargetMode="External"/><Relationship Id="rId1" Type="http://schemas.openxmlformats.org/officeDocument/2006/relationships/slideLayout" Target="../slideLayouts/slideLayout2.xml"/><Relationship Id="rId6" Type="http://schemas.openxmlformats.org/officeDocument/2006/relationships/hyperlink" Target="http://www.englishforresearch.com/phrasebooks/examples.htm" TargetMode="External"/><Relationship Id="rId5" Type="http://schemas.openxmlformats.org/officeDocument/2006/relationships/hyperlink" Target="http://owl.english.purdue.edu/owl/resource/660/01/" TargetMode="External"/><Relationship Id="rId4" Type="http://schemas.openxmlformats.org/officeDocument/2006/relationships/hyperlink" Target="http://owl.english.purdue.edu/owl/resource/572/0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US" smtClean="0"/>
              <a:t>Academic Writing</a:t>
            </a:r>
            <a:endParaRPr lang="en-GB" dirty="0" smtClean="0"/>
          </a:p>
        </p:txBody>
      </p:sp>
      <p:sp>
        <p:nvSpPr>
          <p:cNvPr id="3" name="Text Placeholder 2"/>
          <p:cNvSpPr>
            <a:spLocks noGrp="1"/>
          </p:cNvSpPr>
          <p:nvPr>
            <p:ph type="subTitle" idx="1"/>
          </p:nvPr>
        </p:nvSpPr>
        <p:spPr/>
        <p:txBody>
          <a:bodyPr/>
          <a:lstStyle/>
          <a:p>
            <a:r>
              <a:rPr lang="en-IE" smtClean="0"/>
              <a:t>The Mechanics</a:t>
            </a:r>
            <a:endParaRPr lang="en-IE" dirty="0"/>
          </a:p>
        </p:txBody>
      </p:sp>
    </p:spTree>
    <p:extLst>
      <p:ext uri="{BB962C8B-B14F-4D97-AF65-F5344CB8AC3E}">
        <p14:creationId xmlns:p14="http://schemas.microsoft.com/office/powerpoint/2010/main" val="3708965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Punctuation – Apostrophe</a:t>
            </a:r>
            <a:endParaRPr lang="en-IE" dirty="0"/>
          </a:p>
        </p:txBody>
      </p:sp>
      <p:sp>
        <p:nvSpPr>
          <p:cNvPr id="3" name="Content Placeholder 2"/>
          <p:cNvSpPr>
            <a:spLocks noGrp="1"/>
          </p:cNvSpPr>
          <p:nvPr>
            <p:ph sz="quarter" idx="1"/>
          </p:nvPr>
        </p:nvSpPr>
        <p:spPr/>
        <p:txBody>
          <a:bodyPr/>
          <a:lstStyle/>
          <a:p>
            <a:r>
              <a:rPr lang="en-IE" dirty="0" smtClean="0"/>
              <a:t>Indicate possession</a:t>
            </a:r>
          </a:p>
          <a:p>
            <a:pPr lvl="1"/>
            <a:r>
              <a:rPr lang="en-IE" dirty="0" smtClean="0"/>
              <a:t>Comes directly after the affected owner</a:t>
            </a:r>
          </a:p>
          <a:p>
            <a:pPr lvl="1"/>
            <a:r>
              <a:rPr lang="en-IE" dirty="0" smtClean="0"/>
              <a:t>David’s…</a:t>
            </a:r>
          </a:p>
          <a:p>
            <a:pPr lvl="1"/>
            <a:r>
              <a:rPr lang="en-IE" dirty="0" smtClean="0"/>
              <a:t>The student’s …</a:t>
            </a:r>
          </a:p>
          <a:p>
            <a:pPr lvl="1"/>
            <a:r>
              <a:rPr lang="en-IE" dirty="0" smtClean="0"/>
              <a:t>The students’…</a:t>
            </a:r>
          </a:p>
          <a:p>
            <a:r>
              <a:rPr lang="en-IE" dirty="0" smtClean="0"/>
              <a:t>It’s = ‘it is’ or ‘it has’</a:t>
            </a:r>
          </a:p>
          <a:p>
            <a:r>
              <a:rPr lang="en-IE" dirty="0" smtClean="0"/>
              <a:t>Its – belongs to it</a:t>
            </a:r>
          </a:p>
          <a:p>
            <a:r>
              <a:rPr lang="en-IE" dirty="0" smtClean="0"/>
              <a:t>Generally do not use contractions</a:t>
            </a:r>
          </a:p>
          <a:p>
            <a:pPr lvl="1"/>
            <a:r>
              <a:rPr lang="en-IE" dirty="0" smtClean="0"/>
              <a:t>Can’t, don’t, won’t etc</a:t>
            </a:r>
          </a:p>
          <a:p>
            <a:endParaRPr lang="en-IE" dirty="0"/>
          </a:p>
        </p:txBody>
      </p:sp>
    </p:spTree>
    <p:extLst>
      <p:ext uri="{BB962C8B-B14F-4D97-AF65-F5344CB8AC3E}">
        <p14:creationId xmlns:p14="http://schemas.microsoft.com/office/powerpoint/2010/main" val="255589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Paragraph</a:t>
            </a:r>
            <a:endParaRPr lang="en-IE" dirty="0"/>
          </a:p>
        </p:txBody>
      </p:sp>
      <p:sp>
        <p:nvSpPr>
          <p:cNvPr id="3" name="Content Placeholder 2"/>
          <p:cNvSpPr>
            <a:spLocks noGrp="1"/>
          </p:cNvSpPr>
          <p:nvPr>
            <p:ph sz="quarter" idx="1"/>
          </p:nvPr>
        </p:nvSpPr>
        <p:spPr/>
        <p:txBody>
          <a:bodyPr/>
          <a:lstStyle/>
          <a:p>
            <a:r>
              <a:rPr lang="en-IE" dirty="0" smtClean="0"/>
              <a:t>A  collection of related sentences dealing with a single topic. </a:t>
            </a:r>
          </a:p>
          <a:p>
            <a:r>
              <a:rPr lang="en-IE" dirty="0" smtClean="0"/>
              <a:t>Use to decompose your narrative</a:t>
            </a:r>
          </a:p>
          <a:p>
            <a:pPr lvl="1"/>
            <a:r>
              <a:rPr lang="en-IE" dirty="0" smtClean="0"/>
              <a:t>Break it into chunks</a:t>
            </a:r>
          </a:p>
          <a:p>
            <a:pPr lvl="1"/>
            <a:r>
              <a:rPr lang="en-IE" dirty="0" smtClean="0"/>
              <a:t>Present ideas coherently</a:t>
            </a:r>
          </a:p>
          <a:p>
            <a:r>
              <a:rPr lang="en-IE" dirty="0" smtClean="0"/>
              <a:t>Each paragraph </a:t>
            </a:r>
          </a:p>
          <a:p>
            <a:pPr lvl="1"/>
            <a:r>
              <a:rPr lang="en-IE" dirty="0" smtClean="0"/>
              <a:t>Should have a clear central point</a:t>
            </a:r>
          </a:p>
          <a:p>
            <a:pPr lvl="1"/>
            <a:r>
              <a:rPr lang="en-IE" dirty="0" smtClean="0"/>
              <a:t>Focus on one topic</a:t>
            </a:r>
          </a:p>
          <a:p>
            <a:pPr lvl="1"/>
            <a:r>
              <a:rPr lang="en-IE" dirty="0" smtClean="0"/>
              <a:t>Contain only relevant information</a:t>
            </a:r>
          </a:p>
          <a:p>
            <a:r>
              <a:rPr lang="en-IE" dirty="0" smtClean="0"/>
              <a:t>If you feel your paragraph addresses more than one topic</a:t>
            </a:r>
          </a:p>
          <a:p>
            <a:pPr lvl="1"/>
            <a:r>
              <a:rPr lang="en-IE" dirty="0" smtClean="0"/>
              <a:t>Introduce another paragraph</a:t>
            </a:r>
          </a:p>
          <a:p>
            <a:endParaRPr lang="en-IE" dirty="0"/>
          </a:p>
        </p:txBody>
      </p:sp>
    </p:spTree>
    <p:extLst>
      <p:ext uri="{BB962C8B-B14F-4D97-AF65-F5344CB8AC3E}">
        <p14:creationId xmlns:p14="http://schemas.microsoft.com/office/powerpoint/2010/main" val="211454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Paragraph Construction</a:t>
            </a:r>
            <a:endParaRPr lang="en-US" altLang="en-US" smtClean="0"/>
          </a:p>
        </p:txBody>
      </p:sp>
      <p:sp>
        <p:nvSpPr>
          <p:cNvPr id="3" name="Content Placeholder 2"/>
          <p:cNvSpPr>
            <a:spLocks noGrp="1"/>
          </p:cNvSpPr>
          <p:nvPr>
            <p:ph sz="quarter" idx="1"/>
          </p:nvPr>
        </p:nvSpPr>
        <p:spPr/>
        <p:txBody>
          <a:bodyPr/>
          <a:lstStyle/>
          <a:p>
            <a:r>
              <a:rPr lang="en-US" dirty="0" smtClean="0"/>
              <a:t>Every paragraph should have one and only one independent idea.</a:t>
            </a:r>
          </a:p>
          <a:p>
            <a:r>
              <a:rPr lang="en-US" dirty="0" smtClean="0"/>
              <a:t>A paragraph should always have a beginning, middle and end.</a:t>
            </a:r>
          </a:p>
          <a:p>
            <a:pPr lvl="1"/>
            <a:r>
              <a:rPr lang="en-US" dirty="0" smtClean="0"/>
              <a:t>The beginning introduces your idea with a topic sentence.</a:t>
            </a:r>
          </a:p>
          <a:p>
            <a:pPr lvl="1"/>
            <a:r>
              <a:rPr lang="en-US" dirty="0" smtClean="0"/>
              <a:t>The middle explains your idea with supporting sentences.</a:t>
            </a:r>
          </a:p>
          <a:p>
            <a:pPr lvl="1"/>
            <a:r>
              <a:rPr lang="en-US" dirty="0" smtClean="0"/>
              <a:t>The end connects your idea to the rest of the paragraph or the section with a concluding sentence.  In academic writing, the concluding sentence is typically used only for long paragraphs.</a:t>
            </a:r>
          </a:p>
          <a:p>
            <a:r>
              <a:rPr lang="en-US" dirty="0" smtClean="0"/>
              <a:t>Be careful of long paragraphs as they usually contain more than one independent idea.</a:t>
            </a:r>
            <a:endParaRPr lang="en-US" dirty="0"/>
          </a:p>
        </p:txBody>
      </p:sp>
    </p:spTree>
    <p:extLst>
      <p:ext uri="{BB962C8B-B14F-4D97-AF65-F5344CB8AC3E}">
        <p14:creationId xmlns:p14="http://schemas.microsoft.com/office/powerpoint/2010/main" val="2917849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Topic Sentence</a:t>
            </a:r>
            <a:endParaRPr lang="en-IE" dirty="0"/>
          </a:p>
        </p:txBody>
      </p:sp>
      <p:sp>
        <p:nvSpPr>
          <p:cNvPr id="3" name="Content Placeholder 2"/>
          <p:cNvSpPr>
            <a:spLocks noGrp="1"/>
          </p:cNvSpPr>
          <p:nvPr>
            <p:ph sz="quarter" idx="1"/>
          </p:nvPr>
        </p:nvSpPr>
        <p:spPr/>
        <p:txBody>
          <a:bodyPr/>
          <a:lstStyle/>
          <a:p>
            <a:r>
              <a:rPr lang="en-IE" dirty="0" smtClean="0"/>
              <a:t>The topic</a:t>
            </a:r>
          </a:p>
          <a:p>
            <a:r>
              <a:rPr lang="en-IE" dirty="0" smtClean="0"/>
              <a:t>The main point about the topic</a:t>
            </a:r>
          </a:p>
          <a:p>
            <a:pPr lvl="1"/>
            <a:r>
              <a:rPr lang="en-IE" dirty="0" smtClean="0"/>
              <a:t>&lt;topic&gt;&lt;main point&gt;</a:t>
            </a:r>
          </a:p>
          <a:p>
            <a:pPr lvl="2"/>
            <a:r>
              <a:rPr lang="en-IE" dirty="0" smtClean="0"/>
              <a:t>The waterfall model of software development is a useful tool in introducing the phases of software development to novice developers.</a:t>
            </a:r>
          </a:p>
          <a:p>
            <a:pPr lvl="1"/>
            <a:r>
              <a:rPr lang="en-IE" dirty="0" smtClean="0"/>
              <a:t>&lt;main point&gt;&lt;topic&gt;</a:t>
            </a:r>
          </a:p>
          <a:p>
            <a:pPr lvl="2"/>
            <a:r>
              <a:rPr lang="en-IE" dirty="0" smtClean="0"/>
              <a:t>A useful tool in introducing the phases of software development is the waterfall model of software development.</a:t>
            </a:r>
          </a:p>
          <a:p>
            <a:r>
              <a:rPr lang="en-IE" dirty="0" smtClean="0"/>
              <a:t>Signals the content of the paragraph.</a:t>
            </a:r>
            <a:endParaRPr lang="en-IE" dirty="0"/>
          </a:p>
        </p:txBody>
      </p:sp>
    </p:spTree>
    <p:extLst>
      <p:ext uri="{BB962C8B-B14F-4D97-AF65-F5344CB8AC3E}">
        <p14:creationId xmlns:p14="http://schemas.microsoft.com/office/powerpoint/2010/main" val="327538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IE" dirty="0" smtClean="0"/>
              <a:t>Writing with flow</a:t>
            </a:r>
            <a:endParaRPr lang="en-GB" dirty="0" smtClean="0"/>
          </a:p>
        </p:txBody>
      </p:sp>
      <p:sp>
        <p:nvSpPr>
          <p:cNvPr id="17411" name="Rectangle 3"/>
          <p:cNvSpPr>
            <a:spLocks noGrp="1" noChangeArrowheads="1"/>
          </p:cNvSpPr>
          <p:nvPr>
            <p:ph sz="quarter" idx="1"/>
          </p:nvPr>
        </p:nvSpPr>
        <p:spPr>
          <a:xfrm>
            <a:off x="457200" y="1219200"/>
            <a:ext cx="8229600" cy="4937125"/>
          </a:xfrm>
        </p:spPr>
        <p:txBody>
          <a:bodyPr/>
          <a:lstStyle/>
          <a:p>
            <a:pPr>
              <a:lnSpc>
                <a:spcPct val="90000"/>
              </a:lnSpc>
            </a:pPr>
            <a:r>
              <a:rPr lang="en-US" sz="2800" dirty="0" smtClean="0">
                <a:cs typeface="Times New Roman" pitchFamily="18" charset="0"/>
              </a:rPr>
              <a:t>Write Coherent Paragraphs</a:t>
            </a:r>
          </a:p>
          <a:p>
            <a:pPr lvl="1">
              <a:lnSpc>
                <a:spcPct val="90000"/>
              </a:lnSpc>
            </a:pPr>
            <a:r>
              <a:rPr lang="en-US" sz="2500" dirty="0" smtClean="0">
                <a:cs typeface="Times New Roman" pitchFamily="18" charset="0"/>
              </a:rPr>
              <a:t>You have to connect your sentences in a paragraph</a:t>
            </a:r>
          </a:p>
          <a:p>
            <a:pPr lvl="1">
              <a:lnSpc>
                <a:spcPct val="90000"/>
              </a:lnSpc>
            </a:pPr>
            <a:r>
              <a:rPr lang="en-US" sz="2500" dirty="0" smtClean="0">
                <a:cs typeface="Times New Roman" pitchFamily="18" charset="0"/>
              </a:rPr>
              <a:t>Provide Flow</a:t>
            </a:r>
          </a:p>
          <a:p>
            <a:pPr>
              <a:lnSpc>
                <a:spcPct val="90000"/>
              </a:lnSpc>
            </a:pPr>
            <a:r>
              <a:rPr lang="en-US" sz="2800" dirty="0" smtClean="0">
                <a:cs typeface="Times New Roman" pitchFamily="18" charset="0"/>
              </a:rPr>
              <a:t>Sentence Connectors</a:t>
            </a:r>
          </a:p>
          <a:p>
            <a:pPr lvl="1">
              <a:lnSpc>
                <a:spcPct val="90000"/>
              </a:lnSpc>
            </a:pPr>
            <a:r>
              <a:rPr lang="en-IE" sz="2800" dirty="0" smtClean="0"/>
              <a:t>used to link ideas from one sentence to the next and to give paragraphs coherence. </a:t>
            </a:r>
          </a:p>
          <a:p>
            <a:pPr lvl="1">
              <a:lnSpc>
                <a:spcPct val="90000"/>
              </a:lnSpc>
            </a:pPr>
            <a:r>
              <a:rPr lang="en-IE" sz="2800" dirty="0" smtClean="0"/>
              <a:t>placed at the </a:t>
            </a:r>
            <a:r>
              <a:rPr lang="en-IE" sz="2800" b="1" dirty="0" smtClean="0"/>
              <a:t>beginning</a:t>
            </a:r>
            <a:r>
              <a:rPr lang="en-IE" sz="2800" dirty="0" smtClean="0"/>
              <a:t> of a sentence. </a:t>
            </a:r>
          </a:p>
          <a:p>
            <a:pPr lvl="1">
              <a:lnSpc>
                <a:spcPct val="90000"/>
              </a:lnSpc>
            </a:pPr>
            <a:r>
              <a:rPr lang="en-IE" sz="2800" dirty="0" smtClean="0"/>
              <a:t>used to introduce, order, contrast, sequence ideas, theory, data etc.</a:t>
            </a:r>
          </a:p>
          <a:p>
            <a:pPr>
              <a:lnSpc>
                <a:spcPct val="90000"/>
              </a:lnSpc>
            </a:pPr>
            <a:endParaRPr lang="en-US" sz="2800" dirty="0" smtClean="0">
              <a:cs typeface="Times New Roman" pitchFamily="18" charset="0"/>
            </a:endParaRPr>
          </a:p>
          <a:p>
            <a:pPr lvl="1">
              <a:lnSpc>
                <a:spcPct val="90000"/>
              </a:lnSpc>
              <a:buNone/>
            </a:pPr>
            <a:endParaRPr lang="en-US" sz="2800" dirty="0" smtClean="0">
              <a:cs typeface="Times New Roman" pitchFamily="18" charset="0"/>
            </a:endParaRPr>
          </a:p>
          <a:p>
            <a:pPr lvl="1">
              <a:lnSpc>
                <a:spcPct val="90000"/>
              </a:lnSpc>
            </a:pPr>
            <a:endParaRPr lang="en-US" sz="1900" dirty="0" smtClean="0">
              <a:cs typeface="Times New Roman" pitchFamily="18" charset="0"/>
            </a:endParaRPr>
          </a:p>
        </p:txBody>
      </p:sp>
    </p:spTree>
    <p:extLst>
      <p:ext uri="{BB962C8B-B14F-4D97-AF65-F5344CB8AC3E}">
        <p14:creationId xmlns:p14="http://schemas.microsoft.com/office/powerpoint/2010/main" val="302440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7411">
                                            <p:txEl>
                                              <p:pRg st="3" end="3"/>
                                            </p:txEl>
                                          </p:spTgt>
                                        </p:tgtEl>
                                        <p:attrNameLst>
                                          <p:attrName>style.visibility</p:attrName>
                                        </p:attrNameLst>
                                      </p:cBhvr>
                                      <p:to>
                                        <p:strVal val="visible"/>
                                      </p:to>
                                    </p:set>
                                    <p:anim calcmode="lin" valueType="num">
                                      <p:cBhvr additive="base">
                                        <p:cTn id="21"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11">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 calcmode="lin" valueType="num">
                                      <p:cBhvr additive="base">
                                        <p:cTn id="25"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7411">
                                            <p:txEl>
                                              <p:pRg st="5" end="5"/>
                                            </p:txEl>
                                          </p:spTgt>
                                        </p:tgtEl>
                                        <p:attrNameLst>
                                          <p:attrName>style.visibility</p:attrName>
                                        </p:attrNameLst>
                                      </p:cBhvr>
                                      <p:to>
                                        <p:strVal val="visible"/>
                                      </p:to>
                                    </p:set>
                                    <p:anim calcmode="lin" valueType="num">
                                      <p:cBhvr additive="base">
                                        <p:cTn id="29"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411">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7411">
                                            <p:txEl>
                                              <p:pRg st="6" end="6"/>
                                            </p:txEl>
                                          </p:spTgt>
                                        </p:tgtEl>
                                        <p:attrNameLst>
                                          <p:attrName>style.visibility</p:attrName>
                                        </p:attrNameLst>
                                      </p:cBhvr>
                                      <p:to>
                                        <p:strVal val="visible"/>
                                      </p:to>
                                    </p:set>
                                    <p:anim calcmode="lin" valueType="num">
                                      <p:cBhvr additive="base">
                                        <p:cTn id="33"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Sentence Connectors</a:t>
            </a:r>
            <a:endParaRPr lang="en-IE" dirty="0"/>
          </a:p>
        </p:txBody>
      </p:sp>
      <p:graphicFrame>
        <p:nvGraphicFramePr>
          <p:cNvPr id="5" name="Table 4"/>
          <p:cNvGraphicFramePr>
            <a:graphicFrameLocks noGrp="1"/>
          </p:cNvGraphicFramePr>
          <p:nvPr/>
        </p:nvGraphicFramePr>
        <p:xfrm>
          <a:off x="251520" y="1196752"/>
          <a:ext cx="8676456" cy="5237480"/>
        </p:xfrm>
        <a:graphic>
          <a:graphicData uri="http://schemas.openxmlformats.org/drawingml/2006/table">
            <a:tbl>
              <a:tblPr firstRow="1" bandRow="1">
                <a:tableStyleId>{5C22544A-7EE6-4342-B048-85BDC9FD1C3A}</a:tableStyleId>
              </a:tblPr>
              <a:tblGrid>
                <a:gridCol w="1584176"/>
                <a:gridCol w="7092280"/>
              </a:tblGrid>
              <a:tr h="370840">
                <a:tc>
                  <a:txBody>
                    <a:bodyPr/>
                    <a:lstStyle/>
                    <a:p>
                      <a:r>
                        <a:rPr lang="en-IE" sz="1600" dirty="0" smtClean="0"/>
                        <a:t>Category</a:t>
                      </a:r>
                      <a:endParaRPr lang="en-IE" sz="1600" dirty="0"/>
                    </a:p>
                  </a:txBody>
                  <a:tcPr/>
                </a:tc>
                <a:tc>
                  <a:txBody>
                    <a:bodyPr/>
                    <a:lstStyle/>
                    <a:p>
                      <a:r>
                        <a:rPr lang="en-IE" sz="1600" dirty="0" smtClean="0"/>
                        <a:t>Sample</a:t>
                      </a:r>
                      <a:r>
                        <a:rPr lang="en-IE" sz="1600" baseline="0" dirty="0" smtClean="0"/>
                        <a:t> words</a:t>
                      </a:r>
                      <a:endParaRPr lang="en-IE" sz="1600" dirty="0"/>
                    </a:p>
                  </a:txBody>
                  <a:tcPr/>
                </a:tc>
              </a:tr>
              <a:tr h="370840">
                <a:tc>
                  <a:txBody>
                    <a:bodyPr/>
                    <a:lstStyle/>
                    <a:p>
                      <a:r>
                        <a:rPr lang="en-IE" sz="1600" dirty="0" smtClean="0"/>
                        <a:t>addition</a:t>
                      </a:r>
                      <a:endParaRPr lang="en-IE" sz="1600" dirty="0"/>
                    </a:p>
                  </a:txBody>
                  <a:tcPr/>
                </a:tc>
                <a:tc>
                  <a:txBody>
                    <a:bodyPr/>
                    <a:lstStyle/>
                    <a:p>
                      <a:r>
                        <a:rPr lang="en-IE" sz="1600" dirty="0" smtClean="0"/>
                        <a:t>again, also, equally important, finally, first, further, furthermore, in addition, in the first place, moreover, second</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t>Sequence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t>first, second</a:t>
                      </a:r>
                      <a:r>
                        <a:rPr lang="en-IE" sz="1600" baseline="0" dirty="0" smtClean="0"/>
                        <a:t>, </a:t>
                      </a:r>
                      <a:r>
                        <a:rPr lang="en-IE" sz="1600" dirty="0" smtClean="0"/>
                        <a:t>lastly, earlier,</a:t>
                      </a:r>
                      <a:r>
                        <a:rPr lang="en-IE" sz="1600" baseline="0" dirty="0" smtClean="0"/>
                        <a:t> later, in parallel, in addition, further, furthermore, also</a:t>
                      </a:r>
                      <a:endParaRPr lang="en-IE"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t>comparison</a:t>
                      </a:r>
                    </a:p>
                  </a:txBody>
                  <a:tcPr/>
                </a:tc>
                <a:tc>
                  <a:txBody>
                    <a:bodyPr/>
                    <a:lstStyle/>
                    <a:p>
                      <a:r>
                        <a:rPr lang="en-IE" sz="1600" dirty="0" smtClean="0"/>
                        <a:t>also, likewise, similarly</a:t>
                      </a:r>
                      <a:endParaRPr lang="en-IE" sz="1600" dirty="0"/>
                    </a:p>
                  </a:txBody>
                  <a:tcPr/>
                </a:tc>
              </a:tr>
              <a:tr h="370840">
                <a:tc>
                  <a:txBody>
                    <a:bodyPr/>
                    <a:lstStyle/>
                    <a:p>
                      <a:r>
                        <a:rPr lang="en-IE" sz="1600" dirty="0" smtClean="0"/>
                        <a:t>contrast</a:t>
                      </a:r>
                      <a:endParaRPr lang="en-IE" sz="1600" dirty="0"/>
                    </a:p>
                  </a:txBody>
                  <a:tcPr/>
                </a:tc>
                <a:tc>
                  <a:txBody>
                    <a:bodyPr/>
                    <a:lstStyle/>
                    <a:p>
                      <a:r>
                        <a:rPr lang="en-IE" sz="1600" dirty="0" smtClean="0"/>
                        <a:t>although, yet, despite, however, in contrast, in spite of, instead, nevertheless, notwithstanding, on the contrary, on the other hand, otherwise, regardless,</a:t>
                      </a:r>
                      <a:r>
                        <a:rPr lang="en-IE" sz="1600" baseline="0" dirty="0" smtClean="0"/>
                        <a:t> compared to</a:t>
                      </a:r>
                      <a:endParaRPr lang="en-IE" sz="1600" dirty="0" smtClean="0"/>
                    </a:p>
                  </a:txBody>
                  <a:tcPr/>
                </a:tc>
              </a:tr>
              <a:tr h="370840">
                <a:tc>
                  <a:txBody>
                    <a:bodyPr/>
                    <a:lstStyle/>
                    <a:p>
                      <a:r>
                        <a:rPr lang="en-IE" sz="1600" dirty="0" smtClean="0"/>
                        <a:t>concession</a:t>
                      </a:r>
                      <a:endParaRPr lang="en-IE" sz="1600" dirty="0"/>
                    </a:p>
                  </a:txBody>
                  <a:tcPr/>
                </a:tc>
                <a:tc>
                  <a:txBody>
                    <a:bodyPr/>
                    <a:lstStyle/>
                    <a:p>
                      <a:r>
                        <a:rPr lang="en-IE" sz="1600" dirty="0" smtClean="0"/>
                        <a:t>granted, naturally, of course</a:t>
                      </a:r>
                      <a:endParaRPr lang="en-IE" sz="1600" dirty="0"/>
                    </a:p>
                  </a:txBody>
                  <a:tcPr/>
                </a:tc>
              </a:tr>
              <a:tr h="370840">
                <a:tc>
                  <a:txBody>
                    <a:bodyPr/>
                    <a:lstStyle/>
                    <a:p>
                      <a:r>
                        <a:rPr lang="en-IE" sz="1600" dirty="0" smtClean="0"/>
                        <a:t>emphasis/importance</a:t>
                      </a:r>
                      <a:endParaRPr lang="en-IE" sz="1600" dirty="0"/>
                    </a:p>
                  </a:txBody>
                  <a:tcPr/>
                </a:tc>
                <a:tc>
                  <a:txBody>
                    <a:bodyPr/>
                    <a:lstStyle/>
                    <a:p>
                      <a:r>
                        <a:rPr lang="en-IE" sz="1600" dirty="0" smtClean="0"/>
                        <a:t>certainly, indeed, in fact, of course, significantly, most significantly,</a:t>
                      </a:r>
                      <a:r>
                        <a:rPr lang="en-IE" sz="1600" baseline="0" dirty="0" smtClean="0"/>
                        <a:t> primarily, above all</a:t>
                      </a:r>
                      <a:endParaRPr lang="en-IE" sz="1600" dirty="0" smtClean="0"/>
                    </a:p>
                  </a:txBody>
                  <a:tcPr/>
                </a:tc>
              </a:tr>
              <a:tr h="370840">
                <a:tc>
                  <a:txBody>
                    <a:bodyPr/>
                    <a:lstStyle/>
                    <a:p>
                      <a:r>
                        <a:rPr lang="en-IE" sz="1600" dirty="0" smtClean="0"/>
                        <a:t>example</a:t>
                      </a:r>
                      <a:endParaRPr lang="en-IE" sz="1600" dirty="0"/>
                    </a:p>
                  </a:txBody>
                  <a:tcPr/>
                </a:tc>
                <a:tc>
                  <a:txBody>
                    <a:bodyPr/>
                    <a:lstStyle/>
                    <a:p>
                      <a:r>
                        <a:rPr lang="en-IE" sz="1600" dirty="0" smtClean="0"/>
                        <a:t>after all, as an illustration, even, for example, for instance, in conclusion, indeed, in fact, in other words, in short, it is true, of course, namely, specifically, that is, to illustrate, thus, truly</a:t>
                      </a:r>
                    </a:p>
                  </a:txBody>
                  <a:tcPr/>
                </a:tc>
              </a:tr>
              <a:tr h="370840">
                <a:tc>
                  <a:txBody>
                    <a:bodyPr/>
                    <a:lstStyle/>
                    <a:p>
                      <a:r>
                        <a:rPr lang="en-IE" sz="1600" dirty="0" smtClean="0"/>
                        <a:t>summary</a:t>
                      </a:r>
                      <a:endParaRPr lang="en-IE" sz="1600" dirty="0"/>
                    </a:p>
                  </a:txBody>
                  <a:tcPr/>
                </a:tc>
                <a:tc>
                  <a:txBody>
                    <a:bodyPr/>
                    <a:lstStyle/>
                    <a:p>
                      <a:r>
                        <a:rPr lang="en-IE" sz="1600" dirty="0" smtClean="0"/>
                        <a:t>as has been said, finally, in brief, in conclusion, in other words, in particular, in short, in simpler terms, in summary, on the whole, that is, therefore, to summarize</a:t>
                      </a:r>
                    </a:p>
                  </a:txBody>
                  <a:tcPr/>
                </a:tc>
              </a:tr>
              <a:tr h="370840">
                <a:tc>
                  <a:txBody>
                    <a:bodyPr/>
                    <a:lstStyle/>
                    <a:p>
                      <a:r>
                        <a:rPr lang="en-IE" sz="1600" dirty="0" smtClean="0"/>
                        <a:t>conclusion</a:t>
                      </a:r>
                      <a:endParaRPr lang="en-IE" sz="1600" dirty="0"/>
                    </a:p>
                  </a:txBody>
                  <a:tcPr/>
                </a:tc>
                <a:tc>
                  <a:txBody>
                    <a:bodyPr/>
                    <a:lstStyle/>
                    <a:p>
                      <a:r>
                        <a:rPr lang="en-IE" sz="1600" dirty="0" smtClean="0"/>
                        <a:t>as a result,</a:t>
                      </a:r>
                      <a:r>
                        <a:rPr lang="en-IE" sz="1600" baseline="0" dirty="0" smtClean="0"/>
                        <a:t> a</a:t>
                      </a:r>
                      <a:r>
                        <a:rPr lang="en-IE" sz="1600" dirty="0" smtClean="0"/>
                        <a:t>s a consequence,</a:t>
                      </a:r>
                      <a:r>
                        <a:rPr lang="en-IE" sz="1600" baseline="0" dirty="0" smtClean="0"/>
                        <a:t> t</a:t>
                      </a:r>
                      <a:r>
                        <a:rPr lang="en-IE" sz="1600" dirty="0" smtClean="0"/>
                        <a:t>herefore,</a:t>
                      </a:r>
                      <a:r>
                        <a:rPr lang="en-IE" sz="1600" baseline="0" dirty="0" smtClean="0"/>
                        <a:t> t</a:t>
                      </a:r>
                      <a:r>
                        <a:rPr lang="en-IE" sz="1600" dirty="0" smtClean="0"/>
                        <a:t>hus,</a:t>
                      </a:r>
                      <a:r>
                        <a:rPr lang="en-IE" sz="1600" baseline="0" dirty="0" smtClean="0"/>
                        <a:t> c</a:t>
                      </a:r>
                      <a:r>
                        <a:rPr lang="en-IE" sz="1600" dirty="0" smtClean="0"/>
                        <a:t>onsequently, hence,</a:t>
                      </a:r>
                      <a:r>
                        <a:rPr lang="en-IE" sz="1600" baseline="0" dirty="0" smtClean="0"/>
                        <a:t> in conclusion</a:t>
                      </a:r>
                      <a:endParaRPr lang="en-IE" sz="1600" dirty="0" smtClean="0"/>
                    </a:p>
                  </a:txBody>
                  <a:tcPr/>
                </a:tc>
              </a:tr>
            </a:tbl>
          </a:graphicData>
        </a:graphic>
      </p:graphicFrame>
    </p:spTree>
    <p:extLst>
      <p:ext uri="{BB962C8B-B14F-4D97-AF65-F5344CB8AC3E}">
        <p14:creationId xmlns:p14="http://schemas.microsoft.com/office/powerpoint/2010/main" val="2591514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Links between paragraphs</a:t>
            </a:r>
            <a:endParaRPr lang="en-IE" dirty="0"/>
          </a:p>
        </p:txBody>
      </p:sp>
      <p:sp>
        <p:nvSpPr>
          <p:cNvPr id="3" name="Content Placeholder 2"/>
          <p:cNvSpPr>
            <a:spLocks noGrp="1"/>
          </p:cNvSpPr>
          <p:nvPr>
            <p:ph sz="quarter" idx="1"/>
          </p:nvPr>
        </p:nvSpPr>
        <p:spPr/>
        <p:txBody>
          <a:bodyPr/>
          <a:lstStyle/>
          <a:p>
            <a:r>
              <a:rPr lang="en-IE" sz="2800" dirty="0" smtClean="0"/>
              <a:t>Pick up key points and words from previous paragraphs</a:t>
            </a:r>
          </a:p>
          <a:p>
            <a:r>
              <a:rPr lang="en-IE" dirty="0" smtClean="0"/>
              <a:t>Use linking words (see sentence connectors) as transition</a:t>
            </a:r>
          </a:p>
          <a:p>
            <a:r>
              <a:rPr lang="en-IE" dirty="0" smtClean="0">
                <a:hlinkClick r:id="rId2"/>
              </a:rPr>
              <a:t>http://owl.english.purdue.edu/owl/resource/574/1/</a:t>
            </a:r>
            <a:r>
              <a:rPr lang="en-IE" dirty="0" smtClean="0"/>
              <a:t> </a:t>
            </a:r>
            <a:endParaRPr lang="en-IE" dirty="0"/>
          </a:p>
        </p:txBody>
      </p:sp>
    </p:spTree>
    <p:extLst>
      <p:ext uri="{BB962C8B-B14F-4D97-AF65-F5344CB8AC3E}">
        <p14:creationId xmlns:p14="http://schemas.microsoft.com/office/powerpoint/2010/main" val="3057365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Concluding sentences</a:t>
            </a:r>
            <a:endParaRPr lang="en-IE" dirty="0"/>
          </a:p>
        </p:txBody>
      </p:sp>
      <p:sp>
        <p:nvSpPr>
          <p:cNvPr id="3" name="Content Placeholder 2"/>
          <p:cNvSpPr>
            <a:spLocks noGrp="1"/>
          </p:cNvSpPr>
          <p:nvPr>
            <p:ph sz="quarter" idx="1"/>
          </p:nvPr>
        </p:nvSpPr>
        <p:spPr/>
        <p:txBody>
          <a:bodyPr/>
          <a:lstStyle/>
          <a:p>
            <a:r>
              <a:rPr lang="en-IE" dirty="0" smtClean="0"/>
              <a:t>Put key points at the end of sentences</a:t>
            </a:r>
          </a:p>
          <a:p>
            <a:r>
              <a:rPr lang="en-IE" dirty="0" smtClean="0"/>
              <a:t>Put key findings at the end of paragraphs</a:t>
            </a:r>
          </a:p>
          <a:p>
            <a:endParaRPr lang="en-IE" dirty="0"/>
          </a:p>
        </p:txBody>
      </p:sp>
    </p:spTree>
    <p:extLst>
      <p:ext uri="{BB962C8B-B14F-4D97-AF65-F5344CB8AC3E}">
        <p14:creationId xmlns:p14="http://schemas.microsoft.com/office/powerpoint/2010/main" val="35519901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Writing Paragraphs</a:t>
            </a:r>
            <a:endParaRPr lang="en-IE" dirty="0"/>
          </a:p>
        </p:txBody>
      </p:sp>
      <p:sp>
        <p:nvSpPr>
          <p:cNvPr id="6" name="Content Placeholder 5"/>
          <p:cNvSpPr>
            <a:spLocks noGrp="1"/>
          </p:cNvSpPr>
          <p:nvPr>
            <p:ph sz="quarter" idx="1"/>
          </p:nvPr>
        </p:nvSpPr>
        <p:spPr/>
        <p:txBody>
          <a:bodyPr/>
          <a:lstStyle/>
          <a:p>
            <a:r>
              <a:rPr lang="en-IE" dirty="0" smtClean="0"/>
              <a:t>Create a topic sentence</a:t>
            </a:r>
          </a:p>
          <a:p>
            <a:pPr lvl="1"/>
            <a:r>
              <a:rPr lang="en-IE" dirty="0" smtClean="0"/>
              <a:t>Introduce the main idea</a:t>
            </a:r>
          </a:p>
          <a:p>
            <a:r>
              <a:rPr lang="en-IE" dirty="0" smtClean="0"/>
              <a:t>Explain or define any terms needed to clarify the topic sentence</a:t>
            </a:r>
          </a:p>
          <a:p>
            <a:r>
              <a:rPr lang="en-IE" dirty="0" smtClean="0"/>
              <a:t>Show evidence to support the main idea/argument</a:t>
            </a:r>
          </a:p>
          <a:p>
            <a:r>
              <a:rPr lang="en-IE" dirty="0" smtClean="0"/>
              <a:t>Comment on the evidence and mention other evidence</a:t>
            </a:r>
          </a:p>
          <a:p>
            <a:r>
              <a:rPr lang="en-IE" dirty="0" smtClean="0"/>
              <a:t>Conclude</a:t>
            </a:r>
            <a:endParaRPr lang="en-IE" dirty="0"/>
          </a:p>
        </p:txBody>
      </p:sp>
    </p:spTree>
    <p:extLst>
      <p:ext uri="{BB962C8B-B14F-4D97-AF65-F5344CB8AC3E}">
        <p14:creationId xmlns:p14="http://schemas.microsoft.com/office/powerpoint/2010/main" val="1517339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WEED for paragraph construction</a:t>
            </a:r>
            <a:endParaRPr lang="en-IE" dirty="0"/>
          </a:p>
        </p:txBody>
      </p:sp>
      <p:sp>
        <p:nvSpPr>
          <p:cNvPr id="3" name="Content Placeholder 2"/>
          <p:cNvSpPr>
            <a:spLocks noGrp="1"/>
          </p:cNvSpPr>
          <p:nvPr>
            <p:ph sz="quarter" idx="1"/>
          </p:nvPr>
        </p:nvSpPr>
        <p:spPr/>
        <p:txBody>
          <a:bodyPr/>
          <a:lstStyle/>
          <a:p>
            <a:r>
              <a:rPr lang="en-IE" dirty="0" smtClean="0"/>
              <a:t>What</a:t>
            </a:r>
          </a:p>
          <a:p>
            <a:pPr lvl="1"/>
            <a:r>
              <a:rPr lang="en-IE" dirty="0" smtClean="0"/>
              <a:t>Is it clear what point I am making</a:t>
            </a:r>
          </a:p>
          <a:p>
            <a:r>
              <a:rPr lang="en-IE" dirty="0" smtClean="0"/>
              <a:t>Evidence</a:t>
            </a:r>
          </a:p>
          <a:p>
            <a:pPr lvl="1"/>
            <a:r>
              <a:rPr lang="en-IE" dirty="0" smtClean="0"/>
              <a:t>Have I provided evidence for what I am saying</a:t>
            </a:r>
          </a:p>
          <a:p>
            <a:r>
              <a:rPr lang="en-IE" dirty="0" smtClean="0"/>
              <a:t>Example</a:t>
            </a:r>
          </a:p>
          <a:p>
            <a:pPr lvl="1"/>
            <a:r>
              <a:rPr lang="en-IE" dirty="0" smtClean="0"/>
              <a:t>Do I need to give an example to illustrate what I am saying</a:t>
            </a:r>
          </a:p>
          <a:p>
            <a:r>
              <a:rPr lang="en-IE" dirty="0" smtClean="0"/>
              <a:t>Do</a:t>
            </a:r>
          </a:p>
          <a:p>
            <a:pPr lvl="1"/>
            <a:r>
              <a:rPr lang="en-IE" dirty="0" smtClean="0"/>
              <a:t>So what? What do I do with what I have presented?</a:t>
            </a:r>
            <a:endParaRPr lang="en-IE" dirty="0"/>
          </a:p>
        </p:txBody>
      </p:sp>
    </p:spTree>
    <p:extLst>
      <p:ext uri="{BB962C8B-B14F-4D97-AF65-F5344CB8AC3E}">
        <p14:creationId xmlns:p14="http://schemas.microsoft.com/office/powerpoint/2010/main" val="1472085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Sentences</a:t>
            </a:r>
            <a:endParaRPr lang="en-IE" dirty="0"/>
          </a:p>
        </p:txBody>
      </p:sp>
      <p:sp>
        <p:nvSpPr>
          <p:cNvPr id="3" name="Content Placeholder 2"/>
          <p:cNvSpPr>
            <a:spLocks noGrp="1"/>
          </p:cNvSpPr>
          <p:nvPr>
            <p:ph sz="quarter" idx="1"/>
          </p:nvPr>
        </p:nvSpPr>
        <p:spPr/>
        <p:txBody>
          <a:bodyPr>
            <a:normAutofit fontScale="92500" lnSpcReduction="10000"/>
          </a:bodyPr>
          <a:lstStyle/>
          <a:p>
            <a:r>
              <a:rPr lang="en-IE" dirty="0" smtClean="0"/>
              <a:t>Must have a </a:t>
            </a:r>
            <a:r>
              <a:rPr lang="en-IE" b="1" dirty="0" smtClean="0"/>
              <a:t>subject </a:t>
            </a:r>
            <a:r>
              <a:rPr lang="en-IE" dirty="0" smtClean="0"/>
              <a:t>and a </a:t>
            </a:r>
            <a:r>
              <a:rPr lang="en-IE" b="1" dirty="0" smtClean="0"/>
              <a:t>verb </a:t>
            </a:r>
            <a:endParaRPr lang="en-IE" dirty="0" smtClean="0"/>
          </a:p>
          <a:p>
            <a:pPr lvl="1"/>
            <a:r>
              <a:rPr lang="en-IE" dirty="0" smtClean="0"/>
              <a:t>and maybe an </a:t>
            </a:r>
            <a:r>
              <a:rPr lang="en-IE" b="1" dirty="0" smtClean="0"/>
              <a:t>object</a:t>
            </a:r>
          </a:p>
          <a:p>
            <a:pPr lvl="1"/>
            <a:r>
              <a:rPr lang="en-IE" b="1" dirty="0" smtClean="0"/>
              <a:t>Who, what the subject is doing, to what</a:t>
            </a:r>
          </a:p>
          <a:p>
            <a:r>
              <a:rPr lang="en-IE" dirty="0" smtClean="0"/>
              <a:t>Pay attention to the </a:t>
            </a:r>
            <a:r>
              <a:rPr lang="en-IE" b="1" dirty="0" smtClean="0"/>
              <a:t>tense</a:t>
            </a:r>
          </a:p>
          <a:p>
            <a:r>
              <a:rPr lang="en-IE" dirty="0" smtClean="0"/>
              <a:t>Keep the main subject and verb close together</a:t>
            </a:r>
          </a:p>
          <a:p>
            <a:r>
              <a:rPr lang="en-IE" dirty="0" smtClean="0"/>
              <a:t>Create </a:t>
            </a:r>
            <a:r>
              <a:rPr lang="en-IE" b="1" dirty="0" smtClean="0"/>
              <a:t>complex compound </a:t>
            </a:r>
            <a:r>
              <a:rPr lang="en-IE" dirty="0" smtClean="0"/>
              <a:t>sentences</a:t>
            </a:r>
          </a:p>
          <a:p>
            <a:pPr lvl="1"/>
            <a:r>
              <a:rPr lang="en-IE" dirty="0" smtClean="0"/>
              <a:t>Use connecting words</a:t>
            </a:r>
          </a:p>
          <a:p>
            <a:pPr lvl="1"/>
            <a:r>
              <a:rPr lang="en-IE" dirty="0" smtClean="0"/>
              <a:t>And punctuation</a:t>
            </a:r>
          </a:p>
          <a:p>
            <a:r>
              <a:rPr lang="en-IE" dirty="0" smtClean="0"/>
              <a:t>Check for clarity</a:t>
            </a:r>
          </a:p>
          <a:p>
            <a:pPr lvl="1"/>
            <a:r>
              <a:rPr lang="en-IE" dirty="0" smtClean="0"/>
              <a:t>Do you have a long preamble at the start?</a:t>
            </a:r>
          </a:p>
          <a:p>
            <a:pPr lvl="2"/>
            <a:r>
              <a:rPr lang="en-IE" dirty="0" smtClean="0"/>
              <a:t>Makes it difficult for the reader to get the point</a:t>
            </a:r>
          </a:p>
          <a:p>
            <a:pPr lvl="1"/>
            <a:r>
              <a:rPr lang="en-IE" dirty="0" smtClean="0"/>
              <a:t>Are the subject and verb close enough together?</a:t>
            </a:r>
          </a:p>
          <a:p>
            <a:pPr lvl="2"/>
            <a:r>
              <a:rPr lang="en-IE" dirty="0" smtClean="0"/>
              <a:t>Makes it difficult for the reader to get the point</a:t>
            </a:r>
          </a:p>
        </p:txBody>
      </p:sp>
    </p:spTree>
    <p:extLst>
      <p:ext uri="{BB962C8B-B14F-4D97-AF65-F5344CB8AC3E}">
        <p14:creationId xmlns:p14="http://schemas.microsoft.com/office/powerpoint/2010/main" val="290159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2000"/>
                                        <p:tgtEl>
                                          <p:spTgt spid="3">
                                            <p:txEl>
                                              <p:pRg st="11" end="11"/>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fade">
                                      <p:cBhvr>
                                        <p:cTn id="51"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the Diamond</a:t>
            </a:r>
            <a:endParaRPr lang="en-IE" dirty="0"/>
          </a:p>
        </p:txBody>
      </p:sp>
      <p:sp>
        <p:nvSpPr>
          <p:cNvPr id="6" name="Text Placeholder 5"/>
          <p:cNvSpPr>
            <a:spLocks noGrp="1"/>
          </p:cNvSpPr>
          <p:nvPr>
            <p:ph type="body" idx="2"/>
          </p:nvPr>
        </p:nvSpPr>
        <p:spPr/>
        <p:txBody>
          <a:bodyPr/>
          <a:lstStyle/>
          <a:p>
            <a:r>
              <a:rPr lang="en-IE" dirty="0" smtClean="0"/>
              <a:t>Paper is a diamond</a:t>
            </a:r>
          </a:p>
          <a:p>
            <a:r>
              <a:rPr lang="en-IE" dirty="0" smtClean="0"/>
              <a:t>Each section is a diamond</a:t>
            </a:r>
          </a:p>
          <a:p>
            <a:r>
              <a:rPr lang="en-IE" dirty="0" smtClean="0"/>
              <a:t>Each paragraph is a diamond</a:t>
            </a:r>
            <a:endParaRPr lang="en-IE" dirty="0"/>
          </a:p>
        </p:txBody>
      </p:sp>
      <p:sp>
        <p:nvSpPr>
          <p:cNvPr id="5" name="Content Placeholder 4"/>
          <p:cNvSpPr>
            <a:spLocks noGrp="1"/>
          </p:cNvSpPr>
          <p:nvPr>
            <p:ph sz="quarter" idx="1"/>
          </p:nvPr>
        </p:nvSpPr>
        <p:spPr/>
        <p:txBody>
          <a:bodyPr/>
          <a:lstStyle/>
          <a:p>
            <a:endParaRPr lang="en-IE" dirty="0"/>
          </a:p>
        </p:txBody>
      </p:sp>
      <p:sp>
        <p:nvSpPr>
          <p:cNvPr id="4" name="Diamond 3"/>
          <p:cNvSpPr/>
          <p:nvPr/>
        </p:nvSpPr>
        <p:spPr>
          <a:xfrm>
            <a:off x="1187624" y="1124744"/>
            <a:ext cx="4536504" cy="403244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7" name="TextBox 6"/>
          <p:cNvSpPr txBox="1"/>
          <p:nvPr/>
        </p:nvSpPr>
        <p:spPr>
          <a:xfrm>
            <a:off x="2843808" y="1772816"/>
            <a:ext cx="1296144" cy="584775"/>
          </a:xfrm>
          <a:prstGeom prst="rect">
            <a:avLst/>
          </a:prstGeom>
          <a:noFill/>
        </p:spPr>
        <p:txBody>
          <a:bodyPr wrap="square" rtlCol="0">
            <a:spAutoFit/>
          </a:bodyPr>
          <a:lstStyle/>
          <a:p>
            <a:r>
              <a:rPr lang="en-IE" sz="3200" dirty="0" smtClean="0"/>
              <a:t>Start</a:t>
            </a:r>
            <a:endParaRPr lang="en-IE" sz="3200" dirty="0"/>
          </a:p>
        </p:txBody>
      </p:sp>
      <p:sp>
        <p:nvSpPr>
          <p:cNvPr id="8" name="TextBox 7"/>
          <p:cNvSpPr txBox="1"/>
          <p:nvPr/>
        </p:nvSpPr>
        <p:spPr>
          <a:xfrm>
            <a:off x="2339752" y="2852936"/>
            <a:ext cx="2304256" cy="584775"/>
          </a:xfrm>
          <a:prstGeom prst="rect">
            <a:avLst/>
          </a:prstGeom>
          <a:noFill/>
        </p:spPr>
        <p:txBody>
          <a:bodyPr wrap="square" rtlCol="0">
            <a:spAutoFit/>
          </a:bodyPr>
          <a:lstStyle/>
          <a:p>
            <a:r>
              <a:rPr lang="en-IE" sz="3200" dirty="0" smtClean="0"/>
              <a:t>Middle</a:t>
            </a:r>
            <a:endParaRPr lang="en-IE" sz="3200" dirty="0"/>
          </a:p>
        </p:txBody>
      </p:sp>
      <p:sp>
        <p:nvSpPr>
          <p:cNvPr id="9" name="TextBox 8"/>
          <p:cNvSpPr txBox="1"/>
          <p:nvPr/>
        </p:nvSpPr>
        <p:spPr>
          <a:xfrm>
            <a:off x="2627784" y="4005064"/>
            <a:ext cx="1728192" cy="584775"/>
          </a:xfrm>
          <a:prstGeom prst="rect">
            <a:avLst/>
          </a:prstGeom>
          <a:noFill/>
        </p:spPr>
        <p:txBody>
          <a:bodyPr wrap="square" rtlCol="0">
            <a:spAutoFit/>
          </a:bodyPr>
          <a:lstStyle/>
          <a:p>
            <a:r>
              <a:rPr lang="en-IE" sz="3200" dirty="0" smtClean="0"/>
              <a:t>End</a:t>
            </a:r>
            <a:endParaRPr lang="en-IE" sz="3200" dirty="0"/>
          </a:p>
        </p:txBody>
      </p:sp>
    </p:spTree>
    <p:extLst>
      <p:ext uri="{BB962C8B-B14F-4D97-AF65-F5344CB8AC3E}">
        <p14:creationId xmlns:p14="http://schemas.microsoft.com/office/powerpoint/2010/main" val="104770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the Diamond</a:t>
            </a:r>
            <a:endParaRPr lang="en-IE" dirty="0"/>
          </a:p>
        </p:txBody>
      </p:sp>
      <p:sp>
        <p:nvSpPr>
          <p:cNvPr id="6" name="Text Placeholder 5"/>
          <p:cNvSpPr>
            <a:spLocks noGrp="1"/>
          </p:cNvSpPr>
          <p:nvPr>
            <p:ph type="body" idx="2"/>
          </p:nvPr>
        </p:nvSpPr>
        <p:spPr/>
        <p:txBody>
          <a:bodyPr/>
          <a:lstStyle/>
          <a:p>
            <a:r>
              <a:rPr lang="en-IE" dirty="0" smtClean="0"/>
              <a:t>Main body is a series of diamonds linked</a:t>
            </a:r>
          </a:p>
          <a:p>
            <a:r>
              <a:rPr lang="en-IE" dirty="0" smtClean="0"/>
              <a:t>Each section is a series of diamonds linked</a:t>
            </a:r>
            <a:endParaRPr lang="en-IE" dirty="0"/>
          </a:p>
        </p:txBody>
      </p:sp>
      <p:sp>
        <p:nvSpPr>
          <p:cNvPr id="5" name="Content Placeholder 4"/>
          <p:cNvSpPr>
            <a:spLocks noGrp="1"/>
          </p:cNvSpPr>
          <p:nvPr>
            <p:ph sz="quarter" idx="1"/>
          </p:nvPr>
        </p:nvSpPr>
        <p:spPr/>
        <p:txBody>
          <a:bodyPr/>
          <a:lstStyle/>
          <a:p>
            <a:endParaRPr lang="en-IE" dirty="0"/>
          </a:p>
        </p:txBody>
      </p:sp>
      <p:sp>
        <p:nvSpPr>
          <p:cNvPr id="4" name="Diamond 3"/>
          <p:cNvSpPr/>
          <p:nvPr/>
        </p:nvSpPr>
        <p:spPr>
          <a:xfrm>
            <a:off x="1547664" y="836712"/>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0" name="TextBox 9"/>
          <p:cNvSpPr txBox="1"/>
          <p:nvPr/>
        </p:nvSpPr>
        <p:spPr>
          <a:xfrm>
            <a:off x="2267744" y="1268760"/>
            <a:ext cx="3672408" cy="338554"/>
          </a:xfrm>
          <a:prstGeom prst="rect">
            <a:avLst/>
          </a:prstGeom>
          <a:noFill/>
        </p:spPr>
        <p:txBody>
          <a:bodyPr wrap="square" rtlCol="0">
            <a:spAutoFit/>
          </a:bodyPr>
          <a:lstStyle/>
          <a:p>
            <a:pPr algn="l"/>
            <a:r>
              <a:rPr lang="en-IE" sz="1600" dirty="0" smtClean="0"/>
              <a:t>Section with one or more paragraphs</a:t>
            </a:r>
            <a:endParaRPr lang="en-IE" sz="1600" dirty="0"/>
          </a:p>
        </p:txBody>
      </p:sp>
      <p:sp>
        <p:nvSpPr>
          <p:cNvPr id="11" name="TextBox 10"/>
          <p:cNvSpPr txBox="1"/>
          <p:nvPr/>
        </p:nvSpPr>
        <p:spPr>
          <a:xfrm>
            <a:off x="395536" y="2348880"/>
            <a:ext cx="2376264" cy="338554"/>
          </a:xfrm>
          <a:prstGeom prst="rect">
            <a:avLst/>
          </a:prstGeom>
          <a:noFill/>
        </p:spPr>
        <p:txBody>
          <a:bodyPr wrap="square" rtlCol="0">
            <a:spAutoFit/>
          </a:bodyPr>
          <a:lstStyle/>
          <a:p>
            <a:pPr algn="l"/>
            <a:r>
              <a:rPr lang="en-IE" sz="1600" dirty="0" smtClean="0"/>
              <a:t>Links to the next section</a:t>
            </a:r>
            <a:endParaRPr lang="en-IE" sz="1600" dirty="0"/>
          </a:p>
        </p:txBody>
      </p:sp>
      <p:sp>
        <p:nvSpPr>
          <p:cNvPr id="12" name="Diamond 11"/>
          <p:cNvSpPr/>
          <p:nvPr/>
        </p:nvSpPr>
        <p:spPr>
          <a:xfrm>
            <a:off x="2699792" y="1772816"/>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3" name="TextBox 12"/>
          <p:cNvSpPr txBox="1"/>
          <p:nvPr/>
        </p:nvSpPr>
        <p:spPr>
          <a:xfrm>
            <a:off x="1331640" y="3594502"/>
            <a:ext cx="2376264" cy="338554"/>
          </a:xfrm>
          <a:prstGeom prst="rect">
            <a:avLst/>
          </a:prstGeom>
          <a:noFill/>
        </p:spPr>
        <p:txBody>
          <a:bodyPr wrap="square" rtlCol="0">
            <a:spAutoFit/>
          </a:bodyPr>
          <a:lstStyle/>
          <a:p>
            <a:pPr algn="l"/>
            <a:r>
              <a:rPr lang="en-IE" sz="1600" dirty="0" smtClean="0"/>
              <a:t>etc</a:t>
            </a:r>
            <a:endParaRPr lang="en-IE" sz="1600" dirty="0"/>
          </a:p>
        </p:txBody>
      </p:sp>
      <p:sp>
        <p:nvSpPr>
          <p:cNvPr id="14" name="Diamond 13"/>
          <p:cNvSpPr/>
          <p:nvPr/>
        </p:nvSpPr>
        <p:spPr>
          <a:xfrm>
            <a:off x="3203848" y="2996952"/>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nvGrpSpPr>
          <p:cNvPr id="18" name="Group 17"/>
          <p:cNvGrpSpPr/>
          <p:nvPr/>
        </p:nvGrpSpPr>
        <p:grpSpPr>
          <a:xfrm>
            <a:off x="7164288" y="3645024"/>
            <a:ext cx="504056" cy="2088232"/>
            <a:chOff x="4716016" y="1700808"/>
            <a:chExt cx="648072" cy="4320480"/>
          </a:xfrm>
        </p:grpSpPr>
        <p:sp>
          <p:nvSpPr>
            <p:cNvPr id="15" name="Diamond 14"/>
            <p:cNvSpPr/>
            <p:nvPr/>
          </p:nvSpPr>
          <p:spPr>
            <a:xfrm>
              <a:off x="4716016" y="3149352"/>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6" name="Diamond 15"/>
            <p:cNvSpPr/>
            <p:nvPr/>
          </p:nvSpPr>
          <p:spPr>
            <a:xfrm>
              <a:off x="4716016" y="4581128"/>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7" name="Diamond 16"/>
            <p:cNvSpPr/>
            <p:nvPr/>
          </p:nvSpPr>
          <p:spPr>
            <a:xfrm>
              <a:off x="4716016" y="1700808"/>
              <a:ext cx="648072"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spTree>
    <p:extLst>
      <p:ext uri="{BB962C8B-B14F-4D97-AF65-F5344CB8AC3E}">
        <p14:creationId xmlns:p14="http://schemas.microsoft.com/office/powerpoint/2010/main" val="2456759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Useful Resources</a:t>
            </a:r>
            <a:endParaRPr lang="en-IE" dirty="0"/>
          </a:p>
        </p:txBody>
      </p:sp>
      <p:sp>
        <p:nvSpPr>
          <p:cNvPr id="3" name="Content Placeholder 2"/>
          <p:cNvSpPr>
            <a:spLocks noGrp="1"/>
          </p:cNvSpPr>
          <p:nvPr>
            <p:ph sz="quarter" idx="1"/>
          </p:nvPr>
        </p:nvSpPr>
        <p:spPr/>
        <p:txBody>
          <a:bodyPr/>
          <a:lstStyle/>
          <a:p>
            <a:r>
              <a:rPr lang="en-IE" dirty="0" smtClean="0"/>
              <a:t>Grammar Basics</a:t>
            </a:r>
          </a:p>
          <a:p>
            <a:pPr lvl="1"/>
            <a:r>
              <a:rPr lang="en-IE" dirty="0">
                <a:hlinkClick r:id="rId2"/>
              </a:rPr>
              <a:t>http://owl.english.purdue.edu/owl/section/1/5/</a:t>
            </a:r>
            <a:endParaRPr lang="en-IE" dirty="0" smtClean="0"/>
          </a:p>
          <a:p>
            <a:r>
              <a:rPr lang="en-IE" dirty="0" smtClean="0"/>
              <a:t>Establishing Arguments</a:t>
            </a:r>
          </a:p>
          <a:p>
            <a:pPr lvl="1"/>
            <a:r>
              <a:rPr lang="en-IE" dirty="0">
                <a:hlinkClick r:id="rId3"/>
              </a:rPr>
              <a:t>http://owl.english.purdue.edu/owl/resource/588/01/</a:t>
            </a:r>
            <a:endParaRPr lang="en-IE" dirty="0"/>
          </a:p>
          <a:p>
            <a:r>
              <a:rPr lang="en-IE" dirty="0" smtClean="0"/>
              <a:t>Writing Concisely</a:t>
            </a:r>
          </a:p>
          <a:p>
            <a:pPr lvl="1"/>
            <a:r>
              <a:rPr lang="en-IE" dirty="0">
                <a:hlinkClick r:id="rId4"/>
              </a:rPr>
              <a:t>http://owl.english.purdue.edu/owl/resource/572/01/</a:t>
            </a:r>
            <a:endParaRPr lang="en-IE" dirty="0" smtClean="0"/>
          </a:p>
          <a:p>
            <a:r>
              <a:rPr lang="en-IE" dirty="0" smtClean="0"/>
              <a:t>Sound </a:t>
            </a:r>
            <a:r>
              <a:rPr lang="en-IE" dirty="0"/>
              <a:t>Alike </a:t>
            </a:r>
            <a:r>
              <a:rPr lang="en-IE" dirty="0" smtClean="0"/>
              <a:t>Words</a:t>
            </a:r>
          </a:p>
          <a:p>
            <a:pPr lvl="1"/>
            <a:r>
              <a:rPr lang="en-IE" dirty="0" smtClean="0">
                <a:hlinkClick r:id="rId5"/>
              </a:rPr>
              <a:t>http://owl.english.purdue.edu/owl/resource/660/01/</a:t>
            </a:r>
            <a:endParaRPr lang="en-IE" dirty="0" smtClean="0"/>
          </a:p>
          <a:p>
            <a:r>
              <a:rPr lang="en-IE" dirty="0" smtClean="0"/>
              <a:t>Useful Phrases</a:t>
            </a:r>
          </a:p>
          <a:p>
            <a:pPr lvl="1"/>
            <a:r>
              <a:rPr lang="en-IE" dirty="0">
                <a:hlinkClick r:id="rId6"/>
              </a:rPr>
              <a:t>http://www.englishforresearch.com/phrasebooks/examples.htm</a:t>
            </a:r>
            <a:endParaRPr lang="en-IE" dirty="0"/>
          </a:p>
          <a:p>
            <a:pPr marL="274320" lvl="1" indent="0">
              <a:buNone/>
            </a:pPr>
            <a:endParaRPr lang="en-IE" dirty="0"/>
          </a:p>
        </p:txBody>
      </p:sp>
    </p:spTree>
    <p:extLst>
      <p:ext uri="{BB962C8B-B14F-4D97-AF65-F5344CB8AC3E}">
        <p14:creationId xmlns:p14="http://schemas.microsoft.com/office/powerpoint/2010/main" val="741179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write a sentence</a:t>
            </a:r>
            <a:endParaRPr lang="en-IE" dirty="0"/>
          </a:p>
        </p:txBody>
      </p:sp>
      <p:sp>
        <p:nvSpPr>
          <p:cNvPr id="3" name="Content Placeholder 2"/>
          <p:cNvSpPr>
            <a:spLocks noGrp="1"/>
          </p:cNvSpPr>
          <p:nvPr>
            <p:ph sz="quarter" idx="1"/>
          </p:nvPr>
        </p:nvSpPr>
        <p:spPr/>
        <p:txBody>
          <a:bodyPr/>
          <a:lstStyle/>
          <a:p>
            <a:r>
              <a:rPr lang="en-IE" dirty="0" smtClean="0"/>
              <a:t>Start with the subject</a:t>
            </a:r>
          </a:p>
          <a:p>
            <a:pPr lvl="1"/>
            <a:r>
              <a:rPr lang="en-IE" dirty="0" smtClean="0"/>
              <a:t>What the sentence is about</a:t>
            </a:r>
          </a:p>
          <a:p>
            <a:pPr lvl="1"/>
            <a:r>
              <a:rPr lang="en-IE" dirty="0" smtClean="0"/>
              <a:t>E.g. Software Development Projects</a:t>
            </a:r>
          </a:p>
          <a:p>
            <a:r>
              <a:rPr lang="en-IE" dirty="0" smtClean="0"/>
              <a:t>Perhaps add a short introductory phrase</a:t>
            </a:r>
          </a:p>
          <a:p>
            <a:r>
              <a:rPr lang="en-IE" dirty="0" smtClean="0"/>
              <a:t>Keep subject and verb close</a:t>
            </a:r>
          </a:p>
          <a:p>
            <a:pPr lvl="1"/>
            <a:r>
              <a:rPr lang="en-IE" dirty="0" err="1" smtClean="0"/>
              <a:t>E.g</a:t>
            </a:r>
            <a:r>
              <a:rPr lang="en-IE" dirty="0" smtClean="0"/>
              <a:t> </a:t>
            </a:r>
          </a:p>
          <a:p>
            <a:pPr lvl="2"/>
            <a:r>
              <a:rPr lang="en-IE" dirty="0" smtClean="0"/>
              <a:t>Software development projects frequently fail due to a lack of understanding of requirements by the project team.</a:t>
            </a:r>
          </a:p>
          <a:p>
            <a:pPr lvl="2"/>
            <a:r>
              <a:rPr lang="en-IE" dirty="0" smtClean="0"/>
              <a:t>OR</a:t>
            </a:r>
          </a:p>
          <a:p>
            <a:pPr lvl="2"/>
            <a:r>
              <a:rPr lang="en-IE" dirty="0" smtClean="0"/>
              <a:t>However,  it is widely recognised that software development projects frequently fail due to a lack of understanding of requirements by the project team</a:t>
            </a:r>
          </a:p>
          <a:p>
            <a:endParaRPr lang="en-IE" dirty="0" smtClean="0"/>
          </a:p>
          <a:p>
            <a:endParaRPr lang="en-IE" dirty="0"/>
          </a:p>
        </p:txBody>
      </p:sp>
    </p:spTree>
    <p:extLst>
      <p:ext uri="{BB962C8B-B14F-4D97-AF65-F5344CB8AC3E}">
        <p14:creationId xmlns:p14="http://schemas.microsoft.com/office/powerpoint/2010/main" val="301518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Problems</a:t>
            </a:r>
            <a:endParaRPr lang="en-IE" dirty="0"/>
          </a:p>
        </p:txBody>
      </p:sp>
      <p:sp>
        <p:nvSpPr>
          <p:cNvPr id="3" name="Content Placeholder 2"/>
          <p:cNvSpPr>
            <a:spLocks noGrp="1"/>
          </p:cNvSpPr>
          <p:nvPr>
            <p:ph sz="quarter" idx="1"/>
          </p:nvPr>
        </p:nvSpPr>
        <p:spPr/>
        <p:txBody>
          <a:bodyPr/>
          <a:lstStyle/>
          <a:p>
            <a:r>
              <a:rPr lang="en-IE" dirty="0" smtClean="0"/>
              <a:t>Sentence Fragments</a:t>
            </a:r>
          </a:p>
          <a:p>
            <a:pPr lvl="1"/>
            <a:r>
              <a:rPr lang="en-IE" dirty="0" smtClean="0"/>
              <a:t>Incomplete, cannot stand alone</a:t>
            </a:r>
          </a:p>
          <a:p>
            <a:pPr lvl="1"/>
            <a:r>
              <a:rPr lang="en-IE" dirty="0" smtClean="0"/>
              <a:t>E.g. </a:t>
            </a:r>
          </a:p>
          <a:p>
            <a:pPr lvl="2"/>
            <a:r>
              <a:rPr lang="en-IE" dirty="0" smtClean="0"/>
              <a:t>Emphasising the fact that software development is difficult.</a:t>
            </a:r>
          </a:p>
          <a:p>
            <a:pPr lvl="2"/>
            <a:r>
              <a:rPr lang="en-IE" dirty="0" smtClean="0"/>
              <a:t>Corrected</a:t>
            </a:r>
          </a:p>
          <a:p>
            <a:pPr lvl="3"/>
            <a:r>
              <a:rPr lang="en-IE" dirty="0" smtClean="0"/>
              <a:t>The consistent level of software project failure as reported in the Standish Chaos reports emphasises the fact that software development is difficult.</a:t>
            </a:r>
          </a:p>
          <a:p>
            <a:endParaRPr lang="en-IE" dirty="0" smtClean="0"/>
          </a:p>
          <a:p>
            <a:pPr lvl="3">
              <a:buNone/>
            </a:pPr>
            <a:endParaRPr lang="en-IE" dirty="0"/>
          </a:p>
        </p:txBody>
      </p:sp>
    </p:spTree>
    <p:extLst>
      <p:ext uri="{BB962C8B-B14F-4D97-AF65-F5344CB8AC3E}">
        <p14:creationId xmlns:p14="http://schemas.microsoft.com/office/powerpoint/2010/main" val="310216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Punctuation - Comma</a:t>
            </a:r>
            <a:endParaRPr lang="en-IE" dirty="0"/>
          </a:p>
        </p:txBody>
      </p:sp>
      <p:sp>
        <p:nvSpPr>
          <p:cNvPr id="3" name="Content Placeholder 2"/>
          <p:cNvSpPr>
            <a:spLocks noGrp="1"/>
          </p:cNvSpPr>
          <p:nvPr>
            <p:ph sz="quarter" idx="1"/>
          </p:nvPr>
        </p:nvSpPr>
        <p:spPr/>
        <p:txBody>
          <a:bodyPr>
            <a:normAutofit/>
          </a:bodyPr>
          <a:lstStyle/>
          <a:p>
            <a:r>
              <a:rPr lang="en-IE" dirty="0" smtClean="0"/>
              <a:t>Separate items in a list</a:t>
            </a:r>
          </a:p>
          <a:p>
            <a:pPr lvl="1"/>
            <a:r>
              <a:rPr lang="en-IE" dirty="0" smtClean="0"/>
              <a:t>E.g. Software development consists of the phases analysis, design, implementation, testing and maintenance.</a:t>
            </a:r>
          </a:p>
          <a:p>
            <a:r>
              <a:rPr lang="en-IE" dirty="0" smtClean="0"/>
              <a:t>To mark a phrase at the start or end of a sentence</a:t>
            </a:r>
          </a:p>
          <a:p>
            <a:pPr lvl="2"/>
            <a:r>
              <a:rPr lang="en-IE" dirty="0" smtClean="0"/>
              <a:t>E.g. However, …</a:t>
            </a:r>
          </a:p>
          <a:p>
            <a:r>
              <a:rPr lang="en-IE" dirty="0" smtClean="0"/>
              <a:t>To mark a phrase in the middle of sentence</a:t>
            </a:r>
          </a:p>
          <a:p>
            <a:pPr lvl="1"/>
            <a:r>
              <a:rPr lang="en-IE" dirty="0" smtClean="0"/>
              <a:t>E.g. The number of software development projects considered to be failures, as identified in the Standish Chaos reports, has remained largely consistent for the last five years.</a:t>
            </a:r>
          </a:p>
          <a:p>
            <a:pPr lvl="1"/>
            <a:r>
              <a:rPr lang="en-IE" dirty="0" smtClean="0"/>
              <a:t>Follows template: First part, non-essential part, second part</a:t>
            </a:r>
            <a:endParaRPr lang="en-IE" dirty="0" smtClean="0"/>
          </a:p>
        </p:txBody>
      </p:sp>
    </p:spTree>
    <p:extLst>
      <p:ext uri="{BB962C8B-B14F-4D97-AF65-F5344CB8AC3E}">
        <p14:creationId xmlns:p14="http://schemas.microsoft.com/office/powerpoint/2010/main" val="56080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Punctuation - Comma</a:t>
            </a:r>
            <a:endParaRPr lang="en-IE" dirty="0"/>
          </a:p>
        </p:txBody>
      </p:sp>
      <p:sp>
        <p:nvSpPr>
          <p:cNvPr id="4" name="Content Placeholder 3"/>
          <p:cNvSpPr>
            <a:spLocks noGrp="1"/>
          </p:cNvSpPr>
          <p:nvPr>
            <p:ph sz="quarter" idx="1"/>
          </p:nvPr>
        </p:nvSpPr>
        <p:spPr/>
        <p:txBody>
          <a:bodyPr/>
          <a:lstStyle/>
          <a:p>
            <a:r>
              <a:rPr lang="en-IE" smtClean="0"/>
              <a:t>To join main clauses</a:t>
            </a:r>
          </a:p>
          <a:p>
            <a:pPr lvl="1"/>
            <a:r>
              <a:rPr lang="en-IE" smtClean="0"/>
              <a:t>E.g. The waterfall model is still widely quoted as a model of software development, but it is recognised as being unrealistic.</a:t>
            </a:r>
          </a:p>
          <a:p>
            <a:r>
              <a:rPr lang="en-IE" smtClean="0"/>
              <a:t>To introduce a quote</a:t>
            </a:r>
          </a:p>
          <a:p>
            <a:pPr lvl="1"/>
            <a:r>
              <a:rPr lang="en-IE" smtClean="0"/>
              <a:t>As Boehm states, “</a:t>
            </a:r>
          </a:p>
          <a:p>
            <a:r>
              <a:rPr lang="en-IE" smtClean="0"/>
              <a:t>Beware of the ‘comma splice’</a:t>
            </a:r>
          </a:p>
          <a:p>
            <a:pPr lvl="1"/>
            <a:r>
              <a:rPr lang="en-IE" smtClean="0"/>
              <a:t>Joining two sentences with a comma</a:t>
            </a:r>
          </a:p>
          <a:p>
            <a:endParaRPr lang="en-IE" dirty="0"/>
          </a:p>
        </p:txBody>
      </p:sp>
    </p:spTree>
    <p:extLst>
      <p:ext uri="{BB962C8B-B14F-4D97-AF65-F5344CB8AC3E}">
        <p14:creationId xmlns:p14="http://schemas.microsoft.com/office/powerpoint/2010/main" val="4200952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Incorrect?</a:t>
            </a:r>
            <a:endParaRPr lang="en-IE" dirty="0"/>
          </a:p>
        </p:txBody>
      </p:sp>
      <p:sp>
        <p:nvSpPr>
          <p:cNvPr id="3" name="Content Placeholder 2"/>
          <p:cNvSpPr>
            <a:spLocks noGrp="1"/>
          </p:cNvSpPr>
          <p:nvPr>
            <p:ph sz="quarter" idx="1"/>
          </p:nvPr>
        </p:nvSpPr>
        <p:spPr/>
        <p:txBody>
          <a:bodyPr/>
          <a:lstStyle/>
          <a:p>
            <a:r>
              <a:rPr lang="en-IE" dirty="0" smtClean="0"/>
              <a:t>Business analytics has been identified as one of the top ten technologies in the last few years, typically it is in the top five.</a:t>
            </a:r>
          </a:p>
          <a:p>
            <a:r>
              <a:rPr lang="en-IE" dirty="0" smtClean="0"/>
              <a:t>This proves that sequential software development processes do not reflect the reality, detailed surveys of project teams will support this.</a:t>
            </a:r>
            <a:endParaRPr lang="en-IE" dirty="0"/>
          </a:p>
        </p:txBody>
      </p:sp>
    </p:spTree>
    <p:extLst>
      <p:ext uri="{BB962C8B-B14F-4D97-AF65-F5344CB8AC3E}">
        <p14:creationId xmlns:p14="http://schemas.microsoft.com/office/powerpoint/2010/main" val="206540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Punctuation – Colon</a:t>
            </a:r>
            <a:endParaRPr lang="en-IE" dirty="0"/>
          </a:p>
        </p:txBody>
      </p:sp>
      <p:sp>
        <p:nvSpPr>
          <p:cNvPr id="3" name="Content Placeholder 2"/>
          <p:cNvSpPr>
            <a:spLocks noGrp="1"/>
          </p:cNvSpPr>
          <p:nvPr>
            <p:ph sz="quarter" idx="1"/>
          </p:nvPr>
        </p:nvSpPr>
        <p:spPr/>
        <p:txBody>
          <a:bodyPr/>
          <a:lstStyle/>
          <a:p>
            <a:r>
              <a:rPr lang="en-IE" dirty="0" smtClean="0"/>
              <a:t>Use after a statement to introduce explanation, clarity, illustration or reinforcement of that statement</a:t>
            </a:r>
          </a:p>
          <a:p>
            <a:r>
              <a:rPr lang="en-IE" dirty="0" smtClean="0"/>
              <a:t>Initial Statement : Second Statement</a:t>
            </a:r>
          </a:p>
          <a:p>
            <a:r>
              <a:rPr lang="en-IE" dirty="0" smtClean="0"/>
              <a:t>Can be used to introduce a quote</a:t>
            </a:r>
            <a:endParaRPr lang="en-IE" dirty="0"/>
          </a:p>
        </p:txBody>
      </p:sp>
    </p:spTree>
    <p:extLst>
      <p:ext uri="{BB962C8B-B14F-4D97-AF65-F5344CB8AC3E}">
        <p14:creationId xmlns:p14="http://schemas.microsoft.com/office/powerpoint/2010/main" val="1525108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Punctuation – Semi-Colon</a:t>
            </a:r>
            <a:endParaRPr lang="en-IE" dirty="0"/>
          </a:p>
        </p:txBody>
      </p:sp>
      <p:sp>
        <p:nvSpPr>
          <p:cNvPr id="3" name="Content Placeholder 2"/>
          <p:cNvSpPr>
            <a:spLocks noGrp="1"/>
          </p:cNvSpPr>
          <p:nvPr>
            <p:ph sz="quarter" idx="1"/>
          </p:nvPr>
        </p:nvSpPr>
        <p:spPr/>
        <p:txBody>
          <a:bodyPr/>
          <a:lstStyle/>
          <a:p>
            <a:r>
              <a:rPr lang="en-IE" dirty="0" smtClean="0"/>
              <a:t>Join two sentences closely related in meaning</a:t>
            </a:r>
          </a:p>
          <a:p>
            <a:r>
              <a:rPr lang="en-IE" dirty="0" smtClean="0"/>
              <a:t>To replace words like ‘and’, ‘so’, ‘but’…</a:t>
            </a:r>
          </a:p>
          <a:p>
            <a:r>
              <a:rPr lang="en-IE" dirty="0" smtClean="0"/>
              <a:t>To replace words like ‘however’, ‘moreover’, ‘further’ in the middle of sentences</a:t>
            </a:r>
          </a:p>
          <a:p>
            <a:r>
              <a:rPr lang="en-IE" dirty="0" smtClean="0"/>
              <a:t>To separate items in a list if commas are already used</a:t>
            </a:r>
          </a:p>
          <a:p>
            <a:pPr lvl="1"/>
            <a:r>
              <a:rPr lang="en-IE" dirty="0" smtClean="0"/>
              <a:t>Key researchers in the field of software development are Barry Boehm, creator of the Spiral model; the main developer of the RAD methodology, James Martin;  and Kent Beck, creator of the XP methodology.</a:t>
            </a:r>
          </a:p>
          <a:p>
            <a:endParaRPr lang="en-IE" dirty="0"/>
          </a:p>
        </p:txBody>
      </p:sp>
    </p:spTree>
    <p:extLst>
      <p:ext uri="{BB962C8B-B14F-4D97-AF65-F5344CB8AC3E}">
        <p14:creationId xmlns:p14="http://schemas.microsoft.com/office/powerpoint/2010/main" val="541232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solidFill>
          <a:schemeClr val="bg2">
            <a:lumMod val="90000"/>
          </a:schemeClr>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2013</TotalTime>
  <Words>1278</Words>
  <Application>Microsoft Office PowerPoint</Application>
  <PresentationFormat>On-screen Show (4:3)</PresentationFormat>
  <Paragraphs>177</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Origin</vt:lpstr>
      <vt:lpstr>Academic Writing</vt:lpstr>
      <vt:lpstr>Sentences</vt:lpstr>
      <vt:lpstr>How to write a sentence</vt:lpstr>
      <vt:lpstr>Problems</vt:lpstr>
      <vt:lpstr>Punctuation - Comma</vt:lpstr>
      <vt:lpstr>Punctuation - Comma</vt:lpstr>
      <vt:lpstr>Incorrect?</vt:lpstr>
      <vt:lpstr>Punctuation – Colon</vt:lpstr>
      <vt:lpstr>Punctuation – Semi-Colon</vt:lpstr>
      <vt:lpstr>Punctuation – Apostrophe</vt:lpstr>
      <vt:lpstr>Paragraph</vt:lpstr>
      <vt:lpstr>Paragraph Construction</vt:lpstr>
      <vt:lpstr>Topic Sentence</vt:lpstr>
      <vt:lpstr>Writing with flow</vt:lpstr>
      <vt:lpstr>Sentence Connectors</vt:lpstr>
      <vt:lpstr>Links between paragraphs</vt:lpstr>
      <vt:lpstr>Concluding sentences</vt:lpstr>
      <vt:lpstr>Writing Paragraphs</vt:lpstr>
      <vt:lpstr>WEED for paragraph construction</vt:lpstr>
      <vt:lpstr>Using the Diamond</vt:lpstr>
      <vt:lpstr>Using the Diamond</vt:lpstr>
      <vt:lpstr>Useful Resources</vt:lpstr>
    </vt:vector>
  </TitlesOfParts>
  <Company>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research?</dc:title>
  <dc:creator>x</dc:creator>
  <cp:lastModifiedBy>dlawless</cp:lastModifiedBy>
  <cp:revision>330</cp:revision>
  <dcterms:created xsi:type="dcterms:W3CDTF">2004-11-26T12:56:11Z</dcterms:created>
  <dcterms:modified xsi:type="dcterms:W3CDTF">2013-10-18T13:07:08Z</dcterms:modified>
</cp:coreProperties>
</file>