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25"/>
  </p:notesMasterIdLst>
  <p:handoutMasterIdLst>
    <p:handoutMasterId r:id="rId26"/>
  </p:handoutMasterIdLst>
  <p:sldIdLst>
    <p:sldId id="389" r:id="rId2"/>
    <p:sldId id="391" r:id="rId3"/>
    <p:sldId id="392" r:id="rId4"/>
    <p:sldId id="393" r:id="rId5"/>
    <p:sldId id="394" r:id="rId6"/>
    <p:sldId id="395" r:id="rId7"/>
    <p:sldId id="396" r:id="rId8"/>
    <p:sldId id="397" r:id="rId9"/>
    <p:sldId id="398" r:id="rId10"/>
    <p:sldId id="399" r:id="rId11"/>
    <p:sldId id="400" r:id="rId12"/>
    <p:sldId id="401" r:id="rId13"/>
    <p:sldId id="402" r:id="rId14"/>
    <p:sldId id="403" r:id="rId15"/>
    <p:sldId id="411" r:id="rId16"/>
    <p:sldId id="404" r:id="rId17"/>
    <p:sldId id="405" r:id="rId18"/>
    <p:sldId id="406" r:id="rId19"/>
    <p:sldId id="407" r:id="rId20"/>
    <p:sldId id="408" r:id="rId21"/>
    <p:sldId id="409" r:id="rId22"/>
    <p:sldId id="410" r:id="rId23"/>
    <p:sldId id="412" r:id="rId24"/>
  </p:sldIdLst>
  <p:sldSz cx="9144000" cy="6858000" type="screen4x3"/>
  <p:notesSz cx="6858000" cy="9144000"/>
  <p:defaultTextStyle>
    <a:defPPr>
      <a:defRPr lang="en-GB"/>
    </a:defPPr>
    <a:lvl1pPr algn="ctr" rtl="0" eaLnBrk="0" fontAlgn="base" hangingPunct="0">
      <a:spcBef>
        <a:spcPct val="0"/>
      </a:spcBef>
      <a:spcAft>
        <a:spcPct val="0"/>
      </a:spcAft>
      <a:defRPr sz="3600" kern="1200">
        <a:solidFill>
          <a:schemeClr val="tx1"/>
        </a:solidFill>
        <a:latin typeface="Arial" charset="0"/>
        <a:ea typeface="+mn-ea"/>
        <a:cs typeface="+mn-cs"/>
      </a:defRPr>
    </a:lvl1pPr>
    <a:lvl2pPr marL="457200" algn="ctr" rtl="0" eaLnBrk="0" fontAlgn="base" hangingPunct="0">
      <a:spcBef>
        <a:spcPct val="0"/>
      </a:spcBef>
      <a:spcAft>
        <a:spcPct val="0"/>
      </a:spcAft>
      <a:defRPr sz="3600" kern="1200">
        <a:solidFill>
          <a:schemeClr val="tx1"/>
        </a:solidFill>
        <a:latin typeface="Arial" charset="0"/>
        <a:ea typeface="+mn-ea"/>
        <a:cs typeface="+mn-cs"/>
      </a:defRPr>
    </a:lvl2pPr>
    <a:lvl3pPr marL="914400" algn="ctr" rtl="0" eaLnBrk="0" fontAlgn="base" hangingPunct="0">
      <a:spcBef>
        <a:spcPct val="0"/>
      </a:spcBef>
      <a:spcAft>
        <a:spcPct val="0"/>
      </a:spcAft>
      <a:defRPr sz="3600" kern="1200">
        <a:solidFill>
          <a:schemeClr val="tx1"/>
        </a:solidFill>
        <a:latin typeface="Arial" charset="0"/>
        <a:ea typeface="+mn-ea"/>
        <a:cs typeface="+mn-cs"/>
      </a:defRPr>
    </a:lvl3pPr>
    <a:lvl4pPr marL="1371600" algn="ctr" rtl="0" eaLnBrk="0" fontAlgn="base" hangingPunct="0">
      <a:spcBef>
        <a:spcPct val="0"/>
      </a:spcBef>
      <a:spcAft>
        <a:spcPct val="0"/>
      </a:spcAft>
      <a:defRPr sz="3600" kern="1200">
        <a:solidFill>
          <a:schemeClr val="tx1"/>
        </a:solidFill>
        <a:latin typeface="Arial" charset="0"/>
        <a:ea typeface="+mn-ea"/>
        <a:cs typeface="+mn-cs"/>
      </a:defRPr>
    </a:lvl4pPr>
    <a:lvl5pPr marL="1828800" algn="ctr" rtl="0" eaLnBrk="0" fontAlgn="base" hangingPunct="0">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C40F3FAE-6F71-4FAA-B932-96D4A55EB38E}">
          <p14:sldIdLst>
            <p14:sldId id="389"/>
            <p14:sldId id="391"/>
            <p14:sldId id="392"/>
            <p14:sldId id="393"/>
            <p14:sldId id="394"/>
            <p14:sldId id="395"/>
            <p14:sldId id="396"/>
            <p14:sldId id="397"/>
            <p14:sldId id="398"/>
            <p14:sldId id="399"/>
            <p14:sldId id="400"/>
            <p14:sldId id="401"/>
            <p14:sldId id="402"/>
            <p14:sldId id="403"/>
            <p14:sldId id="411"/>
            <p14:sldId id="404"/>
            <p14:sldId id="405"/>
            <p14:sldId id="406"/>
            <p14:sldId id="407"/>
            <p14:sldId id="408"/>
            <p14:sldId id="409"/>
            <p14:sldId id="410"/>
            <p14:sldId id="41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DF85"/>
    <a:srgbClr val="0099FF"/>
    <a:srgbClr val="CCECFF"/>
    <a:srgbClr val="FFFFCC"/>
    <a:srgbClr val="FFFF99"/>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8" autoAdjust="0"/>
    <p:restoredTop sz="94687" autoAdjust="0"/>
  </p:normalViewPr>
  <p:slideViewPr>
    <p:cSldViewPr>
      <p:cViewPr>
        <p:scale>
          <a:sx n="77" d="100"/>
          <a:sy n="77" d="100"/>
        </p:scale>
        <p:origin x="-1272"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a:p>
        </p:txBody>
      </p:sp>
      <p:sp>
        <p:nvSpPr>
          <p:cNvPr id="491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491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a:p>
        </p:txBody>
      </p:sp>
      <p:sp>
        <p:nvSpPr>
          <p:cNvPr id="491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FD3584C-CBF7-476F-B0F4-C5C3EA09D202}" type="slidenum">
              <a:rPr lang="en-GB"/>
              <a:pPr>
                <a:defRPr/>
              </a:pPr>
              <a:t>‹#›</a:t>
            </a:fld>
            <a:endParaRPr lang="en-GB"/>
          </a:p>
        </p:txBody>
      </p:sp>
    </p:spTree>
    <p:extLst>
      <p:ext uri="{BB962C8B-B14F-4D97-AF65-F5344CB8AC3E}">
        <p14:creationId xmlns:p14="http://schemas.microsoft.com/office/powerpoint/2010/main" val="341117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Times New Roman" pitchFamily="18"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Times New Roman" pitchFamily="18" charset="0"/>
              </a:defRPr>
            </a:lvl1pPr>
          </a:lstStyle>
          <a:p>
            <a:pPr>
              <a:defRPr/>
            </a:pPr>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7914B87C-07FF-4BAF-A49E-821F2942F859}" type="slidenum">
              <a:rPr lang="en-US"/>
              <a:pPr>
                <a:defRPr/>
              </a:pPr>
              <a:t>‹#›</a:t>
            </a:fld>
            <a:endParaRPr lang="en-US"/>
          </a:p>
        </p:txBody>
      </p:sp>
    </p:spTree>
    <p:extLst>
      <p:ext uri="{BB962C8B-B14F-4D97-AF65-F5344CB8AC3E}">
        <p14:creationId xmlns:p14="http://schemas.microsoft.com/office/powerpoint/2010/main" val="23217698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FC5700AE-9807-496A-9E67-E5E8E4277AA0}" type="slidenum">
              <a:rPr lang="en-US" smtClean="0"/>
              <a:pPr/>
              <a:t>1</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sz="1400" smtClean="0"/>
            </a:lvl1pPr>
          </a:lstStyle>
          <a:p>
            <a:pPr>
              <a:defRPr/>
            </a:pPr>
            <a:fld id="{21D585AF-B0F7-41A6-A119-141AA1F7550C}" type="datetime1">
              <a:rPr lang="en-GB"/>
              <a:pPr>
                <a:defRPr/>
              </a:pPr>
              <a:t>17/10/2014</a:t>
            </a:fld>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B1A1F380-84DE-46A6-BEE2-F9B6042703D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A305EDC-DE1B-4C00-9D6B-8A2F33A90BA5}" type="datetime1">
              <a:rPr lang="en-GB"/>
              <a:pPr>
                <a:defRPr/>
              </a:pPr>
              <a:t>17/10/2014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EC6E628-448F-4B32-9F5A-C61DBCBB652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E911C17-B7E2-4D9C-B7F7-B55F3C49FE89}" type="datetime1">
              <a:rPr lang="en-GB"/>
              <a:pPr>
                <a:defRPr/>
              </a:pPr>
              <a:t>17/10/2014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7DDA7AA-5901-467D-876C-C8BC7B0BAC2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AF52CC6-1187-4FCF-A6FD-4DD0DFAB7666}" type="datetime1">
              <a:rPr lang="en-GB"/>
              <a:pPr>
                <a:defRPr/>
              </a:pPr>
              <a:t>17/10/2014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5FDF4A0-D098-47A6-B4A9-693E0B4E670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28FC5E22-ED1D-4B91-AC3F-7EF5DE00EDB0}" type="datetime1">
              <a:rPr lang="en-GB"/>
              <a:pPr>
                <a:defRPr/>
              </a:pPr>
              <a:t>17/10/2014</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58A6B4F2-EB9E-488D-B6D1-3915765FF5B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6058CBD-F947-4347-B8A2-8F0B03989E49}" type="datetime1">
              <a:rPr lang="en-GB"/>
              <a:pPr>
                <a:defRPr/>
              </a:pPr>
              <a:t>17/10/2014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D0E07CE-3ACC-42F8-895E-F59B9D31ED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51E52406-2FF7-4034-B093-55267A5670B4}" type="datetime1">
              <a:rPr lang="en-GB"/>
              <a:pPr>
                <a:defRPr/>
              </a:pPr>
              <a:t>17/10/2014</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580DB709-F39E-49BD-AF3F-8AEAA8D9286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fld id="{AED36AD6-5634-4057-AAEA-89F640E3AC73}" type="datetime1">
              <a:rPr lang="en-GB"/>
              <a:pPr>
                <a:defRPr/>
              </a:pPr>
              <a:t>17/10/2014</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A2FF7857-EF0B-4395-A67B-D4A7FA318F7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4" name="Date Placeholder 1"/>
          <p:cNvSpPr>
            <a:spLocks noGrp="1"/>
          </p:cNvSpPr>
          <p:nvPr>
            <p:ph type="dt" sz="half" idx="10"/>
          </p:nvPr>
        </p:nvSpPr>
        <p:spPr/>
        <p:txBody>
          <a:bodyPr/>
          <a:lstStyle>
            <a:lvl1pPr>
              <a:defRPr/>
            </a:lvl1pPr>
          </a:lstStyle>
          <a:p>
            <a:pPr>
              <a:defRPr/>
            </a:pPr>
            <a:fld id="{5765AAB2-1A3C-4ADB-A3A5-2D1C50362721}" type="datetime1">
              <a:rPr lang="en-GB"/>
              <a:pPr>
                <a:defRPr/>
              </a:pPr>
              <a:t>17/10/2014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FC781E94-E530-49B1-B133-12A2D08E7BB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fld id="{564743D5-6A5C-407A-BDC4-6318B8BE50D5}" type="datetime1">
              <a:rPr lang="en-GB"/>
              <a:pPr>
                <a:defRPr/>
              </a:pPr>
              <a:t>17/10/2014</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838F804A-833A-461E-A91E-C635C7F05E2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0F14C84C-CC35-4D87-B758-85F72F2AB493}" type="datetime1">
              <a:rPr lang="en-GB"/>
              <a:pPr>
                <a:defRPr/>
              </a:pPr>
              <a:t>17/10/2014</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87E439E5-5C05-4091-A40F-B6AFAC63F83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smtClean="0">
                <a:solidFill>
                  <a:schemeClr val="tx2"/>
                </a:solidFill>
              </a:defRPr>
            </a:lvl1pPr>
          </a:lstStyle>
          <a:p>
            <a:pPr>
              <a:defRPr/>
            </a:pPr>
            <a:fld id="{D69DCB5B-D54E-4F22-B19E-0CED3E006A8A}" type="datetime1">
              <a:rPr lang="en-GB"/>
              <a:pPr>
                <a:defRPr/>
              </a:pPr>
              <a:t>17/10/2014</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smtClean="0">
                <a:solidFill>
                  <a:schemeClr val="tx2"/>
                </a:solidFill>
              </a:defRPr>
            </a:lvl1pPr>
          </a:lstStyle>
          <a:p>
            <a:pPr>
              <a:defRPr/>
            </a:pPr>
            <a:fld id="{F6886048-B423-4E09-83B1-3A226A1F8BF6}"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p>
        </p:txBody>
      </p:sp>
    </p:spTree>
  </p:cSld>
  <p:clrMap bg1="lt1" tx1="dk1" bg2="lt2" tx2="dk2" accent1="accent1" accent2="accent2" accent3="accent3" accent4="accent4" accent5="accent5" accent6="accent6" hlink="hlink" folHlink="folHlink"/>
  <p:sldLayoutIdLst>
    <p:sldLayoutId id="2147483808" r:id="rId1"/>
    <p:sldLayoutId id="2147483804" r:id="rId2"/>
    <p:sldLayoutId id="2147483809" r:id="rId3"/>
    <p:sldLayoutId id="2147483805" r:id="rId4"/>
    <p:sldLayoutId id="2147483806" r:id="rId5"/>
    <p:sldLayoutId id="2147483810" r:id="rId6"/>
    <p:sldLayoutId id="2147483811" r:id="rId7"/>
    <p:sldLayoutId id="2147483812" r:id="rId8"/>
    <p:sldLayoutId id="2147483813" r:id="rId9"/>
    <p:sldLayoutId id="2147483807" r:id="rId10"/>
    <p:sldLayoutId id="2147483814" r:id="rId11"/>
  </p:sldLayoutIdLst>
  <p:txStyles>
    <p:title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Bookman Old Style" pitchFamily="18" charset="0"/>
        </a:defRPr>
      </a:lvl2pPr>
      <a:lvl3pPr algn="l" rtl="0" fontAlgn="base">
        <a:spcBef>
          <a:spcPct val="0"/>
        </a:spcBef>
        <a:spcAft>
          <a:spcPct val="0"/>
        </a:spcAft>
        <a:defRPr sz="3200">
          <a:solidFill>
            <a:schemeClr val="tx2"/>
          </a:solidFill>
          <a:latin typeface="Bookman Old Style" pitchFamily="18" charset="0"/>
        </a:defRPr>
      </a:lvl3pPr>
      <a:lvl4pPr algn="l" rtl="0" fontAlgn="base">
        <a:spcBef>
          <a:spcPct val="0"/>
        </a:spcBef>
        <a:spcAft>
          <a:spcPct val="0"/>
        </a:spcAft>
        <a:defRPr sz="3200">
          <a:solidFill>
            <a:schemeClr val="tx2"/>
          </a:solidFill>
          <a:latin typeface="Bookman Old Style" pitchFamily="18" charset="0"/>
        </a:defRPr>
      </a:lvl4pPr>
      <a:lvl5pPr algn="l" rtl="0" fontAlgn="base">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fontAlgn="base">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fontAlgn="base">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fontAlgn="base">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fontAlgn="base">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tg.albany.edu/publications/reports/survey_of_sysdev/survey_of_sysdev.pdf" TargetMode="Externa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3" Type="http://schemas.openxmlformats.org/officeDocument/2006/relationships/hyperlink" Target="http://www.ctg.albany.edu/publications/reports/survey_of_sysdev/survey_of_sysdev.pdf" TargetMode="Externa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6.xml.rels><?xml version="1.0" encoding="UTF-8" standalone="yes"?>
<Relationships xmlns="http://schemas.openxmlformats.org/package/2006/relationships"><Relationship Id="rId2" Type="http://schemas.openxmlformats.org/officeDocument/2006/relationships/hyperlink" Target="http://www.dit.ie/study/mature/support/academic/citi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tg.albany.edu/publications/reports/survey_of_sysdev/survey_of_sysdev.pdf" TargetMode="External"/><Relationship Id="rId2" Type="http://schemas.openxmlformats.org/officeDocument/2006/relationships/hyperlink" Target="http://www.standishgroup.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www.dit.ie/library/endnote/" TargetMode="External"/><Relationship Id="rId2" Type="http://schemas.openxmlformats.org/officeDocument/2006/relationships/hyperlink" Target="http://www.zotero.org/" TargetMode="External"/><Relationship Id="rId1" Type="http://schemas.openxmlformats.org/officeDocument/2006/relationships/slideLayout" Target="../slideLayouts/slideLayout2.xml"/><Relationship Id="rId4" Type="http://schemas.openxmlformats.org/officeDocument/2006/relationships/hyperlink" Target="http://www.readcub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hyperlink" Target="http://www.standishgroup.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219200" y="3645024"/>
            <a:ext cx="6858000" cy="990600"/>
          </a:xfrm>
        </p:spPr>
        <p:txBody>
          <a:bodyPr/>
          <a:lstStyle/>
          <a:p>
            <a:r>
              <a:rPr lang="en-US" sz="2400" dirty="0" smtClean="0"/>
              <a:t>Citation and Referencing</a:t>
            </a:r>
            <a:endParaRPr lang="en-GB" sz="2400" b="1" dirty="0" smtClean="0"/>
          </a:p>
        </p:txBody>
      </p:sp>
      <p:sp>
        <p:nvSpPr>
          <p:cNvPr id="3" name="Subtitle 2"/>
          <p:cNvSpPr>
            <a:spLocks noGrp="1"/>
          </p:cNvSpPr>
          <p:nvPr>
            <p:ph type="subTitle" idx="1"/>
          </p:nvPr>
        </p:nvSpPr>
        <p:spPr/>
        <p:txBody>
          <a:bodyPr/>
          <a:lstStyle/>
          <a:p>
            <a:endParaRPr lang="en-I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IE" smtClean="0"/>
              <a:t>Using Sources in Your Work</a:t>
            </a:r>
            <a:endParaRPr lang="en-IE" dirty="0" smtClean="0"/>
          </a:p>
        </p:txBody>
      </p:sp>
      <p:sp>
        <p:nvSpPr>
          <p:cNvPr id="3" name="Content Placeholder 2"/>
          <p:cNvSpPr>
            <a:spLocks noGrp="1"/>
          </p:cNvSpPr>
          <p:nvPr>
            <p:ph sz="quarter" idx="1"/>
          </p:nvPr>
        </p:nvSpPr>
        <p:spPr>
          <a:xfrm>
            <a:off x="457200" y="1124744"/>
            <a:ext cx="8229600" cy="4937760"/>
          </a:xfrm>
        </p:spPr>
        <p:txBody>
          <a:bodyPr/>
          <a:lstStyle/>
          <a:p>
            <a:r>
              <a:rPr lang="en-IE" dirty="0" smtClean="0"/>
              <a:t>Support for your opinion - Quotation:</a:t>
            </a:r>
          </a:p>
          <a:p>
            <a:pPr marL="0" indent="0">
              <a:buNone/>
            </a:pPr>
            <a:r>
              <a:rPr lang="en-IE" sz="2400" dirty="0" smtClean="0"/>
              <a:t>Citation:</a:t>
            </a:r>
          </a:p>
          <a:p>
            <a:pPr marL="274638" lvl="1" indent="0">
              <a:buNone/>
            </a:pPr>
            <a:r>
              <a:rPr lang="en-IE" sz="2000" dirty="0" smtClean="0"/>
              <a:t>The Waterfall model is still one of the most recognised models of software development. However, as Boehm (2006) states, “by the end of the 1970’s, problems were cropping up with formality and sequential waterfall processes”.</a:t>
            </a:r>
          </a:p>
          <a:p>
            <a:pPr marL="0" indent="0">
              <a:buNone/>
            </a:pPr>
            <a:r>
              <a:rPr lang="en-IE" sz="2400" dirty="0" smtClean="0"/>
              <a:t>Reference:</a:t>
            </a:r>
          </a:p>
          <a:p>
            <a:pPr marL="274638" lvl="1" indent="0">
              <a:buNone/>
            </a:pPr>
            <a:r>
              <a:rPr lang="en-IE" sz="2000" dirty="0" smtClean="0"/>
              <a:t>Boehm, B (2006),  ‘A View of 20th and 21st Century Software Engineering’</a:t>
            </a:r>
            <a:r>
              <a:rPr lang="en-GB" sz="2000" dirty="0" smtClean="0"/>
              <a:t>, </a:t>
            </a:r>
            <a:r>
              <a:rPr lang="en-IE" sz="2000" i="1" dirty="0" smtClean="0"/>
              <a:t>In The Proceedings Of The 28th International Conference On Software Engineering (ICSE’06), </a:t>
            </a:r>
            <a:r>
              <a:rPr lang="en-IE" sz="2000" dirty="0" smtClean="0"/>
              <a:t>Shanghai </a:t>
            </a:r>
            <a:r>
              <a:rPr lang="en-IE" sz="2000" dirty="0"/>
              <a:t>International Convention </a:t>
            </a:r>
            <a:r>
              <a:rPr lang="en-IE" sz="2000" dirty="0" err="1" smtClean="0"/>
              <a:t>Center</a:t>
            </a:r>
            <a:r>
              <a:rPr lang="en-IE" sz="2000" dirty="0" smtClean="0"/>
              <a:t>, Shanghai</a:t>
            </a:r>
            <a:r>
              <a:rPr lang="en-IE" sz="2000" dirty="0"/>
              <a:t>, </a:t>
            </a:r>
            <a:r>
              <a:rPr lang="en-IE" sz="2000" dirty="0" smtClean="0"/>
              <a:t>China May 20-28, ACM New York</a:t>
            </a:r>
            <a:r>
              <a:rPr lang="en-IE" sz="2000" i="1" dirty="0" smtClean="0"/>
              <a:t>.</a:t>
            </a:r>
          </a:p>
          <a:p>
            <a:pPr marL="0" indent="0">
              <a:buNone/>
            </a:pPr>
            <a:r>
              <a:rPr lang="en-IE" sz="2400" dirty="0" smtClean="0"/>
              <a:t>Format for conference paper:</a:t>
            </a:r>
          </a:p>
          <a:p>
            <a:pPr marL="274637" lvl="2">
              <a:buNone/>
            </a:pPr>
            <a:r>
              <a:rPr lang="en-IE" sz="1800" dirty="0" smtClean="0"/>
              <a:t>Author(s) </a:t>
            </a:r>
            <a:r>
              <a:rPr lang="en-IE" sz="1800" dirty="0"/>
              <a:t>(Year),  </a:t>
            </a:r>
            <a:r>
              <a:rPr lang="en-IE" sz="1800" dirty="0" smtClean="0"/>
              <a:t>‘Title of Paper in single quotation marks’,</a:t>
            </a:r>
            <a:r>
              <a:rPr lang="en-IE" sz="1800" i="1" dirty="0"/>
              <a:t> </a:t>
            </a:r>
            <a:r>
              <a:rPr lang="en-IE" sz="1800" i="1" dirty="0" smtClean="0"/>
              <a:t>Title Of Conference In Italics With Each Word Capitalised, </a:t>
            </a:r>
            <a:r>
              <a:rPr lang="en-IE" sz="1800" i="1" dirty="0"/>
              <a:t>E</a:t>
            </a:r>
            <a:r>
              <a:rPr lang="en-IE" sz="1800" i="1" dirty="0" smtClean="0"/>
              <a:t>dition </a:t>
            </a:r>
            <a:r>
              <a:rPr lang="en-IE" sz="1800" i="1" dirty="0"/>
              <a:t>I</a:t>
            </a:r>
            <a:r>
              <a:rPr lang="en-IE" sz="1800" i="1" dirty="0" smtClean="0"/>
              <a:t>f </a:t>
            </a:r>
            <a:r>
              <a:rPr lang="en-IE" sz="1800" i="1" dirty="0"/>
              <a:t>R</a:t>
            </a:r>
            <a:r>
              <a:rPr lang="en-IE" sz="1800" i="1" dirty="0" smtClean="0"/>
              <a:t>elevant</a:t>
            </a:r>
            <a:r>
              <a:rPr lang="en-IE" sz="1800" i="1" dirty="0"/>
              <a:t>, </a:t>
            </a:r>
            <a:r>
              <a:rPr lang="en-IE" sz="1800" dirty="0" smtClean="0"/>
              <a:t>Location and date of conference, (if known),  Place of Publication (if known), page numbers if known.</a:t>
            </a:r>
            <a:endParaRPr lang="en-IE" sz="1800" dirty="0"/>
          </a:p>
          <a:p>
            <a:pPr marL="0" lvl="1">
              <a:buNone/>
            </a:pPr>
            <a:endParaRPr lang="en-IE" dirty="0"/>
          </a:p>
          <a:p>
            <a:endParaRPr lang="en-IE" dirty="0" smtClean="0"/>
          </a:p>
        </p:txBody>
      </p:sp>
    </p:spTree>
    <p:custDataLst>
      <p:tags r:id="rId1"/>
    </p:custDataLst>
    <p:extLst>
      <p:ext uri="{BB962C8B-B14F-4D97-AF65-F5344CB8AC3E}">
        <p14:creationId xmlns:p14="http://schemas.microsoft.com/office/powerpoint/2010/main" val="129813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mtClean="0"/>
              <a:t>Quoting</a:t>
            </a:r>
            <a:endParaRPr lang="en-IE" dirty="0"/>
          </a:p>
        </p:txBody>
      </p:sp>
      <p:sp>
        <p:nvSpPr>
          <p:cNvPr id="3" name="Content Placeholder 2"/>
          <p:cNvSpPr>
            <a:spLocks noGrp="1"/>
          </p:cNvSpPr>
          <p:nvPr>
            <p:ph sz="quarter" idx="1"/>
          </p:nvPr>
        </p:nvSpPr>
        <p:spPr/>
        <p:txBody>
          <a:bodyPr/>
          <a:lstStyle/>
          <a:p>
            <a:r>
              <a:rPr lang="en-IE" sz="2400" dirty="0" smtClean="0"/>
              <a:t>Use if</a:t>
            </a:r>
          </a:p>
          <a:p>
            <a:pPr lvl="1"/>
            <a:r>
              <a:rPr lang="en-IE" sz="2000" dirty="0" smtClean="0"/>
              <a:t>Author(s) is key researcher or Authoritative</a:t>
            </a:r>
          </a:p>
          <a:p>
            <a:pPr lvl="1"/>
            <a:r>
              <a:rPr lang="en-IE" sz="2000" dirty="0" smtClean="0"/>
              <a:t>You can’t think how you would paraphrase and retain the meaning</a:t>
            </a:r>
          </a:p>
          <a:p>
            <a:r>
              <a:rPr lang="en-IE" sz="2400" dirty="0" smtClean="0"/>
              <a:t>Use sparingly</a:t>
            </a:r>
          </a:p>
          <a:p>
            <a:pPr lvl="1"/>
            <a:r>
              <a:rPr lang="en-IE" sz="2000" dirty="0" smtClean="0"/>
              <a:t>Literature review is about your thinking</a:t>
            </a:r>
          </a:p>
          <a:p>
            <a:r>
              <a:rPr lang="en-IE" sz="2400" dirty="0" smtClean="0"/>
              <a:t>Short quotes</a:t>
            </a:r>
          </a:p>
          <a:p>
            <a:pPr lvl="1"/>
            <a:r>
              <a:rPr lang="en-IE" sz="2000" dirty="0" smtClean="0"/>
              <a:t>Run into your text with quotation marks and citation</a:t>
            </a:r>
          </a:p>
          <a:p>
            <a:r>
              <a:rPr lang="en-IE" sz="2400" dirty="0" smtClean="0"/>
              <a:t>Long quotes</a:t>
            </a:r>
          </a:p>
          <a:p>
            <a:pPr lvl="1"/>
            <a:r>
              <a:rPr lang="en-IE" sz="2000" dirty="0" smtClean="0"/>
              <a:t>Start on separate line</a:t>
            </a:r>
          </a:p>
          <a:p>
            <a:pPr lvl="1"/>
            <a:r>
              <a:rPr lang="en-IE" sz="2000" dirty="0" smtClean="0"/>
              <a:t>Indent</a:t>
            </a:r>
          </a:p>
          <a:p>
            <a:pPr lvl="1"/>
            <a:r>
              <a:rPr lang="en-IE" sz="2000" dirty="0" smtClean="0"/>
              <a:t>Give citation</a:t>
            </a:r>
          </a:p>
          <a:p>
            <a:pPr lvl="1"/>
            <a:r>
              <a:rPr lang="en-IE" sz="2000" dirty="0" smtClean="0"/>
              <a:t>You can leave out words and replace with …</a:t>
            </a:r>
            <a:endParaRPr lang="en-IE" sz="2000" dirty="0"/>
          </a:p>
        </p:txBody>
      </p:sp>
    </p:spTree>
    <p:extLst>
      <p:ext uri="{BB962C8B-B14F-4D97-AF65-F5344CB8AC3E}">
        <p14:creationId xmlns:p14="http://schemas.microsoft.com/office/powerpoint/2010/main" val="80396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2000"/>
                                        <p:tgtEl>
                                          <p:spTgt spid="3">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Quoting</a:t>
            </a:r>
            <a:endParaRPr lang="en-IE" dirty="0"/>
          </a:p>
        </p:txBody>
      </p:sp>
      <p:sp>
        <p:nvSpPr>
          <p:cNvPr id="3" name="Content Placeholder 2"/>
          <p:cNvSpPr>
            <a:spLocks noGrp="1"/>
          </p:cNvSpPr>
          <p:nvPr>
            <p:ph sz="quarter" idx="1"/>
          </p:nvPr>
        </p:nvSpPr>
        <p:spPr/>
        <p:txBody>
          <a:bodyPr/>
          <a:lstStyle/>
          <a:p>
            <a:r>
              <a:rPr lang="en-IE" dirty="0" smtClean="0"/>
              <a:t>If you quote </a:t>
            </a:r>
          </a:p>
          <a:p>
            <a:pPr lvl="1"/>
            <a:r>
              <a:rPr lang="en-IE" dirty="0" smtClean="0"/>
              <a:t>You need to comment</a:t>
            </a:r>
          </a:p>
          <a:p>
            <a:r>
              <a:rPr lang="en-IE" dirty="0" smtClean="0"/>
              <a:t>Don’t quote too much</a:t>
            </a:r>
          </a:p>
          <a:p>
            <a:pPr lvl="1"/>
            <a:r>
              <a:rPr lang="en-IE" dirty="0" smtClean="0"/>
              <a:t>Are you really presenting your thoughts and opinions?</a:t>
            </a:r>
            <a:endParaRPr lang="en-IE" dirty="0"/>
          </a:p>
        </p:txBody>
      </p:sp>
    </p:spTree>
    <p:extLst>
      <p:ext uri="{BB962C8B-B14F-4D97-AF65-F5344CB8AC3E}">
        <p14:creationId xmlns:p14="http://schemas.microsoft.com/office/powerpoint/2010/main" val="2540969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Summarise and Paraphrase</a:t>
            </a:r>
            <a:endParaRPr lang="en-IE" dirty="0"/>
          </a:p>
        </p:txBody>
      </p:sp>
      <p:sp>
        <p:nvSpPr>
          <p:cNvPr id="3" name="Content Placeholder 2"/>
          <p:cNvSpPr>
            <a:spLocks noGrp="1"/>
          </p:cNvSpPr>
          <p:nvPr>
            <p:ph sz="quarter" idx="1"/>
          </p:nvPr>
        </p:nvSpPr>
        <p:spPr/>
        <p:txBody>
          <a:bodyPr/>
          <a:lstStyle/>
          <a:p>
            <a:r>
              <a:rPr lang="en-IE" dirty="0" smtClean="0"/>
              <a:t>Paraphrase</a:t>
            </a:r>
          </a:p>
          <a:p>
            <a:pPr lvl="1"/>
            <a:r>
              <a:rPr lang="en-IE" dirty="0" smtClean="0"/>
              <a:t>Extract meaning of a short section or paragraph</a:t>
            </a:r>
          </a:p>
          <a:p>
            <a:pPr lvl="1"/>
            <a:r>
              <a:rPr lang="en-IE" dirty="0" smtClean="0"/>
              <a:t>Keep it short</a:t>
            </a:r>
          </a:p>
          <a:p>
            <a:pPr lvl="1"/>
            <a:r>
              <a:rPr lang="en-IE" dirty="0" smtClean="0"/>
              <a:t>Use your own words</a:t>
            </a:r>
          </a:p>
          <a:p>
            <a:pPr lvl="1"/>
            <a:r>
              <a:rPr lang="en-IE" dirty="0" smtClean="0"/>
              <a:t>Make it shorter than the original</a:t>
            </a:r>
          </a:p>
          <a:p>
            <a:pPr lvl="1"/>
            <a:r>
              <a:rPr lang="en-IE" dirty="0" smtClean="0"/>
              <a:t>Include the citation</a:t>
            </a:r>
          </a:p>
          <a:p>
            <a:r>
              <a:rPr lang="en-IE" dirty="0" smtClean="0"/>
              <a:t>Summarise</a:t>
            </a:r>
          </a:p>
          <a:p>
            <a:pPr lvl="1"/>
            <a:r>
              <a:rPr lang="en-IE" dirty="0" smtClean="0"/>
              <a:t>State in short</a:t>
            </a:r>
          </a:p>
          <a:p>
            <a:pPr lvl="1"/>
            <a:r>
              <a:rPr lang="en-IE" dirty="0" smtClean="0"/>
              <a:t>Make sure you cover key points – leaves out detail</a:t>
            </a:r>
          </a:p>
          <a:p>
            <a:pPr lvl="1"/>
            <a:r>
              <a:rPr lang="en-IE" dirty="0" smtClean="0"/>
              <a:t>Use your </a:t>
            </a:r>
            <a:r>
              <a:rPr lang="en-IE" smtClean="0"/>
              <a:t>own words</a:t>
            </a:r>
            <a:endParaRPr lang="en-IE" dirty="0" smtClean="0"/>
          </a:p>
          <a:p>
            <a:pPr lvl="1"/>
            <a:r>
              <a:rPr lang="en-IE" dirty="0" smtClean="0"/>
              <a:t>Include the citation</a:t>
            </a:r>
            <a:endParaRPr lang="en-IE" dirty="0"/>
          </a:p>
        </p:txBody>
      </p:sp>
    </p:spTree>
    <p:extLst>
      <p:ext uri="{BB962C8B-B14F-4D97-AF65-F5344CB8AC3E}">
        <p14:creationId xmlns:p14="http://schemas.microsoft.com/office/powerpoint/2010/main" val="2834509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20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20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IE" smtClean="0"/>
              <a:t>Using Sources in Your Work</a:t>
            </a:r>
            <a:endParaRPr lang="en-IE" dirty="0" smtClean="0"/>
          </a:p>
        </p:txBody>
      </p:sp>
      <p:sp>
        <p:nvSpPr>
          <p:cNvPr id="3" name="Content Placeholder 2"/>
          <p:cNvSpPr>
            <a:spLocks noGrp="1"/>
          </p:cNvSpPr>
          <p:nvPr>
            <p:ph sz="quarter" idx="1"/>
          </p:nvPr>
        </p:nvSpPr>
        <p:spPr/>
        <p:txBody>
          <a:bodyPr/>
          <a:lstStyle/>
          <a:p>
            <a:r>
              <a:rPr lang="en-IE" dirty="0" smtClean="0"/>
              <a:t>Support for your opinion – Paraphrase</a:t>
            </a:r>
          </a:p>
          <a:p>
            <a:r>
              <a:rPr lang="en-IE" dirty="0" smtClean="0"/>
              <a:t>Citation (multiple sources)</a:t>
            </a:r>
          </a:p>
          <a:p>
            <a:pPr marL="593725" lvl="2" indent="0">
              <a:buNone/>
            </a:pPr>
            <a:r>
              <a:rPr lang="en-IE" dirty="0" smtClean="0"/>
              <a:t>It is recognised that there are problems in using rigid, formal approaches to software development such as the Waterfall model (Boehm 2006; Green and </a:t>
            </a:r>
            <a:r>
              <a:rPr lang="en-IE" dirty="0" err="1" smtClean="0"/>
              <a:t>DiCaterino</a:t>
            </a:r>
            <a:r>
              <a:rPr lang="en-IE" dirty="0" smtClean="0"/>
              <a:t> 1998).</a:t>
            </a:r>
          </a:p>
          <a:p>
            <a:r>
              <a:rPr lang="en-IE" dirty="0" smtClean="0"/>
              <a:t>Reference:</a:t>
            </a:r>
          </a:p>
          <a:p>
            <a:pPr marL="549275" lvl="2" indent="0">
              <a:buNone/>
            </a:pPr>
            <a:r>
              <a:rPr lang="en-IE" sz="1700" dirty="0" smtClean="0"/>
              <a:t>Boehm, B (2006),  ‘A View Of 20th And 21st Century Software Engineering’</a:t>
            </a:r>
            <a:r>
              <a:rPr lang="en-GB" sz="1700" dirty="0" smtClean="0"/>
              <a:t>, </a:t>
            </a:r>
            <a:r>
              <a:rPr lang="en-IE" sz="1700" dirty="0" smtClean="0"/>
              <a:t>In The Proceedings Of The 28th International Conference On Software Engineering (ICSE’06), Shanghai International Convention </a:t>
            </a:r>
            <a:r>
              <a:rPr lang="en-IE" sz="1700" dirty="0" err="1" smtClean="0"/>
              <a:t>Center</a:t>
            </a:r>
            <a:r>
              <a:rPr lang="en-IE" sz="1700" dirty="0" smtClean="0"/>
              <a:t>, Shanghai, China May 20-28, ACM New York.</a:t>
            </a:r>
          </a:p>
          <a:p>
            <a:pPr marL="549275" lvl="2" indent="0">
              <a:buNone/>
            </a:pPr>
            <a:r>
              <a:rPr lang="en-IE" sz="1700" dirty="0" smtClean="0"/>
              <a:t>Green, D. And </a:t>
            </a:r>
            <a:r>
              <a:rPr lang="en-IE" sz="1700" dirty="0" err="1" smtClean="0"/>
              <a:t>Dicaterino</a:t>
            </a:r>
            <a:r>
              <a:rPr lang="en-IE" sz="1700" dirty="0" smtClean="0"/>
              <a:t> A. (1998), A Survey Of System Development Process Models, </a:t>
            </a:r>
            <a:r>
              <a:rPr lang="en-IE" sz="1700" dirty="0" err="1" smtClean="0"/>
              <a:t>Center</a:t>
            </a:r>
            <a:r>
              <a:rPr lang="en-IE" sz="1700" dirty="0" smtClean="0"/>
              <a:t> For Technology In Government, University At Albany, Available: </a:t>
            </a:r>
            <a:r>
              <a:rPr lang="en-IE" sz="1700" dirty="0" smtClean="0">
                <a:hlinkClick r:id="rId3"/>
              </a:rPr>
              <a:t>Http://Www.Ctg.Albany.Edu/Publications/Reports/Survey_of_sysdev/Survey_of_sysdev.Pdf</a:t>
            </a:r>
            <a:r>
              <a:rPr lang="en-IE" sz="1700" dirty="0" smtClean="0"/>
              <a:t>,  [Accessed: 24th February 2011]</a:t>
            </a:r>
            <a:endParaRPr lang="en-IE" sz="1700" dirty="0"/>
          </a:p>
        </p:txBody>
      </p:sp>
    </p:spTree>
    <p:custDataLst>
      <p:tags r:id="rId1"/>
    </p:custDataLst>
    <p:extLst>
      <p:ext uri="{BB962C8B-B14F-4D97-AF65-F5344CB8AC3E}">
        <p14:creationId xmlns:p14="http://schemas.microsoft.com/office/powerpoint/2010/main" val="271567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IE" smtClean="0"/>
              <a:t>Using Sources in Your Work</a:t>
            </a:r>
            <a:endParaRPr lang="en-IE" dirty="0" smtClean="0"/>
          </a:p>
        </p:txBody>
      </p:sp>
      <p:sp>
        <p:nvSpPr>
          <p:cNvPr id="3" name="Content Placeholder 2"/>
          <p:cNvSpPr>
            <a:spLocks noGrp="1"/>
          </p:cNvSpPr>
          <p:nvPr>
            <p:ph sz="quarter" idx="1"/>
          </p:nvPr>
        </p:nvSpPr>
        <p:spPr/>
        <p:txBody>
          <a:bodyPr/>
          <a:lstStyle/>
          <a:p>
            <a:r>
              <a:rPr lang="en-IE" dirty="0" smtClean="0"/>
              <a:t>Support for your opinion – Summary</a:t>
            </a:r>
          </a:p>
          <a:p>
            <a:r>
              <a:rPr lang="en-IE" dirty="0" smtClean="0"/>
              <a:t>Citation </a:t>
            </a:r>
          </a:p>
          <a:p>
            <a:pPr marL="593725" lvl="2" indent="0">
              <a:buNone/>
            </a:pPr>
            <a:r>
              <a:rPr lang="en-IE" dirty="0" smtClean="0"/>
              <a:t>Boehm (2006) presents a review of the discipline of software engineering, tracing its development over the past 60 years.</a:t>
            </a:r>
          </a:p>
          <a:p>
            <a:r>
              <a:rPr lang="en-IE" dirty="0" smtClean="0"/>
              <a:t>Reference:</a:t>
            </a:r>
          </a:p>
          <a:p>
            <a:pPr marL="549275" lvl="2" indent="0">
              <a:buNone/>
            </a:pPr>
            <a:r>
              <a:rPr lang="en-IE" sz="1700" dirty="0" smtClean="0"/>
              <a:t>Boehm, B (2006),  ‘A View Of 20th And 21st Century Software Engineering’</a:t>
            </a:r>
            <a:r>
              <a:rPr lang="en-GB" sz="1700" dirty="0" smtClean="0"/>
              <a:t>, </a:t>
            </a:r>
            <a:r>
              <a:rPr lang="en-IE" sz="1700" dirty="0" smtClean="0"/>
              <a:t>In The Proceedings Of The 28th International Conference On Software Engineering (ICSE’06), Shanghai International Convention </a:t>
            </a:r>
            <a:r>
              <a:rPr lang="en-IE" sz="1700" dirty="0" err="1" smtClean="0"/>
              <a:t>Center</a:t>
            </a:r>
            <a:r>
              <a:rPr lang="en-IE" sz="1700" dirty="0" smtClean="0"/>
              <a:t>, Shanghai, China May 20-28, ACM New York.</a:t>
            </a:r>
          </a:p>
          <a:p>
            <a:pPr marL="549275" lvl="2" indent="0">
              <a:buNone/>
            </a:pPr>
            <a:r>
              <a:rPr lang="en-IE" sz="1700" dirty="0" smtClean="0"/>
              <a:t>Green, D. And </a:t>
            </a:r>
            <a:r>
              <a:rPr lang="en-IE" sz="1700" dirty="0" err="1" smtClean="0"/>
              <a:t>Dicaterino</a:t>
            </a:r>
            <a:r>
              <a:rPr lang="en-IE" sz="1700" dirty="0" smtClean="0"/>
              <a:t> A. (1998), A Survey Of System Development Process Models, </a:t>
            </a:r>
            <a:r>
              <a:rPr lang="en-IE" sz="1700" dirty="0" err="1" smtClean="0"/>
              <a:t>Center</a:t>
            </a:r>
            <a:r>
              <a:rPr lang="en-IE" sz="1700" dirty="0" smtClean="0"/>
              <a:t> For Technology In Government, University At Albany, Available: </a:t>
            </a:r>
            <a:r>
              <a:rPr lang="en-IE" sz="1700" dirty="0" smtClean="0">
                <a:hlinkClick r:id="rId3"/>
              </a:rPr>
              <a:t>Http://Www.Ctg.Albany.Edu/Publications/Reports/Survey_of_sysdev/Survey_of_sysdev.Pdf</a:t>
            </a:r>
            <a:r>
              <a:rPr lang="en-IE" sz="1700" dirty="0" smtClean="0"/>
              <a:t>,  [Accessed: 24th February 2011]</a:t>
            </a:r>
            <a:endParaRPr lang="en-IE" sz="1700" dirty="0"/>
          </a:p>
        </p:txBody>
      </p:sp>
    </p:spTree>
    <p:custDataLst>
      <p:tags r:id="rId1"/>
    </p:custDataLst>
    <p:extLst>
      <p:ext uri="{BB962C8B-B14F-4D97-AF65-F5344CB8AC3E}">
        <p14:creationId xmlns:p14="http://schemas.microsoft.com/office/powerpoint/2010/main" val="140345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HARVARD Referencing</a:t>
            </a:r>
            <a:endParaRPr lang="en-IE" dirty="0"/>
          </a:p>
        </p:txBody>
      </p:sp>
      <p:sp>
        <p:nvSpPr>
          <p:cNvPr id="3" name="Content Placeholder 2"/>
          <p:cNvSpPr>
            <a:spLocks noGrp="1"/>
          </p:cNvSpPr>
          <p:nvPr>
            <p:ph sz="quarter" idx="1"/>
          </p:nvPr>
        </p:nvSpPr>
        <p:spPr/>
        <p:txBody>
          <a:bodyPr/>
          <a:lstStyle/>
          <a:p>
            <a:r>
              <a:rPr lang="en-IE" dirty="0" smtClean="0"/>
              <a:t>Name/Date system</a:t>
            </a:r>
          </a:p>
          <a:p>
            <a:r>
              <a:rPr lang="en-IE" dirty="0">
                <a:hlinkClick r:id="rId2"/>
              </a:rPr>
              <a:t>http://www.dit.ie/study/mature/support/academic/citing/#harvard</a:t>
            </a:r>
            <a:endParaRPr lang="en-IE" dirty="0"/>
          </a:p>
        </p:txBody>
      </p:sp>
    </p:spTree>
    <p:extLst>
      <p:ext uri="{BB962C8B-B14F-4D97-AF65-F5344CB8AC3E}">
        <p14:creationId xmlns:p14="http://schemas.microsoft.com/office/powerpoint/2010/main" val="1559653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IE" smtClean="0"/>
              <a:t>How to cite</a:t>
            </a:r>
            <a:endParaRPr lang="en-GB" smtClean="0"/>
          </a:p>
        </p:txBody>
      </p:sp>
      <p:sp>
        <p:nvSpPr>
          <p:cNvPr id="35843" name="Text Box 10"/>
          <p:cNvSpPr>
            <a:spLocks noGrp="1" noChangeArrowheads="1"/>
          </p:cNvSpPr>
          <p:nvPr>
            <p:ph sz="quarter" idx="1"/>
          </p:nvPr>
        </p:nvSpPr>
        <p:spPr/>
        <p:txBody>
          <a:bodyPr/>
          <a:lstStyle/>
          <a:p>
            <a:r>
              <a:rPr lang="en-US" altLang="ko-KR" dirty="0" smtClean="0"/>
              <a:t>The correct way to cite </a:t>
            </a:r>
          </a:p>
          <a:p>
            <a:pPr lvl="1"/>
            <a:r>
              <a:rPr lang="en-US" altLang="ko-KR" dirty="0" smtClean="0"/>
              <a:t>Work by one Author is (Smith, 2005)</a:t>
            </a:r>
          </a:p>
          <a:p>
            <a:pPr lvl="1"/>
            <a:r>
              <a:rPr lang="en-US" altLang="ko-KR" dirty="0" smtClean="0"/>
              <a:t>Work by two Author(s) is (Smith and Jones, 2005)</a:t>
            </a:r>
          </a:p>
          <a:p>
            <a:pPr lvl="1"/>
            <a:r>
              <a:rPr lang="en-US" altLang="ko-KR" dirty="0" smtClean="0"/>
              <a:t>Work by multiple Author(s) is (Smith </a:t>
            </a:r>
            <a:r>
              <a:rPr lang="en-US" altLang="ko-KR" i="1" dirty="0" smtClean="0"/>
              <a:t>et al., </a:t>
            </a:r>
            <a:r>
              <a:rPr lang="en-US" altLang="ko-KR" dirty="0" smtClean="0"/>
              <a:t>2005) </a:t>
            </a:r>
          </a:p>
          <a:p>
            <a:pPr lvl="2"/>
            <a:r>
              <a:rPr lang="en-US" altLang="ko-KR" dirty="0" smtClean="0"/>
              <a:t>Sometimes if there are three Author(s) – they can all be listed</a:t>
            </a:r>
          </a:p>
          <a:p>
            <a:pPr lvl="1"/>
            <a:r>
              <a:rPr lang="en-IE" dirty="0" smtClean="0"/>
              <a:t>Works by the same Author(s) in the same year</a:t>
            </a:r>
          </a:p>
          <a:p>
            <a:pPr lvl="2"/>
            <a:r>
              <a:rPr lang="en-IE" dirty="0" smtClean="0"/>
              <a:t>Distinguish by adding a, b, c </a:t>
            </a:r>
            <a:r>
              <a:rPr lang="en-IE" dirty="0" err="1" smtClean="0"/>
              <a:t>etc</a:t>
            </a:r>
            <a:r>
              <a:rPr lang="en-IE" dirty="0" smtClean="0"/>
              <a:t> after the year</a:t>
            </a:r>
          </a:p>
          <a:p>
            <a:pPr lvl="2"/>
            <a:r>
              <a:rPr lang="en-IE" dirty="0" smtClean="0"/>
              <a:t>E.g. (Boehm 2006a; Boehm 2006b)</a:t>
            </a:r>
            <a:endParaRPr lang="en-GB" dirty="0" smtClean="0"/>
          </a:p>
          <a:p>
            <a:r>
              <a:rPr lang="en-GB" dirty="0" smtClean="0"/>
              <a:t>Please note:</a:t>
            </a:r>
          </a:p>
          <a:p>
            <a:pPr lvl="1"/>
            <a:r>
              <a:rPr lang="en-GB" dirty="0" smtClean="0"/>
              <a:t>Since “</a:t>
            </a:r>
            <a:r>
              <a:rPr lang="en-GB" i="1" dirty="0" smtClean="0"/>
              <a:t>et al.” </a:t>
            </a:r>
            <a:r>
              <a:rPr lang="en-GB" dirty="0" smtClean="0"/>
              <a:t>is an abbreviation of the phrase “</a:t>
            </a:r>
            <a:r>
              <a:rPr lang="fr-FR" dirty="0" smtClean="0"/>
              <a:t>et alia</a:t>
            </a:r>
            <a:r>
              <a:rPr lang="en-GB" dirty="0" smtClean="0"/>
              <a:t>” the full stop is necessary. </a:t>
            </a:r>
          </a:p>
          <a:p>
            <a:pPr lvl="1"/>
            <a:r>
              <a:rPr lang="en-GB" dirty="0" smtClean="0"/>
              <a:t>Additionally as it is a foreign phrase it must always be in italics.</a:t>
            </a:r>
          </a:p>
        </p:txBody>
      </p:sp>
    </p:spTree>
    <p:extLst>
      <p:ext uri="{BB962C8B-B14F-4D97-AF65-F5344CB8AC3E}">
        <p14:creationId xmlns:p14="http://schemas.microsoft.com/office/powerpoint/2010/main" val="35378298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to reference</a:t>
            </a:r>
            <a:endParaRPr lang="en-IE" dirty="0"/>
          </a:p>
        </p:txBody>
      </p:sp>
      <p:sp>
        <p:nvSpPr>
          <p:cNvPr id="3" name="Content Placeholder 2"/>
          <p:cNvSpPr>
            <a:spLocks noGrp="1"/>
          </p:cNvSpPr>
          <p:nvPr>
            <p:ph sz="quarter" idx="1"/>
          </p:nvPr>
        </p:nvSpPr>
        <p:spPr/>
        <p:txBody>
          <a:bodyPr/>
          <a:lstStyle/>
          <a:p>
            <a:r>
              <a:rPr lang="en-IE" sz="2400" dirty="0" smtClean="0"/>
              <a:t>A Book</a:t>
            </a:r>
          </a:p>
          <a:p>
            <a:pPr lvl="1"/>
            <a:r>
              <a:rPr lang="en-IE" sz="2000" dirty="0" smtClean="0"/>
              <a:t>Author(s) </a:t>
            </a:r>
            <a:r>
              <a:rPr lang="en-IE" sz="2000" dirty="0"/>
              <a:t>(Year),  </a:t>
            </a:r>
            <a:r>
              <a:rPr lang="en-IE" sz="2000" i="1" dirty="0"/>
              <a:t>Name of Book in italics, edition if relevant, </a:t>
            </a:r>
            <a:r>
              <a:rPr lang="en-IE" sz="2000" dirty="0"/>
              <a:t>Publisher</a:t>
            </a:r>
            <a:r>
              <a:rPr lang="en-IE" sz="2000" dirty="0" smtClean="0"/>
              <a:t>.</a:t>
            </a:r>
          </a:p>
          <a:p>
            <a:pPr lvl="1"/>
            <a:r>
              <a:rPr lang="en-IE" sz="2000" dirty="0" smtClean="0"/>
              <a:t>Include the edition if there are multiple editions – you must indicate the one you used</a:t>
            </a:r>
          </a:p>
          <a:p>
            <a:pPr lvl="1"/>
            <a:r>
              <a:rPr lang="en-IE" sz="2000" dirty="0"/>
              <a:t>Ridley D (2008),  </a:t>
            </a:r>
            <a:r>
              <a:rPr lang="en-IE" sz="2000" i="1" dirty="0"/>
              <a:t>The Literature Review:  A Step-by-Step Guide for Students</a:t>
            </a:r>
            <a:r>
              <a:rPr lang="en-IE" sz="2000" dirty="0"/>
              <a:t>, Sage Publications Ltd</a:t>
            </a:r>
            <a:r>
              <a:rPr lang="en-IE" sz="2000" dirty="0" smtClean="0"/>
              <a:t>.</a:t>
            </a:r>
          </a:p>
          <a:p>
            <a:r>
              <a:rPr lang="en-IE" sz="2400" dirty="0" smtClean="0"/>
              <a:t>A chapter in a book</a:t>
            </a:r>
          </a:p>
          <a:p>
            <a:pPr lvl="1"/>
            <a:r>
              <a:rPr lang="en-IE" sz="2000" dirty="0" smtClean="0"/>
              <a:t>Author(s) (year), ‘Title of chapter in single quotes’, In plus Author(s)/editors of book, </a:t>
            </a:r>
            <a:r>
              <a:rPr lang="en-IE" sz="2000" i="1" dirty="0" smtClean="0"/>
              <a:t>Title of Book in Italics, </a:t>
            </a:r>
            <a:r>
              <a:rPr lang="en-IE" sz="2000" dirty="0" smtClean="0"/>
              <a:t>Publisher, page numbers if known.</a:t>
            </a:r>
          </a:p>
          <a:p>
            <a:pPr lvl="1"/>
            <a:r>
              <a:rPr lang="en-IE" sz="2000" dirty="0"/>
              <a:t>McCann, J M (1994), ‘Generating, Managing and Communicating Insights. In </a:t>
            </a:r>
            <a:r>
              <a:rPr lang="en-IE" sz="2000" dirty="0" err="1"/>
              <a:t>Blattberg</a:t>
            </a:r>
            <a:r>
              <a:rPr lang="en-IE" sz="2000" dirty="0"/>
              <a:t>’, In R C, Glazer, R and Little, J D C (</a:t>
            </a:r>
            <a:r>
              <a:rPr lang="en-IE" sz="2000" dirty="0" err="1"/>
              <a:t>Eds</a:t>
            </a:r>
            <a:r>
              <a:rPr lang="en-IE" sz="2000" dirty="0"/>
              <a:t>), </a:t>
            </a:r>
            <a:r>
              <a:rPr lang="en-IE" sz="2000" i="1" dirty="0"/>
              <a:t>The Marketing Information Revolution</a:t>
            </a:r>
            <a:r>
              <a:rPr lang="en-IE" sz="2000" dirty="0"/>
              <a:t>, Harvard Business School Press, Boston.</a:t>
            </a:r>
          </a:p>
          <a:p>
            <a:pPr marL="274638" lvl="1" indent="0">
              <a:buNone/>
            </a:pPr>
            <a:endParaRPr lang="en-IE" sz="2000" dirty="0" smtClean="0"/>
          </a:p>
          <a:p>
            <a:pPr lvl="1"/>
            <a:endParaRPr lang="en-IE" sz="2000" dirty="0" smtClean="0"/>
          </a:p>
          <a:p>
            <a:pPr lvl="1"/>
            <a:endParaRPr lang="en-IE" sz="2000" dirty="0" smtClean="0"/>
          </a:p>
          <a:p>
            <a:endParaRPr lang="en-IE" sz="2400" dirty="0"/>
          </a:p>
        </p:txBody>
      </p:sp>
    </p:spTree>
    <p:extLst>
      <p:ext uri="{BB962C8B-B14F-4D97-AF65-F5344CB8AC3E}">
        <p14:creationId xmlns:p14="http://schemas.microsoft.com/office/powerpoint/2010/main" val="13611798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mtClean="0"/>
              <a:t>How to cite/reference</a:t>
            </a:r>
            <a:endParaRPr lang="en-IE" dirty="0"/>
          </a:p>
        </p:txBody>
      </p:sp>
      <p:sp>
        <p:nvSpPr>
          <p:cNvPr id="3" name="Content Placeholder 2"/>
          <p:cNvSpPr>
            <a:spLocks noGrp="1"/>
          </p:cNvSpPr>
          <p:nvPr>
            <p:ph sz="quarter" idx="1"/>
          </p:nvPr>
        </p:nvSpPr>
        <p:spPr>
          <a:xfrm>
            <a:off x="457200" y="1219200"/>
            <a:ext cx="8579296" cy="4937760"/>
          </a:xfrm>
        </p:spPr>
        <p:txBody>
          <a:bodyPr/>
          <a:lstStyle/>
          <a:p>
            <a:r>
              <a:rPr lang="en-IE" sz="2400" dirty="0" smtClean="0"/>
              <a:t>A Journal Article</a:t>
            </a:r>
          </a:p>
          <a:p>
            <a:pPr lvl="1"/>
            <a:r>
              <a:rPr lang="en-GB" sz="2000" dirty="0" smtClean="0"/>
              <a:t>Author(s) (year), ‘Title of article in single quotes’, Name of Journal in Italics, Volume, Issue, Page Numbers</a:t>
            </a:r>
          </a:p>
          <a:p>
            <a:pPr lvl="1"/>
            <a:r>
              <a:rPr lang="en-GB" sz="2000" dirty="0" err="1" smtClean="0"/>
              <a:t>Bisbal</a:t>
            </a:r>
            <a:r>
              <a:rPr lang="en-GB" sz="2000" dirty="0" smtClean="0"/>
              <a:t> J, Lawless D,  Wu B and </a:t>
            </a:r>
            <a:r>
              <a:rPr lang="en-GB" sz="2000" dirty="0" err="1" smtClean="0"/>
              <a:t>Grimson</a:t>
            </a:r>
            <a:r>
              <a:rPr lang="en-GB" sz="2000" dirty="0" smtClean="0"/>
              <a:t> J (1999), ‘Legacy Information System Migration: A Brief Review of Problems, Solutions and Research Issues’, IEEE Software ,Vol. 16 (5).</a:t>
            </a:r>
          </a:p>
          <a:p>
            <a:r>
              <a:rPr lang="en-GB" sz="2400" dirty="0" smtClean="0"/>
              <a:t>A Conference Paper</a:t>
            </a:r>
          </a:p>
          <a:p>
            <a:pPr lvl="1"/>
            <a:r>
              <a:rPr lang="en-IE" sz="2000" dirty="0" smtClean="0"/>
              <a:t>Author(s) (Year),  ‘Title of Paper in single quotation marks’, Title of Conference in italics, edition if relevant, Location and date of conference, if known,  Place of Publication if known, page numbers if known.</a:t>
            </a:r>
          </a:p>
          <a:p>
            <a:pPr lvl="1"/>
            <a:r>
              <a:rPr lang="en-IE" sz="2000" dirty="0" smtClean="0"/>
              <a:t>Boehm, B (2006),  ‘A View of 20th and 21st Century Software Engineering’</a:t>
            </a:r>
            <a:r>
              <a:rPr lang="en-GB" sz="2000" dirty="0" smtClean="0"/>
              <a:t>, </a:t>
            </a:r>
            <a:r>
              <a:rPr lang="en-IE" sz="2000" dirty="0" smtClean="0"/>
              <a:t>In the Proceedings of the 28th international conference on Software engineering (ICSE’06), Shanghai International Convention </a:t>
            </a:r>
            <a:r>
              <a:rPr lang="en-IE" sz="2000" dirty="0" err="1" smtClean="0"/>
              <a:t>Center</a:t>
            </a:r>
            <a:r>
              <a:rPr lang="en-IE" sz="2000" dirty="0" smtClean="0"/>
              <a:t>, Shanghai, China May 20-28, ACM New York.</a:t>
            </a:r>
          </a:p>
          <a:p>
            <a:pPr lvl="1"/>
            <a:endParaRPr lang="en-IE" sz="2000" dirty="0" smtClean="0"/>
          </a:p>
          <a:p>
            <a:pPr lvl="1"/>
            <a:endParaRPr lang="en-IE" sz="2000" dirty="0" smtClean="0"/>
          </a:p>
          <a:p>
            <a:endParaRPr lang="en-IE" sz="2400" dirty="0"/>
          </a:p>
        </p:txBody>
      </p:sp>
    </p:spTree>
    <p:extLst>
      <p:ext uri="{BB962C8B-B14F-4D97-AF65-F5344CB8AC3E}">
        <p14:creationId xmlns:p14="http://schemas.microsoft.com/office/powerpoint/2010/main" val="2755687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Using Sources in your work</a:t>
            </a:r>
            <a:endParaRPr lang="en-IE" dirty="0"/>
          </a:p>
        </p:txBody>
      </p:sp>
      <p:sp>
        <p:nvSpPr>
          <p:cNvPr id="3" name="Content Placeholder 2"/>
          <p:cNvSpPr>
            <a:spLocks noGrp="1"/>
          </p:cNvSpPr>
          <p:nvPr>
            <p:ph sz="quarter" idx="1"/>
          </p:nvPr>
        </p:nvSpPr>
        <p:spPr/>
        <p:txBody>
          <a:bodyPr/>
          <a:lstStyle/>
          <a:p>
            <a:r>
              <a:rPr lang="en-IE" dirty="0" smtClean="0"/>
              <a:t>Provides evidence and examples to support your arguments, propositions, opinions or findings</a:t>
            </a:r>
          </a:p>
          <a:p>
            <a:pPr lvl="1"/>
            <a:r>
              <a:rPr lang="en-IE" dirty="0" smtClean="0"/>
              <a:t>Establishes credibility</a:t>
            </a:r>
          </a:p>
          <a:p>
            <a:r>
              <a:rPr lang="en-IE" dirty="0" smtClean="0"/>
              <a:t>Providing a map to reader of where your work fits </a:t>
            </a:r>
          </a:p>
          <a:p>
            <a:pPr lvl="1"/>
            <a:r>
              <a:rPr lang="en-IE" dirty="0" smtClean="0"/>
              <a:t>And what its based on</a:t>
            </a:r>
          </a:p>
          <a:p>
            <a:r>
              <a:rPr lang="en-IE" dirty="0" smtClean="0"/>
              <a:t>Allows reader to locate, review and test evidence and examples used</a:t>
            </a:r>
          </a:p>
          <a:p>
            <a:pPr lvl="1"/>
            <a:r>
              <a:rPr lang="en-IE" dirty="0" smtClean="0"/>
              <a:t>Or to use it for their own purposes</a:t>
            </a:r>
          </a:p>
          <a:p>
            <a:r>
              <a:rPr lang="en-IE" dirty="0" smtClean="0"/>
              <a:t>Gives recognition to work which you’ve benefited from</a:t>
            </a:r>
          </a:p>
          <a:p>
            <a:r>
              <a:rPr lang="en-IE" dirty="0" smtClean="0"/>
              <a:t>Demonstrates that you have considered relevant work in the area </a:t>
            </a:r>
            <a:endParaRPr lang="en-IE" dirty="0"/>
          </a:p>
        </p:txBody>
      </p:sp>
    </p:spTree>
    <p:extLst>
      <p:ext uri="{BB962C8B-B14F-4D97-AF65-F5344CB8AC3E}">
        <p14:creationId xmlns:p14="http://schemas.microsoft.com/office/powerpoint/2010/main" val="4261595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to cite/reference</a:t>
            </a:r>
            <a:endParaRPr lang="en-IE" dirty="0"/>
          </a:p>
        </p:txBody>
      </p:sp>
      <p:sp>
        <p:nvSpPr>
          <p:cNvPr id="3" name="Content Placeholder 2"/>
          <p:cNvSpPr>
            <a:spLocks noGrp="1"/>
          </p:cNvSpPr>
          <p:nvPr>
            <p:ph sz="quarter" idx="1"/>
          </p:nvPr>
        </p:nvSpPr>
        <p:spPr>
          <a:xfrm>
            <a:off x="457200" y="1219200"/>
            <a:ext cx="9011344" cy="4937760"/>
          </a:xfrm>
        </p:spPr>
        <p:txBody>
          <a:bodyPr/>
          <a:lstStyle/>
          <a:p>
            <a:r>
              <a:rPr lang="en-IE" dirty="0" smtClean="0"/>
              <a:t>A report by a company where no Author(s) is listed</a:t>
            </a:r>
          </a:p>
          <a:p>
            <a:pPr lvl="1"/>
            <a:r>
              <a:rPr lang="en-IE" dirty="0" smtClean="0"/>
              <a:t>Use the name of the company </a:t>
            </a:r>
          </a:p>
          <a:p>
            <a:pPr marL="274637" lvl="2" indent="0">
              <a:buNone/>
            </a:pPr>
            <a:r>
              <a:rPr lang="en-IE" dirty="0"/>
              <a:t>Standish (2009), </a:t>
            </a:r>
            <a:r>
              <a:rPr lang="en-IE" i="1" dirty="0"/>
              <a:t>Standish Chaos Report 2009</a:t>
            </a:r>
            <a:r>
              <a:rPr lang="en-IE" dirty="0"/>
              <a:t>. Available: http://</a:t>
            </a:r>
            <a:r>
              <a:rPr lang="en-IE" dirty="0">
                <a:hlinkClick r:id="rId2"/>
              </a:rPr>
              <a:t>www.</a:t>
            </a:r>
            <a:r>
              <a:rPr lang="en-IE" b="1" dirty="0">
                <a:hlinkClick r:id="rId2"/>
              </a:rPr>
              <a:t>standish</a:t>
            </a:r>
            <a:r>
              <a:rPr lang="en-IE" dirty="0">
                <a:hlinkClick r:id="rId2"/>
              </a:rPr>
              <a:t>group.com/</a:t>
            </a:r>
            <a:r>
              <a:rPr lang="en-IE" dirty="0"/>
              <a:t>, [Date Accessed: 1</a:t>
            </a:r>
            <a:r>
              <a:rPr lang="en-IE" baseline="30000" dirty="0"/>
              <a:t>st</a:t>
            </a:r>
            <a:r>
              <a:rPr lang="en-IE" dirty="0"/>
              <a:t> October 2011</a:t>
            </a:r>
            <a:r>
              <a:rPr lang="en-IE" dirty="0" smtClean="0"/>
              <a:t>]</a:t>
            </a:r>
          </a:p>
          <a:p>
            <a:pPr marL="274637" lvl="2" indent="0">
              <a:buNone/>
            </a:pPr>
            <a:endParaRPr lang="en-IE" dirty="0"/>
          </a:p>
          <a:p>
            <a:r>
              <a:rPr lang="en-IE" dirty="0" smtClean="0"/>
              <a:t>A website</a:t>
            </a:r>
          </a:p>
          <a:p>
            <a:pPr lvl="1"/>
            <a:r>
              <a:rPr lang="en-IE" dirty="0" smtClean="0"/>
              <a:t>You must include the URI and the date accessed</a:t>
            </a:r>
            <a:endParaRPr lang="en-IE" sz="1500" dirty="0" smtClean="0"/>
          </a:p>
          <a:p>
            <a:pPr marL="274638" lvl="1" indent="0">
              <a:buNone/>
            </a:pPr>
            <a:r>
              <a:rPr lang="en-IE" sz="1800" dirty="0"/>
              <a:t>Green, D. and </a:t>
            </a:r>
            <a:r>
              <a:rPr lang="en-IE" sz="1800" dirty="0" err="1"/>
              <a:t>DiCaterino</a:t>
            </a:r>
            <a:r>
              <a:rPr lang="en-IE" sz="1800" dirty="0"/>
              <a:t> A. (1998), A Survey of System Development Process Models, </a:t>
            </a:r>
            <a:r>
              <a:rPr lang="en-IE" sz="1800" dirty="0" err="1"/>
              <a:t>Center</a:t>
            </a:r>
            <a:r>
              <a:rPr lang="en-IE" sz="1800" dirty="0"/>
              <a:t> for Technology in Government, University at Albany, Available: </a:t>
            </a:r>
            <a:r>
              <a:rPr lang="en-IE" sz="1800" dirty="0">
                <a:hlinkClick r:id="rId3"/>
              </a:rPr>
              <a:t>http://www.ctg.albany.edu/publications/reports/survey_of_sysdev/survey_of_sysdev.pdf</a:t>
            </a:r>
            <a:r>
              <a:rPr lang="en-IE" sz="1800" dirty="0"/>
              <a:t>,  [Accessed: 24th February 2011]</a:t>
            </a:r>
          </a:p>
          <a:p>
            <a:pPr lvl="1"/>
            <a:endParaRPr lang="en-IE" sz="1800" dirty="0" smtClean="0"/>
          </a:p>
          <a:p>
            <a:pPr lvl="1"/>
            <a:endParaRPr lang="en-IE" sz="1800" dirty="0" smtClean="0"/>
          </a:p>
          <a:p>
            <a:endParaRPr lang="en-IE" sz="2000" dirty="0"/>
          </a:p>
        </p:txBody>
      </p:sp>
    </p:spTree>
    <p:extLst>
      <p:ext uri="{BB962C8B-B14F-4D97-AF65-F5344CB8AC3E}">
        <p14:creationId xmlns:p14="http://schemas.microsoft.com/office/powerpoint/2010/main" val="1331688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to cite/reference</a:t>
            </a:r>
            <a:endParaRPr lang="en-IE" dirty="0"/>
          </a:p>
        </p:txBody>
      </p:sp>
      <p:sp>
        <p:nvSpPr>
          <p:cNvPr id="3" name="Content Placeholder 2"/>
          <p:cNvSpPr>
            <a:spLocks noGrp="1"/>
          </p:cNvSpPr>
          <p:nvPr>
            <p:ph sz="quarter" idx="1"/>
          </p:nvPr>
        </p:nvSpPr>
        <p:spPr/>
        <p:txBody>
          <a:bodyPr/>
          <a:lstStyle/>
          <a:p>
            <a:r>
              <a:rPr lang="en-IE" dirty="0" smtClean="0"/>
              <a:t>What if I read something which cites a source which I haven’t read myself ? And I want to refer to it ? </a:t>
            </a:r>
          </a:p>
          <a:p>
            <a:r>
              <a:rPr lang="en-IE" dirty="0" smtClean="0"/>
              <a:t>E.g.</a:t>
            </a:r>
          </a:p>
          <a:p>
            <a:pPr lvl="1"/>
            <a:r>
              <a:rPr lang="en-IE" dirty="0" smtClean="0"/>
              <a:t>X’s theory of y (X 1999) as cited in (Z 2000) states that….</a:t>
            </a:r>
          </a:p>
          <a:p>
            <a:r>
              <a:rPr lang="en-IE" dirty="0" smtClean="0"/>
              <a:t>Do not use this too often</a:t>
            </a:r>
          </a:p>
        </p:txBody>
      </p:sp>
    </p:spTree>
    <p:extLst>
      <p:ext uri="{BB962C8B-B14F-4D97-AF65-F5344CB8AC3E}">
        <p14:creationId xmlns:p14="http://schemas.microsoft.com/office/powerpoint/2010/main" val="31209725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Check this out of the library…</a:t>
            </a:r>
            <a:endParaRPr lang="en-IE"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278" r="5031"/>
          <a:stretch/>
        </p:blipFill>
        <p:spPr bwMode="auto">
          <a:xfrm>
            <a:off x="211015" y="2204865"/>
            <a:ext cx="8932985" cy="237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5770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Reference Management Software</a:t>
            </a:r>
            <a:endParaRPr lang="en-IE" dirty="0"/>
          </a:p>
        </p:txBody>
      </p:sp>
      <p:sp>
        <p:nvSpPr>
          <p:cNvPr id="3" name="Content Placeholder 2"/>
          <p:cNvSpPr>
            <a:spLocks noGrp="1"/>
          </p:cNvSpPr>
          <p:nvPr>
            <p:ph sz="quarter" idx="1"/>
          </p:nvPr>
        </p:nvSpPr>
        <p:spPr/>
        <p:txBody>
          <a:bodyPr/>
          <a:lstStyle/>
          <a:p>
            <a:r>
              <a:rPr lang="en-IE" dirty="0" err="1" smtClean="0">
                <a:hlinkClick r:id="rId2"/>
              </a:rPr>
              <a:t>Zotero</a:t>
            </a:r>
            <a:endParaRPr lang="en-IE" dirty="0" smtClean="0"/>
          </a:p>
          <a:p>
            <a:r>
              <a:rPr lang="en-IE" dirty="0" smtClean="0">
                <a:hlinkClick r:id="rId3"/>
              </a:rPr>
              <a:t>Endnote</a:t>
            </a:r>
            <a:endParaRPr lang="en-IE" dirty="0" smtClean="0"/>
          </a:p>
          <a:p>
            <a:r>
              <a:rPr lang="en-IE" dirty="0" err="1" smtClean="0">
                <a:hlinkClick r:id="rId4"/>
              </a:rPr>
              <a:t>ReadCube</a:t>
            </a:r>
            <a:endParaRPr lang="en-IE" dirty="0"/>
          </a:p>
        </p:txBody>
      </p:sp>
    </p:spTree>
    <p:extLst>
      <p:ext uri="{BB962C8B-B14F-4D97-AF65-F5344CB8AC3E}">
        <p14:creationId xmlns:p14="http://schemas.microsoft.com/office/powerpoint/2010/main" val="3150817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Using Sources in Your Work</a:t>
            </a:r>
            <a:endParaRPr lang="en-IE" dirty="0"/>
          </a:p>
        </p:txBody>
      </p:sp>
      <p:sp>
        <p:nvSpPr>
          <p:cNvPr id="3" name="Content Placeholder 2"/>
          <p:cNvSpPr>
            <a:spLocks noGrp="1"/>
          </p:cNvSpPr>
          <p:nvPr>
            <p:ph sz="quarter" idx="1"/>
          </p:nvPr>
        </p:nvSpPr>
        <p:spPr/>
        <p:txBody>
          <a:bodyPr/>
          <a:lstStyle/>
          <a:p>
            <a:r>
              <a:rPr lang="en-IE" dirty="0" smtClean="0"/>
              <a:t>To support what you are saying</a:t>
            </a:r>
          </a:p>
          <a:p>
            <a:r>
              <a:rPr lang="en-IE" dirty="0" smtClean="0"/>
              <a:t>Introduce someone’s work or opinion in order to discuss</a:t>
            </a:r>
          </a:p>
          <a:p>
            <a:r>
              <a:rPr lang="en-IE" dirty="0" smtClean="0"/>
              <a:t>Show differences between other peoples’ work or opinions</a:t>
            </a:r>
          </a:p>
          <a:p>
            <a:r>
              <a:rPr lang="en-IE" dirty="0" smtClean="0"/>
              <a:t>Show differences between your own work and that of others</a:t>
            </a:r>
            <a:endParaRPr lang="en-IE" dirty="0"/>
          </a:p>
        </p:txBody>
      </p:sp>
    </p:spTree>
    <p:extLst>
      <p:ext uri="{BB962C8B-B14F-4D97-AF65-F5344CB8AC3E}">
        <p14:creationId xmlns:p14="http://schemas.microsoft.com/office/powerpoint/2010/main" val="3365786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IE" dirty="0" smtClean="0"/>
              <a:t>Two Things You Need To Know</a:t>
            </a:r>
          </a:p>
        </p:txBody>
      </p:sp>
      <p:sp>
        <p:nvSpPr>
          <p:cNvPr id="3" name="Content Placeholder 2"/>
          <p:cNvSpPr>
            <a:spLocks noGrp="1"/>
          </p:cNvSpPr>
          <p:nvPr>
            <p:ph sz="quarter" idx="1"/>
          </p:nvPr>
        </p:nvSpPr>
        <p:spPr>
          <a:xfrm>
            <a:off x="457200" y="1219200"/>
            <a:ext cx="8229600" cy="4937125"/>
          </a:xfrm>
        </p:spPr>
        <p:txBody>
          <a:bodyPr>
            <a:normAutofit lnSpcReduction="10000"/>
          </a:bodyPr>
          <a:lstStyle/>
          <a:p>
            <a:pPr marL="274320" indent="-274320" fontAlgn="auto">
              <a:spcAft>
                <a:spcPts val="0"/>
              </a:spcAft>
              <a:buFont typeface="Wingdings 3"/>
              <a:buChar char=""/>
              <a:defRPr/>
            </a:pPr>
            <a:r>
              <a:rPr lang="en-IE" dirty="0" smtClean="0"/>
              <a:t>Citing</a:t>
            </a:r>
          </a:p>
          <a:p>
            <a:pPr marL="548640" lvl="1" indent="-274320" fontAlgn="auto">
              <a:spcAft>
                <a:spcPts val="0"/>
              </a:spcAft>
              <a:buFont typeface="Wingdings 3"/>
              <a:buChar char=""/>
              <a:defRPr/>
            </a:pPr>
            <a:r>
              <a:rPr lang="en-IE" dirty="0" smtClean="0">
                <a:solidFill>
                  <a:schemeClr val="tx1"/>
                </a:solidFill>
              </a:rPr>
              <a:t>Acknowledging within the text/content of your work the source or sources you are using to build an argument or support an opinion.  </a:t>
            </a:r>
          </a:p>
          <a:p>
            <a:pPr marL="548640" lvl="1" indent="-274320" fontAlgn="auto">
              <a:spcAft>
                <a:spcPts val="0"/>
              </a:spcAft>
              <a:buFont typeface="Wingdings 3"/>
              <a:buChar char=""/>
              <a:defRPr/>
            </a:pPr>
            <a:r>
              <a:rPr lang="en-IE" dirty="0" smtClean="0">
                <a:solidFill>
                  <a:schemeClr val="tx1"/>
                </a:solidFill>
              </a:rPr>
              <a:t>It is ok to use someone else’s work in this way.</a:t>
            </a:r>
          </a:p>
          <a:p>
            <a:pPr marL="548640" lvl="1" indent="-274320" fontAlgn="auto">
              <a:spcAft>
                <a:spcPts val="0"/>
              </a:spcAft>
              <a:buFont typeface="Wingdings 3"/>
              <a:buChar char=""/>
              <a:defRPr/>
            </a:pPr>
            <a:r>
              <a:rPr lang="en-IE" dirty="0" smtClean="0">
                <a:solidFill>
                  <a:schemeClr val="tx1"/>
                </a:solidFill>
              </a:rPr>
              <a:t>Do this when</a:t>
            </a:r>
          </a:p>
          <a:p>
            <a:pPr marL="822960" lvl="2" fontAlgn="auto">
              <a:spcAft>
                <a:spcPts val="0"/>
              </a:spcAft>
              <a:buClr>
                <a:schemeClr val="bg1">
                  <a:shade val="50000"/>
                </a:schemeClr>
              </a:buClr>
              <a:buFont typeface="Wingdings 3"/>
              <a:buChar char=""/>
              <a:defRPr/>
            </a:pPr>
            <a:r>
              <a:rPr lang="en-IE" dirty="0" smtClean="0"/>
              <a:t>You want to take an section of a source.</a:t>
            </a:r>
          </a:p>
          <a:p>
            <a:pPr marL="1097280" lvl="3" fontAlgn="auto">
              <a:spcAft>
                <a:spcPts val="0"/>
              </a:spcAft>
              <a:buClr>
                <a:schemeClr val="accent2">
                  <a:shade val="75000"/>
                </a:schemeClr>
              </a:buClr>
              <a:buFont typeface="Wingdings"/>
              <a:buChar char=""/>
              <a:defRPr/>
            </a:pPr>
            <a:r>
              <a:rPr lang="en-IE" dirty="0" smtClean="0"/>
              <a:t>Make it clear why you are using it, put it in quotations and acknowledge the source</a:t>
            </a:r>
          </a:p>
          <a:p>
            <a:pPr marL="822960" lvl="2" fontAlgn="auto">
              <a:spcAft>
                <a:spcPts val="0"/>
              </a:spcAft>
              <a:buClr>
                <a:schemeClr val="bg1">
                  <a:shade val="50000"/>
                </a:schemeClr>
              </a:buClr>
              <a:buFont typeface="Wingdings 3"/>
              <a:buChar char=""/>
              <a:defRPr/>
            </a:pPr>
            <a:r>
              <a:rPr lang="en-IE" dirty="0" smtClean="0"/>
              <a:t>You want to paraphrase or present a summary of information taken from a source(s).</a:t>
            </a:r>
          </a:p>
          <a:p>
            <a:pPr marL="1097280" lvl="3" fontAlgn="auto">
              <a:spcAft>
                <a:spcPts val="0"/>
              </a:spcAft>
              <a:buClr>
                <a:schemeClr val="accent2">
                  <a:shade val="75000"/>
                </a:schemeClr>
              </a:buClr>
              <a:buFont typeface="Wingdings"/>
              <a:buChar char=""/>
              <a:defRPr/>
            </a:pPr>
            <a:r>
              <a:rPr lang="en-IE" dirty="0" smtClean="0"/>
              <a:t>Be careful! It is not ok simply to rewrite. You must also cite and reference.</a:t>
            </a:r>
          </a:p>
          <a:p>
            <a:pPr marL="822960" lvl="2" fontAlgn="auto">
              <a:spcAft>
                <a:spcPts val="0"/>
              </a:spcAft>
              <a:buClr>
                <a:schemeClr val="bg1">
                  <a:shade val="50000"/>
                </a:schemeClr>
              </a:buClr>
              <a:buFont typeface="Wingdings 3"/>
              <a:buChar char=""/>
              <a:defRPr/>
            </a:pPr>
            <a:r>
              <a:rPr lang="en-IE" dirty="0" smtClean="0"/>
              <a:t>You want to support your argument or opinion.</a:t>
            </a:r>
          </a:p>
          <a:p>
            <a:pPr marL="1097280" lvl="3" fontAlgn="auto">
              <a:spcAft>
                <a:spcPts val="0"/>
              </a:spcAft>
              <a:buClr>
                <a:schemeClr val="accent2">
                  <a:shade val="75000"/>
                </a:schemeClr>
              </a:buClr>
              <a:buFont typeface="Wingdings"/>
              <a:buChar char=""/>
              <a:defRPr/>
            </a:pPr>
            <a:r>
              <a:rPr lang="en-IE" dirty="0" smtClean="0"/>
              <a:t>Here you are simply saying ‘I have read respected sources in the area and these guys agree with me’</a:t>
            </a:r>
          </a:p>
          <a:p>
            <a:pPr marL="548640" lvl="1" indent="-274320" fontAlgn="auto">
              <a:spcAft>
                <a:spcPts val="0"/>
              </a:spcAft>
              <a:buFont typeface="Wingdings 3"/>
              <a:buChar char=""/>
              <a:defRPr/>
            </a:pPr>
            <a:endParaRPr lang="en-IE" dirty="0" smtClean="0"/>
          </a:p>
        </p:txBody>
      </p:sp>
    </p:spTree>
    <p:custDataLst>
      <p:tags r:id="rId1"/>
    </p:custDataLst>
    <p:extLst>
      <p:ext uri="{BB962C8B-B14F-4D97-AF65-F5344CB8AC3E}">
        <p14:creationId xmlns:p14="http://schemas.microsoft.com/office/powerpoint/2010/main" val="187680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IE" dirty="0" smtClean="0"/>
              <a:t>Two Things You Need To Know</a:t>
            </a:r>
          </a:p>
        </p:txBody>
      </p:sp>
      <p:sp>
        <p:nvSpPr>
          <p:cNvPr id="3" name="Content Placeholder 2"/>
          <p:cNvSpPr>
            <a:spLocks noGrp="1"/>
          </p:cNvSpPr>
          <p:nvPr>
            <p:ph sz="quarter" idx="1"/>
          </p:nvPr>
        </p:nvSpPr>
        <p:spPr>
          <a:xfrm>
            <a:off x="457200" y="1219200"/>
            <a:ext cx="8229600" cy="4937125"/>
          </a:xfrm>
        </p:spPr>
        <p:txBody>
          <a:bodyPr>
            <a:normAutofit/>
          </a:bodyPr>
          <a:lstStyle/>
          <a:p>
            <a:pPr marL="274320" indent="-274320" fontAlgn="auto">
              <a:spcAft>
                <a:spcPts val="0"/>
              </a:spcAft>
              <a:buFont typeface="Wingdings 3"/>
              <a:buChar char=""/>
              <a:defRPr/>
            </a:pPr>
            <a:r>
              <a:rPr lang="en-IE" dirty="0" smtClean="0"/>
              <a:t>Referencing</a:t>
            </a:r>
          </a:p>
          <a:p>
            <a:pPr marL="548640" lvl="1" indent="-274320" fontAlgn="auto">
              <a:spcAft>
                <a:spcPts val="0"/>
              </a:spcAft>
              <a:buFont typeface="Wingdings 3"/>
              <a:buChar char=""/>
              <a:defRPr/>
            </a:pPr>
            <a:r>
              <a:rPr lang="en-IE" dirty="0" smtClean="0">
                <a:solidFill>
                  <a:schemeClr val="tx1"/>
                </a:solidFill>
              </a:rPr>
              <a:t>When you cite someone’s work you must include the full detail of where to find the original text.</a:t>
            </a:r>
          </a:p>
          <a:p>
            <a:pPr marL="548640" lvl="1" indent="-274320" fontAlgn="auto">
              <a:spcAft>
                <a:spcPts val="0"/>
              </a:spcAft>
              <a:buFont typeface="Wingdings 3"/>
              <a:buChar char=""/>
              <a:defRPr/>
            </a:pPr>
            <a:r>
              <a:rPr lang="en-IE" dirty="0" smtClean="0">
                <a:solidFill>
                  <a:schemeClr val="tx1"/>
                </a:solidFill>
              </a:rPr>
              <a:t>You do this by including a reference list, usually at the end of your submission.</a:t>
            </a:r>
          </a:p>
          <a:p>
            <a:pPr marL="548640" lvl="1" indent="-274320" fontAlgn="auto">
              <a:spcAft>
                <a:spcPts val="0"/>
              </a:spcAft>
              <a:buFont typeface="Wingdings 3"/>
              <a:buChar char=""/>
              <a:defRPr/>
            </a:pPr>
            <a:r>
              <a:rPr lang="en-IE" dirty="0" smtClean="0">
                <a:solidFill>
                  <a:schemeClr val="tx1"/>
                </a:solidFill>
              </a:rPr>
              <a:t>Each reference details</a:t>
            </a:r>
          </a:p>
          <a:p>
            <a:pPr marL="822960" lvl="2" fontAlgn="auto">
              <a:spcAft>
                <a:spcPts val="0"/>
              </a:spcAft>
              <a:buClr>
                <a:schemeClr val="bg1">
                  <a:shade val="50000"/>
                </a:schemeClr>
              </a:buClr>
              <a:buFont typeface="Wingdings 3"/>
              <a:buChar char=""/>
              <a:defRPr/>
            </a:pPr>
            <a:r>
              <a:rPr lang="en-IE" dirty="0" smtClean="0"/>
              <a:t>The Author(s) Name</a:t>
            </a:r>
          </a:p>
          <a:p>
            <a:pPr marL="822960" lvl="2" fontAlgn="auto">
              <a:spcAft>
                <a:spcPts val="0"/>
              </a:spcAft>
              <a:buClr>
                <a:schemeClr val="bg1">
                  <a:shade val="50000"/>
                </a:schemeClr>
              </a:buClr>
              <a:buFont typeface="Wingdings 3"/>
              <a:buChar char=""/>
              <a:defRPr/>
            </a:pPr>
            <a:r>
              <a:rPr lang="en-IE" dirty="0" smtClean="0"/>
              <a:t>The Year of Publication</a:t>
            </a:r>
          </a:p>
          <a:p>
            <a:pPr marL="822960" lvl="2" fontAlgn="auto">
              <a:spcAft>
                <a:spcPts val="0"/>
              </a:spcAft>
              <a:buClr>
                <a:schemeClr val="bg1">
                  <a:shade val="50000"/>
                </a:schemeClr>
              </a:buClr>
              <a:buFont typeface="Wingdings 3"/>
              <a:buChar char=""/>
              <a:defRPr/>
            </a:pPr>
            <a:r>
              <a:rPr lang="en-IE" dirty="0" smtClean="0"/>
              <a:t>The Correct Title</a:t>
            </a:r>
          </a:p>
          <a:p>
            <a:pPr marL="822960" lvl="2" fontAlgn="auto">
              <a:spcAft>
                <a:spcPts val="0"/>
              </a:spcAft>
              <a:buClr>
                <a:schemeClr val="bg1">
                  <a:shade val="50000"/>
                </a:schemeClr>
              </a:buClr>
              <a:buFont typeface="Wingdings 3"/>
              <a:buChar char=""/>
              <a:defRPr/>
            </a:pPr>
            <a:r>
              <a:rPr lang="en-IE" dirty="0" smtClean="0"/>
              <a:t>Where the source can be located – Details of Publication</a:t>
            </a:r>
          </a:p>
          <a:p>
            <a:pPr marL="548640" lvl="1" indent="-274320" fontAlgn="auto">
              <a:spcAft>
                <a:spcPts val="0"/>
              </a:spcAft>
              <a:buFont typeface="Wingdings 3"/>
              <a:buChar char=""/>
              <a:defRPr/>
            </a:pPr>
            <a:r>
              <a:rPr lang="en-IE" dirty="0" smtClean="0">
                <a:solidFill>
                  <a:schemeClr val="tx1"/>
                </a:solidFill>
              </a:rPr>
              <a:t>This enables the reader of your work to locate any sources and read them for themselves.</a:t>
            </a:r>
          </a:p>
          <a:p>
            <a:pPr marL="548640" lvl="1" indent="-274320" fontAlgn="auto">
              <a:spcAft>
                <a:spcPts val="0"/>
              </a:spcAft>
              <a:buFont typeface="Wingdings 3"/>
              <a:buNone/>
              <a:defRPr/>
            </a:pPr>
            <a:endParaRPr lang="en-IE" dirty="0" smtClean="0"/>
          </a:p>
        </p:txBody>
      </p:sp>
    </p:spTree>
    <p:custDataLst>
      <p:tags r:id="rId1"/>
    </p:custDataLst>
    <p:extLst>
      <p:ext uri="{BB962C8B-B14F-4D97-AF65-F5344CB8AC3E}">
        <p14:creationId xmlns:p14="http://schemas.microsoft.com/office/powerpoint/2010/main" val="286285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Citing and Referencing</a:t>
            </a:r>
            <a:endParaRPr lang="en-IE" dirty="0"/>
          </a:p>
        </p:txBody>
      </p:sp>
      <p:sp>
        <p:nvSpPr>
          <p:cNvPr id="3" name="Content Placeholder 2"/>
          <p:cNvSpPr>
            <a:spLocks noGrp="1"/>
          </p:cNvSpPr>
          <p:nvPr>
            <p:ph sz="quarter" idx="1"/>
          </p:nvPr>
        </p:nvSpPr>
        <p:spPr/>
        <p:txBody>
          <a:bodyPr/>
          <a:lstStyle/>
          <a:p>
            <a:r>
              <a:rPr lang="en-IE" dirty="0" smtClean="0"/>
              <a:t>Performed as a pair</a:t>
            </a:r>
          </a:p>
          <a:p>
            <a:r>
              <a:rPr lang="en-IE" dirty="0" smtClean="0"/>
              <a:t>If you cite</a:t>
            </a:r>
          </a:p>
          <a:p>
            <a:r>
              <a:rPr lang="en-IE" dirty="0" smtClean="0"/>
              <a:t>You must include the full detail in your reference list</a:t>
            </a:r>
            <a:endParaRPr lang="en-IE" dirty="0"/>
          </a:p>
        </p:txBody>
      </p:sp>
    </p:spTree>
    <p:extLst>
      <p:ext uri="{BB962C8B-B14F-4D97-AF65-F5344CB8AC3E}">
        <p14:creationId xmlns:p14="http://schemas.microsoft.com/office/powerpoint/2010/main" val="4122446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IE" dirty="0" smtClean="0"/>
              <a:t>Handling Common Knowledge</a:t>
            </a:r>
          </a:p>
        </p:txBody>
      </p:sp>
      <p:sp>
        <p:nvSpPr>
          <p:cNvPr id="3" name="Content Placeholder 2"/>
          <p:cNvSpPr>
            <a:spLocks noGrp="1"/>
          </p:cNvSpPr>
          <p:nvPr>
            <p:ph sz="quarter" idx="1"/>
          </p:nvPr>
        </p:nvSpPr>
        <p:spPr>
          <a:xfrm>
            <a:off x="457200" y="1219200"/>
            <a:ext cx="8229600" cy="4937125"/>
          </a:xfrm>
        </p:spPr>
        <p:txBody>
          <a:bodyPr>
            <a:normAutofit fontScale="92500" lnSpcReduction="10000"/>
          </a:bodyPr>
          <a:lstStyle/>
          <a:p>
            <a:pPr marL="274320" indent="-274320" fontAlgn="auto">
              <a:spcAft>
                <a:spcPts val="0"/>
              </a:spcAft>
              <a:buFont typeface="Wingdings 3"/>
              <a:buChar char=""/>
              <a:defRPr/>
            </a:pPr>
            <a:r>
              <a:rPr lang="en-IE" dirty="0" smtClean="0"/>
              <a:t>Any knowledge that is so well known that it can be found in numerous sources does not have to be cited.</a:t>
            </a:r>
          </a:p>
          <a:p>
            <a:pPr marL="274320" indent="-274320" fontAlgn="auto">
              <a:spcAft>
                <a:spcPts val="0"/>
              </a:spcAft>
              <a:buFont typeface="Wingdings 3"/>
              <a:buChar char=""/>
              <a:defRPr/>
            </a:pPr>
            <a:r>
              <a:rPr lang="en-IE" dirty="0" smtClean="0"/>
              <a:t>E.g. </a:t>
            </a:r>
          </a:p>
          <a:p>
            <a:pPr marL="548958" lvl="1" indent="-274320" fontAlgn="auto">
              <a:spcAft>
                <a:spcPts val="0"/>
              </a:spcAft>
              <a:buFont typeface="Wingdings 3"/>
              <a:buChar char=""/>
              <a:defRPr/>
            </a:pPr>
            <a:r>
              <a:rPr lang="en-IE" dirty="0" smtClean="0"/>
              <a:t>A large number of programming languages use compilers to translate source code to machine executable code.  However, some are translated into a form which can be interpreted when needed to form machine code.</a:t>
            </a:r>
          </a:p>
          <a:p>
            <a:pPr marL="274320" indent="-274320" fontAlgn="auto">
              <a:spcAft>
                <a:spcPts val="0"/>
              </a:spcAft>
              <a:buFont typeface="Wingdings 3"/>
              <a:buChar char=""/>
              <a:defRPr/>
            </a:pPr>
            <a:r>
              <a:rPr lang="en-IE" dirty="0" smtClean="0"/>
              <a:t>If however you want to state something about what the efficiency or effectiveness of this you will need to cite a source to support your argument:</a:t>
            </a:r>
          </a:p>
          <a:p>
            <a:pPr marL="548958" lvl="1" indent="-274320" fontAlgn="auto">
              <a:spcAft>
                <a:spcPts val="0"/>
              </a:spcAft>
              <a:buFont typeface="Wingdings 3"/>
              <a:buChar char=""/>
              <a:defRPr/>
            </a:pPr>
            <a:r>
              <a:rPr lang="en-IE" dirty="0" smtClean="0"/>
              <a:t>E.g.</a:t>
            </a:r>
          </a:p>
          <a:p>
            <a:pPr marL="823595" lvl="2" indent="-274320" fontAlgn="auto">
              <a:spcAft>
                <a:spcPts val="0"/>
              </a:spcAft>
              <a:buFont typeface="Wingdings 3"/>
              <a:buChar char=""/>
              <a:defRPr/>
            </a:pPr>
            <a:r>
              <a:rPr lang="en-IE" dirty="0" smtClean="0"/>
              <a:t>A large number of </a:t>
            </a:r>
            <a:r>
              <a:rPr lang="en-IE" dirty="0"/>
              <a:t>programming use compilers to translate source code to machine executable code.  However, some are translated into a form which can be interpreted when needed to form machine </a:t>
            </a:r>
            <a:r>
              <a:rPr lang="en-IE" dirty="0" smtClean="0"/>
              <a:t>code</a:t>
            </a:r>
            <a:r>
              <a:rPr lang="en-IE" dirty="0"/>
              <a:t> </a:t>
            </a:r>
            <a:r>
              <a:rPr lang="en-IE" dirty="0" smtClean="0"/>
              <a:t>as this is more efficient in a mobile world (Jams 2010).</a:t>
            </a:r>
          </a:p>
          <a:p>
            <a:pPr marL="0" indent="0" fontAlgn="auto">
              <a:spcAft>
                <a:spcPts val="0"/>
              </a:spcAft>
              <a:buNone/>
              <a:defRPr/>
            </a:pPr>
            <a:endParaRPr lang="en-IE" dirty="0" smtClean="0"/>
          </a:p>
        </p:txBody>
      </p:sp>
    </p:spTree>
    <p:custDataLst>
      <p:tags r:id="rId1"/>
    </p:custDataLst>
    <p:extLst>
      <p:ext uri="{BB962C8B-B14F-4D97-AF65-F5344CB8AC3E}">
        <p14:creationId xmlns:p14="http://schemas.microsoft.com/office/powerpoint/2010/main" val="256033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Using Sources in Your Work</a:t>
            </a:r>
            <a:endParaRPr lang="en-IE" dirty="0"/>
          </a:p>
        </p:txBody>
      </p:sp>
      <p:sp>
        <p:nvSpPr>
          <p:cNvPr id="3" name="Content Placeholder 2"/>
          <p:cNvSpPr>
            <a:spLocks noGrp="1"/>
          </p:cNvSpPr>
          <p:nvPr>
            <p:ph sz="quarter" idx="1"/>
          </p:nvPr>
        </p:nvSpPr>
        <p:spPr/>
        <p:txBody>
          <a:bodyPr/>
          <a:lstStyle/>
          <a:p>
            <a:r>
              <a:rPr lang="en-IE" dirty="0" smtClean="0"/>
              <a:t>To report </a:t>
            </a:r>
          </a:p>
          <a:p>
            <a:pPr lvl="1"/>
            <a:r>
              <a:rPr lang="en-IE" dirty="0" smtClean="0"/>
              <a:t>Facts, figures, definitions etc</a:t>
            </a:r>
          </a:p>
          <a:p>
            <a:pPr lvl="1"/>
            <a:r>
              <a:rPr lang="en-IE" dirty="0" err="1" smtClean="0"/>
              <a:t>E.g</a:t>
            </a:r>
            <a:endParaRPr lang="en-IE" dirty="0" smtClean="0"/>
          </a:p>
          <a:p>
            <a:pPr marL="0" lvl="1" indent="0">
              <a:buNone/>
            </a:pPr>
            <a:r>
              <a:rPr lang="en-IE" dirty="0" smtClean="0"/>
              <a:t>Citation:</a:t>
            </a:r>
            <a:endParaRPr lang="en-IE" dirty="0"/>
          </a:p>
          <a:p>
            <a:pPr marL="274637" lvl="2" indent="0">
              <a:buNone/>
            </a:pPr>
            <a:r>
              <a:rPr lang="en-IE" dirty="0" smtClean="0"/>
              <a:t>Standish (2009) showed that only 32% of all software projects were deemed successful.</a:t>
            </a:r>
          </a:p>
          <a:p>
            <a:pPr lvl="1" indent="0">
              <a:buNone/>
            </a:pPr>
            <a:endParaRPr lang="en-IE" dirty="0" smtClean="0"/>
          </a:p>
          <a:p>
            <a:pPr marL="0" lvl="1" indent="0">
              <a:buNone/>
            </a:pPr>
            <a:r>
              <a:rPr lang="en-IE" dirty="0" smtClean="0"/>
              <a:t>Reference:</a:t>
            </a:r>
          </a:p>
          <a:p>
            <a:pPr marL="274637" lvl="2" indent="0">
              <a:buNone/>
            </a:pPr>
            <a:r>
              <a:rPr lang="en-IE" dirty="0" smtClean="0"/>
              <a:t>Standish (2009), </a:t>
            </a:r>
            <a:r>
              <a:rPr lang="en-IE" i="1" dirty="0" smtClean="0"/>
              <a:t>Standish Chaos Report 2009</a:t>
            </a:r>
            <a:r>
              <a:rPr lang="en-IE" dirty="0" smtClean="0"/>
              <a:t>.  Available: http://</a:t>
            </a:r>
            <a:r>
              <a:rPr lang="en-IE" dirty="0" smtClean="0">
                <a:hlinkClick r:id="rId2"/>
              </a:rPr>
              <a:t>www.</a:t>
            </a:r>
            <a:r>
              <a:rPr lang="en-IE" b="1" dirty="0" smtClean="0">
                <a:hlinkClick r:id="rId2"/>
              </a:rPr>
              <a:t>standish</a:t>
            </a:r>
            <a:r>
              <a:rPr lang="en-IE" dirty="0" smtClean="0">
                <a:hlinkClick r:id="rId2"/>
              </a:rPr>
              <a:t>group.com/</a:t>
            </a:r>
            <a:r>
              <a:rPr lang="en-IE" dirty="0" smtClean="0"/>
              <a:t>, [Date Accessed: 1</a:t>
            </a:r>
            <a:r>
              <a:rPr lang="en-IE" baseline="30000" dirty="0" smtClean="0"/>
              <a:t>st</a:t>
            </a:r>
            <a:r>
              <a:rPr lang="en-IE" dirty="0" smtClean="0"/>
              <a:t> October 2011]</a:t>
            </a:r>
            <a:endParaRPr lang="en-IE" dirty="0"/>
          </a:p>
          <a:p>
            <a:pPr marL="0" lvl="1" indent="0">
              <a:buNone/>
            </a:pPr>
            <a:r>
              <a:rPr lang="en-IE" dirty="0" smtClean="0"/>
              <a:t>Format for Website:</a:t>
            </a:r>
          </a:p>
          <a:p>
            <a:pPr marL="274637" lvl="2" indent="0">
              <a:buNone/>
            </a:pPr>
            <a:r>
              <a:rPr lang="en-IE" dirty="0" smtClean="0"/>
              <a:t>Author(s) (Year),  </a:t>
            </a:r>
            <a:r>
              <a:rPr lang="en-IE" i="1" dirty="0" smtClean="0"/>
              <a:t>Title Of Site In Italics With Each Word Capitalised</a:t>
            </a:r>
            <a:r>
              <a:rPr lang="en-IE" dirty="0" smtClean="0"/>
              <a:t>.  Available: URI, [Date Accessed: date]</a:t>
            </a:r>
            <a:endParaRPr lang="en-IE" dirty="0"/>
          </a:p>
        </p:txBody>
      </p:sp>
    </p:spTree>
    <p:extLst>
      <p:ext uri="{BB962C8B-B14F-4D97-AF65-F5344CB8AC3E}">
        <p14:creationId xmlns:p14="http://schemas.microsoft.com/office/powerpoint/2010/main" val="1840171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Using Sources in Your Work</a:t>
            </a:r>
            <a:endParaRPr lang="en-IE" dirty="0"/>
          </a:p>
        </p:txBody>
      </p:sp>
      <p:sp>
        <p:nvSpPr>
          <p:cNvPr id="3" name="Content Placeholder 2"/>
          <p:cNvSpPr>
            <a:spLocks noGrp="1"/>
          </p:cNvSpPr>
          <p:nvPr>
            <p:ph sz="quarter" idx="1"/>
          </p:nvPr>
        </p:nvSpPr>
        <p:spPr/>
        <p:txBody>
          <a:bodyPr/>
          <a:lstStyle/>
          <a:p>
            <a:r>
              <a:rPr lang="en-IE" dirty="0" smtClean="0"/>
              <a:t>To acknowledge</a:t>
            </a:r>
          </a:p>
          <a:p>
            <a:pPr lvl="1"/>
            <a:r>
              <a:rPr lang="en-IE" dirty="0" smtClean="0"/>
              <a:t>You are using some particular approach</a:t>
            </a:r>
          </a:p>
          <a:p>
            <a:pPr lvl="1"/>
            <a:r>
              <a:rPr lang="en-IE" dirty="0" smtClean="0"/>
              <a:t>E.g.</a:t>
            </a:r>
          </a:p>
          <a:p>
            <a:pPr lvl="1" indent="0">
              <a:buNone/>
            </a:pPr>
            <a:endParaRPr lang="en-IE" dirty="0" smtClean="0"/>
          </a:p>
          <a:p>
            <a:pPr marL="0" lvl="1" indent="0">
              <a:buNone/>
            </a:pPr>
            <a:r>
              <a:rPr lang="en-IE" dirty="0" smtClean="0"/>
              <a:t>Citation:</a:t>
            </a:r>
          </a:p>
          <a:p>
            <a:pPr marL="274637" lvl="2" indent="0">
              <a:buNone/>
            </a:pPr>
            <a:r>
              <a:rPr lang="en-IE" dirty="0" smtClean="0"/>
              <a:t>The process of developing a literature review used in this lecture is that by Diana Ridley (2008).</a:t>
            </a:r>
          </a:p>
          <a:p>
            <a:pPr marL="0" lvl="1" indent="0">
              <a:buNone/>
            </a:pPr>
            <a:r>
              <a:rPr lang="en-IE" dirty="0" smtClean="0"/>
              <a:t>Reference:</a:t>
            </a:r>
          </a:p>
          <a:p>
            <a:pPr marL="274637" lvl="2">
              <a:buNone/>
            </a:pPr>
            <a:r>
              <a:rPr lang="en-IE" dirty="0" smtClean="0"/>
              <a:t> Ridley D (2008),  </a:t>
            </a:r>
            <a:r>
              <a:rPr lang="en-IE" i="1" dirty="0" smtClean="0"/>
              <a:t>The Literature Review:  A Step-by-Step Guide for Students</a:t>
            </a:r>
            <a:r>
              <a:rPr lang="en-IE" dirty="0" smtClean="0"/>
              <a:t>, Sage Publications Ltd. </a:t>
            </a:r>
          </a:p>
          <a:p>
            <a:pPr marL="0" lvl="1">
              <a:buNone/>
            </a:pPr>
            <a:r>
              <a:rPr lang="en-IE" dirty="0" smtClean="0"/>
              <a:t>Format for Book:</a:t>
            </a:r>
          </a:p>
          <a:p>
            <a:pPr marL="274637" lvl="2">
              <a:buNone/>
            </a:pPr>
            <a:r>
              <a:rPr lang="en-IE" dirty="0" smtClean="0"/>
              <a:t>Author(s) </a:t>
            </a:r>
            <a:r>
              <a:rPr lang="en-IE" dirty="0"/>
              <a:t>(Year),  </a:t>
            </a:r>
            <a:r>
              <a:rPr lang="en-IE" i="1" dirty="0" smtClean="0"/>
              <a:t>Name Of Book In Italics With Each Word Capitalised, Edition If Relevant, </a:t>
            </a:r>
            <a:r>
              <a:rPr lang="en-IE" dirty="0" smtClean="0"/>
              <a:t>Publisher.</a:t>
            </a:r>
            <a:endParaRPr lang="en-IE" dirty="0"/>
          </a:p>
          <a:p>
            <a:pPr marL="0" lvl="1">
              <a:buNone/>
            </a:pPr>
            <a:endParaRPr lang="en-IE" dirty="0"/>
          </a:p>
        </p:txBody>
      </p:sp>
    </p:spTree>
    <p:extLst>
      <p:ext uri="{BB962C8B-B14F-4D97-AF65-F5344CB8AC3E}">
        <p14:creationId xmlns:p14="http://schemas.microsoft.com/office/powerpoint/2010/main" val="182980294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1556</TotalTime>
  <Words>1703</Words>
  <Application>Microsoft Office PowerPoint</Application>
  <PresentationFormat>On-screen Show (4:3)</PresentationFormat>
  <Paragraphs>174</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Origin</vt:lpstr>
      <vt:lpstr>Citation and Referencing</vt:lpstr>
      <vt:lpstr>Using Sources in your work</vt:lpstr>
      <vt:lpstr>Using Sources in Your Work</vt:lpstr>
      <vt:lpstr>Two Things You Need To Know</vt:lpstr>
      <vt:lpstr>Two Things You Need To Know</vt:lpstr>
      <vt:lpstr>Citing and Referencing</vt:lpstr>
      <vt:lpstr>Handling Common Knowledge</vt:lpstr>
      <vt:lpstr>Using Sources in Your Work</vt:lpstr>
      <vt:lpstr>Using Sources in Your Work</vt:lpstr>
      <vt:lpstr>Using Sources in Your Work</vt:lpstr>
      <vt:lpstr>Quoting</vt:lpstr>
      <vt:lpstr>Quoting</vt:lpstr>
      <vt:lpstr>Summarise and Paraphrase</vt:lpstr>
      <vt:lpstr>Using Sources in Your Work</vt:lpstr>
      <vt:lpstr>Using Sources in Your Work</vt:lpstr>
      <vt:lpstr>HARVARD Referencing</vt:lpstr>
      <vt:lpstr>How to cite</vt:lpstr>
      <vt:lpstr>How to reference</vt:lpstr>
      <vt:lpstr>How to cite/reference</vt:lpstr>
      <vt:lpstr>How to cite/reference</vt:lpstr>
      <vt:lpstr>How to cite/reference</vt:lpstr>
      <vt:lpstr>Check this out of the library…</vt:lpstr>
      <vt:lpstr>Reference Management Software</vt:lpstr>
    </vt:vector>
  </TitlesOfParts>
  <Company>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research?</dc:title>
  <dc:creator>x</dc:creator>
  <cp:lastModifiedBy>Damian Gordon</cp:lastModifiedBy>
  <cp:revision>285</cp:revision>
  <dcterms:created xsi:type="dcterms:W3CDTF">2004-11-26T12:56:11Z</dcterms:created>
  <dcterms:modified xsi:type="dcterms:W3CDTF">2014-10-17T21:15:37Z</dcterms:modified>
</cp:coreProperties>
</file>