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17"/>
  </p:notesMasterIdLst>
  <p:handoutMasterIdLst>
    <p:handoutMasterId r:id="rId18"/>
  </p:handoutMasterIdLst>
  <p:sldIdLst>
    <p:sldId id="389" r:id="rId2"/>
    <p:sldId id="515" r:id="rId3"/>
    <p:sldId id="527" r:id="rId4"/>
    <p:sldId id="528" r:id="rId5"/>
    <p:sldId id="517" r:id="rId6"/>
    <p:sldId id="529" r:id="rId7"/>
    <p:sldId id="518" r:id="rId8"/>
    <p:sldId id="519" r:id="rId9"/>
    <p:sldId id="520" r:id="rId10"/>
    <p:sldId id="521" r:id="rId11"/>
    <p:sldId id="522" r:id="rId12"/>
    <p:sldId id="523" r:id="rId13"/>
    <p:sldId id="524" r:id="rId14"/>
    <p:sldId id="525" r:id="rId15"/>
    <p:sldId id="526" r:id="rId16"/>
  </p:sldIdLst>
  <p:sldSz cx="9144000" cy="6858000" type="screen4x3"/>
  <p:notesSz cx="6858000" cy="9144000"/>
  <p:defaultTextStyle>
    <a:defPPr>
      <a:defRPr lang="en-GB"/>
    </a:defPPr>
    <a:lvl1pPr algn="ctr" rtl="0" eaLnBrk="0" fontAlgn="base" hangingPunct="0">
      <a:spcBef>
        <a:spcPct val="0"/>
      </a:spcBef>
      <a:spcAft>
        <a:spcPct val="0"/>
      </a:spcAft>
      <a:defRPr sz="3600" kern="1200">
        <a:solidFill>
          <a:schemeClr val="tx1"/>
        </a:solidFill>
        <a:latin typeface="Arial" charset="0"/>
        <a:ea typeface="+mn-ea"/>
        <a:cs typeface="+mn-cs"/>
      </a:defRPr>
    </a:lvl1pPr>
    <a:lvl2pPr marL="457200" algn="ctr" rtl="0" eaLnBrk="0" fontAlgn="base" hangingPunct="0">
      <a:spcBef>
        <a:spcPct val="0"/>
      </a:spcBef>
      <a:spcAft>
        <a:spcPct val="0"/>
      </a:spcAft>
      <a:defRPr sz="3600" kern="1200">
        <a:solidFill>
          <a:schemeClr val="tx1"/>
        </a:solidFill>
        <a:latin typeface="Arial" charset="0"/>
        <a:ea typeface="+mn-ea"/>
        <a:cs typeface="+mn-cs"/>
      </a:defRPr>
    </a:lvl2pPr>
    <a:lvl3pPr marL="914400" algn="ctr" rtl="0" eaLnBrk="0" fontAlgn="base" hangingPunct="0">
      <a:spcBef>
        <a:spcPct val="0"/>
      </a:spcBef>
      <a:spcAft>
        <a:spcPct val="0"/>
      </a:spcAft>
      <a:defRPr sz="3600" kern="1200">
        <a:solidFill>
          <a:schemeClr val="tx1"/>
        </a:solidFill>
        <a:latin typeface="Arial" charset="0"/>
        <a:ea typeface="+mn-ea"/>
        <a:cs typeface="+mn-cs"/>
      </a:defRPr>
    </a:lvl3pPr>
    <a:lvl4pPr marL="1371600" algn="ctr" rtl="0" eaLnBrk="0" fontAlgn="base" hangingPunct="0">
      <a:spcBef>
        <a:spcPct val="0"/>
      </a:spcBef>
      <a:spcAft>
        <a:spcPct val="0"/>
      </a:spcAft>
      <a:defRPr sz="3600" kern="1200">
        <a:solidFill>
          <a:schemeClr val="tx1"/>
        </a:solidFill>
        <a:latin typeface="Arial" charset="0"/>
        <a:ea typeface="+mn-ea"/>
        <a:cs typeface="+mn-cs"/>
      </a:defRPr>
    </a:lvl4pPr>
    <a:lvl5pPr marL="1828800" algn="ctr" rtl="0" eaLnBrk="0" fontAlgn="base" hangingPunct="0">
      <a:spcBef>
        <a:spcPct val="0"/>
      </a:spcBef>
      <a:spcAft>
        <a:spcPct val="0"/>
      </a:spcAft>
      <a:defRPr sz="3600" kern="1200">
        <a:solidFill>
          <a:schemeClr val="tx1"/>
        </a:solidFill>
        <a:latin typeface="Arial" charset="0"/>
        <a:ea typeface="+mn-ea"/>
        <a:cs typeface="+mn-cs"/>
      </a:defRPr>
    </a:lvl5pPr>
    <a:lvl6pPr marL="2286000" algn="l" defTabSz="914400" rtl="0" eaLnBrk="1" latinLnBrk="0" hangingPunct="1">
      <a:defRPr sz="3600" kern="1200">
        <a:solidFill>
          <a:schemeClr val="tx1"/>
        </a:solidFill>
        <a:latin typeface="Arial" charset="0"/>
        <a:ea typeface="+mn-ea"/>
        <a:cs typeface="+mn-cs"/>
      </a:defRPr>
    </a:lvl6pPr>
    <a:lvl7pPr marL="2743200" algn="l" defTabSz="914400" rtl="0" eaLnBrk="1" latinLnBrk="0" hangingPunct="1">
      <a:defRPr sz="3600" kern="1200">
        <a:solidFill>
          <a:schemeClr val="tx1"/>
        </a:solidFill>
        <a:latin typeface="Arial" charset="0"/>
        <a:ea typeface="+mn-ea"/>
        <a:cs typeface="+mn-cs"/>
      </a:defRPr>
    </a:lvl7pPr>
    <a:lvl8pPr marL="3200400" algn="l" defTabSz="914400" rtl="0" eaLnBrk="1" latinLnBrk="0" hangingPunct="1">
      <a:defRPr sz="3600" kern="1200">
        <a:solidFill>
          <a:schemeClr val="tx1"/>
        </a:solidFill>
        <a:latin typeface="Arial" charset="0"/>
        <a:ea typeface="+mn-ea"/>
        <a:cs typeface="+mn-cs"/>
      </a:defRPr>
    </a:lvl8pPr>
    <a:lvl9pPr marL="3657600" algn="l" defTabSz="914400" rtl="0" eaLnBrk="1" latinLnBrk="0" hangingPunct="1">
      <a:defRPr sz="3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DF85"/>
    <a:srgbClr val="0099FF"/>
    <a:srgbClr val="CCECFF"/>
    <a:srgbClr val="FFFFCC"/>
    <a:srgbClr val="FFFF99"/>
    <a:srgbClr val="0033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88" autoAdjust="0"/>
    <p:restoredTop sz="94687" autoAdjust="0"/>
  </p:normalViewPr>
  <p:slideViewPr>
    <p:cSldViewPr>
      <p:cViewPr>
        <p:scale>
          <a:sx n="77" d="100"/>
          <a:sy n="77" d="100"/>
        </p:scale>
        <p:origin x="-1272"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GB" dirty="0"/>
          </a:p>
        </p:txBody>
      </p:sp>
      <p:sp>
        <p:nvSpPr>
          <p:cNvPr id="4915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dirty="0"/>
          </a:p>
        </p:txBody>
      </p:sp>
      <p:sp>
        <p:nvSpPr>
          <p:cNvPr id="4915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GB" dirty="0"/>
          </a:p>
        </p:txBody>
      </p:sp>
      <p:sp>
        <p:nvSpPr>
          <p:cNvPr id="4915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70EE43EF-C45F-4072-9215-90C762FFC4D6}" type="slidenum">
              <a:rPr lang="en-GB"/>
              <a:pPr>
                <a:defRPr/>
              </a:pPr>
              <a:t>‹#›</a:t>
            </a:fld>
            <a:endParaRPr lang="en-GB" dirty="0"/>
          </a:p>
        </p:txBody>
      </p:sp>
    </p:spTree>
    <p:extLst>
      <p:ext uri="{BB962C8B-B14F-4D97-AF65-F5344CB8AC3E}">
        <p14:creationId xmlns:p14="http://schemas.microsoft.com/office/powerpoint/2010/main" val="9373815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Times New Roman" pitchFamily="18" charset="0"/>
              </a:defRPr>
            </a:lvl1pPr>
          </a:lstStyle>
          <a:p>
            <a:pPr>
              <a:defRPr/>
            </a:pPr>
            <a:endParaRPr lang="en-US" dirty="0"/>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dirty="0"/>
          </a:p>
        </p:txBody>
      </p:sp>
      <p:sp>
        <p:nvSpPr>
          <p:cNvPr id="809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Times New Roman" pitchFamily="18" charset="0"/>
              </a:defRPr>
            </a:lvl1pPr>
          </a:lstStyle>
          <a:p>
            <a:pPr>
              <a:defRPr/>
            </a:pPr>
            <a:endParaRPr lang="en-US" dirty="0"/>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pPr>
              <a:defRPr/>
            </a:pPr>
            <a:fld id="{026B3456-E871-4810-A1D6-6A3012D61745}" type="slidenum">
              <a:rPr lang="en-US"/>
              <a:pPr>
                <a:defRPr/>
              </a:pPr>
              <a:t>‹#›</a:t>
            </a:fld>
            <a:endParaRPr lang="en-US" dirty="0"/>
          </a:p>
        </p:txBody>
      </p:sp>
    </p:spTree>
    <p:extLst>
      <p:ext uri="{BB962C8B-B14F-4D97-AF65-F5344CB8AC3E}">
        <p14:creationId xmlns:p14="http://schemas.microsoft.com/office/powerpoint/2010/main" val="583845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C2445997-3305-4201-A5B9-5CB575A31345}" type="slidenum">
              <a:rPr lang="en-US" smtClean="0"/>
              <a:pPr/>
              <a:t>1</a:t>
            </a:fld>
            <a:endParaRPr lang="en-US" dirty="0"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pPr>
              <a:defRPr/>
            </a:pPr>
            <a:fld id="{A9E55728-4A6C-478D-B215-AE8C680CC244}" type="datetime1">
              <a:rPr lang="en-GB" smtClean="0"/>
              <a:pPr>
                <a:defRPr/>
              </a:pPr>
              <a:t>12/09/2014</a:t>
            </a:fld>
            <a:endParaRPr lang="en-US" dirty="0"/>
          </a:p>
        </p:txBody>
      </p:sp>
      <p:sp>
        <p:nvSpPr>
          <p:cNvPr id="17" name="Footer Placeholder 16"/>
          <p:cNvSpPr>
            <a:spLocks noGrp="1"/>
          </p:cNvSpPr>
          <p:nvPr>
            <p:ph type="ftr" sz="quarter" idx="11"/>
          </p:nvPr>
        </p:nvSpPr>
        <p:spPr>
          <a:xfrm>
            <a:off x="2898648" y="6355080"/>
            <a:ext cx="3474720" cy="365760"/>
          </a:xfrm>
        </p:spPr>
        <p:txBody>
          <a:bodyPr/>
          <a:lstStyle/>
          <a:p>
            <a:pPr>
              <a:defRPr/>
            </a:pPr>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pPr>
              <a:defRPr/>
            </a:pPr>
            <a:fld id="{BE69CC59-7144-4731-AE9A-91F1D15AE6E9}" type="slidenum">
              <a:rPr lang="en-US" smtClean="0"/>
              <a:pPr>
                <a:defRPr/>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98477D5-0105-448D-B26E-2B205FAEFF06}" type="datetime1">
              <a:rPr lang="en-GB" smtClean="0"/>
              <a:pPr>
                <a:defRPr/>
              </a:pPr>
              <a:t>12/09/2014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9D0321-346B-45D4-9D3F-265E53CFF44B}"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E603F70A-3F3D-40F1-A8E2-2644CAC05203}" type="datetime1">
              <a:rPr lang="en-GB" smtClean="0"/>
              <a:pPr>
                <a:defRPr/>
              </a:pPr>
              <a:t>12/09/2014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01C9562-7950-418E-B400-1C58E40F6B77}" type="slidenum">
              <a:rPr lang="en-US" smtClean="0"/>
              <a:pPr>
                <a:defRPr/>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D280B9F5-9DFE-47C1-9EEE-B136FD9C0490}" type="datetime1">
              <a:rPr lang="en-GB" smtClean="0"/>
              <a:pPr>
                <a:defRPr/>
              </a:pPr>
              <a:t>12/09/2014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8023E8C-0F2E-4020-AEE5-28DC3FFAFEB5}" type="slidenum">
              <a:rPr lang="en-US" smtClean="0"/>
              <a:pPr>
                <a:defRPr/>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pPr>
              <a:defRPr/>
            </a:pPr>
            <a:fld id="{2190A356-4E05-420A-BDEB-4ECF0304C831}" type="datetime1">
              <a:rPr lang="en-GB" smtClean="0"/>
              <a:pPr>
                <a:defRPr/>
              </a:pPr>
              <a:t>12/09/2014</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pPr>
              <a:defRPr/>
            </a:pPr>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pPr>
              <a:defRPr/>
            </a:pPr>
            <a:fld id="{E884E786-6512-439F-8258-6DC615C5D265}" type="slidenum">
              <a:rPr lang="en-US" smtClean="0"/>
              <a:pPr>
                <a:defRPr/>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7095D0FD-5FFF-4A87-905C-A11786F79637}" type="datetime1">
              <a:rPr lang="en-GB" smtClean="0"/>
              <a:pPr>
                <a:defRPr/>
              </a:pPr>
              <a:t>12/09/2014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AD88852D-AB17-446F-9980-B2AE65FF200F}" type="slidenum">
              <a:rPr lang="en-US" smtClean="0"/>
              <a:pPr>
                <a:defRPr/>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18C2637B-4DEE-43D0-872B-415603EEEB91}" type="datetime1">
              <a:rPr lang="en-GB" smtClean="0"/>
              <a:pPr>
                <a:defRPr/>
              </a:pPr>
              <a:t>12/09/2014</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7160B881-2A4C-4383-827E-564E82666447}" type="slidenum">
              <a:rPr lang="en-US" smtClean="0"/>
              <a:pPr>
                <a:defRPr/>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126FEFFA-374E-4B08-88AB-76036D83D8B4}" type="datetime1">
              <a:rPr lang="en-GB" smtClean="0"/>
              <a:pPr>
                <a:defRPr/>
              </a:pPr>
              <a:t>12/09/2014</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741C6FC3-9465-41FE-BDD2-26608BD78B6C}" type="slidenum">
              <a:rPr lang="en-US" smtClean="0"/>
              <a:pPr>
                <a:defRPr/>
              </a:pPr>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56FBA8D-550C-41A9-96BB-F65CE6863A5E}" type="datetime1">
              <a:rPr lang="en-GB" smtClean="0"/>
              <a:pPr>
                <a:defRPr/>
              </a:pPr>
              <a:t>12/09/2014</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14FD67DB-AE17-4506-A520-7BDBEE516908}" type="slidenum">
              <a:rPr lang="en-US" smtClean="0"/>
              <a:pPr>
                <a:defRPr/>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099963FC-F5AD-455D-A838-A0A376CA9858}" type="datetime1">
              <a:rPr lang="en-GB" smtClean="0"/>
              <a:pPr>
                <a:defRPr/>
              </a:pPr>
              <a:t>12/09/2014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AC93DED-202C-42DA-8A97-D5CA28E16D41}" type="slidenum">
              <a:rPr lang="en-US" smtClean="0"/>
              <a:pPr>
                <a:defRPr/>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BF655932-DC3A-4341-B77F-706FEC8C0D7E}" type="datetime1">
              <a:rPr lang="en-GB" smtClean="0"/>
              <a:pPr>
                <a:defRPr/>
              </a:pPr>
              <a:t>12/09/2014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194DF0C2-37AE-4FEE-BB4A-84962C2B6BB2}" type="slidenum">
              <a:rPr lang="en-US" smtClean="0"/>
              <a:pPr>
                <a:defRPr/>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a:defRPr/>
            </a:pPr>
            <a:fld id="{85848138-1E1C-4532-BCF5-BBD990CB7A95}" type="datetime1">
              <a:rPr lang="en-GB" smtClean="0"/>
              <a:pPr>
                <a:defRPr/>
              </a:pPr>
              <a:t>12/09/2014</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defRPr/>
            </a:pPr>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defRPr/>
            </a:pPr>
            <a:fld id="{FC5E6416-EAA0-47A8-A03D-A113332CF83F}" type="slidenum">
              <a:rPr lang="en-US" smtClean="0"/>
              <a:pPr>
                <a:defRPr/>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ctrTitle"/>
          </p:nvPr>
        </p:nvSpPr>
        <p:spPr/>
        <p:txBody>
          <a:bodyPr>
            <a:noAutofit/>
          </a:bodyPr>
          <a:lstStyle/>
          <a:p>
            <a:pPr eaLnBrk="1" hangingPunct="1"/>
            <a:r>
              <a:rPr lang="en-GB" sz="2400" dirty="0" smtClean="0">
                <a:solidFill>
                  <a:schemeClr val="tx1"/>
                </a:solidFill>
              </a:rPr>
              <a:t>Research Writing and Scientific Literature</a:t>
            </a:r>
          </a:p>
        </p:txBody>
      </p:sp>
      <p:sp>
        <p:nvSpPr>
          <p:cNvPr id="2" name="Subtitle 1"/>
          <p:cNvSpPr>
            <a:spLocks noGrp="1"/>
          </p:cNvSpPr>
          <p:nvPr>
            <p:ph type="subTitle" idx="1"/>
          </p:nvPr>
        </p:nvSpPr>
        <p:spPr/>
        <p:txBody>
          <a:bodyPr/>
          <a:lstStyle/>
          <a:p>
            <a:r>
              <a:rPr lang="en-IE" dirty="0" smtClean="0"/>
              <a:t>Damian.Gordon@dit.ie</a:t>
            </a:r>
            <a:endParaRPr lang="en-I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smtClean="0"/>
              <a:t>Module Content</a:t>
            </a:r>
            <a:endParaRPr lang="en-IE" dirty="0"/>
          </a:p>
        </p:txBody>
      </p:sp>
      <p:sp>
        <p:nvSpPr>
          <p:cNvPr id="5" name="Content Placeholder 4"/>
          <p:cNvSpPr>
            <a:spLocks noGrp="1"/>
          </p:cNvSpPr>
          <p:nvPr>
            <p:ph sz="quarter" idx="1"/>
          </p:nvPr>
        </p:nvSpPr>
        <p:spPr/>
        <p:txBody>
          <a:bodyPr>
            <a:normAutofit/>
          </a:bodyPr>
          <a:lstStyle/>
          <a:p>
            <a:r>
              <a:rPr lang="en-IE" sz="2800" dirty="0"/>
              <a:t>Writing a report  (or position paper) and abstract</a:t>
            </a:r>
          </a:p>
          <a:p>
            <a:pPr lvl="1"/>
            <a:r>
              <a:rPr lang="en-IE" sz="2400" dirty="0"/>
              <a:t>Scientific Writing: precision, clarity and forthrightness</a:t>
            </a:r>
          </a:p>
          <a:p>
            <a:pPr lvl="1"/>
            <a:r>
              <a:rPr lang="en-IE" sz="2400" dirty="0"/>
              <a:t>Problem definition</a:t>
            </a:r>
          </a:p>
          <a:p>
            <a:pPr lvl="1"/>
            <a:r>
              <a:rPr lang="en-IE" sz="2400" dirty="0"/>
              <a:t>Aims and Objectives</a:t>
            </a:r>
          </a:p>
          <a:p>
            <a:pPr lvl="1"/>
            <a:r>
              <a:rPr lang="en-IE" sz="2400" dirty="0"/>
              <a:t>Structure</a:t>
            </a:r>
          </a:p>
          <a:p>
            <a:pPr lvl="1"/>
            <a:r>
              <a:rPr lang="en-IE" sz="2400" dirty="0" err="1"/>
              <a:t>Synectic</a:t>
            </a:r>
            <a:r>
              <a:rPr lang="en-IE" sz="2400" dirty="0"/>
              <a:t> </a:t>
            </a:r>
            <a:r>
              <a:rPr lang="en-IE" sz="2400" dirty="0" smtClean="0"/>
              <a:t>process</a:t>
            </a:r>
          </a:p>
          <a:p>
            <a:pPr lvl="1"/>
            <a:r>
              <a:rPr lang="en-IE" sz="2400" dirty="0" smtClean="0"/>
              <a:t>Presentation</a:t>
            </a:r>
            <a:endParaRPr lang="en-IE" sz="2400" dirty="0"/>
          </a:p>
        </p:txBody>
      </p:sp>
    </p:spTree>
    <p:extLst>
      <p:ext uri="{BB962C8B-B14F-4D97-AF65-F5344CB8AC3E}">
        <p14:creationId xmlns:p14="http://schemas.microsoft.com/office/powerpoint/2010/main" val="27330875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smtClean="0"/>
              <a:t>Module Assessment</a:t>
            </a:r>
            <a:endParaRPr lang="en-IE" dirty="0"/>
          </a:p>
        </p:txBody>
      </p:sp>
      <p:sp>
        <p:nvSpPr>
          <p:cNvPr id="5" name="Content Placeholder 4"/>
          <p:cNvSpPr>
            <a:spLocks noGrp="1"/>
          </p:cNvSpPr>
          <p:nvPr>
            <p:ph sz="quarter" idx="1"/>
          </p:nvPr>
        </p:nvSpPr>
        <p:spPr/>
        <p:txBody>
          <a:bodyPr>
            <a:normAutofit/>
          </a:bodyPr>
          <a:lstStyle/>
          <a:p>
            <a:r>
              <a:rPr lang="en-IE" sz="2800" dirty="0"/>
              <a:t>Continuous assessment will comprise 100% of the marks for this module. Continuous assessment will take the form of exercises and assignments of varying difficulty. Those within the teaching weeks are aimed to consolidate the material of the module.</a:t>
            </a:r>
          </a:p>
        </p:txBody>
      </p:sp>
    </p:spTree>
    <p:extLst>
      <p:ext uri="{BB962C8B-B14F-4D97-AF65-F5344CB8AC3E}">
        <p14:creationId xmlns:p14="http://schemas.microsoft.com/office/powerpoint/2010/main" val="9893009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smtClean="0"/>
              <a:t>Shannon-Weaver Model</a:t>
            </a:r>
            <a:endParaRPr lang="en-IE"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900" y="1556792"/>
            <a:ext cx="8204200" cy="4267200"/>
          </a:xfrm>
          <a:prstGeom prst="rect">
            <a:avLst/>
          </a:prstGeom>
        </p:spPr>
      </p:pic>
    </p:spTree>
    <p:extLst>
      <p:ext uri="{BB962C8B-B14F-4D97-AF65-F5344CB8AC3E}">
        <p14:creationId xmlns:p14="http://schemas.microsoft.com/office/powerpoint/2010/main" val="7232880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a:t>Shannon-Weaver Model</a:t>
            </a:r>
          </a:p>
        </p:txBody>
      </p:sp>
      <p:sp>
        <p:nvSpPr>
          <p:cNvPr id="5" name="Content Placeholder 4"/>
          <p:cNvSpPr>
            <a:spLocks noGrp="1"/>
          </p:cNvSpPr>
          <p:nvPr>
            <p:ph sz="quarter" idx="1"/>
          </p:nvPr>
        </p:nvSpPr>
        <p:spPr/>
        <p:txBody>
          <a:bodyPr>
            <a:normAutofit/>
          </a:bodyPr>
          <a:lstStyle/>
          <a:p>
            <a:r>
              <a:rPr lang="en-IE" sz="2800" dirty="0" smtClean="0"/>
              <a:t>In1948 mathematician </a:t>
            </a:r>
            <a:r>
              <a:rPr lang="en-IE" sz="2800" dirty="0"/>
              <a:t>Claude </a:t>
            </a:r>
            <a:r>
              <a:rPr lang="en-IE" sz="2800" dirty="0" smtClean="0"/>
              <a:t>Shannon published an article “A </a:t>
            </a:r>
            <a:r>
              <a:rPr lang="en-IE" sz="2800" dirty="0"/>
              <a:t>Mathematical Theory of </a:t>
            </a:r>
            <a:r>
              <a:rPr lang="en-IE" sz="2800" dirty="0" smtClean="0"/>
              <a:t>Communication”.</a:t>
            </a:r>
          </a:p>
          <a:p>
            <a:r>
              <a:rPr lang="en-IE" sz="2800" dirty="0" smtClean="0"/>
              <a:t>It should have been immediately revolutionary, but unfortunately very few people could understand it.</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9992" y="3429000"/>
            <a:ext cx="4127500" cy="23749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624" y="3300660"/>
            <a:ext cx="2065108" cy="2631579"/>
          </a:xfrm>
          <a:prstGeom prst="rect">
            <a:avLst/>
          </a:prstGeom>
        </p:spPr>
      </p:pic>
    </p:spTree>
    <p:extLst>
      <p:ext uri="{BB962C8B-B14F-4D97-AF65-F5344CB8AC3E}">
        <p14:creationId xmlns:p14="http://schemas.microsoft.com/office/powerpoint/2010/main" val="21745925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a:t>Shannon-Weaver Model</a:t>
            </a:r>
          </a:p>
        </p:txBody>
      </p:sp>
      <p:sp>
        <p:nvSpPr>
          <p:cNvPr id="5" name="Content Placeholder 4"/>
          <p:cNvSpPr>
            <a:spLocks noGrp="1"/>
          </p:cNvSpPr>
          <p:nvPr>
            <p:ph sz="quarter" idx="1"/>
          </p:nvPr>
        </p:nvSpPr>
        <p:spPr/>
        <p:txBody>
          <a:bodyPr>
            <a:normAutofit/>
          </a:bodyPr>
          <a:lstStyle/>
          <a:p>
            <a:r>
              <a:rPr lang="en-IE" sz="2800" dirty="0" smtClean="0"/>
              <a:t>The following year this article was republished as a book with a substantial introduction </a:t>
            </a:r>
            <a:r>
              <a:rPr lang="en-IE" sz="2800" dirty="0"/>
              <a:t>by </a:t>
            </a:r>
            <a:r>
              <a:rPr lang="en-IE" sz="2800" dirty="0" smtClean="0"/>
              <a:t>Warren Weaver which made clear its importance. </a:t>
            </a:r>
          </a:p>
          <a:p>
            <a:r>
              <a:rPr lang="en-IE" sz="2800" dirty="0" smtClean="0"/>
              <a:t>It is possible that the importance of the work would not have been recognised without Weaver.</a:t>
            </a:r>
            <a:endParaRPr lang="en-IE" sz="28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3717032"/>
            <a:ext cx="2021900" cy="2736304"/>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6056" y="3613760"/>
            <a:ext cx="2160240" cy="2858549"/>
          </a:xfrm>
          <a:prstGeom prst="rect">
            <a:avLst/>
          </a:prstGeom>
        </p:spPr>
      </p:pic>
    </p:spTree>
    <p:extLst>
      <p:ext uri="{BB962C8B-B14F-4D97-AF65-F5344CB8AC3E}">
        <p14:creationId xmlns:p14="http://schemas.microsoft.com/office/powerpoint/2010/main" val="21808104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smtClean="0"/>
              <a:t>Lesson</a:t>
            </a:r>
            <a:endParaRPr lang="en-IE" dirty="0"/>
          </a:p>
        </p:txBody>
      </p:sp>
      <p:sp>
        <p:nvSpPr>
          <p:cNvPr id="5" name="Content Placeholder 4"/>
          <p:cNvSpPr>
            <a:spLocks noGrp="1"/>
          </p:cNvSpPr>
          <p:nvPr>
            <p:ph sz="quarter" idx="1"/>
          </p:nvPr>
        </p:nvSpPr>
        <p:spPr/>
        <p:txBody>
          <a:bodyPr>
            <a:normAutofit/>
          </a:bodyPr>
          <a:lstStyle/>
          <a:p>
            <a:r>
              <a:rPr lang="en-IE" sz="6600" dirty="0" smtClean="0"/>
              <a:t>HOW YOU SAY SOMETHING IS AS IMPORTANT AS WHAT YOU SAY.</a:t>
            </a:r>
            <a:endParaRPr lang="en-IE" sz="6600" dirty="0"/>
          </a:p>
        </p:txBody>
      </p:sp>
    </p:spTree>
    <p:extLst>
      <p:ext uri="{BB962C8B-B14F-4D97-AF65-F5344CB8AC3E}">
        <p14:creationId xmlns:p14="http://schemas.microsoft.com/office/powerpoint/2010/main" val="2329234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smtClean="0"/>
              <a:t>Important Link</a:t>
            </a:r>
            <a:endParaRPr lang="en-IE" dirty="0"/>
          </a:p>
        </p:txBody>
      </p:sp>
      <p:sp>
        <p:nvSpPr>
          <p:cNvPr id="5" name="Content Placeholder 4"/>
          <p:cNvSpPr>
            <a:spLocks noGrp="1"/>
          </p:cNvSpPr>
          <p:nvPr>
            <p:ph sz="quarter" idx="1"/>
          </p:nvPr>
        </p:nvSpPr>
        <p:spPr/>
        <p:txBody>
          <a:bodyPr>
            <a:normAutofit/>
          </a:bodyPr>
          <a:lstStyle/>
          <a:p>
            <a:r>
              <a:rPr lang="en-IE" sz="5400" dirty="0" smtClean="0"/>
              <a:t>www.damiantgordon.com</a:t>
            </a:r>
            <a:endParaRPr lang="en-IE" sz="5400" dirty="0" smtClean="0"/>
          </a:p>
        </p:txBody>
      </p:sp>
    </p:spTree>
    <p:extLst>
      <p:ext uri="{BB962C8B-B14F-4D97-AF65-F5344CB8AC3E}">
        <p14:creationId xmlns:p14="http://schemas.microsoft.com/office/powerpoint/2010/main" val="42905690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smtClean="0"/>
              <a:t>Module Description</a:t>
            </a:r>
            <a:endParaRPr lang="en-IE" dirty="0"/>
          </a:p>
        </p:txBody>
      </p:sp>
      <p:sp>
        <p:nvSpPr>
          <p:cNvPr id="5" name="Content Placeholder 4"/>
          <p:cNvSpPr>
            <a:spLocks noGrp="1"/>
          </p:cNvSpPr>
          <p:nvPr>
            <p:ph sz="quarter" idx="1"/>
          </p:nvPr>
        </p:nvSpPr>
        <p:spPr/>
        <p:txBody>
          <a:bodyPr>
            <a:normAutofit/>
          </a:bodyPr>
          <a:lstStyle/>
          <a:p>
            <a:r>
              <a:rPr lang="en-IE" sz="4400" dirty="0" smtClean="0"/>
              <a:t>Ideas, Researching, Writing…</a:t>
            </a:r>
          </a:p>
          <a:p>
            <a:r>
              <a:rPr lang="en-IE" sz="4400" dirty="0" smtClean="0"/>
              <a:t>Refining, Researching, Writing…</a:t>
            </a:r>
          </a:p>
          <a:p>
            <a:r>
              <a:rPr lang="en-IE" sz="4400" dirty="0" smtClean="0"/>
              <a:t>Researching</a:t>
            </a:r>
            <a:r>
              <a:rPr lang="en-IE" sz="4400" dirty="0"/>
              <a:t>, Refining, </a:t>
            </a:r>
            <a:r>
              <a:rPr lang="en-IE" sz="4400" dirty="0" smtClean="0"/>
              <a:t>Writing</a:t>
            </a:r>
            <a:r>
              <a:rPr lang="en-IE" sz="4400" dirty="0"/>
              <a:t>…</a:t>
            </a:r>
          </a:p>
          <a:p>
            <a:endParaRPr lang="en-IE" dirty="0" smtClean="0"/>
          </a:p>
          <a:p>
            <a:endParaRPr lang="en-IE" dirty="0" smtClean="0"/>
          </a:p>
        </p:txBody>
      </p:sp>
    </p:spTree>
    <p:extLst>
      <p:ext uri="{BB962C8B-B14F-4D97-AF65-F5344CB8AC3E}">
        <p14:creationId xmlns:p14="http://schemas.microsoft.com/office/powerpoint/2010/main" val="21264259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smtClean="0"/>
              <a:t>Module Description</a:t>
            </a:r>
            <a:endParaRPr lang="en-IE" dirty="0"/>
          </a:p>
        </p:txBody>
      </p:sp>
      <p:sp>
        <p:nvSpPr>
          <p:cNvPr id="5" name="Content Placeholder 4"/>
          <p:cNvSpPr>
            <a:spLocks noGrp="1"/>
          </p:cNvSpPr>
          <p:nvPr>
            <p:ph sz="quarter" idx="1"/>
          </p:nvPr>
        </p:nvSpPr>
        <p:spPr/>
        <p:txBody>
          <a:bodyPr>
            <a:normAutofit lnSpcReduction="10000"/>
          </a:bodyPr>
          <a:lstStyle/>
          <a:p>
            <a:r>
              <a:rPr lang="en-IE" dirty="0"/>
              <a:t>MSc in Computing graduates will need to remain up to date with new innovations in computing which may be applicable to their chosen area of specialism. To achieve this, students must be able to undertake research using appropriate sources in an ethical and professional manner and present their research findings in an appropriate form. </a:t>
            </a:r>
          </a:p>
          <a:p>
            <a:r>
              <a:rPr lang="en-IE" dirty="0"/>
              <a:t>This module develops the student's ability to effectively research and present their research findings introducing them to the research process; equipping them with an understanding of computing research sources and how to use them critically and ethically; and how to present their findings in an acceptable form</a:t>
            </a:r>
            <a:endParaRPr lang="en-IE" dirty="0" smtClean="0"/>
          </a:p>
        </p:txBody>
      </p:sp>
    </p:spTree>
    <p:extLst>
      <p:ext uri="{BB962C8B-B14F-4D97-AF65-F5344CB8AC3E}">
        <p14:creationId xmlns:p14="http://schemas.microsoft.com/office/powerpoint/2010/main" val="37522936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smtClean="0"/>
              <a:t>Learning Outcomes</a:t>
            </a:r>
            <a:endParaRPr lang="en-IE" dirty="0"/>
          </a:p>
        </p:txBody>
      </p:sp>
      <p:sp>
        <p:nvSpPr>
          <p:cNvPr id="5" name="Content Placeholder 4"/>
          <p:cNvSpPr>
            <a:spLocks noGrp="1"/>
          </p:cNvSpPr>
          <p:nvPr>
            <p:ph sz="quarter" idx="1"/>
          </p:nvPr>
        </p:nvSpPr>
        <p:spPr/>
        <p:txBody>
          <a:bodyPr>
            <a:normAutofit fontScale="77500" lnSpcReduction="20000"/>
          </a:bodyPr>
          <a:lstStyle/>
          <a:p>
            <a:pPr marL="0" indent="0">
              <a:buNone/>
            </a:pPr>
            <a:r>
              <a:rPr lang="en-IE" dirty="0"/>
              <a:t>On completion of this module, the student will be able to:</a:t>
            </a:r>
          </a:p>
          <a:p>
            <a:pPr lvl="0"/>
            <a:r>
              <a:rPr lang="en-IE" dirty="0"/>
              <a:t>Demonstrate an understanding of the research process.</a:t>
            </a:r>
          </a:p>
          <a:p>
            <a:pPr lvl="0"/>
            <a:r>
              <a:rPr lang="en-IE" dirty="0"/>
              <a:t>Select, develop and apply appropriate literature search strategies in relation to a chosen approved topic using relevant literature resources and ICT for the purposes of literature review.</a:t>
            </a:r>
          </a:p>
          <a:p>
            <a:pPr lvl="0"/>
            <a:r>
              <a:rPr lang="en-IE" dirty="0"/>
              <a:t>Collect and critically evaluate </a:t>
            </a:r>
            <a:r>
              <a:rPr lang="en-US" dirty="0"/>
              <a:t>research material from the literature </a:t>
            </a:r>
            <a:r>
              <a:rPr lang="en-IE" dirty="0"/>
              <a:t>in order to identify the current state of knowledge and key issues in a research topic.</a:t>
            </a:r>
          </a:p>
          <a:p>
            <a:pPr lvl="0"/>
            <a:r>
              <a:rPr lang="en-IE" dirty="0"/>
              <a:t>Present a critical and logical interpretation of the issues in the form of a written review of the literature relating to a chosen topic.</a:t>
            </a:r>
          </a:p>
          <a:p>
            <a:pPr lvl="0"/>
            <a:r>
              <a:rPr lang="en-IE" dirty="0"/>
              <a:t>Demonstrate an awareness of </a:t>
            </a:r>
            <a:r>
              <a:rPr lang="en-US" dirty="0"/>
              <a:t>the ethical issues that may impinge on research in general.</a:t>
            </a:r>
            <a:endParaRPr lang="en-IE" dirty="0"/>
          </a:p>
          <a:p>
            <a:pPr lvl="0"/>
            <a:r>
              <a:rPr lang="en-IE" dirty="0"/>
              <a:t>Prepare an elementary literature review which could contribute towards the research proposal for their dissertation should they choose to continue to MSc.</a:t>
            </a:r>
          </a:p>
          <a:p>
            <a:pPr lvl="0"/>
            <a:r>
              <a:rPr lang="en-IE" dirty="0"/>
              <a:t>Author a document with an appropriate standard of language, presentation, style and referencing.</a:t>
            </a:r>
          </a:p>
        </p:txBody>
      </p:sp>
    </p:spTree>
    <p:extLst>
      <p:ext uri="{BB962C8B-B14F-4D97-AF65-F5344CB8AC3E}">
        <p14:creationId xmlns:p14="http://schemas.microsoft.com/office/powerpoint/2010/main" val="3996048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smtClean="0"/>
              <a:t>Learning Outcomes</a:t>
            </a:r>
            <a:endParaRPr lang="en-IE" dirty="0"/>
          </a:p>
        </p:txBody>
      </p:sp>
      <p:sp>
        <p:nvSpPr>
          <p:cNvPr id="5" name="Content Placeholder 4"/>
          <p:cNvSpPr>
            <a:spLocks noGrp="1"/>
          </p:cNvSpPr>
          <p:nvPr>
            <p:ph sz="quarter" idx="1"/>
          </p:nvPr>
        </p:nvSpPr>
        <p:spPr/>
        <p:txBody>
          <a:bodyPr>
            <a:normAutofit fontScale="92500" lnSpcReduction="10000"/>
          </a:bodyPr>
          <a:lstStyle/>
          <a:p>
            <a:pPr marL="0" indent="0">
              <a:buNone/>
            </a:pPr>
            <a:r>
              <a:rPr lang="en-IE" dirty="0"/>
              <a:t>On completion of this module, the student will be able to:</a:t>
            </a:r>
          </a:p>
          <a:p>
            <a:pPr lvl="0"/>
            <a:r>
              <a:rPr lang="en-IE" dirty="0" smtClean="0"/>
              <a:t>Become familiar with academic resources used in your discipline</a:t>
            </a:r>
          </a:p>
          <a:p>
            <a:pPr lvl="0"/>
            <a:r>
              <a:rPr lang="en-IE" dirty="0"/>
              <a:t>Become familiar </a:t>
            </a:r>
            <a:r>
              <a:rPr lang="en-IE" dirty="0" smtClean="0"/>
              <a:t>with the resources available to you</a:t>
            </a:r>
          </a:p>
          <a:p>
            <a:pPr lvl="0"/>
            <a:r>
              <a:rPr lang="en-IE" dirty="0" smtClean="0"/>
              <a:t>Learn how to find materials relevant to your work</a:t>
            </a:r>
          </a:p>
          <a:p>
            <a:r>
              <a:rPr lang="en-IE" dirty="0"/>
              <a:t>Learn how to </a:t>
            </a:r>
            <a:r>
              <a:rPr lang="en-IE" dirty="0" smtClean="0"/>
              <a:t>read critically to support </a:t>
            </a:r>
            <a:r>
              <a:rPr lang="en-IE" dirty="0"/>
              <a:t>your </a:t>
            </a:r>
            <a:r>
              <a:rPr lang="en-IE" dirty="0" smtClean="0"/>
              <a:t>work</a:t>
            </a:r>
          </a:p>
          <a:p>
            <a:r>
              <a:rPr lang="en-IE" dirty="0" smtClean="0"/>
              <a:t>Learn how to keep track of ideas (yours and others)</a:t>
            </a:r>
          </a:p>
          <a:p>
            <a:r>
              <a:rPr lang="en-IE" dirty="0" smtClean="0"/>
              <a:t>Learn how to use the work of others in your own work</a:t>
            </a:r>
          </a:p>
          <a:p>
            <a:r>
              <a:rPr lang="en-IE" dirty="0" smtClean="0"/>
              <a:t>Learn how to present your work in writing for academic purposes</a:t>
            </a:r>
          </a:p>
          <a:p>
            <a:r>
              <a:rPr lang="en-IE" dirty="0" smtClean="0"/>
              <a:t>Provide you with an opportunity to identify topics of interest to you.</a:t>
            </a:r>
            <a:endParaRPr lang="en-IE" dirty="0"/>
          </a:p>
          <a:p>
            <a:pPr lvl="0"/>
            <a:endParaRPr lang="en-IE" dirty="0"/>
          </a:p>
        </p:txBody>
      </p:sp>
    </p:spTree>
    <p:extLst>
      <p:ext uri="{BB962C8B-B14F-4D97-AF65-F5344CB8AC3E}">
        <p14:creationId xmlns:p14="http://schemas.microsoft.com/office/powerpoint/2010/main" val="32893628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smtClean="0"/>
              <a:t>Module Content</a:t>
            </a:r>
            <a:endParaRPr lang="en-IE" dirty="0"/>
          </a:p>
        </p:txBody>
      </p:sp>
      <p:sp>
        <p:nvSpPr>
          <p:cNvPr id="5" name="Content Placeholder 4"/>
          <p:cNvSpPr>
            <a:spLocks noGrp="1"/>
          </p:cNvSpPr>
          <p:nvPr>
            <p:ph sz="quarter" idx="1"/>
          </p:nvPr>
        </p:nvSpPr>
        <p:spPr/>
        <p:txBody>
          <a:bodyPr>
            <a:normAutofit/>
          </a:bodyPr>
          <a:lstStyle/>
          <a:p>
            <a:r>
              <a:rPr lang="en-IE" sz="2800" dirty="0"/>
              <a:t>Introduction to research</a:t>
            </a:r>
          </a:p>
          <a:p>
            <a:pPr lvl="1"/>
            <a:r>
              <a:rPr lang="en-IE" sz="2400" dirty="0"/>
              <a:t>Introduction to the Scientific Approach</a:t>
            </a:r>
          </a:p>
          <a:p>
            <a:pPr lvl="1"/>
            <a:r>
              <a:rPr lang="en-IE" sz="2400" dirty="0"/>
              <a:t>What is research?</a:t>
            </a:r>
          </a:p>
          <a:p>
            <a:pPr lvl="1"/>
            <a:r>
              <a:rPr lang="en-IE" sz="2400" dirty="0"/>
              <a:t>The concept of the body of knowledge</a:t>
            </a:r>
          </a:p>
          <a:p>
            <a:pPr lvl="1"/>
            <a:r>
              <a:rPr lang="en-IE" sz="2400" dirty="0"/>
              <a:t>Processes in research </a:t>
            </a:r>
          </a:p>
          <a:p>
            <a:pPr lvl="1"/>
            <a:r>
              <a:rPr lang="en-IE" sz="2400" dirty="0"/>
              <a:t>Primary versus secondary research</a:t>
            </a:r>
          </a:p>
          <a:p>
            <a:pPr lvl="1"/>
            <a:r>
              <a:rPr lang="en-IE" sz="2400" dirty="0"/>
              <a:t>Qualities of a good researcher in academic and professional contexts</a:t>
            </a:r>
          </a:p>
          <a:p>
            <a:pPr lvl="1"/>
            <a:r>
              <a:rPr lang="en-IE" sz="2400" dirty="0"/>
              <a:t>Negotiating access and research ethics.</a:t>
            </a:r>
          </a:p>
        </p:txBody>
      </p:sp>
    </p:spTree>
    <p:extLst>
      <p:ext uri="{BB962C8B-B14F-4D97-AF65-F5344CB8AC3E}">
        <p14:creationId xmlns:p14="http://schemas.microsoft.com/office/powerpoint/2010/main" val="3422575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smtClean="0"/>
              <a:t>Module Content</a:t>
            </a:r>
            <a:endParaRPr lang="en-IE" dirty="0"/>
          </a:p>
        </p:txBody>
      </p:sp>
      <p:sp>
        <p:nvSpPr>
          <p:cNvPr id="5" name="Content Placeholder 4"/>
          <p:cNvSpPr>
            <a:spLocks noGrp="1"/>
          </p:cNvSpPr>
          <p:nvPr>
            <p:ph sz="quarter" idx="1"/>
          </p:nvPr>
        </p:nvSpPr>
        <p:spPr/>
        <p:txBody>
          <a:bodyPr>
            <a:normAutofit/>
          </a:bodyPr>
          <a:lstStyle/>
          <a:p>
            <a:r>
              <a:rPr lang="en-IE" sz="2800" dirty="0"/>
              <a:t>Research sources – using the existing body of knowledge</a:t>
            </a:r>
          </a:p>
          <a:p>
            <a:pPr lvl="1"/>
            <a:r>
              <a:rPr lang="en-IE" sz="2400" dirty="0"/>
              <a:t>Research sources, pedigree, types</a:t>
            </a:r>
          </a:p>
          <a:p>
            <a:pPr lvl="1"/>
            <a:r>
              <a:rPr lang="en-IE" sz="2400" dirty="0"/>
              <a:t>Identification of subject area experts </a:t>
            </a:r>
          </a:p>
          <a:p>
            <a:pPr lvl="1"/>
            <a:r>
              <a:rPr lang="en-IE" sz="2400" dirty="0"/>
              <a:t>Referencing and citations</a:t>
            </a:r>
          </a:p>
          <a:p>
            <a:pPr lvl="1"/>
            <a:r>
              <a:rPr lang="en-IE" sz="2400" dirty="0"/>
              <a:t>Reference management tools, such as EndNote, </a:t>
            </a:r>
            <a:r>
              <a:rPr lang="en-IE" sz="2400" dirty="0" err="1"/>
              <a:t>Zotero</a:t>
            </a:r>
            <a:r>
              <a:rPr lang="en-IE" sz="2400" dirty="0"/>
              <a:t>, </a:t>
            </a:r>
            <a:r>
              <a:rPr lang="en-IE" sz="2400" dirty="0" err="1"/>
              <a:t>BibTeX</a:t>
            </a:r>
            <a:endParaRPr lang="en-IE" sz="2400" dirty="0"/>
          </a:p>
          <a:p>
            <a:pPr lvl="1"/>
            <a:r>
              <a:rPr lang="en-IE" sz="2400" dirty="0"/>
              <a:t>Online Survey Software e.g. </a:t>
            </a:r>
            <a:r>
              <a:rPr lang="en-IE" sz="2400" dirty="0" err="1"/>
              <a:t>SpiderMonkey</a:t>
            </a:r>
            <a:r>
              <a:rPr lang="en-IE" sz="2400" dirty="0"/>
              <a:t>, </a:t>
            </a:r>
            <a:r>
              <a:rPr lang="en-IE" sz="2400" dirty="0" err="1"/>
              <a:t>SurveyMonkey</a:t>
            </a:r>
            <a:r>
              <a:rPr lang="en-IE" sz="2400" dirty="0"/>
              <a:t> </a:t>
            </a:r>
          </a:p>
          <a:p>
            <a:pPr lvl="1"/>
            <a:r>
              <a:rPr lang="en-IE" sz="2400" dirty="0"/>
              <a:t>Plagiarism in research</a:t>
            </a:r>
          </a:p>
          <a:p>
            <a:pPr lvl="1"/>
            <a:r>
              <a:rPr lang="en-IE" sz="2400" dirty="0"/>
              <a:t>Ethics </a:t>
            </a:r>
          </a:p>
        </p:txBody>
      </p:sp>
    </p:spTree>
    <p:extLst>
      <p:ext uri="{BB962C8B-B14F-4D97-AF65-F5344CB8AC3E}">
        <p14:creationId xmlns:p14="http://schemas.microsoft.com/office/powerpoint/2010/main" val="27958193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smtClean="0"/>
              <a:t>Module Content</a:t>
            </a:r>
            <a:endParaRPr lang="en-IE" dirty="0"/>
          </a:p>
        </p:txBody>
      </p:sp>
      <p:sp>
        <p:nvSpPr>
          <p:cNvPr id="5" name="Content Placeholder 4"/>
          <p:cNvSpPr>
            <a:spLocks noGrp="1"/>
          </p:cNvSpPr>
          <p:nvPr>
            <p:ph sz="quarter" idx="1"/>
          </p:nvPr>
        </p:nvSpPr>
        <p:spPr/>
        <p:txBody>
          <a:bodyPr>
            <a:normAutofit/>
          </a:bodyPr>
          <a:lstStyle/>
          <a:p>
            <a:r>
              <a:rPr lang="en-IE" sz="2800" dirty="0"/>
              <a:t>Literature Review</a:t>
            </a:r>
          </a:p>
          <a:p>
            <a:pPr lvl="1"/>
            <a:r>
              <a:rPr lang="en-IE" sz="2400" dirty="0"/>
              <a:t>Literature Survey</a:t>
            </a:r>
          </a:p>
          <a:p>
            <a:pPr lvl="1"/>
            <a:r>
              <a:rPr lang="en-IE" sz="2400" dirty="0"/>
              <a:t>Domain Mapping </a:t>
            </a:r>
          </a:p>
          <a:p>
            <a:pPr lvl="1"/>
            <a:r>
              <a:rPr lang="en-IE" sz="2400" dirty="0"/>
              <a:t>Literature search strategies </a:t>
            </a:r>
          </a:p>
          <a:p>
            <a:pPr lvl="1"/>
            <a:r>
              <a:rPr lang="en-IE" sz="2400" dirty="0"/>
              <a:t>Sourcing and evaluating published sources for their relevance and quality in relation to the chosen topic</a:t>
            </a:r>
          </a:p>
          <a:p>
            <a:pPr lvl="1"/>
            <a:r>
              <a:rPr lang="en-IE" sz="2400" dirty="0"/>
              <a:t>Identifying current state of knowledge and key issues  </a:t>
            </a:r>
          </a:p>
          <a:p>
            <a:pPr lvl="1"/>
            <a:r>
              <a:rPr lang="en-IE" sz="2400" dirty="0"/>
              <a:t>Critically reviewing</a:t>
            </a:r>
          </a:p>
          <a:p>
            <a:pPr lvl="1"/>
            <a:r>
              <a:rPr lang="en-IE" sz="2400" dirty="0"/>
              <a:t>Writing a literature review relating to the chosen topic</a:t>
            </a:r>
          </a:p>
          <a:p>
            <a:pPr lvl="1"/>
            <a:r>
              <a:rPr lang="en-IE" sz="2400" dirty="0"/>
              <a:t>Use of literature and libraries and ICT</a:t>
            </a:r>
          </a:p>
        </p:txBody>
      </p:sp>
    </p:spTree>
    <p:extLst>
      <p:ext uri="{BB962C8B-B14F-4D97-AF65-F5344CB8AC3E}">
        <p14:creationId xmlns:p14="http://schemas.microsoft.com/office/powerpoint/2010/main" val="7700545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1084</TotalTime>
  <Words>700</Words>
  <Application>Microsoft Office PowerPoint</Application>
  <PresentationFormat>On-screen Show (4:3)</PresentationFormat>
  <Paragraphs>78</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Origin</vt:lpstr>
      <vt:lpstr>Research Writing and Scientific Literature</vt:lpstr>
      <vt:lpstr>Important Link</vt:lpstr>
      <vt:lpstr>Module Description</vt:lpstr>
      <vt:lpstr>Module Description</vt:lpstr>
      <vt:lpstr>Learning Outcomes</vt:lpstr>
      <vt:lpstr>Learning Outcomes</vt:lpstr>
      <vt:lpstr>Module Content</vt:lpstr>
      <vt:lpstr>Module Content</vt:lpstr>
      <vt:lpstr>Module Content</vt:lpstr>
      <vt:lpstr>Module Content</vt:lpstr>
      <vt:lpstr>Module Assessment</vt:lpstr>
      <vt:lpstr>Shannon-Weaver Model</vt:lpstr>
      <vt:lpstr>Shannon-Weaver Model</vt:lpstr>
      <vt:lpstr>Shannon-Weaver Model</vt:lpstr>
      <vt:lpstr>Lesson</vt:lpstr>
    </vt:vector>
  </TitlesOfParts>
  <Company>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research?</dc:title>
  <dc:creator>x</dc:creator>
  <cp:lastModifiedBy>Damian Gordon</cp:lastModifiedBy>
  <cp:revision>175</cp:revision>
  <dcterms:created xsi:type="dcterms:W3CDTF">2004-11-26T12:56:11Z</dcterms:created>
  <dcterms:modified xsi:type="dcterms:W3CDTF">2014-09-12T17:29:11Z</dcterms:modified>
</cp:coreProperties>
</file>