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7"/>
  </p:notesMasterIdLst>
  <p:sldIdLst>
    <p:sldId id="360" r:id="rId2"/>
    <p:sldId id="359" r:id="rId3"/>
    <p:sldId id="361" r:id="rId4"/>
    <p:sldId id="362" r:id="rId5"/>
    <p:sldId id="355" r:id="rId6"/>
    <p:sldId id="363" r:id="rId7"/>
    <p:sldId id="364" r:id="rId8"/>
    <p:sldId id="311" r:id="rId9"/>
    <p:sldId id="356" r:id="rId10"/>
    <p:sldId id="358" r:id="rId11"/>
    <p:sldId id="365" r:id="rId12"/>
    <p:sldId id="373" r:id="rId13"/>
    <p:sldId id="374" r:id="rId14"/>
    <p:sldId id="375" r:id="rId15"/>
    <p:sldId id="342" r:id="rId16"/>
    <p:sldId id="347" r:id="rId17"/>
    <p:sldId id="372" r:id="rId18"/>
    <p:sldId id="350" r:id="rId19"/>
    <p:sldId id="366" r:id="rId20"/>
    <p:sldId id="369" r:id="rId21"/>
    <p:sldId id="370" r:id="rId22"/>
    <p:sldId id="368" r:id="rId23"/>
    <p:sldId id="354" r:id="rId24"/>
    <p:sldId id="351" r:id="rId25"/>
    <p:sldId id="341"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FF"/>
    <a:srgbClr val="99CCFF"/>
    <a:srgbClr val="99FF66"/>
    <a:srgbClr val="CC3399"/>
    <a:srgbClr val="00FF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79" autoAdjust="0"/>
  </p:normalViewPr>
  <p:slideViewPr>
    <p:cSldViewPr>
      <p:cViewPr>
        <p:scale>
          <a:sx n="75" d="100"/>
          <a:sy n="75" d="100"/>
        </p:scale>
        <p:origin x="-58" y="5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31FF5F61-7011-4CF6-AB41-3FC3E184DB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34162E0-3975-4920-8734-D38F8CF6DEED}" type="slidenum">
              <a:rPr lang="en-US"/>
              <a:pPr/>
              <a:t>3</a:t>
            </a:fld>
            <a:endParaRPr lang="en-US"/>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p:spPr>
        <p:txBody>
          <a:bodyPr/>
          <a:lstStyle/>
          <a:p>
            <a:pPr eaLnBrk="1" hangingPunct="1">
              <a:spcBef>
                <a:spcPct val="0"/>
              </a:spcBef>
            </a:pPr>
            <a:endParaRPr lang="en-IE" smtClean="0"/>
          </a:p>
        </p:txBody>
      </p:sp>
      <p:sp>
        <p:nvSpPr>
          <p:cNvPr id="2662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CBB0751-61CF-4AA0-98BE-B3DD575490C1}" type="slidenum">
              <a:rPr lang="en-IE" sz="1200" b="1">
                <a:latin typeface="Arial" charset="0"/>
              </a:rPr>
              <a:pPr algn="r" eaLnBrk="1" hangingPunct="1"/>
              <a:t>3</a:t>
            </a:fld>
            <a:endParaRPr lang="en-IE" sz="1200" b="1">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B3F5F43-CA17-4BF7-99F6-C64421893ACF}" type="slidenum">
              <a:rPr lang="en-US"/>
              <a:pPr/>
              <a:t>4</a:t>
            </a:fld>
            <a:endParaRPr lang="en-US"/>
          </a:p>
        </p:txBody>
      </p:sp>
      <p:sp>
        <p:nvSpPr>
          <p:cNvPr id="276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51448DA-6E21-48C7-8C9C-B3245DFF8195}" type="slidenum">
              <a:rPr lang="en-US" sz="1200" b="1">
                <a:latin typeface="Arial" charset="0"/>
              </a:rPr>
              <a:pPr algn="r" eaLnBrk="1" hangingPunct="1"/>
              <a:t>4</a:t>
            </a:fld>
            <a:endParaRPr lang="en-US" sz="1200" b="1">
              <a:latin typeface="Arial"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C879644-4102-44E6-A8FE-98CD99F47CD7}" type="slidenum">
              <a:rPr lang="en-US"/>
              <a:pPr/>
              <a:t>15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08CFB6D-94C8-4B9C-8398-B4C059415327}" type="slidenum">
              <a:rPr lang="en-US"/>
              <a:pPr/>
              <a:t>16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08CFB6D-94C8-4B9C-8398-B4C059415327}" type="slidenum">
              <a:rPr lang="en-US"/>
              <a:pPr/>
              <a:t>17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F6A365A-E0ED-4CEB-A7CD-B14726CBA032}" type="slidenum">
              <a:rPr lang="en-US"/>
              <a:pPr/>
              <a:t>18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456E9CF-3B1B-4A5E-941F-6A2356196D36}" type="slidenum">
              <a:rPr lang="en-US"/>
              <a:pPr/>
              <a:t>25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IE"/>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IE"/>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IE"/>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IE"/>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IE"/>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IE"/>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IE"/>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IE"/>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IE"/>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IE"/>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IE"/>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IE"/>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IE"/>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IE"/>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IE"/>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IE"/>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IE"/>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IE"/>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IE"/>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IE"/>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IE"/>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IE"/>
              </a:p>
            </p:txBody>
          </p:sp>
        </p:grpSp>
      </p:grpSp>
      <p:sp>
        <p:nvSpPr>
          <p:cNvPr id="10869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0869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A1F70FE0-9281-416A-AF4F-F54672113A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5817AC16-CD9F-4218-B293-F07FA7A0F2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11B4B6D-8574-4494-89E9-A376D085954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7C267235-871F-40E7-89ED-B9CA38FF7FA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IE"/>
          </a:p>
        </p:txBody>
      </p:sp>
      <p:sp>
        <p:nvSpPr>
          <p:cNvPr id="3" name="Table Placeholder 2"/>
          <p:cNvSpPr>
            <a:spLocks noGrp="1"/>
          </p:cNvSpPr>
          <p:nvPr>
            <p:ph type="tbl" idx="1"/>
          </p:nvPr>
        </p:nvSpPr>
        <p:spPr>
          <a:xfrm>
            <a:off x="301625" y="1600200"/>
            <a:ext cx="8540750" cy="4498975"/>
          </a:xfrm>
        </p:spPr>
        <p:txBody>
          <a:bodyPr/>
          <a:lstStyle/>
          <a:p>
            <a:pPr lvl="0"/>
            <a:endParaRPr lang="en-IE" noProof="0" smtClean="0"/>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C978B647-FEA7-4A15-B0DA-958D5418892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Media Placeholder 3"/>
          <p:cNvSpPr>
            <a:spLocks noGrp="1"/>
          </p:cNvSpPr>
          <p:nvPr>
            <p:ph type="media" sz="half" idx="2"/>
          </p:nvPr>
        </p:nvSpPr>
        <p:spPr>
          <a:xfrm>
            <a:off x="4648200" y="1600200"/>
            <a:ext cx="4194175" cy="4498975"/>
          </a:xfrm>
        </p:spPr>
        <p:txBody>
          <a:bodyPr/>
          <a:lstStyle/>
          <a:p>
            <a:pPr lvl="0"/>
            <a:endParaRPr lang="en-IE" noProof="0" smtClean="0"/>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29CEC25A-9AB8-4D18-9CDA-EC493AAD3C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C895442-554B-4F61-A82F-D61D17909B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B29C827-49DC-4FC4-B804-C151D572FD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A60DE75-B2F2-44D9-ACB4-8ECB33AF1C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67D0F1BF-1000-4669-BE14-D91E36BC3B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566F27A3-56AE-4639-A049-6A0C08ACEB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CCE90045-FB3E-455D-B9F3-4E3D17A652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DD489F6-443F-46E2-AC99-6104594657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3AF42575-9612-4630-8ABA-7CAED0DD0E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422400"/>
            <a:ext cx="9147175" cy="5435600"/>
            <a:chOff x="0" y="896"/>
            <a:chExt cx="5762" cy="3424"/>
          </a:xfrm>
        </p:grpSpPr>
        <p:grpSp>
          <p:nvGrpSpPr>
            <p:cNvPr id="3080" name="Group 3"/>
            <p:cNvGrpSpPr>
              <a:grpSpLocks/>
            </p:cNvGrpSpPr>
            <p:nvPr userDrawn="1"/>
          </p:nvGrpSpPr>
          <p:grpSpPr bwMode="auto">
            <a:xfrm>
              <a:off x="20" y="896"/>
              <a:ext cx="5742" cy="3424"/>
              <a:chOff x="20" y="896"/>
              <a:chExt cx="5742" cy="3424"/>
            </a:xfrm>
          </p:grpSpPr>
          <p:sp>
            <p:nvSpPr>
              <p:cNvPr id="10752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IE"/>
              </a:p>
            </p:txBody>
          </p:sp>
          <p:sp>
            <p:nvSpPr>
              <p:cNvPr id="10752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IE"/>
              </a:p>
            </p:txBody>
          </p:sp>
          <p:sp>
            <p:nvSpPr>
              <p:cNvPr id="10752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IE"/>
              </a:p>
            </p:txBody>
          </p:sp>
          <p:sp>
            <p:nvSpPr>
              <p:cNvPr id="10752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IE"/>
              </a:p>
            </p:txBody>
          </p:sp>
          <p:sp>
            <p:nvSpPr>
              <p:cNvPr id="10752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IE"/>
              </a:p>
            </p:txBody>
          </p:sp>
          <p:sp>
            <p:nvSpPr>
              <p:cNvPr id="10752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IE"/>
              </a:p>
            </p:txBody>
          </p:sp>
          <p:sp>
            <p:nvSpPr>
              <p:cNvPr id="10753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IE"/>
              </a:p>
            </p:txBody>
          </p:sp>
          <p:sp>
            <p:nvSpPr>
              <p:cNvPr id="10753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0753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0753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0753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0753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IE"/>
              </a:p>
            </p:txBody>
          </p:sp>
          <p:sp>
            <p:nvSpPr>
              <p:cNvPr id="10753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IE"/>
              </a:p>
            </p:txBody>
          </p:sp>
        </p:grpSp>
        <p:grpSp>
          <p:nvGrpSpPr>
            <p:cNvPr id="3081" name="Group 17"/>
            <p:cNvGrpSpPr>
              <a:grpSpLocks/>
            </p:cNvGrpSpPr>
            <p:nvPr userDrawn="1"/>
          </p:nvGrpSpPr>
          <p:grpSpPr bwMode="auto">
            <a:xfrm>
              <a:off x="0" y="2291"/>
              <a:ext cx="1385" cy="1702"/>
              <a:chOff x="0" y="2291"/>
              <a:chExt cx="1385" cy="1702"/>
            </a:xfrm>
          </p:grpSpPr>
          <p:sp>
            <p:nvSpPr>
              <p:cNvPr id="107538"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3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0"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2"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3"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5"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6"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7"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8"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49"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2"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5"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7"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8"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59"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6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7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8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59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0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0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IE"/>
              </a:p>
            </p:txBody>
          </p:sp>
          <p:sp>
            <p:nvSpPr>
              <p:cNvPr id="10760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0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04"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0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0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0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0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0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0"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1"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4"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5"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6"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7"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19"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1"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2"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7"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8"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29"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3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4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5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5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5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5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5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5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5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5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5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IE"/>
              </a:p>
            </p:txBody>
          </p:sp>
          <p:sp>
            <p:nvSpPr>
              <p:cNvPr id="10765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IE"/>
              </a:p>
            </p:txBody>
          </p:sp>
          <p:sp>
            <p:nvSpPr>
              <p:cNvPr id="10766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IE"/>
              </a:p>
            </p:txBody>
          </p:sp>
          <p:sp>
            <p:nvSpPr>
              <p:cNvPr id="10766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IE"/>
              </a:p>
            </p:txBody>
          </p:sp>
          <p:sp>
            <p:nvSpPr>
              <p:cNvPr id="10766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IE"/>
              </a:p>
            </p:txBody>
          </p:sp>
          <p:sp>
            <p:nvSpPr>
              <p:cNvPr id="10766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IE"/>
              </a:p>
            </p:txBody>
          </p:sp>
          <p:sp>
            <p:nvSpPr>
              <p:cNvPr id="10766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IE"/>
              </a:p>
            </p:txBody>
          </p:sp>
          <p:sp>
            <p:nvSpPr>
              <p:cNvPr id="10766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IE"/>
              </a:p>
            </p:txBody>
          </p:sp>
          <p:sp>
            <p:nvSpPr>
              <p:cNvPr id="10766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IE"/>
              </a:p>
            </p:txBody>
          </p:sp>
          <p:sp>
            <p:nvSpPr>
              <p:cNvPr id="10766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6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IE"/>
              </a:p>
            </p:txBody>
          </p:sp>
          <p:sp>
            <p:nvSpPr>
              <p:cNvPr id="10766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IE"/>
              </a:p>
            </p:txBody>
          </p:sp>
          <p:sp>
            <p:nvSpPr>
              <p:cNvPr id="10767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IE"/>
              </a:p>
            </p:txBody>
          </p:sp>
          <p:sp>
            <p:nvSpPr>
              <p:cNvPr id="10767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IE"/>
              </a:p>
            </p:txBody>
          </p:sp>
          <p:sp>
            <p:nvSpPr>
              <p:cNvPr id="10767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IE"/>
              </a:p>
            </p:txBody>
          </p:sp>
        </p:grpSp>
      </p:grpSp>
      <p:sp>
        <p:nvSpPr>
          <p:cNvPr id="107673"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674"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charset="0"/>
              </a:defRPr>
            </a:lvl1pPr>
          </a:lstStyle>
          <a:p>
            <a:pPr>
              <a:defRPr/>
            </a:pPr>
            <a:endParaRPr lang="en-US"/>
          </a:p>
        </p:txBody>
      </p:sp>
      <p:sp>
        <p:nvSpPr>
          <p:cNvPr id="107675"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endParaRPr lang="en-US"/>
          </a:p>
        </p:txBody>
      </p:sp>
      <p:sp>
        <p:nvSpPr>
          <p:cNvPr id="107676"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charset="0"/>
              </a:defRPr>
            </a:lvl1pPr>
          </a:lstStyle>
          <a:p>
            <a:pPr>
              <a:defRPr/>
            </a:pPr>
            <a:fld id="{9AE41606-9D68-4187-B8A7-597F9496E276}" type="slidenum">
              <a:rPr lang="en-US"/>
              <a:pPr>
                <a:defRPr/>
              </a:pPr>
              <a:t>‹#›</a:t>
            </a:fld>
            <a:endParaRPr lang="en-US"/>
          </a:p>
        </p:txBody>
      </p:sp>
      <p:sp>
        <p:nvSpPr>
          <p:cNvPr id="107677"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3"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hyperlink" Target="mailto:slwc@dit.i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communitylinks.ie/slw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oleObject1.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mailto:slwc@dit.ie" TargetMode="External"/><Relationship Id="rId7"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9933"/>
        </a:solidFill>
        <a:effectLst/>
      </p:bgPr>
    </p:bg>
    <p:spTree>
      <p:nvGrpSpPr>
        <p:cNvPr id="1" name=""/>
        <p:cNvGrpSpPr/>
        <p:nvPr/>
      </p:nvGrpSpPr>
      <p:grpSpPr>
        <a:xfrm>
          <a:off x="0" y="0"/>
          <a:ext cx="0" cy="0"/>
          <a:chOff x="0" y="0"/>
          <a:chExt cx="0" cy="0"/>
        </a:xfrm>
      </p:grpSpPr>
      <p:sp>
        <p:nvSpPr>
          <p:cNvPr id="7" name="Rectangle 6"/>
          <p:cNvSpPr/>
          <p:nvPr/>
        </p:nvSpPr>
        <p:spPr>
          <a:xfrm>
            <a:off x="142875" y="500063"/>
            <a:ext cx="9001125" cy="4816475"/>
          </a:xfrm>
          <a:prstGeom prst="rect">
            <a:avLst/>
          </a:prstGeom>
        </p:spPr>
        <p:txBody>
          <a:bodyPr>
            <a:spAutoFit/>
          </a:bodyPr>
          <a:lstStyle/>
          <a:p>
            <a:pPr algn="ctr" eaLnBrk="1" hangingPunct="1">
              <a:defRPr/>
            </a:pPr>
            <a:endParaRPr lang="en-IE" sz="4500" b="1">
              <a:solidFill>
                <a:schemeClr val="bg1"/>
              </a:solidFill>
              <a:effectLst>
                <a:outerShdw blurRad="38100" dist="38100" dir="2700000" algn="tl">
                  <a:srgbClr val="000000"/>
                </a:outerShdw>
              </a:effectLst>
              <a:latin typeface="Calibri" pitchFamily="34" charset="0"/>
            </a:endParaRPr>
          </a:p>
          <a:p>
            <a:pPr algn="ctr" eaLnBrk="1" hangingPunct="1">
              <a:defRPr/>
            </a:pPr>
            <a:r>
              <a:rPr lang="en-IE" sz="4500" b="1">
                <a:solidFill>
                  <a:schemeClr val="bg1"/>
                </a:solidFill>
                <a:effectLst>
                  <a:outerShdw blurRad="38100" dist="38100" dir="2700000" algn="tl">
                    <a:srgbClr val="000000"/>
                  </a:outerShdw>
                </a:effectLst>
                <a:latin typeface="Calibri" pitchFamily="34" charset="0"/>
              </a:rPr>
              <a:t>DIT Programme for Students Learning With Communities</a:t>
            </a:r>
          </a:p>
          <a:p>
            <a:pPr algn="ctr" eaLnBrk="1" hangingPunct="1">
              <a:defRPr/>
            </a:pPr>
            <a:endParaRPr lang="en-IE" sz="4500" b="1">
              <a:solidFill>
                <a:schemeClr val="bg1"/>
              </a:solidFill>
              <a:effectLst>
                <a:outerShdw blurRad="38100" dist="38100" dir="2700000" algn="tl">
                  <a:srgbClr val="000000"/>
                </a:outerShdw>
              </a:effectLst>
              <a:latin typeface="Calibri" pitchFamily="34" charset="0"/>
            </a:endParaRPr>
          </a:p>
          <a:p>
            <a:pPr algn="ctr" eaLnBrk="1" hangingPunct="1">
              <a:defRPr/>
            </a:pPr>
            <a:r>
              <a:rPr lang="en-IE" sz="5000" b="1">
                <a:solidFill>
                  <a:srgbClr val="FFFFFF"/>
                </a:solidFill>
                <a:effectLst>
                  <a:outerShdw blurRad="38100" dist="38100" dir="2700000" algn="tl">
                    <a:srgbClr val="000000"/>
                  </a:outerShdw>
                </a:effectLst>
                <a:latin typeface="Calibri" pitchFamily="34" charset="0"/>
              </a:rPr>
              <a:t>Computing MSc opportunities</a:t>
            </a:r>
          </a:p>
          <a:p>
            <a:pPr algn="ctr" eaLnBrk="1" hangingPunct="1">
              <a:defRPr/>
            </a:pPr>
            <a:endParaRPr lang="en-IE" sz="3000" b="1">
              <a:solidFill>
                <a:srgbClr val="FFFFFF"/>
              </a:solidFill>
              <a:effectLst>
                <a:outerShdw blurRad="38100" dist="38100" dir="2700000" algn="tl">
                  <a:srgbClr val="000000"/>
                </a:outerShdw>
              </a:effectLst>
              <a:latin typeface="Calibri" pitchFamily="34" charset="0"/>
            </a:endParaRPr>
          </a:p>
          <a:p>
            <a:pPr algn="ctr" eaLnBrk="1" hangingPunct="1">
              <a:defRPr/>
            </a:pPr>
            <a:endParaRPr lang="en-IE" sz="5000" b="1">
              <a:solidFill>
                <a:srgbClr val="00B0F0"/>
              </a:solidFill>
              <a:latin typeface="Calibri" pitchFamily="34" charset="0"/>
            </a:endParaRPr>
          </a:p>
        </p:txBody>
      </p:sp>
      <p:pic>
        <p:nvPicPr>
          <p:cNvPr id="5123" name="Picture 4" descr="SLWC logo Smaller Size"/>
          <p:cNvPicPr>
            <a:picLocks noChangeAspect="1" noChangeArrowheads="1"/>
          </p:cNvPicPr>
          <p:nvPr/>
        </p:nvPicPr>
        <p:blipFill>
          <a:blip r:embed="rId2" cstate="print"/>
          <a:srcRect/>
          <a:stretch>
            <a:fillRect/>
          </a:stretch>
        </p:blipFill>
        <p:spPr bwMode="auto">
          <a:xfrm>
            <a:off x="2987675" y="4437063"/>
            <a:ext cx="3163888"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272386" name="Rectangle 2"/>
          <p:cNvSpPr>
            <a:spLocks noGrp="1" noRot="1" noChangeArrowheads="1"/>
          </p:cNvSpPr>
          <p:nvPr>
            <p:ph type="title" idx="4294967295"/>
          </p:nvPr>
        </p:nvSpPr>
        <p:spPr/>
        <p:txBody>
          <a:bodyPr/>
          <a:lstStyle/>
          <a:p>
            <a:pPr algn="l" eaLnBrk="1" hangingPunct="1">
              <a:defRPr/>
            </a:pPr>
            <a:r>
              <a:rPr lang="en-IE" sz="4000" smtClean="0">
                <a:solidFill>
                  <a:srgbClr val="3399FF"/>
                </a:solidFill>
              </a:rPr>
              <a:t>How are Computing students involved?</a:t>
            </a:r>
            <a:endParaRPr lang="en-US" sz="4000" smtClean="0">
              <a:solidFill>
                <a:schemeClr val="tx1"/>
              </a:solidFill>
            </a:endParaRPr>
          </a:p>
        </p:txBody>
      </p:sp>
      <p:pic>
        <p:nvPicPr>
          <p:cNvPr id="12291" name="Picture 5" descr="SLWC logo Smaller Size"/>
          <p:cNvPicPr>
            <a:picLocks noChangeAspect="1" noChangeArrowheads="1"/>
          </p:cNvPicPr>
          <p:nvPr/>
        </p:nvPicPr>
        <p:blipFill>
          <a:blip r:embed="rId2" cstate="print"/>
          <a:srcRect/>
          <a:stretch>
            <a:fillRect/>
          </a:stretch>
        </p:blipFill>
        <p:spPr bwMode="auto">
          <a:xfrm>
            <a:off x="7021513" y="5495925"/>
            <a:ext cx="1727200" cy="957263"/>
          </a:xfrm>
          <a:prstGeom prst="rect">
            <a:avLst/>
          </a:prstGeom>
          <a:noFill/>
          <a:ln w="9525">
            <a:noFill/>
            <a:miter lim="800000"/>
            <a:headEnd/>
            <a:tailEnd/>
          </a:ln>
        </p:spPr>
      </p:pic>
      <p:sp>
        <p:nvSpPr>
          <p:cNvPr id="200710" name="Text Box 6"/>
          <p:cNvSpPr txBox="1">
            <a:spLocks noChangeArrowheads="1"/>
          </p:cNvSpPr>
          <p:nvPr/>
        </p:nvSpPr>
        <p:spPr bwMode="auto">
          <a:xfrm>
            <a:off x="468313" y="1773238"/>
            <a:ext cx="6048375" cy="1187450"/>
          </a:xfrm>
          <a:prstGeom prst="rect">
            <a:avLst/>
          </a:prstGeom>
          <a:noFill/>
          <a:ln w="9525">
            <a:noFill/>
            <a:miter lim="800000"/>
            <a:headEnd/>
            <a:tailEnd/>
          </a:ln>
          <a:effectLst/>
        </p:spPr>
        <p:txBody>
          <a:bodyPr>
            <a:spAutoFit/>
          </a:bodyPr>
          <a:lstStyle/>
          <a:p>
            <a:pPr>
              <a:spcBef>
                <a:spcPct val="50000"/>
              </a:spcBef>
              <a:defRPr/>
            </a:pPr>
            <a:r>
              <a:rPr lang="en-IE" sz="2400">
                <a:solidFill>
                  <a:schemeClr val="accent2"/>
                </a:solidFill>
                <a:effectLst>
                  <a:outerShdw blurRad="38100" dist="38100" dir="2700000" algn="tl">
                    <a:srgbClr val="000000"/>
                  </a:outerShdw>
                </a:effectLst>
              </a:rPr>
              <a:t>1</a:t>
            </a:r>
            <a:r>
              <a:rPr lang="en-IE" sz="2400" baseline="30000">
                <a:solidFill>
                  <a:schemeClr val="accent2"/>
                </a:solidFill>
                <a:effectLst>
                  <a:outerShdw blurRad="38100" dist="38100" dir="2700000" algn="tl">
                    <a:srgbClr val="000000"/>
                  </a:outerShdw>
                </a:effectLst>
              </a:rPr>
              <a:t>st</a:t>
            </a:r>
            <a:r>
              <a:rPr lang="en-IE" sz="2400">
                <a:solidFill>
                  <a:schemeClr val="accent2"/>
                </a:solidFill>
                <a:effectLst>
                  <a:outerShdw blurRad="38100" dist="38100" dir="2700000" algn="tl">
                    <a:srgbClr val="000000"/>
                  </a:outerShdw>
                </a:effectLst>
              </a:rPr>
              <a:t> year Computer Science students work with Bike 2 Belarus to produce promotional videos, develop website, and raise funds </a:t>
            </a:r>
            <a:endParaRPr lang="en-US" sz="2400">
              <a:solidFill>
                <a:schemeClr val="accent2"/>
              </a:solidFill>
              <a:effectLst>
                <a:outerShdw blurRad="38100" dist="38100" dir="2700000" algn="tl">
                  <a:srgbClr val="000000"/>
                </a:outerShdw>
              </a:effectLst>
            </a:endParaRPr>
          </a:p>
        </p:txBody>
      </p:sp>
      <p:sp>
        <p:nvSpPr>
          <p:cNvPr id="200721" name="Text Box 17"/>
          <p:cNvSpPr txBox="1">
            <a:spLocks noChangeArrowheads="1"/>
          </p:cNvSpPr>
          <p:nvPr/>
        </p:nvSpPr>
        <p:spPr bwMode="auto">
          <a:xfrm>
            <a:off x="2555875" y="2997200"/>
            <a:ext cx="6192838" cy="2282825"/>
          </a:xfrm>
          <a:prstGeom prst="rect">
            <a:avLst/>
          </a:prstGeom>
          <a:noFill/>
          <a:ln w="9525">
            <a:noFill/>
            <a:miter lim="800000"/>
            <a:headEnd/>
            <a:tailEnd/>
          </a:ln>
          <a:effectLst/>
        </p:spPr>
        <p:txBody>
          <a:bodyPr>
            <a:spAutoFit/>
          </a:bodyPr>
          <a:lstStyle/>
          <a:p>
            <a:pPr>
              <a:spcBef>
                <a:spcPct val="50000"/>
              </a:spcBef>
              <a:defRPr/>
            </a:pPr>
            <a:r>
              <a:rPr lang="en-IE" sz="2400">
                <a:effectLst>
                  <a:outerShdw blurRad="38100" dist="38100" dir="2700000" algn="tl">
                    <a:srgbClr val="000000"/>
                  </a:outerShdw>
                </a:effectLst>
              </a:rPr>
              <a:t>3</a:t>
            </a:r>
            <a:r>
              <a:rPr lang="en-IE" sz="2400" baseline="30000">
                <a:effectLst>
                  <a:outerShdw blurRad="38100" dist="38100" dir="2700000" algn="tl">
                    <a:srgbClr val="000000"/>
                  </a:outerShdw>
                </a:effectLst>
              </a:rPr>
              <a:t>rd</a:t>
            </a:r>
            <a:r>
              <a:rPr lang="en-IE" sz="2400">
                <a:effectLst>
                  <a:outerShdw blurRad="38100" dist="38100" dir="2700000" algn="tl">
                    <a:srgbClr val="000000"/>
                  </a:outerShdw>
                </a:effectLst>
              </a:rPr>
              <a:t> year Computer Science students completed a community-based alternative to work placement with Wells for Zoe, identifying and developing technology-based solutions to challenges faced by local Malawian communities</a:t>
            </a:r>
            <a:endParaRPr lang="en-US" sz="2400">
              <a:effectLst>
                <a:outerShdw blurRad="38100" dist="38100" dir="2700000" algn="tl">
                  <a:srgbClr val="000000"/>
                </a:outerShdw>
              </a:effectLst>
            </a:endParaRPr>
          </a:p>
        </p:txBody>
      </p:sp>
      <p:sp>
        <p:nvSpPr>
          <p:cNvPr id="200722" name="Text Box 18"/>
          <p:cNvSpPr txBox="1">
            <a:spLocks noChangeArrowheads="1"/>
          </p:cNvSpPr>
          <p:nvPr/>
        </p:nvSpPr>
        <p:spPr bwMode="auto">
          <a:xfrm>
            <a:off x="539750" y="5305425"/>
            <a:ext cx="6264275" cy="1552575"/>
          </a:xfrm>
          <a:prstGeom prst="rect">
            <a:avLst/>
          </a:prstGeom>
          <a:noFill/>
          <a:ln w="9525">
            <a:noFill/>
            <a:miter lim="800000"/>
            <a:headEnd/>
            <a:tailEnd/>
          </a:ln>
          <a:effectLst/>
        </p:spPr>
        <p:txBody>
          <a:bodyPr>
            <a:spAutoFit/>
          </a:bodyPr>
          <a:lstStyle/>
          <a:p>
            <a:pPr>
              <a:spcBef>
                <a:spcPct val="50000"/>
              </a:spcBef>
              <a:defRPr/>
            </a:pPr>
            <a:r>
              <a:rPr lang="en-IE" sz="2400">
                <a:solidFill>
                  <a:schemeClr val="accent2"/>
                </a:solidFill>
                <a:effectLst>
                  <a:outerShdw blurRad="38100" dist="38100" dir="2700000" algn="tl">
                    <a:srgbClr val="000000"/>
                  </a:outerShdw>
                </a:effectLst>
              </a:rPr>
              <a:t>Students on the CPD programme in Accessible Web Design worked with Enable Ireland to design a website for the DIT Design Challenge </a:t>
            </a:r>
            <a:endParaRPr lang="en-US" sz="2400">
              <a:solidFill>
                <a:schemeClr val="accent2"/>
              </a:solidFill>
              <a:effectLst>
                <a:outerShdw blurRad="38100" dist="38100" dir="2700000" algn="tl">
                  <a:srgbClr val="000000"/>
                </a:outerShdw>
              </a:effectLst>
            </a:endParaRPr>
          </a:p>
        </p:txBody>
      </p:sp>
      <p:pic>
        <p:nvPicPr>
          <p:cNvPr id="12295" name="Picture 2" descr="http://lh3.ggpht.com/_U_CsIt1SwfY/RnqDoqpOoeI/AAAAAAAABNE/iB0GRqQmJ0E/s512/DSCF0127.JPG"/>
          <p:cNvPicPr>
            <a:picLocks noChangeAspect="1" noChangeArrowheads="1"/>
          </p:cNvPicPr>
          <p:nvPr/>
        </p:nvPicPr>
        <p:blipFill>
          <a:blip r:embed="rId3" cstate="print"/>
          <a:srcRect/>
          <a:stretch>
            <a:fillRect/>
          </a:stretch>
        </p:blipFill>
        <p:spPr bwMode="auto">
          <a:xfrm>
            <a:off x="6804025" y="1628775"/>
            <a:ext cx="1765300" cy="1296988"/>
          </a:xfrm>
          <a:prstGeom prst="rect">
            <a:avLst/>
          </a:prstGeom>
          <a:noFill/>
          <a:ln w="9525">
            <a:noFill/>
            <a:miter lim="800000"/>
            <a:headEnd/>
            <a:tailEnd/>
          </a:ln>
        </p:spPr>
      </p:pic>
      <p:pic>
        <p:nvPicPr>
          <p:cNvPr id="12296" name="Picture 21" descr="1224301557495_1"/>
          <p:cNvPicPr>
            <a:picLocks noChangeAspect="1" noChangeArrowheads="1"/>
          </p:cNvPicPr>
          <p:nvPr/>
        </p:nvPicPr>
        <p:blipFill>
          <a:blip r:embed="rId4" cstate="print"/>
          <a:srcRect/>
          <a:stretch>
            <a:fillRect/>
          </a:stretch>
        </p:blipFill>
        <p:spPr bwMode="auto">
          <a:xfrm>
            <a:off x="179388" y="3284538"/>
            <a:ext cx="2311400" cy="167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p:txBody>
          <a:bodyPr/>
          <a:lstStyle/>
          <a:p>
            <a:pPr eaLnBrk="1" hangingPunct="1">
              <a:defRPr/>
            </a:pPr>
            <a:r>
              <a:rPr lang="en-IE" sz="4000" smtClean="0">
                <a:solidFill>
                  <a:srgbClr val="3399FF"/>
                </a:solidFill>
              </a:rPr>
              <a:t>How are Computing MSc students involved?</a:t>
            </a:r>
            <a:endParaRPr lang="en-US" sz="4000" smtClean="0">
              <a:solidFill>
                <a:srgbClr val="3399FF"/>
              </a:solidFill>
            </a:endParaRPr>
          </a:p>
        </p:txBody>
      </p:sp>
      <p:sp>
        <p:nvSpPr>
          <p:cNvPr id="209937" name="Text Box 17"/>
          <p:cNvSpPr txBox="1">
            <a:spLocks noChangeArrowheads="1"/>
          </p:cNvSpPr>
          <p:nvPr/>
        </p:nvSpPr>
        <p:spPr bwMode="auto">
          <a:xfrm>
            <a:off x="323850" y="1484313"/>
            <a:ext cx="6480175" cy="1552575"/>
          </a:xfrm>
          <a:prstGeom prst="rect">
            <a:avLst/>
          </a:prstGeom>
          <a:noFill/>
          <a:ln w="9525">
            <a:noFill/>
            <a:miter lim="800000"/>
            <a:headEnd/>
            <a:tailEnd/>
          </a:ln>
          <a:effectLst/>
        </p:spPr>
        <p:txBody>
          <a:bodyPr>
            <a:spAutoFit/>
          </a:bodyPr>
          <a:lstStyle/>
          <a:p>
            <a:pPr>
              <a:spcBef>
                <a:spcPct val="50000"/>
              </a:spcBef>
              <a:defRPr/>
            </a:pPr>
            <a:r>
              <a:rPr lang="en-US" sz="2400">
                <a:solidFill>
                  <a:schemeClr val="accent2"/>
                </a:solidFill>
                <a:effectLst>
                  <a:outerShdw blurRad="38100" dist="38100" dir="2700000" algn="tl">
                    <a:srgbClr val="000000"/>
                  </a:outerShdw>
                </a:effectLst>
              </a:rPr>
              <a:t>MSc Assistive Technology student worked with Irish Society for Quality and Safety in Healthcare on their website design and content to increase useability and accessibility</a:t>
            </a:r>
          </a:p>
        </p:txBody>
      </p:sp>
      <p:sp>
        <p:nvSpPr>
          <p:cNvPr id="209938" name="Text Box 18"/>
          <p:cNvSpPr txBox="1">
            <a:spLocks noChangeArrowheads="1"/>
          </p:cNvSpPr>
          <p:nvPr/>
        </p:nvSpPr>
        <p:spPr bwMode="auto">
          <a:xfrm>
            <a:off x="2700338" y="3105150"/>
            <a:ext cx="6264275" cy="1187450"/>
          </a:xfrm>
          <a:prstGeom prst="rect">
            <a:avLst/>
          </a:prstGeom>
          <a:noFill/>
          <a:ln w="9525">
            <a:noFill/>
            <a:miter lim="800000"/>
            <a:headEnd/>
            <a:tailEnd/>
          </a:ln>
          <a:effectLst/>
        </p:spPr>
        <p:txBody>
          <a:bodyPr>
            <a:spAutoFit/>
          </a:bodyPr>
          <a:lstStyle/>
          <a:p>
            <a:pPr>
              <a:spcBef>
                <a:spcPct val="50000"/>
              </a:spcBef>
              <a:defRPr/>
            </a:pPr>
            <a:r>
              <a:rPr lang="en-IE" sz="2400">
                <a:effectLst>
                  <a:outerShdw blurRad="38100" dist="38100" dir="2700000" algn="tl">
                    <a:srgbClr val="000000"/>
                  </a:outerShdw>
                </a:effectLst>
              </a:rPr>
              <a:t>MSc Knowledge Management student worked with ISQSH to research and develop an e-learning tool which they needed</a:t>
            </a:r>
            <a:endParaRPr lang="en-US" sz="2400">
              <a:effectLst>
                <a:outerShdw blurRad="38100" dist="38100" dir="2700000" algn="tl">
                  <a:srgbClr val="000000"/>
                </a:outerShdw>
              </a:effectLst>
            </a:endParaRPr>
          </a:p>
        </p:txBody>
      </p:sp>
      <p:sp>
        <p:nvSpPr>
          <p:cNvPr id="209950" name="Text Box 30"/>
          <p:cNvSpPr txBox="1">
            <a:spLocks noChangeArrowheads="1"/>
          </p:cNvSpPr>
          <p:nvPr/>
        </p:nvSpPr>
        <p:spPr bwMode="auto">
          <a:xfrm>
            <a:off x="468313" y="4386263"/>
            <a:ext cx="6551612" cy="2282825"/>
          </a:xfrm>
          <a:prstGeom prst="rect">
            <a:avLst/>
          </a:prstGeom>
          <a:noFill/>
          <a:ln w="9525">
            <a:noFill/>
            <a:miter lim="800000"/>
            <a:headEnd/>
            <a:tailEnd/>
          </a:ln>
          <a:effectLst/>
        </p:spPr>
        <p:txBody>
          <a:bodyPr>
            <a:spAutoFit/>
          </a:bodyPr>
          <a:lstStyle/>
          <a:p>
            <a:pPr>
              <a:spcBef>
                <a:spcPct val="50000"/>
              </a:spcBef>
              <a:defRPr/>
            </a:pPr>
            <a:r>
              <a:rPr lang="en-IE" sz="2400">
                <a:solidFill>
                  <a:schemeClr val="accent2"/>
                </a:solidFill>
                <a:effectLst>
                  <a:outerShdw blurRad="38100" dist="38100" dir="2700000" algn="tl">
                    <a:srgbClr val="000000"/>
                  </a:outerShdw>
                </a:effectLst>
              </a:rPr>
              <a:t>MSc Knowledge Management students worked with DIT’s Computer Learning in Communities (CLiC) Programme to research and develop IT and internet usage policies for schools and community centres participating in the Programme.</a:t>
            </a:r>
            <a:r>
              <a:rPr lang="en-IE" sz="2400"/>
              <a:t> </a:t>
            </a:r>
            <a:endParaRPr lang="en-US" sz="2400"/>
          </a:p>
        </p:txBody>
      </p:sp>
      <p:pic>
        <p:nvPicPr>
          <p:cNvPr id="13318" name="Picture 5"/>
          <p:cNvPicPr>
            <a:picLocks noChangeAspect="1" noChangeArrowheads="1"/>
          </p:cNvPicPr>
          <p:nvPr/>
        </p:nvPicPr>
        <p:blipFill>
          <a:blip r:embed="rId2" cstate="print"/>
          <a:srcRect/>
          <a:stretch>
            <a:fillRect/>
          </a:stretch>
        </p:blipFill>
        <p:spPr bwMode="auto">
          <a:xfrm>
            <a:off x="323850" y="2997200"/>
            <a:ext cx="2232025" cy="1433513"/>
          </a:xfrm>
          <a:prstGeom prst="rect">
            <a:avLst/>
          </a:prstGeom>
          <a:noFill/>
          <a:ln w="9525">
            <a:noFill/>
            <a:miter lim="800000"/>
            <a:headEnd/>
            <a:tailEnd/>
          </a:ln>
        </p:spPr>
      </p:pic>
      <p:pic>
        <p:nvPicPr>
          <p:cNvPr id="13319" name="Picture 5" descr="SLWC logo Smaller Size"/>
          <p:cNvPicPr>
            <a:picLocks noChangeAspect="1" noChangeArrowheads="1"/>
          </p:cNvPicPr>
          <p:nvPr/>
        </p:nvPicPr>
        <p:blipFill>
          <a:blip r:embed="rId3" cstate="print"/>
          <a:srcRect/>
          <a:stretch>
            <a:fillRect/>
          </a:stretch>
        </p:blipFill>
        <p:spPr bwMode="auto">
          <a:xfrm>
            <a:off x="7021513" y="5495925"/>
            <a:ext cx="1727200" cy="95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99FF66"/>
        </a:solidFill>
        <a:effectLst/>
      </p:bgPr>
    </p:bg>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323850" y="0"/>
            <a:ext cx="8540750" cy="1143000"/>
          </a:xfrm>
        </p:spPr>
        <p:txBody>
          <a:bodyPr/>
          <a:lstStyle/>
          <a:p>
            <a:pPr eaLnBrk="1" hangingPunct="1">
              <a:defRPr/>
            </a:pPr>
            <a:r>
              <a:rPr lang="en-IE" sz="4000" smtClean="0">
                <a:solidFill>
                  <a:srgbClr val="3399FF"/>
                </a:solidFill>
              </a:rPr>
              <a:t>Why get involved?</a:t>
            </a:r>
            <a:endParaRPr lang="en-US" sz="4000" smtClean="0">
              <a:solidFill>
                <a:srgbClr val="3399FF"/>
              </a:solidFill>
            </a:endParaRPr>
          </a:p>
        </p:txBody>
      </p:sp>
      <p:sp>
        <p:nvSpPr>
          <p:cNvPr id="189443" name="Rectangle 3"/>
          <p:cNvSpPr>
            <a:spLocks noGrp="1" noRot="1" noChangeArrowheads="1"/>
          </p:cNvSpPr>
          <p:nvPr>
            <p:ph type="body" idx="1"/>
          </p:nvPr>
        </p:nvSpPr>
        <p:spPr>
          <a:xfrm>
            <a:off x="144463" y="5084763"/>
            <a:ext cx="5435600" cy="1557337"/>
          </a:xfrm>
        </p:spPr>
        <p:txBody>
          <a:bodyPr/>
          <a:lstStyle/>
          <a:p>
            <a:pPr eaLnBrk="1" hangingPunct="1">
              <a:defRPr/>
            </a:pPr>
            <a:r>
              <a:rPr lang="en-GB" dirty="0" smtClean="0"/>
              <a:t>Projects challenge you and give a focus for course-work / studies </a:t>
            </a:r>
          </a:p>
        </p:txBody>
      </p:sp>
      <p:sp>
        <p:nvSpPr>
          <p:cNvPr id="189444" name="Rectangle 4"/>
          <p:cNvSpPr>
            <a:spLocks noRot="1" noChangeArrowheads="1"/>
          </p:cNvSpPr>
          <p:nvPr/>
        </p:nvSpPr>
        <p:spPr bwMode="auto">
          <a:xfrm>
            <a:off x="3924300" y="981075"/>
            <a:ext cx="5040313" cy="3240088"/>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Arial" charset="0"/>
              <a:buChar char="►"/>
              <a:defRPr/>
            </a:pPr>
            <a:r>
              <a:rPr lang="en-GB" sz="3200" dirty="0">
                <a:effectLst>
                  <a:outerShdw blurRad="38100" dist="38100" dir="2700000" algn="tl">
                    <a:srgbClr val="000000"/>
                  </a:outerShdw>
                </a:effectLst>
              </a:rPr>
              <a:t>Join the dots between your programmes of study, combining and applying them to real-life problems to help provide solutions</a:t>
            </a:r>
          </a:p>
          <a:p>
            <a:pPr marL="342900" indent="-342900" eaLnBrk="1" hangingPunct="1">
              <a:spcBef>
                <a:spcPct val="20000"/>
              </a:spcBef>
              <a:buClr>
                <a:schemeClr val="hlink"/>
              </a:buClr>
              <a:buSzPct val="80000"/>
              <a:buFont typeface="Arial" charset="0"/>
              <a:buChar char="►"/>
              <a:defRPr/>
            </a:pPr>
            <a:r>
              <a:rPr lang="en-GB" sz="3200" dirty="0">
                <a:solidFill>
                  <a:schemeClr val="hlink"/>
                </a:solidFill>
                <a:effectLst>
                  <a:outerShdw blurRad="38100" dist="38100" dir="2700000" algn="tl">
                    <a:srgbClr val="000000">
                      <a:alpha val="43137"/>
                    </a:srgbClr>
                  </a:outerShdw>
                </a:effectLst>
              </a:rPr>
              <a:t>Contribute to a real issue/community goals</a:t>
            </a:r>
          </a:p>
        </p:txBody>
      </p:sp>
      <p:pic>
        <p:nvPicPr>
          <p:cNvPr id="19461" name="Picture 5" descr="SLWC logo Smaller Size"/>
          <p:cNvPicPr>
            <a:picLocks noChangeAspect="1" noChangeArrowheads="1"/>
          </p:cNvPicPr>
          <p:nvPr/>
        </p:nvPicPr>
        <p:blipFill>
          <a:blip r:embed="rId2" cstate="print"/>
          <a:srcRect/>
          <a:stretch>
            <a:fillRect/>
          </a:stretch>
        </p:blipFill>
        <p:spPr bwMode="auto">
          <a:xfrm>
            <a:off x="7021513" y="5495925"/>
            <a:ext cx="1727200" cy="957263"/>
          </a:xfrm>
          <a:prstGeom prst="rect">
            <a:avLst/>
          </a:prstGeom>
          <a:noFill/>
          <a:ln w="9525">
            <a:noFill/>
            <a:miter lim="800000"/>
            <a:headEnd/>
            <a:tailEnd/>
          </a:ln>
        </p:spPr>
      </p:pic>
      <p:pic>
        <p:nvPicPr>
          <p:cNvPr id="19462" name="Picture 7" descr="IMGP0445"/>
          <p:cNvPicPr>
            <a:picLocks noChangeAspect="1" noChangeArrowheads="1"/>
          </p:cNvPicPr>
          <p:nvPr/>
        </p:nvPicPr>
        <p:blipFill>
          <a:blip r:embed="rId3" cstate="print"/>
          <a:srcRect/>
          <a:stretch>
            <a:fillRect/>
          </a:stretch>
        </p:blipFill>
        <p:spPr bwMode="auto">
          <a:xfrm>
            <a:off x="900113" y="1125538"/>
            <a:ext cx="2538412"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99FF66"/>
        </a:solidFill>
        <a:effectLst/>
      </p:bgPr>
    </p:bg>
    <p:spTree>
      <p:nvGrpSpPr>
        <p:cNvPr id="1" name=""/>
        <p:cNvGrpSpPr/>
        <p:nvPr/>
      </p:nvGrpSpPr>
      <p:grpSpPr>
        <a:xfrm>
          <a:off x="0" y="0"/>
          <a:ext cx="0" cy="0"/>
          <a:chOff x="0" y="0"/>
          <a:chExt cx="0" cy="0"/>
        </a:xfrm>
      </p:grpSpPr>
      <p:sp>
        <p:nvSpPr>
          <p:cNvPr id="190466" name="Rectangle 2"/>
          <p:cNvSpPr>
            <a:spLocks noGrp="1" noRot="1" noChangeArrowheads="1"/>
          </p:cNvSpPr>
          <p:nvPr>
            <p:ph type="title"/>
          </p:nvPr>
        </p:nvSpPr>
        <p:spPr>
          <a:xfrm>
            <a:off x="323850" y="0"/>
            <a:ext cx="8540750" cy="1143000"/>
          </a:xfrm>
        </p:spPr>
        <p:txBody>
          <a:bodyPr/>
          <a:lstStyle/>
          <a:p>
            <a:pPr eaLnBrk="1" hangingPunct="1">
              <a:defRPr/>
            </a:pPr>
            <a:r>
              <a:rPr lang="en-IE" sz="4000" smtClean="0">
                <a:solidFill>
                  <a:srgbClr val="3399FF"/>
                </a:solidFill>
              </a:rPr>
              <a:t>Why get involved?</a:t>
            </a:r>
            <a:endParaRPr lang="en-US" sz="4000" smtClean="0">
              <a:solidFill>
                <a:srgbClr val="3399FF"/>
              </a:solidFill>
            </a:endParaRPr>
          </a:p>
        </p:txBody>
      </p:sp>
      <p:sp>
        <p:nvSpPr>
          <p:cNvPr id="190467" name="Rectangle 3"/>
          <p:cNvSpPr>
            <a:spLocks noGrp="1" noRot="1" noChangeArrowheads="1"/>
          </p:cNvSpPr>
          <p:nvPr>
            <p:ph type="body" idx="1"/>
          </p:nvPr>
        </p:nvSpPr>
        <p:spPr>
          <a:xfrm>
            <a:off x="323850" y="1052513"/>
            <a:ext cx="8640763" cy="3384550"/>
          </a:xfrm>
        </p:spPr>
        <p:txBody>
          <a:bodyPr/>
          <a:lstStyle/>
          <a:p>
            <a:pPr eaLnBrk="1" hangingPunct="1">
              <a:lnSpc>
                <a:spcPct val="80000"/>
              </a:lnSpc>
              <a:defRPr/>
            </a:pPr>
            <a:r>
              <a:rPr lang="en-GB" sz="3000" smtClean="0">
                <a:solidFill>
                  <a:schemeClr val="hlink"/>
                </a:solidFill>
              </a:rPr>
              <a:t>Improve your confidence, motivation, well- being and college experience</a:t>
            </a:r>
          </a:p>
          <a:p>
            <a:pPr eaLnBrk="1" hangingPunct="1">
              <a:lnSpc>
                <a:spcPct val="80000"/>
              </a:lnSpc>
              <a:defRPr/>
            </a:pPr>
            <a:r>
              <a:rPr lang="en-GB" sz="3000" smtClean="0"/>
              <a:t>Work is not just about personal satisfaction and financial gain – benefits are much broader. Learn about the impact of your discipline on society / community &amp; voluntary sector</a:t>
            </a:r>
          </a:p>
          <a:p>
            <a:pPr eaLnBrk="1" hangingPunct="1">
              <a:lnSpc>
                <a:spcPct val="80000"/>
              </a:lnSpc>
              <a:defRPr/>
            </a:pPr>
            <a:r>
              <a:rPr lang="en-GB" sz="3000" smtClean="0">
                <a:solidFill>
                  <a:schemeClr val="hlink"/>
                </a:solidFill>
              </a:rPr>
              <a:t>Engage your critical thinking and develop your social awareness</a:t>
            </a:r>
          </a:p>
          <a:p>
            <a:pPr eaLnBrk="1" hangingPunct="1">
              <a:lnSpc>
                <a:spcPct val="80000"/>
              </a:lnSpc>
              <a:defRPr/>
            </a:pPr>
            <a:endParaRPr lang="en-IE" sz="3000" smtClean="0"/>
          </a:p>
        </p:txBody>
      </p:sp>
      <p:pic>
        <p:nvPicPr>
          <p:cNvPr id="20484" name="Picture 4" descr="CNV00017"/>
          <p:cNvPicPr>
            <a:picLocks noChangeAspect="1" noChangeArrowheads="1"/>
          </p:cNvPicPr>
          <p:nvPr/>
        </p:nvPicPr>
        <p:blipFill>
          <a:blip r:embed="rId2" cstate="print"/>
          <a:srcRect/>
          <a:stretch>
            <a:fillRect/>
          </a:stretch>
        </p:blipFill>
        <p:spPr bwMode="auto">
          <a:xfrm>
            <a:off x="3635375" y="4579938"/>
            <a:ext cx="2952750" cy="1970087"/>
          </a:xfrm>
          <a:prstGeom prst="rect">
            <a:avLst/>
          </a:prstGeom>
          <a:noFill/>
          <a:ln w="9525">
            <a:noFill/>
            <a:miter lim="800000"/>
            <a:headEnd/>
            <a:tailEnd/>
          </a:ln>
        </p:spPr>
      </p:pic>
      <p:pic>
        <p:nvPicPr>
          <p:cNvPr id="20485" name="Picture 5" descr="CNV00014"/>
          <p:cNvPicPr>
            <a:picLocks noChangeAspect="1" noChangeArrowheads="1"/>
          </p:cNvPicPr>
          <p:nvPr/>
        </p:nvPicPr>
        <p:blipFill>
          <a:blip r:embed="rId3" cstate="print"/>
          <a:srcRect/>
          <a:stretch>
            <a:fillRect/>
          </a:stretch>
        </p:blipFill>
        <p:spPr bwMode="auto">
          <a:xfrm>
            <a:off x="611188" y="4581525"/>
            <a:ext cx="2952750" cy="1968500"/>
          </a:xfrm>
          <a:prstGeom prst="rect">
            <a:avLst/>
          </a:prstGeom>
          <a:noFill/>
          <a:ln w="9525">
            <a:noFill/>
            <a:miter lim="800000"/>
            <a:headEnd/>
            <a:tailEnd/>
          </a:ln>
        </p:spPr>
      </p:pic>
      <p:pic>
        <p:nvPicPr>
          <p:cNvPr id="20486" name="Picture 6" descr="SLWC logo Smaller Size"/>
          <p:cNvPicPr>
            <a:picLocks noChangeAspect="1" noChangeArrowheads="1"/>
          </p:cNvPicPr>
          <p:nvPr/>
        </p:nvPicPr>
        <p:blipFill>
          <a:blip r:embed="rId4" cstate="print"/>
          <a:srcRect/>
          <a:stretch>
            <a:fillRect/>
          </a:stretch>
        </p:blipFill>
        <p:spPr bwMode="auto">
          <a:xfrm>
            <a:off x="7021513" y="5495925"/>
            <a:ext cx="1727200" cy="95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CC3399"/>
        </a:solidFill>
        <a:effectLst/>
      </p:bgPr>
    </p:bg>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eaLnBrk="1" hangingPunct="1">
              <a:defRPr/>
            </a:pPr>
            <a:r>
              <a:rPr lang="en-IE" smtClean="0">
                <a:solidFill>
                  <a:srgbClr val="3399FF"/>
                </a:solidFill>
              </a:rPr>
              <a:t>Why should you do reflection?</a:t>
            </a:r>
            <a:endParaRPr lang="en-US" smtClean="0">
              <a:solidFill>
                <a:srgbClr val="3399FF"/>
              </a:solidFill>
            </a:endParaRPr>
          </a:p>
        </p:txBody>
      </p:sp>
      <p:sp>
        <p:nvSpPr>
          <p:cNvPr id="165891" name="Rectangle 3"/>
          <p:cNvSpPr>
            <a:spLocks noGrp="1" noRot="1" noChangeArrowheads="1"/>
          </p:cNvSpPr>
          <p:nvPr>
            <p:ph type="body" idx="1"/>
          </p:nvPr>
        </p:nvSpPr>
        <p:spPr>
          <a:xfrm>
            <a:off x="0" y="1341438"/>
            <a:ext cx="6451600" cy="5040312"/>
          </a:xfrm>
        </p:spPr>
        <p:txBody>
          <a:bodyPr/>
          <a:lstStyle/>
          <a:p>
            <a:pPr marL="609600" indent="-609600" eaLnBrk="1" hangingPunct="1">
              <a:lnSpc>
                <a:spcPct val="90000"/>
              </a:lnSpc>
              <a:buFont typeface="Arial" charset="0"/>
              <a:buNone/>
              <a:defRPr/>
            </a:pPr>
            <a:endParaRPr lang="en-IE" sz="2400" smtClean="0"/>
          </a:p>
          <a:p>
            <a:pPr marL="609600" indent="-609600" eaLnBrk="1" hangingPunct="1">
              <a:lnSpc>
                <a:spcPct val="90000"/>
              </a:lnSpc>
              <a:defRPr/>
            </a:pPr>
            <a:r>
              <a:rPr lang="en-IE" sz="3000" smtClean="0">
                <a:solidFill>
                  <a:schemeClr val="hlink"/>
                </a:solidFill>
                <a:effectLst/>
              </a:rPr>
              <a:t>Personal:</a:t>
            </a:r>
            <a:r>
              <a:rPr lang="en-IE" sz="3000" smtClean="0">
                <a:effectLst/>
              </a:rPr>
              <a:t> Make sense of your experiences, learn about yourselves as learners, transferable skills</a:t>
            </a:r>
            <a:endParaRPr lang="en-IE" sz="3000" smtClean="0"/>
          </a:p>
          <a:p>
            <a:pPr marL="609600" indent="-609600" eaLnBrk="1" hangingPunct="1">
              <a:lnSpc>
                <a:spcPct val="90000"/>
              </a:lnSpc>
              <a:defRPr/>
            </a:pPr>
            <a:r>
              <a:rPr lang="en-IE" sz="3000" smtClean="0">
                <a:solidFill>
                  <a:schemeClr val="hlink"/>
                </a:solidFill>
                <a:effectLst/>
              </a:rPr>
              <a:t>Academic: </a:t>
            </a:r>
            <a:r>
              <a:rPr lang="en-IE" sz="3000" smtClean="0">
                <a:effectLst/>
              </a:rPr>
              <a:t>Link your practical learning to your classroom knowledge </a:t>
            </a:r>
          </a:p>
          <a:p>
            <a:pPr marL="609600" indent="-609600" eaLnBrk="1" hangingPunct="1">
              <a:lnSpc>
                <a:spcPct val="90000"/>
              </a:lnSpc>
              <a:defRPr/>
            </a:pPr>
            <a:r>
              <a:rPr lang="en-IE" sz="3000" smtClean="0">
                <a:solidFill>
                  <a:schemeClr val="hlink"/>
                </a:solidFill>
                <a:effectLst/>
              </a:rPr>
              <a:t>Social:</a:t>
            </a:r>
            <a:r>
              <a:rPr lang="en-IE" sz="3000" smtClean="0">
                <a:effectLst/>
              </a:rPr>
              <a:t> Reflect on, question, and challenge, the effects of your discipline in society</a:t>
            </a:r>
            <a:endParaRPr lang="en-IE" sz="3000" smtClean="0">
              <a:solidFill>
                <a:schemeClr val="hlink"/>
              </a:solidFill>
              <a:effectLst/>
            </a:endParaRPr>
          </a:p>
        </p:txBody>
      </p:sp>
      <p:pic>
        <p:nvPicPr>
          <p:cNvPr id="21508" name="Picture 4" descr="thinking_man"/>
          <p:cNvPicPr>
            <a:picLocks noChangeAspect="1" noChangeArrowheads="1"/>
          </p:cNvPicPr>
          <p:nvPr/>
        </p:nvPicPr>
        <p:blipFill>
          <a:blip r:embed="rId2" cstate="print"/>
          <a:srcRect/>
          <a:stretch>
            <a:fillRect/>
          </a:stretch>
        </p:blipFill>
        <p:spPr bwMode="auto">
          <a:xfrm>
            <a:off x="6516688" y="1701800"/>
            <a:ext cx="2497137" cy="3095625"/>
          </a:xfrm>
          <a:prstGeom prst="rect">
            <a:avLst/>
          </a:prstGeom>
          <a:noFill/>
          <a:ln w="9525">
            <a:noFill/>
            <a:miter lim="800000"/>
            <a:headEnd/>
            <a:tailEnd/>
          </a:ln>
        </p:spPr>
      </p:pic>
      <p:pic>
        <p:nvPicPr>
          <p:cNvPr id="21509" name="Picture 5" descr="SLWC logo Smaller Size"/>
          <p:cNvPicPr>
            <a:picLocks noChangeAspect="1" noChangeArrowheads="1"/>
          </p:cNvPicPr>
          <p:nvPr/>
        </p:nvPicPr>
        <p:blipFill>
          <a:blip r:embed="rId3" cstate="print"/>
          <a:srcRect/>
          <a:stretch>
            <a:fillRect/>
          </a:stretch>
        </p:blipFill>
        <p:spPr bwMode="auto">
          <a:xfrm>
            <a:off x="7021513" y="5495925"/>
            <a:ext cx="1727200" cy="95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9933"/>
        </a:solidFill>
        <a:effectLst/>
      </p:bgPr>
    </p:bg>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a:xfrm>
            <a:off x="-323850" y="188913"/>
            <a:ext cx="9828213" cy="1143000"/>
          </a:xfrm>
        </p:spPr>
        <p:txBody>
          <a:bodyPr/>
          <a:lstStyle/>
          <a:p>
            <a:pPr eaLnBrk="1" hangingPunct="1">
              <a:defRPr/>
            </a:pPr>
            <a:r>
              <a:rPr lang="en-IE" sz="4000" smtClean="0">
                <a:solidFill>
                  <a:srgbClr val="3399FF"/>
                </a:solidFill>
              </a:rPr>
              <a:t>Major cross-disciplinary project:</a:t>
            </a:r>
            <a:br>
              <a:rPr lang="en-IE" sz="4000" smtClean="0">
                <a:solidFill>
                  <a:srgbClr val="3399FF"/>
                </a:solidFill>
              </a:rPr>
            </a:br>
            <a:r>
              <a:rPr lang="en-IE" sz="3800" smtClean="0">
                <a:solidFill>
                  <a:srgbClr val="3399FF"/>
                </a:solidFill>
              </a:rPr>
              <a:t>College Awareness of Road Safety - CARS</a:t>
            </a:r>
            <a:endParaRPr lang="en-US" sz="3800" smtClean="0">
              <a:solidFill>
                <a:srgbClr val="3399FF"/>
              </a:solidFill>
            </a:endParaRPr>
          </a:p>
        </p:txBody>
      </p:sp>
      <p:sp>
        <p:nvSpPr>
          <p:cNvPr id="181251" name="Rectangle 3"/>
          <p:cNvSpPr>
            <a:spLocks noGrp="1" noRot="1" noChangeArrowheads="1"/>
          </p:cNvSpPr>
          <p:nvPr>
            <p:ph type="body" sz="half" idx="1"/>
          </p:nvPr>
        </p:nvSpPr>
        <p:spPr>
          <a:xfrm>
            <a:off x="-396875" y="1771650"/>
            <a:ext cx="6408738" cy="5618163"/>
          </a:xfrm>
        </p:spPr>
        <p:txBody>
          <a:bodyPr/>
          <a:lstStyle/>
          <a:p>
            <a:pPr lvl="2" eaLnBrk="1" hangingPunct="1">
              <a:defRPr/>
            </a:pPr>
            <a:r>
              <a:rPr lang="en-IE" sz="2600" dirty="0" smtClean="0"/>
              <a:t>Garda Road Safety Unit</a:t>
            </a:r>
            <a:r>
              <a:rPr lang="en-IE" sz="2600" dirty="0" smtClean="0">
                <a:solidFill>
                  <a:schemeClr val="hlink"/>
                </a:solidFill>
              </a:rPr>
              <a:t> </a:t>
            </a:r>
            <a:r>
              <a:rPr lang="en-IE" sz="2600" dirty="0" smtClean="0"/>
              <a:t>partner</a:t>
            </a:r>
          </a:p>
          <a:p>
            <a:pPr lvl="2" eaLnBrk="1" hangingPunct="1">
              <a:defRPr/>
            </a:pPr>
            <a:r>
              <a:rPr lang="en-IE" sz="2600" dirty="0" smtClean="0">
                <a:solidFill>
                  <a:schemeClr val="hlink"/>
                </a:solidFill>
              </a:rPr>
              <a:t>Any coursework related to road safety – investigate and/or raise awareness of road safety and help reduce road deaths, particularly among 17-24 year old males</a:t>
            </a:r>
          </a:p>
          <a:p>
            <a:pPr lvl="2" eaLnBrk="1" hangingPunct="1">
              <a:defRPr/>
            </a:pPr>
            <a:r>
              <a:rPr lang="en-IE" sz="2600" dirty="0" smtClean="0"/>
              <a:t>Opportunity to present research to panel of judges for annual overall DIT CARS prize.</a:t>
            </a:r>
            <a:r>
              <a:rPr lang="en-IE" sz="2600" dirty="0" smtClean="0">
                <a:effectLst/>
              </a:rPr>
              <a:t> </a:t>
            </a:r>
            <a:endParaRPr lang="en-IE" sz="2200" dirty="0" smtClean="0">
              <a:effectLst/>
            </a:endParaRPr>
          </a:p>
        </p:txBody>
      </p:sp>
      <p:pic>
        <p:nvPicPr>
          <p:cNvPr id="14340" name="Picture 4" descr="CNV00108"/>
          <p:cNvPicPr>
            <a:picLocks noChangeAspect="1" noChangeArrowheads="1"/>
          </p:cNvPicPr>
          <p:nvPr/>
        </p:nvPicPr>
        <p:blipFill>
          <a:blip r:embed="rId3" cstate="print"/>
          <a:srcRect/>
          <a:stretch>
            <a:fillRect/>
          </a:stretch>
        </p:blipFill>
        <p:spPr bwMode="auto">
          <a:xfrm>
            <a:off x="6424613" y="1635125"/>
            <a:ext cx="2443162" cy="3665538"/>
          </a:xfrm>
          <a:prstGeom prst="rect">
            <a:avLst/>
          </a:prstGeom>
          <a:noFill/>
          <a:ln w="9525">
            <a:noFill/>
            <a:miter lim="800000"/>
            <a:headEnd/>
            <a:tailEnd/>
          </a:ln>
        </p:spPr>
      </p:pic>
      <p:pic>
        <p:nvPicPr>
          <p:cNvPr id="14341" name="Picture 5" descr="SLWC logo Smaller Size"/>
          <p:cNvPicPr>
            <a:picLocks noChangeAspect="1" noChangeArrowheads="1"/>
          </p:cNvPicPr>
          <p:nvPr/>
        </p:nvPicPr>
        <p:blipFill>
          <a:blip r:embed="rId4" cstate="print"/>
          <a:srcRect/>
          <a:stretch>
            <a:fillRect/>
          </a:stretch>
        </p:blipFill>
        <p:spPr bwMode="auto">
          <a:xfrm>
            <a:off x="7021513" y="5640388"/>
            <a:ext cx="1727200" cy="95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a:xfrm>
            <a:off x="323850" y="404813"/>
            <a:ext cx="8540750" cy="1143000"/>
          </a:xfrm>
        </p:spPr>
        <p:txBody>
          <a:bodyPr/>
          <a:lstStyle/>
          <a:p>
            <a:pPr eaLnBrk="1" hangingPunct="1">
              <a:defRPr/>
            </a:pPr>
            <a:r>
              <a:rPr lang="en-IE" sz="4000" smtClean="0">
                <a:solidFill>
                  <a:srgbClr val="3399FF"/>
                </a:solidFill>
              </a:rPr>
              <a:t>Major cross-disciplinary project:</a:t>
            </a:r>
            <a:br>
              <a:rPr lang="en-IE" sz="4000" smtClean="0">
                <a:solidFill>
                  <a:srgbClr val="3399FF"/>
                </a:solidFill>
              </a:rPr>
            </a:br>
            <a:r>
              <a:rPr lang="en-IE" sz="4000" smtClean="0">
                <a:solidFill>
                  <a:srgbClr val="3399FF"/>
                </a:solidFill>
              </a:rPr>
              <a:t>The LIFELINE project</a:t>
            </a:r>
            <a:endParaRPr lang="en-US" sz="4000" smtClean="0">
              <a:solidFill>
                <a:srgbClr val="3399FF"/>
              </a:solidFill>
            </a:endParaRPr>
          </a:p>
        </p:txBody>
      </p:sp>
      <p:sp>
        <p:nvSpPr>
          <p:cNvPr id="15363" name="Rectangle 3"/>
          <p:cNvSpPr>
            <a:spLocks noGrp="1" noRot="1" noChangeArrowheads="1"/>
          </p:cNvSpPr>
          <p:nvPr>
            <p:ph type="body" sz="half" idx="1"/>
          </p:nvPr>
        </p:nvSpPr>
        <p:spPr>
          <a:xfrm>
            <a:off x="179388" y="1773238"/>
            <a:ext cx="5545137" cy="4895850"/>
          </a:xfrm>
        </p:spPr>
        <p:txBody>
          <a:bodyPr/>
          <a:lstStyle/>
          <a:p>
            <a:pPr eaLnBrk="1" hangingPunct="1"/>
            <a:r>
              <a:rPr lang="en-GB" sz="3000" dirty="0" smtClean="0">
                <a:effectLst>
                  <a:outerShdw blurRad="38100" dist="38100" dir="2700000" algn="tl">
                    <a:srgbClr val="000000">
                      <a:alpha val="43137"/>
                    </a:srgbClr>
                  </a:outerShdw>
                </a:effectLst>
              </a:rPr>
              <a:t>Urban regeneration project: How to maximise the potential of urban green areas, around the </a:t>
            </a:r>
            <a:r>
              <a:rPr lang="en-GB" sz="3000" dirty="0" err="1" smtClean="0">
                <a:effectLst>
                  <a:outerShdw blurRad="38100" dist="38100" dir="2700000" algn="tl">
                    <a:srgbClr val="000000">
                      <a:alpha val="43137"/>
                    </a:srgbClr>
                  </a:outerShdw>
                </a:effectLst>
              </a:rPr>
              <a:t>Broadstone</a:t>
            </a:r>
            <a:r>
              <a:rPr lang="en-GB" sz="3000" dirty="0" smtClean="0">
                <a:effectLst>
                  <a:outerShdw blurRad="38100" dist="38100" dir="2700000" algn="tl">
                    <a:srgbClr val="000000">
                      <a:alpha val="43137"/>
                    </a:srgbClr>
                  </a:outerShdw>
                </a:effectLst>
              </a:rPr>
              <a:t> railway line in </a:t>
            </a:r>
            <a:r>
              <a:rPr lang="en-GB" sz="3000" dirty="0" err="1" smtClean="0">
                <a:effectLst>
                  <a:outerShdw blurRad="38100" dist="38100" dir="2700000" algn="tl">
                    <a:srgbClr val="000000">
                      <a:alpha val="43137"/>
                    </a:srgbClr>
                  </a:outerShdw>
                </a:effectLst>
              </a:rPr>
              <a:t>Grangegorman</a:t>
            </a:r>
            <a:r>
              <a:rPr lang="en-GB" sz="3000" dirty="0" smtClean="0">
                <a:effectLst>
                  <a:outerShdw blurRad="38100" dist="38100" dir="2700000" algn="tl">
                    <a:srgbClr val="000000">
                      <a:alpha val="43137"/>
                    </a:srgbClr>
                  </a:outerShdw>
                </a:effectLst>
              </a:rPr>
              <a:t> – for health, recreation, transport, biodiversity, education, tourism etc</a:t>
            </a:r>
          </a:p>
          <a:p>
            <a:pPr eaLnBrk="1" hangingPunct="1">
              <a:buNone/>
            </a:pPr>
            <a:endParaRPr lang="en-IE" sz="3000" dirty="0" smtClean="0">
              <a:solidFill>
                <a:schemeClr val="hlink"/>
              </a:solidFill>
              <a:effectLst/>
            </a:endParaRPr>
          </a:p>
        </p:txBody>
      </p:sp>
      <p:pic>
        <p:nvPicPr>
          <p:cNvPr id="15364" name="Picture 4" descr="SLWC logo Smaller Size"/>
          <p:cNvPicPr>
            <a:picLocks noChangeAspect="1" noChangeArrowheads="1"/>
          </p:cNvPicPr>
          <p:nvPr/>
        </p:nvPicPr>
        <p:blipFill>
          <a:blip r:embed="rId3" cstate="print"/>
          <a:srcRect/>
          <a:stretch>
            <a:fillRect/>
          </a:stretch>
        </p:blipFill>
        <p:spPr bwMode="auto">
          <a:xfrm>
            <a:off x="7021513" y="5495925"/>
            <a:ext cx="1727200" cy="957263"/>
          </a:xfrm>
          <a:prstGeom prst="rect">
            <a:avLst/>
          </a:prstGeom>
          <a:noFill/>
          <a:ln w="9525">
            <a:noFill/>
            <a:miter lim="800000"/>
            <a:headEnd/>
            <a:tailEnd/>
          </a:ln>
        </p:spPr>
      </p:pic>
      <p:pic>
        <p:nvPicPr>
          <p:cNvPr id="15365" name="Picture 5" descr="cf4b484e2d"/>
          <p:cNvPicPr>
            <a:picLocks noChangeAspect="1" noChangeArrowheads="1"/>
          </p:cNvPicPr>
          <p:nvPr/>
        </p:nvPicPr>
        <p:blipFill>
          <a:blip r:embed="rId4" cstate="print"/>
          <a:srcRect/>
          <a:stretch>
            <a:fillRect/>
          </a:stretch>
        </p:blipFill>
        <p:spPr bwMode="auto">
          <a:xfrm>
            <a:off x="6011863" y="2852738"/>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a:xfrm>
            <a:off x="323850" y="404813"/>
            <a:ext cx="8540750" cy="1143000"/>
          </a:xfrm>
        </p:spPr>
        <p:txBody>
          <a:bodyPr/>
          <a:lstStyle/>
          <a:p>
            <a:pPr eaLnBrk="1" hangingPunct="1">
              <a:defRPr/>
            </a:pPr>
            <a:r>
              <a:rPr lang="en-IE" sz="4000" dirty="0" smtClean="0">
                <a:solidFill>
                  <a:srgbClr val="3399FF"/>
                </a:solidFill>
              </a:rPr>
              <a:t>Possibilities for Computing MSc projects with Lifeline</a:t>
            </a:r>
            <a:endParaRPr lang="en-US" sz="4000" dirty="0" smtClean="0">
              <a:solidFill>
                <a:srgbClr val="3399FF"/>
              </a:solidFill>
            </a:endParaRPr>
          </a:p>
        </p:txBody>
      </p:sp>
      <p:sp>
        <p:nvSpPr>
          <p:cNvPr id="15363" name="Rectangle 3"/>
          <p:cNvSpPr>
            <a:spLocks noGrp="1" noRot="1" noChangeArrowheads="1"/>
          </p:cNvSpPr>
          <p:nvPr>
            <p:ph type="body" sz="half" idx="1"/>
          </p:nvPr>
        </p:nvSpPr>
        <p:spPr>
          <a:xfrm>
            <a:off x="179388" y="1773238"/>
            <a:ext cx="5976788" cy="4895850"/>
          </a:xfrm>
        </p:spPr>
        <p:txBody>
          <a:bodyPr/>
          <a:lstStyle/>
          <a:p>
            <a:pPr eaLnBrk="1" hangingPunct="1">
              <a:buNone/>
            </a:pPr>
            <a:r>
              <a:rPr lang="en-IE" sz="2800" dirty="0" smtClean="0"/>
              <a:t>Research into and development of a knowledge management and development of open source tool for LIFELINE project</a:t>
            </a:r>
          </a:p>
          <a:p>
            <a:pPr eaLnBrk="1" hangingPunct="1">
              <a:buNone/>
            </a:pPr>
            <a:r>
              <a:rPr lang="en-IE" sz="2800" dirty="0" smtClean="0"/>
              <a:t>Self-directed projects to contribute to producing a layered and broad 'mapping' of the built environment and community cohesion around railway and surrounding areas in </a:t>
            </a:r>
            <a:r>
              <a:rPr lang="en-IE" sz="2800" dirty="0" err="1" smtClean="0"/>
              <a:t>Grangegorman</a:t>
            </a:r>
            <a:endParaRPr lang="en-IE" sz="2800" dirty="0" smtClean="0"/>
          </a:p>
          <a:p>
            <a:pPr eaLnBrk="1" hangingPunct="1">
              <a:buNone/>
            </a:pPr>
            <a:endParaRPr lang="en-IE" sz="3000" dirty="0" smtClean="0">
              <a:solidFill>
                <a:schemeClr val="hlink"/>
              </a:solidFill>
              <a:effectLst/>
            </a:endParaRPr>
          </a:p>
        </p:txBody>
      </p:sp>
      <p:pic>
        <p:nvPicPr>
          <p:cNvPr id="15364" name="Picture 4" descr="SLWC logo Smaller Size"/>
          <p:cNvPicPr>
            <a:picLocks noChangeAspect="1" noChangeArrowheads="1"/>
          </p:cNvPicPr>
          <p:nvPr/>
        </p:nvPicPr>
        <p:blipFill>
          <a:blip r:embed="rId3" cstate="print"/>
          <a:srcRect/>
          <a:stretch>
            <a:fillRect/>
          </a:stretch>
        </p:blipFill>
        <p:spPr bwMode="auto">
          <a:xfrm>
            <a:off x="7021513" y="5495925"/>
            <a:ext cx="1727200" cy="957263"/>
          </a:xfrm>
          <a:prstGeom prst="rect">
            <a:avLst/>
          </a:prstGeom>
          <a:noFill/>
          <a:ln w="9525">
            <a:noFill/>
            <a:miter lim="800000"/>
            <a:headEnd/>
            <a:tailEnd/>
          </a:ln>
        </p:spPr>
      </p:pic>
      <p:pic>
        <p:nvPicPr>
          <p:cNvPr id="15365" name="Picture 5" descr="cf4b484e2d"/>
          <p:cNvPicPr>
            <a:picLocks noChangeAspect="1" noChangeArrowheads="1"/>
          </p:cNvPicPr>
          <p:nvPr/>
        </p:nvPicPr>
        <p:blipFill>
          <a:blip r:embed="rId4" cstate="print"/>
          <a:srcRect/>
          <a:stretch>
            <a:fillRect/>
          </a:stretch>
        </p:blipFill>
        <p:spPr bwMode="auto">
          <a:xfrm>
            <a:off x="6178996" y="2852738"/>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99FF66"/>
        </a:solidFill>
        <a:effectLst/>
      </p:bgPr>
    </p:bg>
    <p:spTree>
      <p:nvGrpSpPr>
        <p:cNvPr id="1" name=""/>
        <p:cNvGrpSpPr/>
        <p:nvPr/>
      </p:nvGrpSpPr>
      <p:grpSpPr>
        <a:xfrm>
          <a:off x="0" y="0"/>
          <a:ext cx="0" cy="0"/>
          <a:chOff x="0" y="0"/>
          <a:chExt cx="0" cy="0"/>
        </a:xfrm>
      </p:grpSpPr>
      <p:sp>
        <p:nvSpPr>
          <p:cNvPr id="16386" name="Rectangle 2"/>
          <p:cNvSpPr>
            <a:spLocks noRot="1" noChangeArrowheads="1"/>
          </p:cNvSpPr>
          <p:nvPr/>
        </p:nvSpPr>
        <p:spPr bwMode="auto">
          <a:xfrm>
            <a:off x="1619672" y="1340768"/>
            <a:ext cx="6914034" cy="3214687"/>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hlink"/>
              </a:buClr>
              <a:buSzPct val="80000"/>
              <a:buFont typeface="Arial" charset="0"/>
              <a:buChar char="►"/>
            </a:pPr>
            <a:endParaRPr lang="en-IE" sz="1200" dirty="0"/>
          </a:p>
          <a:p>
            <a:pPr marL="342900" indent="-342900" eaLnBrk="1" hangingPunct="1">
              <a:lnSpc>
                <a:spcPct val="90000"/>
              </a:lnSpc>
              <a:spcBef>
                <a:spcPct val="20000"/>
              </a:spcBef>
              <a:buClr>
                <a:schemeClr val="hlink"/>
              </a:buClr>
              <a:buSzPct val="80000"/>
              <a:buFont typeface="Arial" charset="0"/>
              <a:buChar char="►"/>
            </a:pPr>
            <a:r>
              <a:rPr lang="en-IE" sz="3200" dirty="0" smtClean="0">
                <a:effectLst>
                  <a:outerShdw blurRad="38100" dist="38100" dir="2700000" algn="tl">
                    <a:srgbClr val="000000">
                      <a:alpha val="43137"/>
                    </a:srgbClr>
                  </a:outerShdw>
                </a:effectLst>
              </a:rPr>
              <a:t>Technology-based projects </a:t>
            </a:r>
            <a:r>
              <a:rPr lang="en-IE" sz="3200" dirty="0">
                <a:effectLst>
                  <a:outerShdw blurRad="38100" dist="38100" dir="2700000" algn="tl">
                    <a:srgbClr val="000000">
                      <a:alpha val="43137"/>
                    </a:srgbClr>
                  </a:outerShdw>
                </a:effectLst>
              </a:rPr>
              <a:t>that can enhance the work of Irish/Malawian charity Wells for Zoe, including but not limited to: the development of water pumps; test farming; early childhood initiatives; and community development in </a:t>
            </a:r>
            <a:r>
              <a:rPr lang="en-IE" sz="3200" dirty="0" smtClean="0">
                <a:effectLst>
                  <a:outerShdw blurRad="38100" dist="38100" dir="2700000" algn="tl">
                    <a:srgbClr val="000000">
                      <a:alpha val="43137"/>
                    </a:srgbClr>
                  </a:outerShdw>
                </a:effectLst>
              </a:rPr>
              <a:t>Malawi</a:t>
            </a:r>
            <a:r>
              <a:rPr lang="en-IE" sz="3200" dirty="0">
                <a:effectLst>
                  <a:outerShdw blurRad="38100" dist="38100" dir="2700000" algn="tl">
                    <a:srgbClr val="000000">
                      <a:alpha val="43137"/>
                    </a:srgbClr>
                  </a:outerShdw>
                </a:effectLst>
              </a:rPr>
              <a:t>.</a:t>
            </a:r>
            <a:r>
              <a:rPr lang="en-IE" sz="3000" dirty="0" smtClean="0">
                <a:solidFill>
                  <a:schemeClr val="hlink"/>
                </a:solidFill>
                <a:effectLst>
                  <a:outerShdw blurRad="38100" dist="38100" dir="2700000" algn="tl">
                    <a:srgbClr val="000000">
                      <a:alpha val="43137"/>
                    </a:srgbClr>
                  </a:outerShdw>
                </a:effectLst>
              </a:rPr>
              <a:t> </a:t>
            </a:r>
            <a:r>
              <a:rPr lang="en-IE" sz="3000" dirty="0" smtClean="0">
                <a:solidFill>
                  <a:schemeClr val="accent6"/>
                </a:solidFill>
                <a:effectLst>
                  <a:outerShdw blurRad="38100" dist="38100" dir="2700000" algn="tl">
                    <a:srgbClr val="000000">
                      <a:alpha val="43137"/>
                    </a:srgbClr>
                  </a:outerShdw>
                </a:effectLst>
              </a:rPr>
              <a:t>Scope to design own brief in collaboration with Wells for Zoe. </a:t>
            </a:r>
            <a:endParaRPr lang="en-IE" sz="3000" dirty="0">
              <a:solidFill>
                <a:schemeClr val="accent6"/>
              </a:solidFill>
              <a:effectLst>
                <a:outerShdw blurRad="38100" dist="38100" dir="2700000" algn="tl">
                  <a:srgbClr val="000000">
                    <a:alpha val="43137"/>
                  </a:srgbClr>
                </a:outerShdw>
              </a:effectLst>
            </a:endParaRPr>
          </a:p>
        </p:txBody>
      </p:sp>
      <p:sp>
        <p:nvSpPr>
          <p:cNvPr id="191491" name="Rectangle 3"/>
          <p:cNvSpPr>
            <a:spLocks noGrp="1" noRot="1" noChangeArrowheads="1"/>
          </p:cNvSpPr>
          <p:nvPr>
            <p:ph type="title"/>
          </p:nvPr>
        </p:nvSpPr>
        <p:spPr>
          <a:xfrm>
            <a:off x="323850" y="404813"/>
            <a:ext cx="8540750" cy="720725"/>
          </a:xfrm>
        </p:spPr>
        <p:txBody>
          <a:bodyPr/>
          <a:lstStyle/>
          <a:p>
            <a:pPr eaLnBrk="1" hangingPunct="1">
              <a:defRPr/>
            </a:pPr>
            <a:r>
              <a:rPr lang="en-IE" sz="4000" smtClean="0">
                <a:solidFill>
                  <a:srgbClr val="3399FF"/>
                </a:solidFill>
              </a:rPr>
              <a:t>Major cross-disciplinary project:</a:t>
            </a:r>
            <a:br>
              <a:rPr lang="en-IE" sz="4000" smtClean="0">
                <a:solidFill>
                  <a:srgbClr val="3399FF"/>
                </a:solidFill>
              </a:rPr>
            </a:br>
            <a:r>
              <a:rPr lang="en-IE" sz="4000" smtClean="0">
                <a:solidFill>
                  <a:srgbClr val="3399FF"/>
                </a:solidFill>
              </a:rPr>
              <a:t>Wells For Zoe</a:t>
            </a:r>
            <a:endParaRPr lang="en-US" sz="4000" smtClean="0">
              <a:solidFill>
                <a:srgbClr val="3399FF"/>
              </a:solidFill>
            </a:endParaRPr>
          </a:p>
        </p:txBody>
      </p:sp>
      <p:pic>
        <p:nvPicPr>
          <p:cNvPr id="16389" name="Picture 5" descr="SLWC logo Smaller Size"/>
          <p:cNvPicPr>
            <a:picLocks noChangeAspect="1" noChangeArrowheads="1"/>
          </p:cNvPicPr>
          <p:nvPr/>
        </p:nvPicPr>
        <p:blipFill>
          <a:blip r:embed="rId3" cstate="print"/>
          <a:srcRect/>
          <a:stretch>
            <a:fillRect/>
          </a:stretch>
        </p:blipFill>
        <p:spPr bwMode="auto">
          <a:xfrm>
            <a:off x="7021513" y="5711825"/>
            <a:ext cx="1727200" cy="957263"/>
          </a:xfrm>
          <a:prstGeom prst="rect">
            <a:avLst/>
          </a:prstGeom>
          <a:noFill/>
          <a:ln w="9525">
            <a:noFill/>
            <a:miter lim="800000"/>
            <a:headEnd/>
            <a:tailEnd/>
          </a:ln>
        </p:spPr>
      </p:pic>
      <p:pic>
        <p:nvPicPr>
          <p:cNvPr id="16390" name="Picture 6" descr="Wells for Zoë Lake Malawi"/>
          <p:cNvPicPr>
            <a:picLocks noChangeAspect="1" noChangeArrowheads="1"/>
          </p:cNvPicPr>
          <p:nvPr/>
        </p:nvPicPr>
        <p:blipFill>
          <a:blip r:embed="rId4" cstate="print"/>
          <a:srcRect/>
          <a:stretch>
            <a:fillRect/>
          </a:stretch>
        </p:blipFill>
        <p:spPr bwMode="auto">
          <a:xfrm>
            <a:off x="251520" y="3933056"/>
            <a:ext cx="1485900" cy="266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IE" dirty="0" smtClean="0">
                <a:solidFill>
                  <a:srgbClr val="FF0000"/>
                </a:solidFill>
              </a:rPr>
              <a:t>Computing Projects </a:t>
            </a:r>
          </a:p>
        </p:txBody>
      </p:sp>
      <p:sp>
        <p:nvSpPr>
          <p:cNvPr id="3" name="Text Placeholder 2"/>
          <p:cNvSpPr>
            <a:spLocks noGrp="1"/>
          </p:cNvSpPr>
          <p:nvPr>
            <p:ph type="body" sz="half" idx="1"/>
          </p:nvPr>
        </p:nvSpPr>
        <p:spPr>
          <a:xfrm>
            <a:off x="301625" y="1600200"/>
            <a:ext cx="8086725" cy="4708525"/>
          </a:xfrm>
        </p:spPr>
        <p:txBody>
          <a:bodyPr/>
          <a:lstStyle/>
          <a:p>
            <a:pPr eaLnBrk="1" hangingPunct="1">
              <a:defRPr/>
            </a:pPr>
            <a:r>
              <a:rPr lang="en-IE" dirty="0" smtClean="0"/>
              <a:t> Research and design on-line meeting template forms to be used by people with intellectual disabilities when on </a:t>
            </a:r>
            <a:r>
              <a:rPr lang="en-IE" dirty="0" err="1" smtClean="0"/>
              <a:t>skype</a:t>
            </a:r>
            <a:r>
              <a:rPr lang="en-IE" dirty="0" smtClean="0"/>
              <a:t> when making plans to meet friends – forms that could be filled out by the service-users as they </a:t>
            </a:r>
            <a:r>
              <a:rPr lang="en-IE" dirty="0" err="1" smtClean="0"/>
              <a:t>skype</a:t>
            </a:r>
            <a:r>
              <a:rPr lang="en-IE" dirty="0" smtClean="0"/>
              <a:t> (need for primarily graphic content) – content of forms is available from Community Partner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399FF"/>
        </a:solidFill>
        <a:effectLst/>
      </p:bgPr>
    </p:bg>
    <p:spTree>
      <p:nvGrpSpPr>
        <p:cNvPr id="1" name=""/>
        <p:cNvGrpSpPr/>
        <p:nvPr/>
      </p:nvGrpSpPr>
      <p:grpSpPr>
        <a:xfrm>
          <a:off x="0" y="0"/>
          <a:ext cx="0" cy="0"/>
          <a:chOff x="0" y="0"/>
          <a:chExt cx="0" cy="0"/>
        </a:xfrm>
      </p:grpSpPr>
      <p:pic>
        <p:nvPicPr>
          <p:cNvPr id="6146" name="Picture 3" descr="SLWC logo for e-mail.bmp"/>
          <p:cNvPicPr>
            <a:picLocks noChangeAspect="1"/>
          </p:cNvPicPr>
          <p:nvPr/>
        </p:nvPicPr>
        <p:blipFill>
          <a:blip r:embed="rId2" cstate="print"/>
          <a:srcRect/>
          <a:stretch>
            <a:fillRect/>
          </a:stretch>
        </p:blipFill>
        <p:spPr bwMode="auto">
          <a:xfrm>
            <a:off x="7858125" y="6142038"/>
            <a:ext cx="1285875" cy="715962"/>
          </a:xfrm>
          <a:prstGeom prst="rect">
            <a:avLst/>
          </a:prstGeom>
          <a:noFill/>
          <a:ln w="9525">
            <a:noFill/>
            <a:miter lim="800000"/>
            <a:headEnd/>
            <a:tailEnd/>
          </a:ln>
        </p:spPr>
      </p:pic>
      <p:sp>
        <p:nvSpPr>
          <p:cNvPr id="201731" name="Rectangle 3"/>
          <p:cNvSpPr txBox="1">
            <a:spLocks noRot="1" noChangeArrowheads="1"/>
          </p:cNvSpPr>
          <p:nvPr/>
        </p:nvSpPr>
        <p:spPr bwMode="auto">
          <a:xfrm>
            <a:off x="395288" y="333375"/>
            <a:ext cx="6248400" cy="6357938"/>
          </a:xfrm>
          <a:prstGeom prst="rect">
            <a:avLst/>
          </a:prstGeom>
          <a:noFill/>
          <a:ln w="9525">
            <a:noFill/>
            <a:miter lim="800000"/>
            <a:headEnd/>
            <a:tailEnd/>
          </a:ln>
        </p:spPr>
        <p:txBody>
          <a:bodyPr/>
          <a:lstStyle/>
          <a:p>
            <a:pPr eaLnBrk="1" hangingPunct="1">
              <a:defRPr/>
            </a:pPr>
            <a:r>
              <a:rPr lang="en-IE" sz="3100" b="1">
                <a:solidFill>
                  <a:srgbClr val="FFC000"/>
                </a:solidFill>
                <a:effectLst>
                  <a:outerShdw blurRad="38100" dist="38100" dir="2700000" algn="tl">
                    <a:srgbClr val="000000"/>
                  </a:outerShdw>
                </a:effectLst>
                <a:latin typeface="Calibri" pitchFamily="34" charset="0"/>
              </a:rPr>
              <a:t>Students Learning With Communities </a:t>
            </a:r>
            <a:r>
              <a:rPr lang="en-IE" sz="3100">
                <a:solidFill>
                  <a:schemeClr val="bg1"/>
                </a:solidFill>
                <a:effectLst>
                  <a:outerShdw blurRad="38100" dist="38100" dir="2700000" algn="tl">
                    <a:srgbClr val="000000"/>
                  </a:outerShdw>
                </a:effectLst>
                <a:latin typeface="Calibri" pitchFamily="34" charset="0"/>
              </a:rPr>
              <a:t>promotes and supports </a:t>
            </a:r>
            <a:r>
              <a:rPr lang="en-IE" sz="3100" b="1">
                <a:solidFill>
                  <a:srgbClr val="FAC940"/>
                </a:solidFill>
                <a:effectLst>
                  <a:outerShdw blurRad="38100" dist="38100" dir="2700000" algn="tl">
                    <a:srgbClr val="000000"/>
                  </a:outerShdw>
                </a:effectLst>
                <a:latin typeface="Calibri" pitchFamily="34" charset="0"/>
              </a:rPr>
              <a:t>community-based learning</a:t>
            </a:r>
            <a:r>
              <a:rPr lang="en-IE" sz="3100">
                <a:solidFill>
                  <a:schemeClr val="bg1"/>
                </a:solidFill>
                <a:effectLst>
                  <a:outerShdw blurRad="38100" dist="38100" dir="2700000" algn="tl">
                    <a:srgbClr val="000000"/>
                  </a:outerShdw>
                </a:effectLst>
                <a:latin typeface="Calibri" pitchFamily="34" charset="0"/>
              </a:rPr>
              <a:t> (service learning) and </a:t>
            </a:r>
            <a:r>
              <a:rPr lang="en-IE" sz="3100" b="1">
                <a:solidFill>
                  <a:srgbClr val="FAC940"/>
                </a:solidFill>
                <a:effectLst>
                  <a:outerShdw blurRad="38100" dist="38100" dir="2700000" algn="tl">
                    <a:srgbClr val="000000"/>
                  </a:outerShdw>
                </a:effectLst>
                <a:latin typeface="Calibri" pitchFamily="34" charset="0"/>
              </a:rPr>
              <a:t>community-based research</a:t>
            </a:r>
            <a:r>
              <a:rPr lang="en-IE" sz="3100">
                <a:solidFill>
                  <a:schemeClr val="bg1"/>
                </a:solidFill>
                <a:effectLst>
                  <a:outerShdw blurRad="38100" dist="38100" dir="2700000" algn="tl">
                    <a:srgbClr val="000000"/>
                  </a:outerShdw>
                </a:effectLst>
                <a:latin typeface="Calibri" pitchFamily="34" charset="0"/>
              </a:rPr>
              <a:t> initiatives across DIT</a:t>
            </a:r>
          </a:p>
          <a:p>
            <a:pPr eaLnBrk="1" hangingPunct="1">
              <a:defRPr/>
            </a:pPr>
            <a:r>
              <a:rPr lang="en-IE" sz="3100">
                <a:solidFill>
                  <a:srgbClr val="0070C0"/>
                </a:solidFill>
                <a:effectLst>
                  <a:outerShdw blurRad="38100" dist="38100" dir="2700000" algn="tl">
                    <a:srgbClr val="000000"/>
                  </a:outerShdw>
                </a:effectLst>
                <a:latin typeface="Calibri" pitchFamily="34" charset="0"/>
              </a:rPr>
              <a:t> </a:t>
            </a:r>
          </a:p>
          <a:p>
            <a:pPr eaLnBrk="1" hangingPunct="1">
              <a:defRPr/>
            </a:pPr>
            <a:r>
              <a:rPr lang="en-IE" sz="3100">
                <a:solidFill>
                  <a:schemeClr val="bg1"/>
                </a:solidFill>
                <a:effectLst>
                  <a:outerShdw blurRad="38100" dist="38100" dir="2700000" algn="tl">
                    <a:srgbClr val="000000"/>
                  </a:outerShdw>
                </a:effectLst>
                <a:latin typeface="Calibri" pitchFamily="34" charset="0"/>
              </a:rPr>
              <a:t>Staff/students </a:t>
            </a:r>
            <a:r>
              <a:rPr lang="en-IE" sz="3100" b="1">
                <a:solidFill>
                  <a:srgbClr val="FFC000"/>
                </a:solidFill>
                <a:effectLst>
                  <a:outerShdw blurRad="38100" dist="38100" dir="2700000" algn="tl">
                    <a:srgbClr val="000000"/>
                  </a:outerShdw>
                </a:effectLst>
                <a:latin typeface="Calibri" pitchFamily="34" charset="0"/>
              </a:rPr>
              <a:t>collaborate</a:t>
            </a:r>
            <a:r>
              <a:rPr lang="en-IE" sz="3100">
                <a:solidFill>
                  <a:schemeClr val="bg1"/>
                </a:solidFill>
                <a:effectLst>
                  <a:outerShdw blurRad="38100" dist="38100" dir="2700000" algn="tl">
                    <a:srgbClr val="000000"/>
                  </a:outerShdw>
                </a:effectLst>
                <a:latin typeface="Calibri" pitchFamily="34" charset="0"/>
              </a:rPr>
              <a:t> with disadvantaged </a:t>
            </a:r>
            <a:r>
              <a:rPr lang="en-IE" sz="3100" b="1">
                <a:solidFill>
                  <a:srgbClr val="FFC000"/>
                </a:solidFill>
                <a:effectLst>
                  <a:outerShdw blurRad="38100" dist="38100" dir="2700000" algn="tl">
                    <a:srgbClr val="000000"/>
                  </a:outerShdw>
                </a:effectLst>
                <a:latin typeface="Calibri" pitchFamily="34" charset="0"/>
              </a:rPr>
              <a:t>community partners </a:t>
            </a:r>
            <a:r>
              <a:rPr lang="en-IE" sz="3100">
                <a:solidFill>
                  <a:schemeClr val="bg1"/>
                </a:solidFill>
                <a:effectLst>
                  <a:outerShdw blurRad="38100" dist="38100" dir="2700000" algn="tl">
                    <a:srgbClr val="000000"/>
                  </a:outerShdw>
                </a:effectLst>
                <a:latin typeface="Calibri" pitchFamily="34" charset="0"/>
              </a:rPr>
              <a:t>(local groups, not-for-profit organisations, etc) to develop </a:t>
            </a:r>
            <a:r>
              <a:rPr lang="en-IE" sz="3100" b="1">
                <a:solidFill>
                  <a:srgbClr val="FFC000"/>
                </a:solidFill>
                <a:effectLst>
                  <a:outerShdw blurRad="38100" dist="38100" dir="2700000" algn="tl">
                    <a:srgbClr val="000000"/>
                  </a:outerShdw>
                </a:effectLst>
                <a:latin typeface="Calibri" pitchFamily="34" charset="0"/>
              </a:rPr>
              <a:t>real-life </a:t>
            </a:r>
            <a:r>
              <a:rPr lang="en-IE" sz="3100">
                <a:solidFill>
                  <a:schemeClr val="bg1"/>
                </a:solidFill>
                <a:effectLst>
                  <a:outerShdw blurRad="38100" dist="38100" dir="2700000" algn="tl">
                    <a:srgbClr val="000000"/>
                  </a:outerShdw>
                </a:effectLst>
                <a:latin typeface="Calibri" pitchFamily="34" charset="0"/>
              </a:rPr>
              <a:t>course-based projects or research </a:t>
            </a:r>
            <a:r>
              <a:rPr lang="en-IE" sz="3100" b="1">
                <a:solidFill>
                  <a:srgbClr val="FAC940"/>
                </a:solidFill>
                <a:effectLst>
                  <a:outerShdw blurRad="38100" dist="38100" dir="2700000" algn="tl">
                    <a:srgbClr val="000000"/>
                  </a:outerShdw>
                </a:effectLst>
                <a:latin typeface="Calibri" pitchFamily="34" charset="0"/>
              </a:rPr>
              <a:t>for mutual benefit. </a:t>
            </a:r>
            <a:r>
              <a:rPr lang="en-IE" sz="2600" b="1">
                <a:solidFill>
                  <a:srgbClr val="FAC940"/>
                </a:solidFill>
                <a:effectLst>
                  <a:outerShdw blurRad="38100" dist="38100" dir="2700000" algn="tl">
                    <a:srgbClr val="000000"/>
                  </a:outerShdw>
                </a:effectLst>
                <a:latin typeface="Calibri" pitchFamily="34" charset="0"/>
              </a:rPr>
              <a:t>	</a:t>
            </a:r>
          </a:p>
        </p:txBody>
      </p:sp>
      <p:pic>
        <p:nvPicPr>
          <p:cNvPr id="6148" name="Picture 5" descr="100"/>
          <p:cNvPicPr>
            <a:picLocks noChangeAspect="1" noChangeArrowheads="1"/>
          </p:cNvPicPr>
          <p:nvPr/>
        </p:nvPicPr>
        <p:blipFill>
          <a:blip r:embed="rId3" cstate="print"/>
          <a:srcRect/>
          <a:stretch>
            <a:fillRect/>
          </a:stretch>
        </p:blipFill>
        <p:spPr bwMode="auto">
          <a:xfrm>
            <a:off x="6626225" y="1341438"/>
            <a:ext cx="2517775" cy="1677987"/>
          </a:xfrm>
          <a:prstGeom prst="rect">
            <a:avLst/>
          </a:prstGeom>
          <a:noFill/>
          <a:ln w="9525">
            <a:noFill/>
            <a:miter lim="800000"/>
            <a:headEnd/>
            <a:tailEnd/>
          </a:ln>
        </p:spPr>
      </p:pic>
      <p:pic>
        <p:nvPicPr>
          <p:cNvPr id="6149" name="Picture 4" descr="Copy of social science"/>
          <p:cNvPicPr>
            <a:picLocks noChangeAspect="1" noChangeArrowheads="1"/>
          </p:cNvPicPr>
          <p:nvPr/>
        </p:nvPicPr>
        <p:blipFill>
          <a:blip r:embed="rId4" cstate="print"/>
          <a:srcRect/>
          <a:stretch>
            <a:fillRect/>
          </a:stretch>
        </p:blipFill>
        <p:spPr bwMode="auto">
          <a:xfrm>
            <a:off x="6765925" y="3429000"/>
            <a:ext cx="2378075" cy="158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1625" y="1600200"/>
            <a:ext cx="8590855" cy="4498975"/>
          </a:xfrm>
        </p:spPr>
        <p:txBody>
          <a:bodyPr/>
          <a:lstStyle/>
          <a:p>
            <a:pPr eaLnBrk="1" hangingPunct="1">
              <a:defRPr/>
            </a:pPr>
            <a:r>
              <a:rPr lang="en-IE" dirty="0" smtClean="0"/>
              <a:t>Research and development of IT/knowledge management solutions to a text heavy website, usage of social media, newsfeeds, effective search engines – and an investigation into whether they are communicating in the best way with their audience. </a:t>
            </a:r>
          </a:p>
        </p:txBody>
      </p:sp>
      <p:sp>
        <p:nvSpPr>
          <p:cNvPr id="4"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4400" b="0" i="0" u="none" strike="noStrike" kern="0" cap="none" spc="0" normalizeH="0" baseline="0" noProof="0" smtClean="0">
                <a:ln>
                  <a:noFill/>
                </a:ln>
                <a:solidFill>
                  <a:srgbClr val="FF0000"/>
                </a:solidFill>
                <a:effectLst>
                  <a:outerShdw blurRad="38100" dist="38100" dir="2700000" algn="tl">
                    <a:srgbClr val="000000"/>
                  </a:outerShdw>
                </a:effectLst>
                <a:uLnTx/>
                <a:uFillTx/>
                <a:latin typeface="+mj-lt"/>
                <a:ea typeface="+mj-ea"/>
                <a:cs typeface="+mj-cs"/>
              </a:rPr>
              <a:t>Computing Projects </a:t>
            </a:r>
            <a:endParaRPr kumimoji="0" lang="en-IE" sz="4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1625" y="1600200"/>
            <a:ext cx="8590855" cy="4498975"/>
          </a:xfrm>
        </p:spPr>
        <p:txBody>
          <a:bodyPr/>
          <a:lstStyle/>
          <a:p>
            <a:pPr eaLnBrk="1" hangingPunct="1">
              <a:defRPr/>
            </a:pPr>
            <a:r>
              <a:rPr lang="en-IE" dirty="0" smtClean="0"/>
              <a:t>Research and design apps for phones for people with intellectual disabilities, relating to topics like money, time management, timetables – content is available as paper-based resources to be turned into apps.</a:t>
            </a:r>
          </a:p>
          <a:p>
            <a:pPr eaLnBrk="1" hangingPunct="1">
              <a:defRPr/>
            </a:pPr>
            <a:r>
              <a:rPr lang="en-IE" dirty="0" smtClean="0"/>
              <a:t>Research and design user-friendly interfaces to overlay onto computer programmes being used by service users with intellectual disabilities – </a:t>
            </a:r>
            <a:r>
              <a:rPr lang="en-IE" dirty="0" err="1" smtClean="0"/>
              <a:t>eg</a:t>
            </a:r>
            <a:r>
              <a:rPr lang="en-IE" dirty="0" smtClean="0"/>
              <a:t> making films, comic books, editing photos on-line. </a:t>
            </a:r>
          </a:p>
          <a:p>
            <a:pPr eaLnBrk="1" hangingPunct="1">
              <a:defRPr/>
            </a:pPr>
            <a:endParaRPr lang="en-IE" dirty="0" smtClean="0"/>
          </a:p>
        </p:txBody>
      </p:sp>
      <p:sp>
        <p:nvSpPr>
          <p:cNvPr id="5" name="Rectangle 4"/>
          <p:cNvSpPr/>
          <p:nvPr/>
        </p:nvSpPr>
        <p:spPr>
          <a:xfrm>
            <a:off x="1691680" y="2924944"/>
            <a:ext cx="8568952" cy="954107"/>
          </a:xfrm>
          <a:prstGeom prst="rect">
            <a:avLst/>
          </a:prstGeom>
        </p:spPr>
        <p:txBody>
          <a:bodyPr wrap="square">
            <a:spAutoFit/>
          </a:bodyPr>
          <a:lstStyle/>
          <a:p>
            <a:r>
              <a:rPr lang="en-IE" sz="2800" dirty="0" smtClean="0"/>
              <a:t> </a:t>
            </a:r>
          </a:p>
          <a:p>
            <a:endParaRPr lang="en-IE" sz="2800" dirty="0"/>
          </a:p>
        </p:txBody>
      </p:sp>
      <p:sp>
        <p:nvSpPr>
          <p:cNvPr id="7"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4400" b="0" i="0" u="none" strike="noStrike" kern="0" cap="none" spc="0" normalizeH="0" baseline="0" noProof="0" smtClean="0">
                <a:ln>
                  <a:noFill/>
                </a:ln>
                <a:solidFill>
                  <a:srgbClr val="FF0000"/>
                </a:solidFill>
                <a:effectLst>
                  <a:outerShdw blurRad="38100" dist="38100" dir="2700000" algn="tl">
                    <a:srgbClr val="000000"/>
                  </a:outerShdw>
                </a:effectLst>
                <a:uLnTx/>
                <a:uFillTx/>
                <a:latin typeface="+mj-lt"/>
                <a:ea typeface="+mj-ea"/>
                <a:cs typeface="+mj-cs"/>
              </a:rPr>
              <a:t>Computing Projects </a:t>
            </a:r>
            <a:endParaRPr kumimoji="0" lang="en-IE" sz="4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1625" y="1600200"/>
            <a:ext cx="8590855" cy="4498975"/>
          </a:xfrm>
        </p:spPr>
        <p:txBody>
          <a:bodyPr/>
          <a:lstStyle/>
          <a:p>
            <a:pPr eaLnBrk="1" hangingPunct="1">
              <a:defRPr/>
            </a:pPr>
            <a:r>
              <a:rPr lang="en-IE" dirty="0" smtClean="0"/>
              <a:t>Explore ways to develop the social networking aspects of the </a:t>
            </a:r>
            <a:r>
              <a:rPr lang="en-IE" dirty="0" err="1" smtClean="0"/>
              <a:t>Glasnevin</a:t>
            </a:r>
            <a:r>
              <a:rPr lang="en-IE" dirty="0" smtClean="0"/>
              <a:t> Trust website </a:t>
            </a:r>
          </a:p>
          <a:p>
            <a:pPr eaLnBrk="1" hangingPunct="1">
              <a:defRPr/>
            </a:pPr>
            <a:r>
              <a:rPr lang="en-IE" dirty="0" smtClean="0"/>
              <a:t>Research into: 'What Aspects of Technology are </a:t>
            </a:r>
            <a:r>
              <a:rPr lang="en-IE" dirty="0" err="1" smtClean="0"/>
              <a:t>Appropiate</a:t>
            </a:r>
            <a:r>
              <a:rPr lang="en-IE" dirty="0" smtClean="0"/>
              <a:t> for a </a:t>
            </a:r>
            <a:r>
              <a:rPr lang="en-IE" dirty="0" err="1" smtClean="0"/>
              <a:t>Cemetary</a:t>
            </a:r>
            <a:r>
              <a:rPr lang="en-IE" dirty="0" smtClean="0"/>
              <a:t> in Developing as a tourist site?’</a:t>
            </a:r>
          </a:p>
          <a:p>
            <a:pPr eaLnBrk="1" hangingPunct="1">
              <a:defRPr/>
            </a:pPr>
            <a:r>
              <a:rPr lang="en-IE" dirty="0" smtClean="0"/>
              <a:t>Research on installing </a:t>
            </a:r>
            <a:r>
              <a:rPr lang="en-IE" dirty="0" err="1" smtClean="0"/>
              <a:t>multiseat</a:t>
            </a:r>
            <a:r>
              <a:rPr lang="en-IE" dirty="0" smtClean="0"/>
              <a:t> system in Belarus and development of tools for teaching local community how to use it </a:t>
            </a:r>
          </a:p>
        </p:txBody>
      </p:sp>
      <p:sp>
        <p:nvSpPr>
          <p:cNvPr id="5"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4400" b="0" i="0" u="none" strike="noStrike" kern="0" cap="none" spc="0" normalizeH="0" baseline="0" noProof="0" smtClean="0">
                <a:ln>
                  <a:noFill/>
                </a:ln>
                <a:solidFill>
                  <a:srgbClr val="FF0000"/>
                </a:solidFill>
                <a:effectLst>
                  <a:outerShdw blurRad="38100" dist="38100" dir="2700000" algn="tl">
                    <a:srgbClr val="000000"/>
                  </a:outerShdw>
                </a:effectLst>
                <a:uLnTx/>
                <a:uFillTx/>
                <a:latin typeface="+mj-lt"/>
                <a:ea typeface="+mj-ea"/>
                <a:cs typeface="+mj-cs"/>
              </a:rPr>
              <a:t>Computing Projects </a:t>
            </a:r>
            <a:endParaRPr kumimoji="0" lang="en-IE" sz="4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CC3399"/>
        </a:solidFill>
        <a:effectLst/>
      </p:bgPr>
    </p:bg>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a:xfrm>
            <a:off x="323850" y="0"/>
            <a:ext cx="8540750" cy="1143000"/>
          </a:xfrm>
        </p:spPr>
        <p:txBody>
          <a:bodyPr/>
          <a:lstStyle/>
          <a:p>
            <a:pPr eaLnBrk="1" hangingPunct="1">
              <a:defRPr/>
            </a:pPr>
            <a:r>
              <a:rPr lang="en-IE" sz="4000" smtClean="0">
                <a:solidFill>
                  <a:srgbClr val="3399FF"/>
                </a:solidFill>
              </a:rPr>
              <a:t>What can we do for you?</a:t>
            </a:r>
            <a:endParaRPr lang="en-US" sz="4000" smtClean="0">
              <a:solidFill>
                <a:srgbClr val="3399FF"/>
              </a:solidFill>
            </a:endParaRPr>
          </a:p>
        </p:txBody>
      </p:sp>
      <p:sp>
        <p:nvSpPr>
          <p:cNvPr id="196611" name="Rectangle 3"/>
          <p:cNvSpPr>
            <a:spLocks noGrp="1" noRot="1" noChangeArrowheads="1"/>
          </p:cNvSpPr>
          <p:nvPr>
            <p:ph type="body" idx="1"/>
          </p:nvPr>
        </p:nvSpPr>
        <p:spPr>
          <a:xfrm>
            <a:off x="395288" y="620713"/>
            <a:ext cx="8435975" cy="3240087"/>
          </a:xfrm>
        </p:spPr>
        <p:txBody>
          <a:bodyPr/>
          <a:lstStyle/>
          <a:p>
            <a:pPr eaLnBrk="1" hangingPunct="1">
              <a:buFont typeface="Arial" charset="0"/>
              <a:buNone/>
              <a:defRPr/>
            </a:pPr>
            <a:endParaRPr lang="en-US" sz="2800" dirty="0" smtClean="0"/>
          </a:p>
          <a:p>
            <a:pPr eaLnBrk="1" hangingPunct="1">
              <a:defRPr/>
            </a:pPr>
            <a:r>
              <a:rPr lang="en-IE" sz="2800" dirty="0" smtClean="0">
                <a:effectLst/>
              </a:rPr>
              <a:t>Provide useful resources on our website</a:t>
            </a:r>
          </a:p>
          <a:p>
            <a:pPr eaLnBrk="1" hangingPunct="1">
              <a:defRPr/>
            </a:pPr>
            <a:r>
              <a:rPr lang="en-IE" sz="2800" dirty="0" smtClean="0">
                <a:solidFill>
                  <a:schemeClr val="hlink"/>
                </a:solidFill>
                <a:effectLst/>
              </a:rPr>
              <a:t>Promote your project on our website (can’t guarantee that community will use material)</a:t>
            </a:r>
            <a:endParaRPr lang="en-IE" sz="2800" dirty="0" smtClean="0">
              <a:effectLst/>
            </a:endParaRPr>
          </a:p>
          <a:p>
            <a:pPr eaLnBrk="1" hangingPunct="1">
              <a:defRPr/>
            </a:pPr>
            <a:r>
              <a:rPr lang="en-IE" sz="2800" dirty="0" smtClean="0">
                <a:effectLst/>
              </a:rPr>
              <a:t>Advertise community research topics on website</a:t>
            </a:r>
          </a:p>
          <a:p>
            <a:pPr eaLnBrk="1" hangingPunct="1">
              <a:defRPr/>
            </a:pPr>
            <a:r>
              <a:rPr lang="en-IE" sz="2800" dirty="0" smtClean="0">
                <a:solidFill>
                  <a:schemeClr val="hlink"/>
                </a:solidFill>
                <a:effectLst/>
              </a:rPr>
              <a:t>Celebrate your work in annual awards ceremony</a:t>
            </a:r>
            <a:endParaRPr lang="en-US" sz="2800" dirty="0" smtClean="0">
              <a:solidFill>
                <a:schemeClr val="hlink"/>
              </a:solidFill>
              <a:effectLst/>
            </a:endParaRPr>
          </a:p>
          <a:p>
            <a:pPr eaLnBrk="1" hangingPunct="1">
              <a:buFont typeface="Arial" charset="0"/>
              <a:buNone/>
              <a:defRPr/>
            </a:pPr>
            <a:r>
              <a:rPr lang="en-IE" sz="2800" dirty="0" smtClean="0"/>
              <a:t> </a:t>
            </a:r>
          </a:p>
          <a:p>
            <a:pPr eaLnBrk="1" hangingPunct="1">
              <a:buFont typeface="Arial" charset="0"/>
              <a:buNone/>
              <a:defRPr/>
            </a:pPr>
            <a:endParaRPr lang="en-US" sz="2800" dirty="0" smtClean="0"/>
          </a:p>
          <a:p>
            <a:pPr eaLnBrk="1" hangingPunct="1">
              <a:buFont typeface="Symbol" pitchFamily="18" charset="2"/>
              <a:buChar char=""/>
              <a:defRPr/>
            </a:pPr>
            <a:endParaRPr lang="en-IE" sz="2800" dirty="0" smtClean="0"/>
          </a:p>
        </p:txBody>
      </p:sp>
      <p:pic>
        <p:nvPicPr>
          <p:cNvPr id="22532" name="Picture 4"/>
          <p:cNvPicPr>
            <a:picLocks noChangeAspect="1" noChangeArrowheads="1"/>
          </p:cNvPicPr>
          <p:nvPr/>
        </p:nvPicPr>
        <p:blipFill>
          <a:blip r:embed="rId2" cstate="print"/>
          <a:srcRect l="5905" t="16678" r="8002" b="6662"/>
          <a:stretch>
            <a:fillRect/>
          </a:stretch>
        </p:blipFill>
        <p:spPr bwMode="auto">
          <a:xfrm>
            <a:off x="5443091" y="3717032"/>
            <a:ext cx="3305373" cy="1840543"/>
          </a:xfrm>
          <a:prstGeom prst="rect">
            <a:avLst/>
          </a:prstGeom>
          <a:noFill/>
          <a:ln w="9525">
            <a:noFill/>
            <a:miter lim="800000"/>
            <a:headEnd/>
            <a:tailEnd/>
          </a:ln>
        </p:spPr>
      </p:pic>
      <p:pic>
        <p:nvPicPr>
          <p:cNvPr id="22533" name="Picture 5" descr="SLWC logo Smaller Size"/>
          <p:cNvPicPr>
            <a:picLocks noChangeAspect="1" noChangeArrowheads="1"/>
          </p:cNvPicPr>
          <p:nvPr/>
        </p:nvPicPr>
        <p:blipFill>
          <a:blip r:embed="rId3" cstate="print"/>
          <a:srcRect/>
          <a:stretch>
            <a:fillRect/>
          </a:stretch>
        </p:blipFill>
        <p:spPr bwMode="auto">
          <a:xfrm>
            <a:off x="7019925" y="5661025"/>
            <a:ext cx="1727200" cy="957263"/>
          </a:xfrm>
          <a:prstGeom prst="rect">
            <a:avLst/>
          </a:prstGeom>
          <a:noFill/>
          <a:ln w="9525">
            <a:noFill/>
            <a:miter lim="800000"/>
            <a:headEnd/>
            <a:tailEnd/>
          </a:ln>
        </p:spPr>
      </p:pic>
      <p:pic>
        <p:nvPicPr>
          <p:cNvPr id="22534" name="Picture 6"/>
          <p:cNvPicPr>
            <a:picLocks noChangeAspect="1" noChangeArrowheads="1"/>
          </p:cNvPicPr>
          <p:nvPr/>
        </p:nvPicPr>
        <p:blipFill>
          <a:blip r:embed="rId4" cstate="print"/>
          <a:srcRect/>
          <a:stretch>
            <a:fillRect/>
          </a:stretch>
        </p:blipFill>
        <p:spPr bwMode="auto">
          <a:xfrm>
            <a:off x="720006" y="3717032"/>
            <a:ext cx="4228301" cy="2807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395288" y="188913"/>
            <a:ext cx="7931150" cy="912812"/>
          </a:xfrm>
        </p:spPr>
        <p:txBody>
          <a:bodyPr/>
          <a:lstStyle/>
          <a:p>
            <a:pPr algn="l" eaLnBrk="1" hangingPunct="1">
              <a:defRPr/>
            </a:pPr>
            <a:r>
              <a:rPr lang="en-IE" sz="4000" smtClean="0">
                <a:solidFill>
                  <a:srgbClr val="3399FF"/>
                </a:solidFill>
              </a:rPr>
              <a:t>Support and networking in DIT</a:t>
            </a:r>
            <a:endParaRPr lang="en-US" sz="4000" smtClean="0">
              <a:solidFill>
                <a:srgbClr val="3399FF"/>
              </a:solidFill>
            </a:endParaRPr>
          </a:p>
        </p:txBody>
      </p:sp>
      <p:pic>
        <p:nvPicPr>
          <p:cNvPr id="23555" name="Picture 3" descr="SLWC logo Smaller Size"/>
          <p:cNvPicPr>
            <a:picLocks noChangeAspect="1" noChangeArrowheads="1"/>
          </p:cNvPicPr>
          <p:nvPr/>
        </p:nvPicPr>
        <p:blipFill>
          <a:blip r:embed="rId2" cstate="print"/>
          <a:srcRect/>
          <a:stretch>
            <a:fillRect/>
          </a:stretch>
        </p:blipFill>
        <p:spPr bwMode="auto">
          <a:xfrm>
            <a:off x="7021513" y="5640388"/>
            <a:ext cx="1727200" cy="957262"/>
          </a:xfrm>
          <a:prstGeom prst="rect">
            <a:avLst/>
          </a:prstGeom>
          <a:noFill/>
          <a:ln w="9525">
            <a:noFill/>
            <a:miter lim="800000"/>
            <a:headEnd/>
            <a:tailEnd/>
          </a:ln>
        </p:spPr>
      </p:pic>
      <p:sp>
        <p:nvSpPr>
          <p:cNvPr id="193540" name="Rectangle 4"/>
          <p:cNvSpPr>
            <a:spLocks noGrp="1" noRot="1" noChangeArrowheads="1"/>
          </p:cNvSpPr>
          <p:nvPr>
            <p:ph type="body" idx="1"/>
          </p:nvPr>
        </p:nvSpPr>
        <p:spPr>
          <a:xfrm>
            <a:off x="323850" y="1268413"/>
            <a:ext cx="5903913" cy="4249737"/>
          </a:xfrm>
        </p:spPr>
        <p:txBody>
          <a:bodyPr/>
          <a:lstStyle/>
          <a:p>
            <a:pPr eaLnBrk="1" hangingPunct="1">
              <a:lnSpc>
                <a:spcPct val="90000"/>
              </a:lnSpc>
              <a:defRPr/>
            </a:pPr>
            <a:r>
              <a:rPr lang="en-GB" dirty="0" smtClean="0">
                <a:solidFill>
                  <a:schemeClr val="hlink"/>
                </a:solidFill>
                <a:effectLst>
                  <a:outerShdw blurRad="38100" dist="38100" dir="2700000" algn="tl">
                    <a:srgbClr val="000000">
                      <a:alpha val="43137"/>
                    </a:srgbClr>
                  </a:outerShdw>
                </a:effectLst>
              </a:rPr>
              <a:t>Practice group</a:t>
            </a:r>
            <a:r>
              <a:rPr lang="en-GB" b="1" dirty="0" smtClean="0">
                <a:effectLst>
                  <a:outerShdw blurRad="38100" dist="38100" dir="2700000" algn="tl">
                    <a:srgbClr val="000000">
                      <a:alpha val="43137"/>
                    </a:srgbClr>
                  </a:outerShdw>
                </a:effectLst>
              </a:rPr>
              <a:t> </a:t>
            </a:r>
            <a:r>
              <a:rPr lang="en-GB" dirty="0" smtClean="0"/>
              <a:t>– meets 4 times yearly for lunch to explore and energise. </a:t>
            </a:r>
          </a:p>
          <a:p>
            <a:pPr eaLnBrk="1" hangingPunct="1">
              <a:lnSpc>
                <a:spcPct val="90000"/>
              </a:lnSpc>
              <a:defRPr/>
            </a:pPr>
            <a:r>
              <a:rPr lang="en-GB" dirty="0" smtClean="0">
                <a:solidFill>
                  <a:schemeClr val="tx2">
                    <a:lumMod val="25000"/>
                  </a:schemeClr>
                </a:solidFill>
              </a:rPr>
              <a:t>CARS meeting </a:t>
            </a:r>
            <a:r>
              <a:rPr lang="en-GB" dirty="0" smtClean="0"/>
              <a:t>in March</a:t>
            </a:r>
          </a:p>
          <a:p>
            <a:pPr eaLnBrk="1" hangingPunct="1">
              <a:lnSpc>
                <a:spcPct val="90000"/>
              </a:lnSpc>
              <a:defRPr/>
            </a:pPr>
            <a:r>
              <a:rPr lang="en-GB" dirty="0" smtClean="0">
                <a:solidFill>
                  <a:schemeClr val="hlink"/>
                </a:solidFill>
                <a:effectLst>
                  <a:outerShdw blurRad="38100" dist="38100" dir="2700000" algn="tl">
                    <a:srgbClr val="000000">
                      <a:alpha val="43137"/>
                    </a:srgbClr>
                  </a:outerShdw>
                </a:effectLst>
              </a:rPr>
              <a:t>Annual Summer School</a:t>
            </a:r>
            <a:r>
              <a:rPr lang="en-GB" dirty="0" smtClean="0">
                <a:effectLst>
                  <a:outerShdw blurRad="38100" dist="38100" dir="2700000" algn="tl">
                    <a:srgbClr val="000000">
                      <a:alpha val="43137"/>
                    </a:srgbClr>
                  </a:outerShdw>
                </a:effectLst>
              </a:rPr>
              <a:t> </a:t>
            </a:r>
            <a:r>
              <a:rPr lang="en-GB" dirty="0" smtClean="0"/>
              <a:t>– June 2012</a:t>
            </a:r>
          </a:p>
          <a:p>
            <a:pPr eaLnBrk="1" hangingPunct="1">
              <a:lnSpc>
                <a:spcPct val="90000"/>
              </a:lnSpc>
              <a:buFont typeface="Arial" charset="0"/>
              <a:buNone/>
              <a:defRPr/>
            </a:pPr>
            <a:r>
              <a:rPr lang="en-GB" sz="2800" dirty="0" smtClean="0">
                <a:solidFill>
                  <a:schemeClr val="hlink"/>
                </a:solidFill>
              </a:rPr>
              <a:t>Join our mailing list for details:</a:t>
            </a:r>
          </a:p>
          <a:p>
            <a:pPr eaLnBrk="1" hangingPunct="1">
              <a:lnSpc>
                <a:spcPct val="90000"/>
              </a:lnSpc>
              <a:buFont typeface="Arial" charset="0"/>
              <a:buNone/>
              <a:defRPr/>
            </a:pPr>
            <a:r>
              <a:rPr lang="en-GB" sz="2800" dirty="0" smtClean="0">
                <a:solidFill>
                  <a:schemeClr val="hlink"/>
                </a:solidFill>
              </a:rPr>
              <a:t>e-mail slwc@dit.ie</a:t>
            </a:r>
          </a:p>
        </p:txBody>
      </p:sp>
      <p:pic>
        <p:nvPicPr>
          <p:cNvPr id="23557" name="Picture 5" descr="IMAG0070"/>
          <p:cNvPicPr>
            <a:picLocks noChangeAspect="1" noChangeArrowheads="1"/>
          </p:cNvPicPr>
          <p:nvPr/>
        </p:nvPicPr>
        <p:blipFill>
          <a:blip r:embed="rId3" cstate="print"/>
          <a:srcRect/>
          <a:stretch>
            <a:fillRect/>
          </a:stretch>
        </p:blipFill>
        <p:spPr bwMode="auto">
          <a:xfrm>
            <a:off x="755650" y="5300663"/>
            <a:ext cx="2732088" cy="1222375"/>
          </a:xfrm>
          <a:prstGeom prst="rect">
            <a:avLst/>
          </a:prstGeom>
          <a:noFill/>
          <a:ln w="9525">
            <a:noFill/>
            <a:miter lim="800000"/>
            <a:headEnd/>
            <a:tailEnd/>
          </a:ln>
        </p:spPr>
      </p:pic>
      <p:pic>
        <p:nvPicPr>
          <p:cNvPr id="23558" name="Picture 6"/>
          <p:cNvPicPr>
            <a:picLocks noChangeAspect="1" noChangeArrowheads="1"/>
          </p:cNvPicPr>
          <p:nvPr/>
        </p:nvPicPr>
        <p:blipFill>
          <a:blip r:embed="rId4" cstate="print"/>
          <a:srcRect/>
          <a:stretch>
            <a:fillRect/>
          </a:stretch>
        </p:blipFill>
        <p:spPr bwMode="auto">
          <a:xfrm>
            <a:off x="6443663" y="1341438"/>
            <a:ext cx="2476500" cy="3833812"/>
          </a:xfrm>
          <a:prstGeom prst="rect">
            <a:avLst/>
          </a:prstGeom>
          <a:noFill/>
          <a:ln w="9525">
            <a:noFill/>
            <a:miter lim="800000"/>
            <a:headEnd/>
            <a:tailEnd/>
          </a:ln>
        </p:spPr>
      </p:pic>
      <p:pic>
        <p:nvPicPr>
          <p:cNvPr id="23559" name="Picture 7"/>
          <p:cNvPicPr>
            <a:picLocks noChangeAspect="1" noChangeArrowheads="1"/>
          </p:cNvPicPr>
          <p:nvPr/>
        </p:nvPicPr>
        <p:blipFill>
          <a:blip r:embed="rId5" cstate="print"/>
          <a:srcRect/>
          <a:stretch>
            <a:fillRect/>
          </a:stretch>
        </p:blipFill>
        <p:spPr bwMode="auto">
          <a:xfrm>
            <a:off x="3851275" y="4941888"/>
            <a:ext cx="2192338" cy="164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3399FF"/>
        </a:solidFill>
        <a:effectLst/>
      </p:bgPr>
    </p:bg>
    <p:spTree>
      <p:nvGrpSpPr>
        <p:cNvPr id="1" name=""/>
        <p:cNvGrpSpPr/>
        <p:nvPr/>
      </p:nvGrpSpPr>
      <p:grpSpPr>
        <a:xfrm>
          <a:off x="0" y="0"/>
          <a:ext cx="0" cy="0"/>
          <a:chOff x="0" y="0"/>
          <a:chExt cx="0" cy="0"/>
        </a:xfrm>
      </p:grpSpPr>
      <p:sp>
        <p:nvSpPr>
          <p:cNvPr id="179202" name="Rectangle 2"/>
          <p:cNvSpPr>
            <a:spLocks noGrp="1" noRot="1" noChangeArrowheads="1"/>
          </p:cNvSpPr>
          <p:nvPr>
            <p:ph type="title"/>
          </p:nvPr>
        </p:nvSpPr>
        <p:spPr/>
        <p:txBody>
          <a:bodyPr/>
          <a:lstStyle/>
          <a:p>
            <a:pPr eaLnBrk="1" hangingPunct="1">
              <a:defRPr/>
            </a:pPr>
            <a:r>
              <a:rPr lang="en-IE" dirty="0" smtClean="0">
                <a:solidFill>
                  <a:srgbClr val="FFFF00"/>
                </a:solidFill>
              </a:rPr>
              <a:t>Thanks for listening!</a:t>
            </a:r>
            <a:endParaRPr lang="en-US" sz="4000" dirty="0" smtClean="0">
              <a:solidFill>
                <a:srgbClr val="FFFF00"/>
              </a:solidFill>
            </a:endParaRPr>
          </a:p>
        </p:txBody>
      </p:sp>
      <p:sp>
        <p:nvSpPr>
          <p:cNvPr id="179203" name="Rectangle 3"/>
          <p:cNvSpPr>
            <a:spLocks noGrp="1" noRot="1" noChangeArrowheads="1"/>
          </p:cNvSpPr>
          <p:nvPr>
            <p:ph type="body" idx="1"/>
          </p:nvPr>
        </p:nvSpPr>
        <p:spPr>
          <a:xfrm>
            <a:off x="468313" y="1557338"/>
            <a:ext cx="8229600" cy="4525962"/>
          </a:xfrm>
        </p:spPr>
        <p:txBody>
          <a:bodyPr/>
          <a:lstStyle/>
          <a:p>
            <a:pPr eaLnBrk="1" hangingPunct="1">
              <a:lnSpc>
                <a:spcPct val="90000"/>
              </a:lnSpc>
              <a:buFont typeface="Arial" charset="0"/>
              <a:buNone/>
              <a:defRPr/>
            </a:pPr>
            <a:endParaRPr lang="en-IE" sz="2800" dirty="0" smtClean="0"/>
          </a:p>
          <a:p>
            <a:pPr eaLnBrk="1" hangingPunct="1">
              <a:lnSpc>
                <a:spcPct val="90000"/>
              </a:lnSpc>
              <a:buFont typeface="Arial" charset="0"/>
              <a:buNone/>
              <a:defRPr/>
            </a:pPr>
            <a:r>
              <a:rPr lang="en-IE" sz="2800" dirty="0" smtClean="0"/>
              <a:t>Students Learning With Communities</a:t>
            </a:r>
          </a:p>
          <a:p>
            <a:pPr eaLnBrk="1" hangingPunct="1">
              <a:lnSpc>
                <a:spcPct val="90000"/>
              </a:lnSpc>
              <a:buFont typeface="Arial" charset="0"/>
              <a:buNone/>
              <a:defRPr/>
            </a:pPr>
            <a:endParaRPr lang="en-IE" sz="2800" dirty="0" smtClean="0"/>
          </a:p>
          <a:p>
            <a:pPr eaLnBrk="1" hangingPunct="1">
              <a:lnSpc>
                <a:spcPct val="90000"/>
              </a:lnSpc>
              <a:buFont typeface="Arial" charset="0"/>
              <a:buNone/>
              <a:defRPr/>
            </a:pPr>
            <a:r>
              <a:rPr lang="en-IE" sz="2800" dirty="0" smtClean="0"/>
              <a:t>Tel: + 353 1 402 7616</a:t>
            </a:r>
          </a:p>
          <a:p>
            <a:pPr eaLnBrk="1" hangingPunct="1">
              <a:lnSpc>
                <a:spcPct val="90000"/>
              </a:lnSpc>
              <a:buFont typeface="Arial" charset="0"/>
              <a:buNone/>
              <a:defRPr/>
            </a:pPr>
            <a:r>
              <a:rPr lang="en-IE" sz="2800" dirty="0" smtClean="0"/>
              <a:t>Email: </a:t>
            </a:r>
            <a:r>
              <a:rPr lang="en-IE" sz="2800" dirty="0" smtClean="0">
                <a:hlinkClick r:id="rId3"/>
              </a:rPr>
              <a:t>slwc@dit.ie</a:t>
            </a:r>
            <a:endParaRPr lang="en-IE" sz="2800" dirty="0" smtClean="0"/>
          </a:p>
          <a:p>
            <a:pPr eaLnBrk="1" hangingPunct="1">
              <a:lnSpc>
                <a:spcPct val="90000"/>
              </a:lnSpc>
              <a:buFont typeface="Arial" charset="0"/>
              <a:buNone/>
              <a:defRPr/>
            </a:pPr>
            <a:endParaRPr lang="en-IE" sz="2800" dirty="0" smtClean="0"/>
          </a:p>
          <a:p>
            <a:pPr eaLnBrk="1" hangingPunct="1">
              <a:lnSpc>
                <a:spcPct val="90000"/>
              </a:lnSpc>
              <a:buFont typeface="Arial" charset="0"/>
              <a:buNone/>
              <a:defRPr/>
            </a:pPr>
            <a:r>
              <a:rPr lang="en-IE" sz="2800" dirty="0" smtClean="0">
                <a:solidFill>
                  <a:srgbClr val="3399FF"/>
                </a:solidFill>
                <a:effectLst/>
                <a:hlinkClick r:id="rId4"/>
              </a:rPr>
              <a:t>www.communitylinks.ie/slwc</a:t>
            </a:r>
            <a:endParaRPr lang="en-IE" sz="2800" dirty="0" smtClean="0">
              <a:solidFill>
                <a:srgbClr val="3399FF"/>
              </a:solidFill>
              <a:effectLst/>
            </a:endParaRPr>
          </a:p>
          <a:p>
            <a:pPr eaLnBrk="1" hangingPunct="1">
              <a:lnSpc>
                <a:spcPct val="90000"/>
              </a:lnSpc>
              <a:buFont typeface="Arial" charset="0"/>
              <a:buNone/>
              <a:defRPr/>
            </a:pPr>
            <a:endParaRPr lang="en-IE" sz="2800" dirty="0" smtClean="0">
              <a:solidFill>
                <a:srgbClr val="3399FF"/>
              </a:solidFill>
              <a:effectLst/>
            </a:endParaRPr>
          </a:p>
          <a:p>
            <a:pPr eaLnBrk="1" hangingPunct="1">
              <a:lnSpc>
                <a:spcPct val="90000"/>
              </a:lnSpc>
              <a:buFont typeface="Arial" charset="0"/>
              <a:buNone/>
              <a:defRPr/>
            </a:pPr>
            <a:r>
              <a:rPr lang="en-IE" sz="2800" dirty="0" smtClean="0">
                <a:solidFill>
                  <a:schemeClr val="tx2">
                    <a:lumMod val="25000"/>
                  </a:schemeClr>
                </a:solidFill>
              </a:rPr>
              <a:t>Join our FACEBOOK page</a:t>
            </a:r>
          </a:p>
        </p:txBody>
      </p:sp>
      <p:pic>
        <p:nvPicPr>
          <p:cNvPr id="24580" name="Picture 4" descr="SLWC logo Smaller Size"/>
          <p:cNvPicPr>
            <a:picLocks noChangeAspect="1" noChangeArrowheads="1"/>
          </p:cNvPicPr>
          <p:nvPr/>
        </p:nvPicPr>
        <p:blipFill>
          <a:blip r:embed="rId5" cstate="print"/>
          <a:srcRect/>
          <a:stretch>
            <a:fillRect/>
          </a:stretch>
        </p:blipFill>
        <p:spPr bwMode="auto">
          <a:xfrm>
            <a:off x="7021513" y="5495925"/>
            <a:ext cx="1727200" cy="95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96962" name="Rectangle 2"/>
          <p:cNvSpPr>
            <a:spLocks noGrp="1" noRot="1" noChangeArrowheads="1"/>
          </p:cNvSpPr>
          <p:nvPr>
            <p:ph type="title" idx="4294967295"/>
          </p:nvPr>
        </p:nvSpPr>
        <p:spPr>
          <a:xfrm>
            <a:off x="385763" y="420688"/>
            <a:ext cx="7931150" cy="912812"/>
          </a:xfrm>
        </p:spPr>
        <p:txBody>
          <a:bodyPr/>
          <a:lstStyle/>
          <a:p>
            <a:pPr algn="l" eaLnBrk="1" hangingPunct="1">
              <a:defRPr/>
            </a:pPr>
            <a:r>
              <a:rPr lang="en-IE" sz="3600" b="1" smtClean="0">
                <a:solidFill>
                  <a:srgbClr val="3399FF"/>
                </a:solidFill>
              </a:rPr>
              <a:t>Examples of CBR projects in DIT</a:t>
            </a:r>
            <a:endParaRPr lang="en-US" sz="3600" smtClean="0">
              <a:solidFill>
                <a:srgbClr val="3399FF"/>
              </a:solidFill>
            </a:endParaRPr>
          </a:p>
        </p:txBody>
      </p:sp>
      <p:pic>
        <p:nvPicPr>
          <p:cNvPr id="7171" name="Picture 3" descr="SLWC logo Smaller Size"/>
          <p:cNvPicPr>
            <a:picLocks noChangeAspect="1" noChangeArrowheads="1"/>
          </p:cNvPicPr>
          <p:nvPr/>
        </p:nvPicPr>
        <p:blipFill>
          <a:blip r:embed="rId3" cstate="print"/>
          <a:srcRect/>
          <a:stretch>
            <a:fillRect/>
          </a:stretch>
        </p:blipFill>
        <p:spPr bwMode="auto">
          <a:xfrm>
            <a:off x="7021513" y="5640388"/>
            <a:ext cx="1727200" cy="957262"/>
          </a:xfrm>
          <a:prstGeom prst="rect">
            <a:avLst/>
          </a:prstGeom>
          <a:noFill/>
          <a:ln w="9525">
            <a:noFill/>
            <a:miter lim="800000"/>
            <a:headEnd/>
            <a:tailEnd/>
          </a:ln>
        </p:spPr>
      </p:pic>
      <p:sp>
        <p:nvSpPr>
          <p:cNvPr id="296964" name="Rectangle 4"/>
          <p:cNvSpPr>
            <a:spLocks noGrp="1" noRot="1" noChangeArrowheads="1"/>
          </p:cNvSpPr>
          <p:nvPr>
            <p:ph type="body" idx="4294967295"/>
          </p:nvPr>
        </p:nvSpPr>
        <p:spPr>
          <a:xfrm>
            <a:off x="611188" y="1412875"/>
            <a:ext cx="8353425" cy="3889375"/>
          </a:xfrm>
        </p:spPr>
        <p:txBody>
          <a:bodyPr/>
          <a:lstStyle/>
          <a:p>
            <a:pPr eaLnBrk="1" hangingPunct="1">
              <a:lnSpc>
                <a:spcPct val="90000"/>
              </a:lnSpc>
              <a:defRPr/>
            </a:pPr>
            <a:r>
              <a:rPr lang="en-GB" sz="2800" b="1" smtClean="0">
                <a:solidFill>
                  <a:schemeClr val="bg1"/>
                </a:solidFill>
              </a:rPr>
              <a:t>Environmental/spatial:</a:t>
            </a:r>
            <a:r>
              <a:rPr lang="en-GB" sz="2800" smtClean="0">
                <a:solidFill>
                  <a:schemeClr val="bg1"/>
                </a:solidFill>
              </a:rPr>
              <a:t> Auditing a community partner’s </a:t>
            </a:r>
            <a:r>
              <a:rPr lang="en-GB" sz="2800" smtClean="0">
                <a:solidFill>
                  <a:srgbClr val="0391BD"/>
                </a:solidFill>
              </a:rPr>
              <a:t>environmental health and safety management</a:t>
            </a:r>
            <a:r>
              <a:rPr lang="en-GB" sz="2800" smtClean="0">
                <a:solidFill>
                  <a:schemeClr val="bg1"/>
                </a:solidFill>
              </a:rPr>
              <a:t> and making recommendations for change on a limited budget.</a:t>
            </a:r>
          </a:p>
          <a:p>
            <a:pPr eaLnBrk="1" hangingPunct="1">
              <a:lnSpc>
                <a:spcPct val="90000"/>
              </a:lnSpc>
              <a:defRPr/>
            </a:pPr>
            <a:r>
              <a:rPr lang="en-GB" sz="2800" b="1" smtClean="0">
                <a:solidFill>
                  <a:schemeClr val="bg1"/>
                </a:solidFill>
              </a:rPr>
              <a:t>Maths: </a:t>
            </a:r>
            <a:r>
              <a:rPr lang="en-GB" sz="2800" smtClean="0">
                <a:solidFill>
                  <a:schemeClr val="bg1"/>
                </a:solidFill>
              </a:rPr>
              <a:t>Students </a:t>
            </a:r>
            <a:r>
              <a:rPr lang="en-GB" sz="2800" smtClean="0">
                <a:solidFill>
                  <a:srgbClr val="0391BD"/>
                </a:solidFill>
              </a:rPr>
              <a:t>analysing data </a:t>
            </a:r>
            <a:r>
              <a:rPr lang="en-GB" sz="2800" smtClean="0">
                <a:solidFill>
                  <a:schemeClr val="bg1"/>
                </a:solidFill>
              </a:rPr>
              <a:t>with Irish Society for Quality and Safety in Healthcare, identifying key themes.</a:t>
            </a:r>
            <a:r>
              <a:rPr lang="en-US" sz="2800" smtClean="0">
                <a:solidFill>
                  <a:schemeClr val="bg1"/>
                </a:solidFill>
              </a:rPr>
              <a:t> </a:t>
            </a:r>
          </a:p>
          <a:p>
            <a:pPr eaLnBrk="1" hangingPunct="1">
              <a:lnSpc>
                <a:spcPct val="90000"/>
              </a:lnSpc>
              <a:defRPr/>
            </a:pPr>
            <a:r>
              <a:rPr lang="en-GB" sz="2800" b="1" smtClean="0">
                <a:solidFill>
                  <a:schemeClr val="bg1"/>
                </a:solidFill>
              </a:rPr>
              <a:t>Legal: </a:t>
            </a:r>
            <a:r>
              <a:rPr lang="en-GB" sz="2800" smtClean="0">
                <a:solidFill>
                  <a:schemeClr val="bg1"/>
                </a:solidFill>
              </a:rPr>
              <a:t>Law students working with Irish Penal Reform Trust to </a:t>
            </a:r>
            <a:r>
              <a:rPr lang="en-GB" sz="2800" smtClean="0">
                <a:solidFill>
                  <a:srgbClr val="0391BD"/>
                </a:solidFill>
              </a:rPr>
              <a:t>research the extent to which alternatives to custody are used by judges </a:t>
            </a:r>
            <a:r>
              <a:rPr lang="en-GB" sz="2800" smtClean="0">
                <a:solidFill>
                  <a:schemeClr val="bg1"/>
                </a:solidFill>
              </a:rPr>
              <a:t>sentencing children. </a:t>
            </a:r>
            <a:endParaRPr lang="en-US" sz="2800" smtClean="0">
              <a:solidFill>
                <a:schemeClr val="bg1"/>
              </a:solidFill>
            </a:endParaRPr>
          </a:p>
        </p:txBody>
      </p:sp>
      <p:pic>
        <p:nvPicPr>
          <p:cNvPr id="7173" name="Picture 5"/>
          <p:cNvPicPr>
            <a:picLocks noChangeAspect="1" noChangeArrowheads="1"/>
          </p:cNvPicPr>
          <p:nvPr/>
        </p:nvPicPr>
        <p:blipFill>
          <a:blip r:embed="rId4" cstate="print"/>
          <a:srcRect/>
          <a:stretch>
            <a:fillRect/>
          </a:stretch>
        </p:blipFill>
        <p:spPr bwMode="auto">
          <a:xfrm>
            <a:off x="4500563" y="5562600"/>
            <a:ext cx="19431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9933"/>
        </a:solidFill>
        <a:effectLst/>
      </p:bgPr>
    </p:bg>
    <p:spTree>
      <p:nvGrpSpPr>
        <p:cNvPr id="1" name=""/>
        <p:cNvGrpSpPr/>
        <p:nvPr/>
      </p:nvGrpSpPr>
      <p:grpSpPr>
        <a:xfrm>
          <a:off x="0" y="0"/>
          <a:ext cx="0" cy="0"/>
          <a:chOff x="0" y="0"/>
          <a:chExt cx="0" cy="0"/>
        </a:xfrm>
      </p:grpSpPr>
      <p:sp>
        <p:nvSpPr>
          <p:cNvPr id="89090" name="Rectangle 2"/>
          <p:cNvSpPr>
            <a:spLocks noGrp="1" noRot="1" noChangeArrowheads="1"/>
          </p:cNvSpPr>
          <p:nvPr>
            <p:ph type="title" idx="4294967295"/>
          </p:nvPr>
        </p:nvSpPr>
        <p:spPr>
          <a:xfrm>
            <a:off x="395288" y="500063"/>
            <a:ext cx="7426325" cy="912812"/>
          </a:xfrm>
        </p:spPr>
        <p:txBody>
          <a:bodyPr/>
          <a:lstStyle/>
          <a:p>
            <a:pPr algn="l" eaLnBrk="1" hangingPunct="1">
              <a:defRPr/>
            </a:pPr>
            <a:r>
              <a:rPr lang="en-IE" sz="3600" b="1" smtClean="0">
                <a:solidFill>
                  <a:srgbClr val="00B0F0"/>
                </a:solidFill>
              </a:rPr>
              <a:t>Part of DIT’s Community </a:t>
            </a:r>
            <a:br>
              <a:rPr lang="en-IE" sz="3600" b="1" smtClean="0">
                <a:solidFill>
                  <a:srgbClr val="00B0F0"/>
                </a:solidFill>
              </a:rPr>
            </a:br>
            <a:r>
              <a:rPr lang="en-IE" sz="3600" b="1" smtClean="0">
                <a:solidFill>
                  <a:srgbClr val="00B0F0"/>
                </a:solidFill>
              </a:rPr>
              <a:t>Links Programme</a:t>
            </a:r>
            <a:endParaRPr lang="en-US" sz="3600" b="1" smtClean="0">
              <a:solidFill>
                <a:srgbClr val="00B0F0"/>
              </a:solidFill>
            </a:endParaRPr>
          </a:p>
        </p:txBody>
      </p:sp>
      <p:sp>
        <p:nvSpPr>
          <p:cNvPr id="205827" name="Rectangle 3"/>
          <p:cNvSpPr>
            <a:spLocks noGrp="1" noRot="1" noChangeArrowheads="1"/>
          </p:cNvSpPr>
          <p:nvPr>
            <p:ph type="body" sz="half" idx="4294967295"/>
          </p:nvPr>
        </p:nvSpPr>
        <p:spPr>
          <a:xfrm>
            <a:off x="611188" y="1773238"/>
            <a:ext cx="7643812" cy="4751387"/>
          </a:xfrm>
        </p:spPr>
        <p:txBody>
          <a:bodyPr/>
          <a:lstStyle/>
          <a:p>
            <a:pPr eaLnBrk="1" hangingPunct="1">
              <a:defRPr/>
            </a:pPr>
            <a:r>
              <a:rPr lang="en-GB" sz="2600" smtClean="0">
                <a:solidFill>
                  <a:schemeClr val="bg1"/>
                </a:solidFill>
              </a:rPr>
              <a:t>Addressing </a:t>
            </a:r>
            <a:r>
              <a:rPr lang="en-GB" sz="2600" smtClean="0">
                <a:solidFill>
                  <a:srgbClr val="00B0F0"/>
                </a:solidFill>
              </a:rPr>
              <a:t>the alleviation of educational disadvantage; civic engagement; widening participation</a:t>
            </a:r>
            <a:r>
              <a:rPr lang="en-GB" sz="2600" smtClean="0">
                <a:solidFill>
                  <a:schemeClr val="bg1"/>
                </a:solidFill>
              </a:rPr>
              <a:t> - particularly in Dublin’s Inner-city </a:t>
            </a:r>
          </a:p>
          <a:p>
            <a:pPr eaLnBrk="1" hangingPunct="1">
              <a:defRPr/>
            </a:pPr>
            <a:r>
              <a:rPr lang="en-GB" sz="2600" smtClean="0">
                <a:solidFill>
                  <a:schemeClr val="bg1"/>
                </a:solidFill>
              </a:rPr>
              <a:t>Initiatives directed at </a:t>
            </a:r>
            <a:r>
              <a:rPr lang="en-GB" sz="2600" smtClean="0">
                <a:solidFill>
                  <a:srgbClr val="00B0F0"/>
                </a:solidFill>
              </a:rPr>
              <a:t>personal development </a:t>
            </a:r>
            <a:r>
              <a:rPr lang="en-GB" sz="2600" smtClean="0">
                <a:solidFill>
                  <a:schemeClr val="bg1"/>
                </a:solidFill>
              </a:rPr>
              <a:t>- self esteem, confidence, motivation and empowerment of individuals and communities.</a:t>
            </a:r>
          </a:p>
          <a:p>
            <a:pPr eaLnBrk="1" hangingPunct="1">
              <a:defRPr/>
            </a:pPr>
            <a:r>
              <a:rPr lang="en-GB" sz="2600" smtClean="0">
                <a:solidFill>
                  <a:schemeClr val="bg1"/>
                </a:solidFill>
              </a:rPr>
              <a:t>Programmes located in the </a:t>
            </a:r>
            <a:r>
              <a:rPr lang="en-GB" sz="2600" smtClean="0">
                <a:solidFill>
                  <a:srgbClr val="00B0F0"/>
                </a:solidFill>
              </a:rPr>
              <a:t>Primary, Secondary, Third level and Community</a:t>
            </a:r>
            <a:r>
              <a:rPr lang="en-GB" sz="2600" smtClean="0">
                <a:solidFill>
                  <a:schemeClr val="bg1"/>
                </a:solidFill>
              </a:rPr>
              <a:t> Sectors. </a:t>
            </a:r>
          </a:p>
          <a:p>
            <a:pPr eaLnBrk="1" hangingPunct="1">
              <a:defRPr/>
            </a:pPr>
            <a:r>
              <a:rPr lang="en-IE" sz="2600" smtClean="0">
                <a:solidFill>
                  <a:srgbClr val="00B0F0"/>
                </a:solidFill>
              </a:rPr>
              <a:t>1996</a:t>
            </a:r>
            <a:r>
              <a:rPr lang="en-IE" sz="2600" smtClean="0">
                <a:solidFill>
                  <a:schemeClr val="bg1"/>
                </a:solidFill>
              </a:rPr>
              <a:t> to date</a:t>
            </a:r>
            <a:endParaRPr lang="en-GB" sz="2600" smtClean="0">
              <a:solidFill>
                <a:schemeClr val="bg1"/>
              </a:solidFill>
            </a:endParaRPr>
          </a:p>
        </p:txBody>
      </p:sp>
      <p:pic>
        <p:nvPicPr>
          <p:cNvPr id="1030" name="Picture 6" descr="SLWC logo Smaller Size"/>
          <p:cNvPicPr>
            <a:picLocks noChangeAspect="1" noChangeArrowheads="1"/>
          </p:cNvPicPr>
          <p:nvPr/>
        </p:nvPicPr>
        <p:blipFill>
          <a:blip r:embed="rId4" cstate="print"/>
          <a:srcRect/>
          <a:stretch>
            <a:fillRect/>
          </a:stretch>
        </p:blipFill>
        <p:spPr bwMode="auto">
          <a:xfrm>
            <a:off x="7416800" y="5900738"/>
            <a:ext cx="1727200" cy="957262"/>
          </a:xfrm>
          <a:prstGeom prst="rect">
            <a:avLst/>
          </a:prstGeom>
          <a:noFill/>
          <a:ln w="9525">
            <a:noFill/>
            <a:miter lim="800000"/>
            <a:headEnd/>
            <a:tailEnd/>
          </a:ln>
        </p:spPr>
      </p:pic>
      <p:graphicFrame>
        <p:nvGraphicFramePr>
          <p:cNvPr id="1026" name="Object 2"/>
          <p:cNvGraphicFramePr>
            <a:graphicFrameLocks noGrp="1" noChangeAspect="1"/>
          </p:cNvGraphicFramePr>
          <p:nvPr>
            <p:ph sz="half" idx="4294967295"/>
          </p:nvPr>
        </p:nvGraphicFramePr>
        <p:xfrm>
          <a:off x="4356100" y="6037263"/>
          <a:ext cx="2686050" cy="820737"/>
        </p:xfrm>
        <a:graphic>
          <a:graphicData uri="http://schemas.openxmlformats.org/presentationml/2006/ole">
            <p:oleObj spid="_x0000_s1026" name="Acrobat Document" r:id="rId5" imgW="4590000" imgH="1404000" progId="AcroExch.Document.7">
              <p:embed/>
            </p:oleObj>
          </a:graphicData>
        </a:graphic>
      </p:graphicFrame>
      <p:pic>
        <p:nvPicPr>
          <p:cNvPr id="1031" name="Picture 4" descr="http://www.communitylinks.ie/typo3temp/pics/661f6d7131.jpg"/>
          <p:cNvPicPr>
            <a:picLocks noChangeAspect="1" noChangeArrowheads="1"/>
          </p:cNvPicPr>
          <p:nvPr/>
        </p:nvPicPr>
        <p:blipFill>
          <a:blip r:embed="rId6" cstate="print"/>
          <a:srcRect/>
          <a:stretch>
            <a:fillRect/>
          </a:stretch>
        </p:blipFill>
        <p:spPr bwMode="auto">
          <a:xfrm>
            <a:off x="6873875" y="0"/>
            <a:ext cx="2270125" cy="170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r>
              <a:rPr lang="en-IE" sz="4000" smtClean="0">
                <a:solidFill>
                  <a:schemeClr val="accent2"/>
                </a:solidFill>
              </a:rPr>
              <a:t>Students Learning With Communities</a:t>
            </a:r>
            <a:endParaRPr lang="en-US" sz="4000" smtClean="0">
              <a:solidFill>
                <a:schemeClr val="accent2"/>
              </a:solidFill>
            </a:endParaRPr>
          </a:p>
        </p:txBody>
      </p:sp>
      <p:sp>
        <p:nvSpPr>
          <p:cNvPr id="197635" name="Rectangle 3"/>
          <p:cNvSpPr>
            <a:spLocks noGrp="1" noRot="1" noChangeArrowheads="1"/>
          </p:cNvSpPr>
          <p:nvPr>
            <p:ph type="body" sz="half" idx="1"/>
          </p:nvPr>
        </p:nvSpPr>
        <p:spPr>
          <a:xfrm>
            <a:off x="395288" y="1844675"/>
            <a:ext cx="6751637" cy="4525963"/>
          </a:xfrm>
        </p:spPr>
        <p:txBody>
          <a:bodyPr/>
          <a:lstStyle/>
          <a:p>
            <a:pPr marL="0" indent="0" eaLnBrk="1" hangingPunct="1">
              <a:buFont typeface="Arial" charset="0"/>
              <a:buNone/>
              <a:defRPr/>
            </a:pPr>
            <a:r>
              <a:rPr lang="en-IE" sz="2800" smtClean="0">
                <a:solidFill>
                  <a:srgbClr val="3399FF"/>
                </a:solidFill>
              </a:rPr>
              <a:t>Dr Catherine Bates, Project Co-ordinator</a:t>
            </a:r>
          </a:p>
          <a:p>
            <a:pPr marL="0" indent="0" eaLnBrk="1" hangingPunct="1">
              <a:buFont typeface="Arial" charset="0"/>
              <a:buNone/>
              <a:defRPr/>
            </a:pPr>
            <a:endParaRPr lang="en-IE" sz="2800" smtClean="0">
              <a:solidFill>
                <a:srgbClr val="3399FF"/>
              </a:solidFill>
            </a:endParaRPr>
          </a:p>
          <a:p>
            <a:pPr marL="0" indent="0" eaLnBrk="1" hangingPunct="1">
              <a:buFont typeface="Arial" charset="0"/>
              <a:buNone/>
              <a:defRPr/>
            </a:pPr>
            <a:r>
              <a:rPr lang="en-IE" sz="2800" smtClean="0">
                <a:solidFill>
                  <a:srgbClr val="3399FF"/>
                </a:solidFill>
              </a:rPr>
              <a:t>Sinead McCann, Project Officer</a:t>
            </a:r>
          </a:p>
          <a:p>
            <a:pPr marL="0" indent="0" eaLnBrk="1" hangingPunct="1">
              <a:buFont typeface="Arial" charset="0"/>
              <a:buNone/>
              <a:defRPr/>
            </a:pPr>
            <a:r>
              <a:rPr lang="en-IE" sz="2800" smtClean="0">
                <a:solidFill>
                  <a:srgbClr val="3399FF"/>
                </a:solidFill>
              </a:rPr>
              <a:t>	</a:t>
            </a:r>
          </a:p>
          <a:p>
            <a:pPr marL="0" indent="0" eaLnBrk="1" hangingPunct="1">
              <a:buFont typeface="Arial" charset="0"/>
              <a:buNone/>
              <a:defRPr/>
            </a:pPr>
            <a:endParaRPr lang="en-IE" sz="2800" smtClean="0">
              <a:solidFill>
                <a:srgbClr val="3399FF"/>
              </a:solidFill>
            </a:endParaRPr>
          </a:p>
          <a:p>
            <a:pPr marL="0" indent="0" eaLnBrk="1" hangingPunct="1">
              <a:buFont typeface="Arial" charset="0"/>
              <a:buNone/>
              <a:defRPr/>
            </a:pPr>
            <a:r>
              <a:rPr lang="en-IE" sz="2800" smtClean="0">
                <a:solidFill>
                  <a:srgbClr val="3399FF"/>
                </a:solidFill>
              </a:rPr>
              <a:t>Community Links, 23 Mountjoy Sq, D.1</a:t>
            </a:r>
          </a:p>
          <a:p>
            <a:pPr marL="0" indent="0" eaLnBrk="1" hangingPunct="1">
              <a:buFont typeface="Arial" charset="0"/>
              <a:buNone/>
              <a:defRPr/>
            </a:pPr>
            <a:r>
              <a:rPr lang="en-IE" sz="2800" smtClean="0">
                <a:solidFill>
                  <a:srgbClr val="3399FF"/>
                </a:solidFill>
              </a:rPr>
              <a:t>www.communitylinks.ie/slwc	</a:t>
            </a:r>
          </a:p>
          <a:p>
            <a:pPr marL="0" indent="0" eaLnBrk="1" hangingPunct="1">
              <a:buFont typeface="Arial" charset="0"/>
              <a:buNone/>
              <a:defRPr/>
            </a:pPr>
            <a:r>
              <a:rPr lang="en-IE" sz="2800" smtClean="0">
                <a:solidFill>
                  <a:srgbClr val="3399FF"/>
                </a:solidFill>
                <a:hlinkClick r:id="rId3"/>
              </a:rPr>
              <a:t>slwc@dit.ie</a:t>
            </a:r>
            <a:endParaRPr lang="en-IE" sz="2800" smtClean="0">
              <a:solidFill>
                <a:srgbClr val="3399FF"/>
              </a:solidFill>
            </a:endParaRPr>
          </a:p>
          <a:p>
            <a:pPr marL="0" indent="0" eaLnBrk="1" hangingPunct="1">
              <a:buFont typeface="Arial" charset="0"/>
              <a:buNone/>
              <a:defRPr/>
            </a:pPr>
            <a:endParaRPr lang="en-IE" sz="2800" smtClean="0">
              <a:solidFill>
                <a:srgbClr val="3399FF"/>
              </a:solidFill>
            </a:endParaRPr>
          </a:p>
        </p:txBody>
      </p:sp>
      <p:pic>
        <p:nvPicPr>
          <p:cNvPr id="2054" name="Picture 4" descr="SLWC logo Smaller Size"/>
          <p:cNvPicPr>
            <a:picLocks noChangeAspect="1" noChangeArrowheads="1"/>
          </p:cNvPicPr>
          <p:nvPr/>
        </p:nvPicPr>
        <p:blipFill>
          <a:blip r:embed="rId4" cstate="print"/>
          <a:srcRect/>
          <a:stretch>
            <a:fillRect/>
          </a:stretch>
        </p:blipFill>
        <p:spPr bwMode="auto">
          <a:xfrm>
            <a:off x="7021513" y="5495925"/>
            <a:ext cx="1727200" cy="957263"/>
          </a:xfrm>
          <a:prstGeom prst="rect">
            <a:avLst/>
          </a:prstGeom>
          <a:noFill/>
          <a:ln w="9525">
            <a:noFill/>
            <a:miter lim="800000"/>
            <a:headEnd/>
            <a:tailEnd/>
          </a:ln>
        </p:spPr>
      </p:pic>
      <p:pic>
        <p:nvPicPr>
          <p:cNvPr id="2055" name="Picture 5"/>
          <p:cNvPicPr>
            <a:picLocks noChangeAspect="1" noChangeArrowheads="1"/>
          </p:cNvPicPr>
          <p:nvPr/>
        </p:nvPicPr>
        <p:blipFill>
          <a:blip r:embed="rId5" cstate="print"/>
          <a:srcRect/>
          <a:stretch>
            <a:fillRect/>
          </a:stretch>
        </p:blipFill>
        <p:spPr bwMode="auto">
          <a:xfrm>
            <a:off x="7740650" y="1681163"/>
            <a:ext cx="1008063" cy="955675"/>
          </a:xfrm>
          <a:prstGeom prst="rect">
            <a:avLst/>
          </a:prstGeom>
          <a:noFill/>
          <a:ln w="9525">
            <a:noFill/>
            <a:miter lim="800000"/>
            <a:headEnd/>
            <a:tailEnd/>
          </a:ln>
        </p:spPr>
      </p:pic>
      <p:graphicFrame>
        <p:nvGraphicFramePr>
          <p:cNvPr id="2050" name="Object 6"/>
          <p:cNvGraphicFramePr>
            <a:graphicFrameLocks noChangeAspect="1"/>
          </p:cNvGraphicFramePr>
          <p:nvPr>
            <p:ph sz="half" idx="2"/>
          </p:nvPr>
        </p:nvGraphicFramePr>
        <p:xfrm>
          <a:off x="4787900" y="5734050"/>
          <a:ext cx="1854200" cy="695325"/>
        </p:xfrm>
        <a:graphic>
          <a:graphicData uri="http://schemas.openxmlformats.org/presentationml/2006/ole">
            <p:oleObj spid="_x0000_s2050" name="Acrobat Document" r:id="rId6" imgW="4590000" imgH="1404000" progId="AcroExch.Document.7">
              <p:embed/>
            </p:oleObj>
          </a:graphicData>
        </a:graphic>
      </p:graphicFrame>
      <p:pic>
        <p:nvPicPr>
          <p:cNvPr id="2056" name="Picture 7"/>
          <p:cNvPicPr>
            <a:picLocks noChangeAspect="1" noChangeArrowheads="1"/>
          </p:cNvPicPr>
          <p:nvPr/>
        </p:nvPicPr>
        <p:blipFill>
          <a:blip r:embed="rId7" cstate="print"/>
          <a:srcRect/>
          <a:stretch>
            <a:fillRect/>
          </a:stretch>
        </p:blipFill>
        <p:spPr bwMode="auto">
          <a:xfrm>
            <a:off x="7740650" y="2924175"/>
            <a:ext cx="1033463"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72386" name="Rectangle 2"/>
          <p:cNvSpPr>
            <a:spLocks noGrp="1" noRot="1" noChangeArrowheads="1"/>
          </p:cNvSpPr>
          <p:nvPr>
            <p:ph type="title" idx="4294967295"/>
          </p:nvPr>
        </p:nvSpPr>
        <p:spPr>
          <a:xfrm>
            <a:off x="457200" y="71438"/>
            <a:ext cx="8229600" cy="1143000"/>
          </a:xfrm>
        </p:spPr>
        <p:txBody>
          <a:bodyPr>
            <a:normAutofit/>
          </a:bodyPr>
          <a:lstStyle/>
          <a:p>
            <a:pPr eaLnBrk="1" hangingPunct="1">
              <a:defRPr/>
            </a:pPr>
            <a:r>
              <a:rPr lang="en-IE" b="1" smtClean="0">
                <a:solidFill>
                  <a:srgbClr val="3399FF"/>
                </a:solidFill>
              </a:rPr>
              <a:t>How do students benefit?</a:t>
            </a:r>
            <a:endParaRPr lang="en-US" b="1" smtClean="0">
              <a:solidFill>
                <a:srgbClr val="3399FF"/>
              </a:solidFill>
            </a:endParaRPr>
          </a:p>
        </p:txBody>
      </p:sp>
      <p:sp>
        <p:nvSpPr>
          <p:cNvPr id="207875" name="Rectangle 3"/>
          <p:cNvSpPr>
            <a:spLocks noGrp="1" noRot="1" noChangeArrowheads="1"/>
          </p:cNvSpPr>
          <p:nvPr>
            <p:ph type="body" idx="4294967295"/>
          </p:nvPr>
        </p:nvSpPr>
        <p:spPr>
          <a:xfrm>
            <a:off x="468313" y="1214438"/>
            <a:ext cx="5327650" cy="5184775"/>
          </a:xfrm>
        </p:spPr>
        <p:txBody>
          <a:bodyPr/>
          <a:lstStyle/>
          <a:p>
            <a:pPr eaLnBrk="1" hangingPunct="1">
              <a:lnSpc>
                <a:spcPct val="90000"/>
              </a:lnSpc>
              <a:defRPr/>
            </a:pPr>
            <a:r>
              <a:rPr lang="en-IE" sz="2800" smtClean="0">
                <a:solidFill>
                  <a:srgbClr val="1091FC"/>
                </a:solidFill>
              </a:rPr>
              <a:t>Learning comes alive</a:t>
            </a:r>
            <a:r>
              <a:rPr lang="en-IE" sz="2800" smtClean="0">
                <a:solidFill>
                  <a:schemeClr val="bg1"/>
                </a:solidFill>
              </a:rPr>
              <a:t> as you work with real clients, applying specialist subject skills, receiving course credits</a:t>
            </a:r>
          </a:p>
          <a:p>
            <a:pPr eaLnBrk="1" hangingPunct="1">
              <a:lnSpc>
                <a:spcPct val="90000"/>
              </a:lnSpc>
              <a:defRPr/>
            </a:pPr>
            <a:r>
              <a:rPr lang="en-IE" sz="2800" smtClean="0">
                <a:solidFill>
                  <a:schemeClr val="bg1"/>
                </a:solidFill>
              </a:rPr>
              <a:t>You develop essential </a:t>
            </a:r>
            <a:r>
              <a:rPr lang="en-IE" sz="2800" smtClean="0">
                <a:solidFill>
                  <a:srgbClr val="1091FC"/>
                </a:solidFill>
              </a:rPr>
              <a:t>transferrable skills</a:t>
            </a:r>
            <a:r>
              <a:rPr lang="en-IE" sz="2800" smtClean="0">
                <a:solidFill>
                  <a:schemeClr val="bg1"/>
                </a:solidFill>
              </a:rPr>
              <a:t>, to include on CV/discuss in interviews</a:t>
            </a:r>
          </a:p>
          <a:p>
            <a:pPr eaLnBrk="1" hangingPunct="1">
              <a:lnSpc>
                <a:spcPct val="90000"/>
              </a:lnSpc>
              <a:defRPr/>
            </a:pPr>
            <a:r>
              <a:rPr lang="en-IE" sz="2800" smtClean="0">
                <a:solidFill>
                  <a:schemeClr val="bg1"/>
                </a:solidFill>
              </a:rPr>
              <a:t>Opportunity to </a:t>
            </a:r>
            <a:r>
              <a:rPr lang="en-IE" sz="2800" smtClean="0">
                <a:solidFill>
                  <a:srgbClr val="1091FC"/>
                </a:solidFill>
              </a:rPr>
              <a:t>learn from and with communities,</a:t>
            </a:r>
            <a:r>
              <a:rPr lang="en-IE" sz="2800" smtClean="0">
                <a:solidFill>
                  <a:schemeClr val="bg1"/>
                </a:solidFill>
              </a:rPr>
              <a:t> increasing critical thinking and developing social awareness</a:t>
            </a:r>
          </a:p>
        </p:txBody>
      </p:sp>
      <p:pic>
        <p:nvPicPr>
          <p:cNvPr id="8196" name="Picture 6" descr="P9120018adjust"/>
          <p:cNvPicPr>
            <a:picLocks noChangeAspect="1" noChangeArrowheads="1"/>
          </p:cNvPicPr>
          <p:nvPr/>
        </p:nvPicPr>
        <p:blipFill>
          <a:blip r:embed="rId2" cstate="print"/>
          <a:srcRect/>
          <a:stretch>
            <a:fillRect/>
          </a:stretch>
        </p:blipFill>
        <p:spPr bwMode="auto">
          <a:xfrm>
            <a:off x="5867400" y="1125538"/>
            <a:ext cx="2946400" cy="2586037"/>
          </a:xfrm>
          <a:prstGeom prst="rect">
            <a:avLst/>
          </a:prstGeom>
          <a:noFill/>
          <a:ln w="9525">
            <a:noFill/>
            <a:miter lim="800000"/>
            <a:headEnd/>
            <a:tailEnd/>
          </a:ln>
        </p:spPr>
      </p:pic>
      <p:pic>
        <p:nvPicPr>
          <p:cNvPr id="8197" name="Picture 6" descr="SLWC logo for e-mail.bmp"/>
          <p:cNvPicPr>
            <a:picLocks noChangeAspect="1"/>
          </p:cNvPicPr>
          <p:nvPr/>
        </p:nvPicPr>
        <p:blipFill>
          <a:blip r:embed="rId3" cstate="print"/>
          <a:srcRect/>
          <a:stretch>
            <a:fillRect/>
          </a:stretch>
        </p:blipFill>
        <p:spPr bwMode="auto">
          <a:xfrm>
            <a:off x="7858125" y="6142038"/>
            <a:ext cx="1285875" cy="715962"/>
          </a:xfrm>
          <a:prstGeom prst="rect">
            <a:avLst/>
          </a:prstGeom>
          <a:noFill/>
          <a:ln w="9525">
            <a:noFill/>
            <a:miter lim="800000"/>
            <a:headEnd/>
            <a:tailEnd/>
          </a:ln>
        </p:spPr>
      </p:pic>
      <p:pic>
        <p:nvPicPr>
          <p:cNvPr id="8198" name="Picture 6" descr="CNV00015"/>
          <p:cNvPicPr>
            <a:picLocks noChangeAspect="1" noChangeArrowheads="1"/>
          </p:cNvPicPr>
          <p:nvPr/>
        </p:nvPicPr>
        <p:blipFill>
          <a:blip r:embed="rId4" cstate="print"/>
          <a:srcRect/>
          <a:stretch>
            <a:fillRect/>
          </a:stretch>
        </p:blipFill>
        <p:spPr bwMode="auto">
          <a:xfrm>
            <a:off x="6300788" y="4076700"/>
            <a:ext cx="2520950" cy="1681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99FF66"/>
        </a:solidFill>
        <a:effectLst/>
      </p:bgPr>
    </p:bg>
    <p:spTree>
      <p:nvGrpSpPr>
        <p:cNvPr id="1" name=""/>
        <p:cNvGrpSpPr/>
        <p:nvPr/>
      </p:nvGrpSpPr>
      <p:grpSpPr>
        <a:xfrm>
          <a:off x="0" y="0"/>
          <a:ext cx="0" cy="0"/>
          <a:chOff x="0" y="0"/>
          <a:chExt cx="0" cy="0"/>
        </a:xfrm>
      </p:grpSpPr>
      <p:sp>
        <p:nvSpPr>
          <p:cNvPr id="272386" name="Rectangle 2"/>
          <p:cNvSpPr>
            <a:spLocks noGrp="1" noRot="1" noChangeArrowheads="1"/>
          </p:cNvSpPr>
          <p:nvPr>
            <p:ph type="title" idx="4294967295"/>
          </p:nvPr>
        </p:nvSpPr>
        <p:spPr>
          <a:xfrm>
            <a:off x="457200" y="71438"/>
            <a:ext cx="8229600" cy="1143000"/>
          </a:xfrm>
        </p:spPr>
        <p:txBody>
          <a:bodyPr>
            <a:normAutofit/>
          </a:bodyPr>
          <a:lstStyle/>
          <a:p>
            <a:pPr eaLnBrk="1" hangingPunct="1">
              <a:defRPr/>
            </a:pPr>
            <a:r>
              <a:rPr lang="en-IE" sz="4000" b="1" smtClean="0">
                <a:solidFill>
                  <a:srgbClr val="3399FF"/>
                </a:solidFill>
              </a:rPr>
              <a:t>How do communities benefit?</a:t>
            </a:r>
            <a:endParaRPr lang="en-US" sz="4000" b="1" smtClean="0">
              <a:solidFill>
                <a:srgbClr val="3399FF"/>
              </a:solidFill>
            </a:endParaRPr>
          </a:p>
        </p:txBody>
      </p:sp>
      <p:sp>
        <p:nvSpPr>
          <p:cNvPr id="114691" name="Rectangle 3"/>
          <p:cNvSpPr>
            <a:spLocks noGrp="1" noRot="1" noChangeArrowheads="1"/>
          </p:cNvSpPr>
          <p:nvPr>
            <p:ph type="body" idx="4294967295"/>
          </p:nvPr>
        </p:nvSpPr>
        <p:spPr>
          <a:xfrm>
            <a:off x="468313" y="1268413"/>
            <a:ext cx="5830887" cy="5184775"/>
          </a:xfrm>
        </p:spPr>
        <p:txBody>
          <a:bodyPr/>
          <a:lstStyle/>
          <a:p>
            <a:pPr eaLnBrk="1" hangingPunct="1">
              <a:lnSpc>
                <a:spcPct val="80000"/>
              </a:lnSpc>
              <a:spcBef>
                <a:spcPct val="40000"/>
              </a:spcBef>
              <a:defRPr/>
            </a:pPr>
            <a:r>
              <a:rPr lang="en-IE" b="1" smtClean="0">
                <a:solidFill>
                  <a:srgbClr val="3399FF"/>
                </a:solidFill>
              </a:rPr>
              <a:t>Collaborative learning </a:t>
            </a:r>
            <a:r>
              <a:rPr lang="en-IE" smtClean="0">
                <a:solidFill>
                  <a:schemeClr val="bg1"/>
                </a:solidFill>
              </a:rPr>
              <a:t>with students during the project – energising</a:t>
            </a:r>
            <a:endParaRPr lang="en-US" smtClean="0">
              <a:solidFill>
                <a:schemeClr val="bg1"/>
              </a:solidFill>
            </a:endParaRPr>
          </a:p>
          <a:p>
            <a:pPr eaLnBrk="1" hangingPunct="1">
              <a:lnSpc>
                <a:spcPct val="80000"/>
              </a:lnSpc>
              <a:spcBef>
                <a:spcPct val="40000"/>
              </a:spcBef>
              <a:defRPr/>
            </a:pPr>
            <a:r>
              <a:rPr lang="en-IE" smtClean="0">
                <a:solidFill>
                  <a:schemeClr val="bg1"/>
                </a:solidFill>
              </a:rPr>
              <a:t>Project has </a:t>
            </a:r>
            <a:r>
              <a:rPr lang="en-IE" b="1" smtClean="0">
                <a:solidFill>
                  <a:srgbClr val="3399FF"/>
                </a:solidFill>
              </a:rPr>
              <a:t>usable end-product </a:t>
            </a:r>
            <a:r>
              <a:rPr lang="en-IE" smtClean="0">
                <a:solidFill>
                  <a:schemeClr val="bg1"/>
                </a:solidFill>
              </a:rPr>
              <a:t>for community (eg research report, designs)</a:t>
            </a:r>
          </a:p>
          <a:p>
            <a:pPr eaLnBrk="1" hangingPunct="1">
              <a:lnSpc>
                <a:spcPct val="80000"/>
              </a:lnSpc>
              <a:spcBef>
                <a:spcPct val="40000"/>
              </a:spcBef>
              <a:defRPr/>
            </a:pPr>
            <a:r>
              <a:rPr lang="en-IE" smtClean="0">
                <a:solidFill>
                  <a:schemeClr val="bg1"/>
                </a:solidFill>
              </a:rPr>
              <a:t>Students as </a:t>
            </a:r>
            <a:r>
              <a:rPr lang="en-IE" b="1" smtClean="0">
                <a:solidFill>
                  <a:srgbClr val="3399FF"/>
                </a:solidFill>
              </a:rPr>
              <a:t>role models </a:t>
            </a:r>
            <a:r>
              <a:rPr lang="en-IE" smtClean="0">
                <a:solidFill>
                  <a:schemeClr val="bg1"/>
                </a:solidFill>
              </a:rPr>
              <a:t>for HE</a:t>
            </a:r>
          </a:p>
          <a:p>
            <a:pPr eaLnBrk="1" hangingPunct="1">
              <a:lnSpc>
                <a:spcPct val="80000"/>
              </a:lnSpc>
              <a:spcBef>
                <a:spcPct val="40000"/>
              </a:spcBef>
              <a:defRPr/>
            </a:pPr>
            <a:r>
              <a:rPr lang="en-IE" smtClean="0">
                <a:solidFill>
                  <a:schemeClr val="bg1"/>
                </a:solidFill>
              </a:rPr>
              <a:t>Opportunity to </a:t>
            </a:r>
            <a:r>
              <a:rPr lang="en-IE" b="1" smtClean="0">
                <a:solidFill>
                  <a:srgbClr val="3399FF"/>
                </a:solidFill>
              </a:rPr>
              <a:t>educate future professionals </a:t>
            </a:r>
            <a:r>
              <a:rPr lang="en-IE" smtClean="0">
                <a:solidFill>
                  <a:schemeClr val="bg1"/>
                </a:solidFill>
              </a:rPr>
              <a:t>about community needs, and influence curriculum  </a:t>
            </a:r>
            <a:endParaRPr lang="en-US" smtClean="0">
              <a:solidFill>
                <a:schemeClr val="bg1"/>
              </a:solidFill>
            </a:endParaRPr>
          </a:p>
        </p:txBody>
      </p:sp>
      <p:pic>
        <p:nvPicPr>
          <p:cNvPr id="9220" name="Picture 6" descr="SLWC logo for e-mail.bmp"/>
          <p:cNvPicPr>
            <a:picLocks noChangeAspect="1"/>
          </p:cNvPicPr>
          <p:nvPr/>
        </p:nvPicPr>
        <p:blipFill>
          <a:blip r:embed="rId2" cstate="print"/>
          <a:srcRect/>
          <a:stretch>
            <a:fillRect/>
          </a:stretch>
        </p:blipFill>
        <p:spPr bwMode="auto">
          <a:xfrm>
            <a:off x="7858125" y="6142038"/>
            <a:ext cx="1285875" cy="715962"/>
          </a:xfrm>
          <a:prstGeom prst="rect">
            <a:avLst/>
          </a:prstGeom>
          <a:noFill/>
          <a:ln w="9525">
            <a:noFill/>
            <a:miter lim="800000"/>
            <a:headEnd/>
            <a:tailEnd/>
          </a:ln>
        </p:spPr>
      </p:pic>
      <p:pic>
        <p:nvPicPr>
          <p:cNvPr id="9221" name="Picture 7"/>
          <p:cNvPicPr>
            <a:picLocks noChangeAspect="1" noChangeArrowheads="1"/>
          </p:cNvPicPr>
          <p:nvPr/>
        </p:nvPicPr>
        <p:blipFill>
          <a:blip r:embed="rId3" cstate="print"/>
          <a:srcRect/>
          <a:stretch>
            <a:fillRect/>
          </a:stretch>
        </p:blipFill>
        <p:spPr bwMode="auto">
          <a:xfrm>
            <a:off x="7235825" y="2060575"/>
            <a:ext cx="1619250" cy="1331913"/>
          </a:xfrm>
          <a:prstGeom prst="rect">
            <a:avLst/>
          </a:prstGeom>
          <a:noFill/>
          <a:ln w="9525">
            <a:noFill/>
            <a:miter lim="800000"/>
            <a:headEnd/>
            <a:tailEnd/>
          </a:ln>
        </p:spPr>
      </p:pic>
      <p:pic>
        <p:nvPicPr>
          <p:cNvPr id="9222" name="Picture 5" descr="CNV00005 adjust"/>
          <p:cNvPicPr>
            <a:picLocks noChangeAspect="1" noChangeArrowheads="1"/>
          </p:cNvPicPr>
          <p:nvPr/>
        </p:nvPicPr>
        <p:blipFill>
          <a:blip r:embed="rId4" cstate="print"/>
          <a:srcRect/>
          <a:stretch>
            <a:fillRect/>
          </a:stretch>
        </p:blipFill>
        <p:spPr bwMode="auto">
          <a:xfrm>
            <a:off x="6300788" y="3573463"/>
            <a:ext cx="2590800" cy="2400300"/>
          </a:xfrm>
          <a:prstGeom prst="rect">
            <a:avLst/>
          </a:prstGeom>
          <a:noFill/>
          <a:ln w="9525">
            <a:noFill/>
            <a:miter lim="800000"/>
            <a:headEnd/>
            <a:tailEnd/>
          </a:ln>
        </p:spPr>
      </p:pic>
      <p:pic>
        <p:nvPicPr>
          <p:cNvPr id="9223" name="Picture 19" descr="IMG_0623.JPG"/>
          <p:cNvPicPr>
            <a:picLocks noChangeAspect="1"/>
          </p:cNvPicPr>
          <p:nvPr/>
        </p:nvPicPr>
        <p:blipFill>
          <a:blip r:embed="rId5" cstate="print"/>
          <a:srcRect/>
          <a:stretch>
            <a:fillRect/>
          </a:stretch>
        </p:blipFill>
        <p:spPr bwMode="auto">
          <a:xfrm>
            <a:off x="6227763" y="1341438"/>
            <a:ext cx="938212" cy="119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IE" sz="4000" smtClean="0">
                <a:solidFill>
                  <a:srgbClr val="3399FF"/>
                </a:solidFill>
              </a:rPr>
              <a:t/>
            </a:r>
            <a:br>
              <a:rPr lang="en-IE" sz="4000" smtClean="0">
                <a:solidFill>
                  <a:srgbClr val="3399FF"/>
                </a:solidFill>
              </a:rPr>
            </a:br>
            <a:endParaRPr lang="en-US" sz="4000" smtClean="0">
              <a:solidFill>
                <a:srgbClr val="3399FF"/>
              </a:solidFill>
            </a:endParaRPr>
          </a:p>
        </p:txBody>
      </p:sp>
      <p:sp>
        <p:nvSpPr>
          <p:cNvPr id="10243" name="Rectangle 3"/>
          <p:cNvSpPr>
            <a:spLocks noGrp="1" noRot="1" noChangeArrowheads="1"/>
          </p:cNvSpPr>
          <p:nvPr>
            <p:ph type="body" idx="1"/>
          </p:nvPr>
        </p:nvSpPr>
        <p:spPr>
          <a:xfrm>
            <a:off x="395288" y="1412875"/>
            <a:ext cx="8280400" cy="1727200"/>
          </a:xfrm>
        </p:spPr>
        <p:txBody>
          <a:bodyPr/>
          <a:lstStyle/>
          <a:p>
            <a:pPr eaLnBrk="1" hangingPunct="1">
              <a:lnSpc>
                <a:spcPct val="90000"/>
              </a:lnSpc>
              <a:buFont typeface="Arial" charset="0"/>
              <a:buNone/>
            </a:pPr>
            <a:r>
              <a:rPr lang="en-IE" smtClean="0">
                <a:effectLst/>
              </a:rPr>
              <a:t>- Knowledge exchange</a:t>
            </a:r>
          </a:p>
          <a:p>
            <a:pPr eaLnBrk="1" hangingPunct="1">
              <a:lnSpc>
                <a:spcPct val="90000"/>
              </a:lnSpc>
              <a:buFont typeface="Arial" charset="0"/>
              <a:buNone/>
            </a:pPr>
            <a:r>
              <a:rPr lang="en-IE" smtClean="0">
                <a:effectLst/>
              </a:rPr>
              <a:t>- </a:t>
            </a:r>
            <a:r>
              <a:rPr lang="en-IE" smtClean="0">
                <a:solidFill>
                  <a:schemeClr val="hlink"/>
                </a:solidFill>
                <a:effectLst/>
              </a:rPr>
              <a:t>Collaboration for mutual learning</a:t>
            </a:r>
          </a:p>
          <a:p>
            <a:pPr eaLnBrk="1" hangingPunct="1">
              <a:lnSpc>
                <a:spcPct val="90000"/>
              </a:lnSpc>
              <a:buFont typeface="Arial" charset="0"/>
              <a:buNone/>
            </a:pPr>
            <a:r>
              <a:rPr lang="en-IE" smtClean="0">
                <a:effectLst/>
              </a:rPr>
              <a:t>- Combined energy to work for social change </a:t>
            </a:r>
            <a:endParaRPr lang="en-IE" sz="2800" smtClean="0">
              <a:effectLst/>
            </a:endParaRPr>
          </a:p>
          <a:p>
            <a:pPr eaLnBrk="1" hangingPunct="1">
              <a:lnSpc>
                <a:spcPct val="90000"/>
              </a:lnSpc>
            </a:pPr>
            <a:endParaRPr lang="en-US" sz="2800" smtClean="0">
              <a:effectLst/>
            </a:endParaRPr>
          </a:p>
        </p:txBody>
      </p:sp>
      <p:sp>
        <p:nvSpPr>
          <p:cNvPr id="141318" name="Rectangle 6"/>
          <p:cNvSpPr>
            <a:spLocks noRot="1" noChangeArrowheads="1"/>
          </p:cNvSpPr>
          <p:nvPr/>
        </p:nvSpPr>
        <p:spPr bwMode="auto">
          <a:xfrm>
            <a:off x="323850" y="1268413"/>
            <a:ext cx="8569325" cy="1512887"/>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80000"/>
              <a:buFont typeface="Arial" charset="0"/>
              <a:buNone/>
              <a:defRPr/>
            </a:pPr>
            <a:endParaRPr lang="en-US" sz="2400">
              <a:effectLst>
                <a:outerShdw blurRad="38100" dist="38100" dir="2700000" algn="tl">
                  <a:srgbClr val="000000"/>
                </a:outerShdw>
              </a:effectLst>
            </a:endParaRPr>
          </a:p>
        </p:txBody>
      </p:sp>
      <p:pic>
        <p:nvPicPr>
          <p:cNvPr id="10245" name="Picture 7" descr="SLWC logo Smaller Size"/>
          <p:cNvPicPr>
            <a:picLocks noChangeAspect="1" noChangeArrowheads="1"/>
          </p:cNvPicPr>
          <p:nvPr/>
        </p:nvPicPr>
        <p:blipFill>
          <a:blip r:embed="rId2" cstate="print"/>
          <a:srcRect/>
          <a:stretch>
            <a:fillRect/>
          </a:stretch>
        </p:blipFill>
        <p:spPr bwMode="auto">
          <a:xfrm>
            <a:off x="7021513" y="5495925"/>
            <a:ext cx="1727200" cy="957263"/>
          </a:xfrm>
          <a:prstGeom prst="rect">
            <a:avLst/>
          </a:prstGeom>
          <a:noFill/>
          <a:ln w="9525">
            <a:noFill/>
            <a:miter lim="800000"/>
            <a:headEnd/>
            <a:tailEnd/>
          </a:ln>
        </p:spPr>
      </p:pic>
      <p:sp>
        <p:nvSpPr>
          <p:cNvPr id="141320" name="Rectangle 8"/>
          <p:cNvSpPr>
            <a:spLocks noRot="1" noChangeArrowheads="1"/>
          </p:cNvSpPr>
          <p:nvPr/>
        </p:nvSpPr>
        <p:spPr bwMode="auto">
          <a:xfrm>
            <a:off x="517525" y="444500"/>
            <a:ext cx="8540750" cy="1143000"/>
          </a:xfrm>
          <a:prstGeom prst="rect">
            <a:avLst/>
          </a:prstGeom>
          <a:noFill/>
          <a:ln w="9525">
            <a:noFill/>
            <a:miter lim="800000"/>
            <a:headEnd/>
            <a:tailEnd/>
          </a:ln>
          <a:effectLst/>
        </p:spPr>
        <p:txBody>
          <a:bodyPr anchor="ctr"/>
          <a:lstStyle/>
          <a:p>
            <a:pPr algn="ctr" eaLnBrk="1" hangingPunct="1">
              <a:defRPr/>
            </a:pPr>
            <a:r>
              <a:rPr lang="en-IE" sz="4000">
                <a:solidFill>
                  <a:srgbClr val="3399FF"/>
                </a:solidFill>
                <a:effectLst>
                  <a:outerShdw blurRad="38100" dist="38100" dir="2700000" algn="tl">
                    <a:srgbClr val="000000"/>
                  </a:outerShdw>
                </a:effectLst>
              </a:rPr>
              <a:t>Students and communities benefit:</a:t>
            </a:r>
            <a:endParaRPr lang="en-US" sz="4000">
              <a:solidFill>
                <a:srgbClr val="3399FF"/>
              </a:solidFill>
              <a:effectLst>
                <a:outerShdw blurRad="38100" dist="38100" dir="2700000" algn="tl">
                  <a:srgbClr val="000000"/>
                </a:outerShdw>
              </a:effectLst>
            </a:endParaRPr>
          </a:p>
        </p:txBody>
      </p:sp>
      <p:pic>
        <p:nvPicPr>
          <p:cNvPr id="10247" name="Picture 5"/>
          <p:cNvPicPr>
            <a:picLocks noChangeAspect="1" noChangeArrowheads="1"/>
          </p:cNvPicPr>
          <p:nvPr/>
        </p:nvPicPr>
        <p:blipFill>
          <a:blip r:embed="rId3" cstate="print"/>
          <a:srcRect/>
          <a:stretch>
            <a:fillRect/>
          </a:stretch>
        </p:blipFill>
        <p:spPr bwMode="auto">
          <a:xfrm>
            <a:off x="1116013" y="3213100"/>
            <a:ext cx="1965325" cy="3081338"/>
          </a:xfrm>
          <a:prstGeom prst="rect">
            <a:avLst/>
          </a:prstGeom>
          <a:noFill/>
          <a:ln w="9525">
            <a:noFill/>
            <a:miter lim="800000"/>
            <a:headEnd/>
            <a:tailEnd/>
          </a:ln>
        </p:spPr>
      </p:pic>
      <p:pic>
        <p:nvPicPr>
          <p:cNvPr id="10248" name="Picture 5" descr="DH000064"/>
          <p:cNvPicPr>
            <a:picLocks noChangeAspect="1" noChangeArrowheads="1"/>
          </p:cNvPicPr>
          <p:nvPr/>
        </p:nvPicPr>
        <p:blipFill>
          <a:blip r:embed="rId4" cstate="print"/>
          <a:srcRect/>
          <a:stretch>
            <a:fillRect/>
          </a:stretch>
        </p:blipFill>
        <p:spPr bwMode="auto">
          <a:xfrm>
            <a:off x="5651500" y="3213100"/>
            <a:ext cx="3095625" cy="2063750"/>
          </a:xfrm>
          <a:prstGeom prst="rect">
            <a:avLst/>
          </a:prstGeom>
          <a:noFill/>
          <a:ln w="9525">
            <a:noFill/>
            <a:miter lim="800000"/>
            <a:headEnd/>
            <a:tailEnd/>
          </a:ln>
        </p:spPr>
      </p:pic>
      <p:pic>
        <p:nvPicPr>
          <p:cNvPr id="10249" name="Picture 3" descr="DSC_0068.jpg"/>
          <p:cNvPicPr>
            <a:picLocks noChangeAspect="1"/>
          </p:cNvPicPr>
          <p:nvPr/>
        </p:nvPicPr>
        <p:blipFill>
          <a:blip r:embed="rId5" cstate="print"/>
          <a:srcRect/>
          <a:stretch>
            <a:fillRect/>
          </a:stretch>
        </p:blipFill>
        <p:spPr bwMode="auto">
          <a:xfrm>
            <a:off x="3419475" y="3213100"/>
            <a:ext cx="1900238" cy="2862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CC3399"/>
        </a:solidFill>
        <a:effectLst/>
      </p:bgPr>
    </p:bg>
    <p:spTree>
      <p:nvGrpSpPr>
        <p:cNvPr id="1" name=""/>
        <p:cNvGrpSpPr/>
        <p:nvPr/>
      </p:nvGrpSpPr>
      <p:grpSpPr>
        <a:xfrm>
          <a:off x="0" y="0"/>
          <a:ext cx="0" cy="0"/>
          <a:chOff x="0" y="0"/>
          <a:chExt cx="0" cy="0"/>
        </a:xfrm>
      </p:grpSpPr>
      <p:sp>
        <p:nvSpPr>
          <p:cNvPr id="272386" name="Rectangle 2"/>
          <p:cNvSpPr>
            <a:spLocks noGrp="1" noRot="1" noChangeArrowheads="1"/>
          </p:cNvSpPr>
          <p:nvPr>
            <p:ph type="title" idx="4294967295"/>
          </p:nvPr>
        </p:nvSpPr>
        <p:spPr/>
        <p:txBody>
          <a:bodyPr/>
          <a:lstStyle/>
          <a:p>
            <a:pPr eaLnBrk="1" hangingPunct="1">
              <a:defRPr/>
            </a:pPr>
            <a:r>
              <a:rPr lang="en-IE" sz="4000">
                <a:solidFill>
                  <a:srgbClr val="3399FF"/>
                </a:solidFill>
              </a:rPr>
              <a:t>Statistics in DIT 2010/11</a:t>
            </a:r>
            <a:endParaRPr lang="en-US" sz="4000">
              <a:solidFill>
                <a:srgbClr val="3399FF"/>
              </a:solidFill>
            </a:endParaRPr>
          </a:p>
        </p:txBody>
      </p:sp>
      <p:sp>
        <p:nvSpPr>
          <p:cNvPr id="272387" name="Rectangle 3"/>
          <p:cNvSpPr>
            <a:spLocks noGrp="1" noRot="1" noChangeArrowheads="1"/>
          </p:cNvSpPr>
          <p:nvPr>
            <p:ph type="body" idx="4294967295"/>
          </p:nvPr>
        </p:nvSpPr>
        <p:spPr>
          <a:xfrm>
            <a:off x="468313" y="1341438"/>
            <a:ext cx="6480175" cy="5184775"/>
          </a:xfrm>
        </p:spPr>
        <p:txBody>
          <a:bodyPr/>
          <a:lstStyle/>
          <a:p>
            <a:pPr eaLnBrk="1" hangingPunct="1">
              <a:defRPr/>
            </a:pPr>
            <a:r>
              <a:rPr lang="en-IE" smtClean="0"/>
              <a:t>1,200 students</a:t>
            </a:r>
          </a:p>
          <a:p>
            <a:pPr eaLnBrk="1" hangingPunct="1">
              <a:defRPr/>
            </a:pPr>
            <a:r>
              <a:rPr lang="en-IE" smtClean="0">
                <a:solidFill>
                  <a:schemeClr val="hlink"/>
                </a:solidFill>
              </a:rPr>
              <a:t>100+ community partners</a:t>
            </a:r>
          </a:p>
          <a:p>
            <a:pPr eaLnBrk="1" hangingPunct="1">
              <a:defRPr/>
            </a:pPr>
            <a:r>
              <a:rPr lang="en-IE" smtClean="0"/>
              <a:t>60 academic staff</a:t>
            </a:r>
          </a:p>
          <a:p>
            <a:pPr eaLnBrk="1" hangingPunct="1">
              <a:defRPr/>
            </a:pPr>
            <a:r>
              <a:rPr lang="en-IE" smtClean="0">
                <a:solidFill>
                  <a:schemeClr val="hlink"/>
                </a:solidFill>
              </a:rPr>
              <a:t>57 modules</a:t>
            </a:r>
          </a:p>
          <a:p>
            <a:pPr eaLnBrk="1" hangingPunct="1">
              <a:defRPr/>
            </a:pPr>
            <a:r>
              <a:rPr lang="en-IE" smtClean="0"/>
              <a:t>44 programmes</a:t>
            </a:r>
          </a:p>
          <a:p>
            <a:pPr eaLnBrk="1" hangingPunct="1">
              <a:defRPr/>
            </a:pPr>
            <a:r>
              <a:rPr lang="en-IE" smtClean="0">
                <a:solidFill>
                  <a:schemeClr val="hlink"/>
                </a:solidFill>
              </a:rPr>
              <a:t>1 in 3 undergrad. programmes</a:t>
            </a:r>
          </a:p>
          <a:p>
            <a:pPr eaLnBrk="1" hangingPunct="1">
              <a:defRPr/>
            </a:pPr>
            <a:r>
              <a:rPr lang="en-IE" smtClean="0"/>
              <a:t>Undergrad. and postgrad.</a:t>
            </a:r>
          </a:p>
        </p:txBody>
      </p:sp>
      <p:pic>
        <p:nvPicPr>
          <p:cNvPr id="11268" name="Picture 5" descr="SLWC logo Smaller Size"/>
          <p:cNvPicPr>
            <a:picLocks noChangeAspect="1" noChangeArrowheads="1"/>
          </p:cNvPicPr>
          <p:nvPr/>
        </p:nvPicPr>
        <p:blipFill>
          <a:blip r:embed="rId2" cstate="print"/>
          <a:srcRect/>
          <a:stretch>
            <a:fillRect/>
          </a:stretch>
        </p:blipFill>
        <p:spPr bwMode="auto">
          <a:xfrm>
            <a:off x="7021513" y="5495925"/>
            <a:ext cx="1727200" cy="957263"/>
          </a:xfrm>
          <a:prstGeom prst="rect">
            <a:avLst/>
          </a:prstGeom>
          <a:noFill/>
          <a:ln w="9525">
            <a:noFill/>
            <a:miter lim="800000"/>
            <a:headEnd/>
            <a:tailEnd/>
          </a:ln>
        </p:spPr>
      </p:pic>
      <p:pic>
        <p:nvPicPr>
          <p:cNvPr id="11269" name="Picture 5" descr="cars"/>
          <p:cNvPicPr>
            <a:picLocks noChangeAspect="1" noChangeArrowheads="1"/>
          </p:cNvPicPr>
          <p:nvPr/>
        </p:nvPicPr>
        <p:blipFill>
          <a:blip r:embed="rId3" cstate="print"/>
          <a:srcRect/>
          <a:stretch>
            <a:fillRect/>
          </a:stretch>
        </p:blipFill>
        <p:spPr bwMode="auto">
          <a:xfrm>
            <a:off x="6227763" y="2420938"/>
            <a:ext cx="2695575"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1190</TotalTime>
  <Words>1065</Words>
  <Application>Microsoft Office PowerPoint</Application>
  <PresentationFormat>On-screen Show (4:3)</PresentationFormat>
  <Paragraphs>124</Paragraphs>
  <Slides>25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Compass</vt:lpstr>
      <vt:lpstr>Acrobat Document</vt:lpstr>
      <vt:lpstr>Slide 1</vt:lpstr>
      <vt:lpstr>Slide 2</vt:lpstr>
      <vt:lpstr>Examples of CBR projects in DIT</vt:lpstr>
      <vt:lpstr>Part of DIT’s Community  Links Programme</vt:lpstr>
      <vt:lpstr>Students Learning With Communities</vt:lpstr>
      <vt:lpstr>How do students benefit?</vt:lpstr>
      <vt:lpstr>How do communities benefit?</vt:lpstr>
      <vt:lpstr> </vt:lpstr>
      <vt:lpstr>Statistics in DIT 2010/11</vt:lpstr>
      <vt:lpstr>How are Computing students involved?</vt:lpstr>
      <vt:lpstr>How are Computing MSc students involved?</vt:lpstr>
      <vt:lpstr>Why get involved?</vt:lpstr>
      <vt:lpstr>Why get involved?</vt:lpstr>
      <vt:lpstr>Why should you do reflection?</vt:lpstr>
      <vt:lpstr>Major cross-disciplinary project: College Awareness of Road Safety - CARS</vt:lpstr>
      <vt:lpstr>Major cross-disciplinary project: The LIFELINE project</vt:lpstr>
      <vt:lpstr>Possibilities for Computing MSc projects with Lifeline</vt:lpstr>
      <vt:lpstr>Major cross-disciplinary project: Wells For Zoe</vt:lpstr>
      <vt:lpstr>Computing Projects </vt:lpstr>
      <vt:lpstr>Computing Projects </vt:lpstr>
      <vt:lpstr>Computing Projects </vt:lpstr>
      <vt:lpstr>Computing Projects </vt:lpstr>
      <vt:lpstr>What can we do for you?</vt:lpstr>
      <vt:lpstr>Support and networking in DIT</vt:lpstr>
      <vt:lpstr>Thanks for listening!</vt:lpstr>
    </vt:vector>
  </TitlesOfParts>
  <Company>Dublin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Learning With Communities, DIT</dc:title>
  <dc:creator>Dublin Institution of Technology</dc:creator>
  <cp:lastModifiedBy>dgordon</cp:lastModifiedBy>
  <cp:revision>59</cp:revision>
  <dcterms:created xsi:type="dcterms:W3CDTF">2009-01-06T10:23:34Z</dcterms:created>
  <dcterms:modified xsi:type="dcterms:W3CDTF">2012-01-31T15:47:19Z</dcterms:modified>
</cp:coreProperties>
</file>