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showGuides="1">
      <p:cViewPr varScale="1">
        <p:scale>
          <a:sx n="69" d="100"/>
          <a:sy n="69" d="100"/>
        </p:scale>
        <p:origin x="-1416" y="-108"/>
      </p:cViewPr>
      <p:guideLst>
        <p:guide orient="horz" pos="2160"/>
        <p:guide pos="2928"/>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312681-C3AC-4FD0-ADCA-F44F0A681AF6}" type="datetimeFigureOut">
              <a:rPr lang="en-IE" smtClean="0"/>
              <a:t>05/10/2012</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2C8BFC-1F0F-4A7C-8504-27378169F260}" type="slidenum">
              <a:rPr lang="en-IE" smtClean="0"/>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12C8BFC-1F0F-4A7C-8504-27378169F260}" type="slidenum">
              <a:rPr lang="en-IE" smtClean="0"/>
              <a:t>1</a:t>
            </a:fld>
            <a:endParaRPr lang="en-I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12C8BFC-1F0F-4A7C-8504-27378169F260}" type="slidenum">
              <a:rPr lang="en-IE" smtClean="0"/>
              <a:t>2</a:t>
            </a:fld>
            <a:endParaRPr lang="en-I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12C8BFC-1F0F-4A7C-8504-27378169F260}" type="slidenum">
              <a:rPr lang="en-IE" smtClean="0"/>
              <a:t>3</a:t>
            </a:fld>
            <a:endParaRPr lang="en-I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12C8BFC-1F0F-4A7C-8504-27378169F260}" type="slidenum">
              <a:rPr lang="en-IE" smtClean="0"/>
              <a:t>4</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ga-IE" smtClean="0"/>
              <a:t>Click to edit Master subtitle style</a:t>
            </a:r>
            <a:endParaRPr lang="en-US"/>
          </a:p>
        </p:txBody>
      </p:sp>
      <p:sp>
        <p:nvSpPr>
          <p:cNvPr id="4" name="Date Placeholder 3"/>
          <p:cNvSpPr>
            <a:spLocks noGrp="1"/>
          </p:cNvSpPr>
          <p:nvPr>
            <p:ph type="dt" sz="half" idx="10"/>
          </p:nvPr>
        </p:nvSpPr>
        <p:spPr/>
        <p:txBody>
          <a:bodyPr/>
          <a:lstStyle/>
          <a:p>
            <a:fld id="{7A8F49C8-B472-CB40-9EAF-0D0E861E5599}" type="datetimeFigureOut">
              <a:rPr lang="en-US" smtClean="0"/>
              <a:pPr/>
              <a:t>10/5/2012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E05037-0A7D-144F-BC45-65C440AF828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Date Placeholder 3"/>
          <p:cNvSpPr>
            <a:spLocks noGrp="1"/>
          </p:cNvSpPr>
          <p:nvPr>
            <p:ph type="dt" sz="half" idx="10"/>
          </p:nvPr>
        </p:nvSpPr>
        <p:spPr/>
        <p:txBody>
          <a:bodyPr/>
          <a:lstStyle/>
          <a:p>
            <a:fld id="{7A8F49C8-B472-CB40-9EAF-0D0E861E5599}" type="datetimeFigureOut">
              <a:rPr lang="en-US" smtClean="0"/>
              <a:pPr/>
              <a:t>10/5/2012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E05037-0A7D-144F-BC45-65C440AF82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ga-I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Date Placeholder 3"/>
          <p:cNvSpPr>
            <a:spLocks noGrp="1"/>
          </p:cNvSpPr>
          <p:nvPr>
            <p:ph type="dt" sz="half" idx="10"/>
          </p:nvPr>
        </p:nvSpPr>
        <p:spPr/>
        <p:txBody>
          <a:bodyPr/>
          <a:lstStyle/>
          <a:p>
            <a:fld id="{7A8F49C8-B472-CB40-9EAF-0D0E861E5599}" type="datetimeFigureOut">
              <a:rPr lang="en-US" smtClean="0"/>
              <a:pPr/>
              <a:t>10/5/2012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E05037-0A7D-144F-BC45-65C440AF82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Date Placeholder 3"/>
          <p:cNvSpPr>
            <a:spLocks noGrp="1"/>
          </p:cNvSpPr>
          <p:nvPr>
            <p:ph type="dt" sz="half" idx="10"/>
          </p:nvPr>
        </p:nvSpPr>
        <p:spPr/>
        <p:txBody>
          <a:bodyPr/>
          <a:lstStyle/>
          <a:p>
            <a:fld id="{7A8F49C8-B472-CB40-9EAF-0D0E861E5599}" type="datetimeFigureOut">
              <a:rPr lang="en-US" smtClean="0"/>
              <a:pPr/>
              <a:t>10/5/2012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E05037-0A7D-144F-BC45-65C440AF82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ga-I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ga-IE" smtClean="0"/>
              <a:t>Click to edit Master text styles</a:t>
            </a:r>
          </a:p>
        </p:txBody>
      </p:sp>
      <p:sp>
        <p:nvSpPr>
          <p:cNvPr id="4" name="Date Placeholder 3"/>
          <p:cNvSpPr>
            <a:spLocks noGrp="1"/>
          </p:cNvSpPr>
          <p:nvPr>
            <p:ph type="dt" sz="half" idx="10"/>
          </p:nvPr>
        </p:nvSpPr>
        <p:spPr/>
        <p:txBody>
          <a:bodyPr/>
          <a:lstStyle/>
          <a:p>
            <a:fld id="{7A8F49C8-B472-CB40-9EAF-0D0E861E5599}" type="datetimeFigureOut">
              <a:rPr lang="en-US" smtClean="0"/>
              <a:pPr/>
              <a:t>10/5/2012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E05037-0A7D-144F-BC45-65C440AF828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Date Placeholder 4"/>
          <p:cNvSpPr>
            <a:spLocks noGrp="1"/>
          </p:cNvSpPr>
          <p:nvPr>
            <p:ph type="dt" sz="half" idx="10"/>
          </p:nvPr>
        </p:nvSpPr>
        <p:spPr/>
        <p:txBody>
          <a:bodyPr/>
          <a:lstStyle/>
          <a:p>
            <a:fld id="{7A8F49C8-B472-CB40-9EAF-0D0E861E5599}" type="datetimeFigureOut">
              <a:rPr lang="en-US" smtClean="0"/>
              <a:pPr/>
              <a:t>10/5/2012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E05037-0A7D-144F-BC45-65C440AF828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ga-I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ga-I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Date Placeholder 6"/>
          <p:cNvSpPr>
            <a:spLocks noGrp="1"/>
          </p:cNvSpPr>
          <p:nvPr>
            <p:ph type="dt" sz="half" idx="10"/>
          </p:nvPr>
        </p:nvSpPr>
        <p:spPr/>
        <p:txBody>
          <a:bodyPr/>
          <a:lstStyle/>
          <a:p>
            <a:fld id="{7A8F49C8-B472-CB40-9EAF-0D0E861E5599}" type="datetimeFigureOut">
              <a:rPr lang="en-US" smtClean="0"/>
              <a:pPr/>
              <a:t>10/5/2012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E05037-0A7D-144F-BC45-65C440AF828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Date Placeholder 2"/>
          <p:cNvSpPr>
            <a:spLocks noGrp="1"/>
          </p:cNvSpPr>
          <p:nvPr>
            <p:ph type="dt" sz="half" idx="10"/>
          </p:nvPr>
        </p:nvSpPr>
        <p:spPr/>
        <p:txBody>
          <a:bodyPr/>
          <a:lstStyle/>
          <a:p>
            <a:fld id="{7A8F49C8-B472-CB40-9EAF-0D0E861E5599}" type="datetimeFigureOut">
              <a:rPr lang="en-US" smtClean="0"/>
              <a:pPr/>
              <a:t>10/5/2012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E05037-0A7D-144F-BC45-65C440AF82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F49C8-B472-CB40-9EAF-0D0E861E5599}" type="datetimeFigureOut">
              <a:rPr lang="en-US" smtClean="0"/>
              <a:pPr/>
              <a:t>10/5/2012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E05037-0A7D-144F-BC45-65C440AF82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ga-I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smtClean="0"/>
              <a:t>Click to edit Master text styles</a:t>
            </a:r>
          </a:p>
        </p:txBody>
      </p:sp>
      <p:sp>
        <p:nvSpPr>
          <p:cNvPr id="5" name="Date Placeholder 4"/>
          <p:cNvSpPr>
            <a:spLocks noGrp="1"/>
          </p:cNvSpPr>
          <p:nvPr>
            <p:ph type="dt" sz="half" idx="10"/>
          </p:nvPr>
        </p:nvSpPr>
        <p:spPr/>
        <p:txBody>
          <a:bodyPr/>
          <a:lstStyle/>
          <a:p>
            <a:fld id="{7A8F49C8-B472-CB40-9EAF-0D0E861E5599}" type="datetimeFigureOut">
              <a:rPr lang="en-US" smtClean="0"/>
              <a:pPr/>
              <a:t>10/5/2012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E05037-0A7D-144F-BC45-65C440AF828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ga-I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smtClean="0"/>
              <a:t>Click to edit Master text styles</a:t>
            </a:r>
          </a:p>
        </p:txBody>
      </p:sp>
      <p:sp>
        <p:nvSpPr>
          <p:cNvPr id="5" name="Date Placeholder 4"/>
          <p:cNvSpPr>
            <a:spLocks noGrp="1"/>
          </p:cNvSpPr>
          <p:nvPr>
            <p:ph type="dt" sz="half" idx="10"/>
          </p:nvPr>
        </p:nvSpPr>
        <p:spPr/>
        <p:txBody>
          <a:bodyPr/>
          <a:lstStyle/>
          <a:p>
            <a:fld id="{7A8F49C8-B472-CB40-9EAF-0D0E861E5599}" type="datetimeFigureOut">
              <a:rPr lang="en-US" smtClean="0"/>
              <a:pPr/>
              <a:t>10/5/2012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E05037-0A7D-144F-BC45-65C440AF82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F49C8-B472-CB40-9EAF-0D0E861E5599}" type="datetimeFigureOut">
              <a:rPr lang="en-US" smtClean="0"/>
              <a:pPr/>
              <a:t>10/5/2012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E05037-0A7D-144F-BC45-65C440AF82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Framing Effects</a:t>
            </a:r>
            <a:endParaRPr lang="en-US" dirty="0"/>
          </a:p>
        </p:txBody>
      </p:sp>
      <p:sp>
        <p:nvSpPr>
          <p:cNvPr id="3" name="Subtitle 2"/>
          <p:cNvSpPr>
            <a:spLocks noGrp="1"/>
          </p:cNvSpPr>
          <p:nvPr>
            <p:ph type="subTitle" idx="1"/>
          </p:nvPr>
        </p:nvSpPr>
        <p:spPr/>
        <p:txBody>
          <a:bodyPr/>
          <a:lstStyle/>
          <a:p>
            <a:r>
              <a:rPr lang="en-US" dirty="0" smtClean="0"/>
              <a:t>From Chapter 34 ‘Frame and Reality’ of Thinking Fast and Slow</a:t>
            </a:r>
            <a:r>
              <a:rPr lang="en-US" smtClean="0"/>
              <a:t>, by D</a:t>
            </a:r>
            <a:r>
              <a:rPr lang="en-US" dirty="0" smtClean="0"/>
              <a:t>. </a:t>
            </a:r>
            <a:r>
              <a:rPr lang="en-US" dirty="0" err="1" smtClean="0"/>
              <a:t>Kahneman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a:xfrm>
            <a:off x="457200" y="1600201"/>
            <a:ext cx="8229600" cy="2514600"/>
          </a:xfrm>
        </p:spPr>
        <p:txBody>
          <a:bodyPr>
            <a:normAutofit/>
          </a:bodyPr>
          <a:lstStyle/>
          <a:p>
            <a:pPr>
              <a:spcBef>
                <a:spcPts val="600"/>
              </a:spcBef>
            </a:pPr>
            <a:r>
              <a:rPr lang="en-US" sz="1800" dirty="0" smtClean="0"/>
              <a:t>Imagine Ireland is preparing for the outbreak of a disease, which is expected to kill 600 people. Two alternative programs to combat the disease have been proposed. Assume that the exact scientific estimates of the consequences of the programs are as follows:</a:t>
            </a:r>
          </a:p>
          <a:p>
            <a:pPr lvl="1">
              <a:spcBef>
                <a:spcPts val="600"/>
              </a:spcBef>
            </a:pPr>
            <a:r>
              <a:rPr lang="en-US" sz="1800" dirty="0" smtClean="0"/>
              <a:t>If program A is adopted, 200 people will be saved.</a:t>
            </a:r>
          </a:p>
          <a:p>
            <a:pPr lvl="1">
              <a:spcBef>
                <a:spcPts val="600"/>
              </a:spcBef>
            </a:pPr>
            <a:r>
              <a:rPr lang="en-US" sz="1800" dirty="0" smtClean="0"/>
              <a:t>If program B is adopted, there is a one-third probability that 600 people will be saved and a two-thirds probability that no people will be saved.</a:t>
            </a:r>
            <a:r>
              <a:rPr lang="en-US" dirty="0" smtClean="0"/>
              <a:t> </a:t>
            </a:r>
            <a:endParaRPr lang="en-US" dirty="0"/>
          </a:p>
        </p:txBody>
      </p:sp>
      <p:sp>
        <p:nvSpPr>
          <p:cNvPr id="4" name="Content Placeholder 2"/>
          <p:cNvSpPr txBox="1">
            <a:spLocks/>
          </p:cNvSpPr>
          <p:nvPr/>
        </p:nvSpPr>
        <p:spPr>
          <a:xfrm>
            <a:off x="457200" y="4343400"/>
            <a:ext cx="8229600" cy="990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ts val="600"/>
              </a:spcBef>
              <a:spcAft>
                <a:spcPts val="0"/>
              </a:spcAft>
              <a:buClrTx/>
              <a:buSzTx/>
              <a:buFont typeface="Arial"/>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Which program do </a:t>
            </a:r>
            <a:r>
              <a:rPr lang="en-US" dirty="0" smtClean="0"/>
              <a:t>you </a:t>
            </a:r>
            <a:r>
              <a:rPr lang="en-US" dirty="0" smtClean="0"/>
              <a:t>think </a:t>
            </a:r>
            <a:r>
              <a:rPr lang="en-US" dirty="0" smtClean="0"/>
              <a:t>Ireland should adopt A or B?</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a:xfrm>
            <a:off x="457200" y="1600201"/>
            <a:ext cx="8229600" cy="2514600"/>
          </a:xfrm>
        </p:spPr>
        <p:txBody>
          <a:bodyPr>
            <a:normAutofit/>
          </a:bodyPr>
          <a:lstStyle/>
          <a:p>
            <a:pPr>
              <a:spcBef>
                <a:spcPts val="600"/>
              </a:spcBef>
            </a:pPr>
            <a:r>
              <a:rPr lang="en-US" sz="1800" dirty="0" smtClean="0"/>
              <a:t>Imagine Ireland is preparing for the outbreak of a disease, which is expected to kill 600 people. Two alternative programs to combat the disease have been proposed. Assume that the exact scientific estimates of the consequences of the programs are as follows:</a:t>
            </a:r>
          </a:p>
          <a:p>
            <a:pPr lvl="1">
              <a:spcBef>
                <a:spcPts val="600"/>
              </a:spcBef>
            </a:pPr>
            <a:r>
              <a:rPr lang="en-US" sz="1800" dirty="0" smtClean="0"/>
              <a:t>If program A’ is adopted, 400 people will die.</a:t>
            </a:r>
          </a:p>
          <a:p>
            <a:pPr lvl="1">
              <a:spcBef>
                <a:spcPts val="600"/>
              </a:spcBef>
            </a:pPr>
            <a:r>
              <a:rPr lang="en-US" sz="1800" dirty="0" smtClean="0"/>
              <a:t>If program B’ is adopted, there is a one-third probability that no one will die and a two third probability that 600 people will die.</a:t>
            </a:r>
            <a:r>
              <a:rPr lang="en-US" dirty="0" smtClean="0"/>
              <a:t> </a:t>
            </a:r>
            <a:endParaRPr lang="en-US" dirty="0"/>
          </a:p>
        </p:txBody>
      </p:sp>
      <p:sp>
        <p:nvSpPr>
          <p:cNvPr id="4" name="Content Placeholder 2"/>
          <p:cNvSpPr txBox="1">
            <a:spLocks/>
          </p:cNvSpPr>
          <p:nvPr/>
        </p:nvSpPr>
        <p:spPr>
          <a:xfrm>
            <a:off x="457200" y="4343400"/>
            <a:ext cx="8229600" cy="99060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ts val="600"/>
              </a:spcBef>
              <a:spcAft>
                <a:spcPts val="0"/>
              </a:spcAft>
              <a:buClrTx/>
              <a:buSzTx/>
              <a:buFont typeface="Arial"/>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Which program do </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you </a:t>
            </a:r>
            <a:r>
              <a:rPr lang="en-US" dirty="0" smtClean="0"/>
              <a:t>think </a:t>
            </a:r>
            <a:r>
              <a:rPr lang="en-US" dirty="0" smtClean="0"/>
              <a:t>Ireland should adopt A or B?</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Results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Question 1: typically a substantial majority of respondents choose program A, they prefer the certain option over the gamble.</a:t>
            </a:r>
          </a:p>
          <a:p>
            <a:endParaRPr lang="en-US" dirty="0" smtClean="0"/>
          </a:p>
          <a:p>
            <a:r>
              <a:rPr lang="en-US" dirty="0" smtClean="0"/>
              <a:t>Question 2: typically a majority of people choose the gamble.</a:t>
            </a:r>
          </a:p>
          <a:p>
            <a:endParaRPr lang="en-US" dirty="0" smtClean="0"/>
          </a:p>
          <a:p>
            <a:r>
              <a:rPr lang="en-US" dirty="0" smtClean="0"/>
              <a:t>When you compare the two questions , however, the consequences of the programs A and A’ are identical and B and B’ are identical.</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288</Words>
  <Application>Microsoft Office PowerPoint</Application>
  <PresentationFormat>On-screen Show (4:3)</PresentationFormat>
  <Paragraphs>22</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Framing Effects</vt:lpstr>
      <vt:lpstr>Question 1</vt:lpstr>
      <vt:lpstr>Question 2</vt:lpstr>
      <vt:lpstr>General Results</vt:lpstr>
    </vt:vector>
  </TitlesOfParts>
  <Company>School of Computing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Framing Effects</dc:title>
  <dc:creator>John Kelleher</dc:creator>
  <cp:lastModifiedBy>DIT</cp:lastModifiedBy>
  <cp:revision>3</cp:revision>
  <dcterms:created xsi:type="dcterms:W3CDTF">2012-10-03T13:20:56Z</dcterms:created>
  <dcterms:modified xsi:type="dcterms:W3CDTF">2012-10-05T14:24:06Z</dcterms:modified>
</cp:coreProperties>
</file>