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615" r:id="rId2"/>
    <p:sldId id="497" r:id="rId3"/>
    <p:sldId id="547" r:id="rId4"/>
    <p:sldId id="446" r:id="rId5"/>
    <p:sldId id="484" r:id="rId6"/>
    <p:sldId id="498" r:id="rId7"/>
    <p:sldId id="499" r:id="rId8"/>
    <p:sldId id="500" r:id="rId9"/>
    <p:sldId id="501" r:id="rId10"/>
    <p:sldId id="527" r:id="rId11"/>
    <p:sldId id="528" r:id="rId12"/>
    <p:sldId id="529" r:id="rId13"/>
    <p:sldId id="530" r:id="rId14"/>
    <p:sldId id="531" r:id="rId15"/>
    <p:sldId id="532" r:id="rId16"/>
    <p:sldId id="533" r:id="rId17"/>
    <p:sldId id="534" r:id="rId18"/>
    <p:sldId id="535" r:id="rId19"/>
    <p:sldId id="536" r:id="rId20"/>
    <p:sldId id="537" r:id="rId21"/>
    <p:sldId id="538" r:id="rId22"/>
    <p:sldId id="539" r:id="rId23"/>
    <p:sldId id="540" r:id="rId24"/>
    <p:sldId id="541" r:id="rId25"/>
    <p:sldId id="542" r:id="rId26"/>
    <p:sldId id="543" r:id="rId27"/>
    <p:sldId id="544" r:id="rId28"/>
    <p:sldId id="545" r:id="rId29"/>
    <p:sldId id="546" r:id="rId30"/>
    <p:sldId id="518" r:id="rId31"/>
    <p:sldId id="519" r:id="rId32"/>
    <p:sldId id="520" r:id="rId33"/>
    <p:sldId id="523" r:id="rId34"/>
    <p:sldId id="525" r:id="rId35"/>
    <p:sldId id="524" r:id="rId36"/>
    <p:sldId id="526" r:id="rId37"/>
    <p:sldId id="549" r:id="rId38"/>
    <p:sldId id="305" r:id="rId3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  <a:srgbClr val="CCFFFF"/>
    <a:srgbClr val="99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22/02/2016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Shell Sort</a:t>
            </a:r>
            <a:endParaRPr lang="en-IE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1734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[44, 23, 42, 33, 18, 54, 34, 16</a:t>
            </a:r>
            <a:r>
              <a:rPr lang="en-IE" dirty="0" smtClean="0"/>
              <a:t>].</a:t>
            </a:r>
          </a:p>
          <a:p>
            <a:endParaRPr lang="en-IE" dirty="0"/>
          </a:p>
          <a:p>
            <a:r>
              <a:rPr lang="en-IE" dirty="0"/>
              <a:t>Let’s pick every 4</a:t>
            </a:r>
            <a:r>
              <a:rPr lang="en-IE" baseline="30000" dirty="0"/>
              <a:t>th</a:t>
            </a:r>
            <a:r>
              <a:rPr lang="en-IE" dirty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44, 18</a:t>
            </a:r>
          </a:p>
          <a:p>
            <a:pPr lvl="1"/>
            <a:r>
              <a:rPr lang="en-IE" dirty="0"/>
              <a:t>Second group: </a:t>
            </a:r>
            <a:r>
              <a:rPr lang="en-IE" dirty="0">
                <a:solidFill>
                  <a:srgbClr val="00B050"/>
                </a:solidFill>
              </a:rPr>
              <a:t>23, </a:t>
            </a:r>
            <a:r>
              <a:rPr lang="en-IE" dirty="0" smtClean="0">
                <a:solidFill>
                  <a:srgbClr val="00B050"/>
                </a:solidFill>
              </a:rPr>
              <a:t>54</a:t>
            </a:r>
            <a:endParaRPr lang="en-IE" dirty="0">
              <a:solidFill>
                <a:srgbClr val="00B050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Left Brace 2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551914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Left Brace 8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013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[44, 23, 42, 33, 18, 54, 34, 16</a:t>
            </a:r>
            <a:r>
              <a:rPr lang="en-IE" dirty="0" smtClean="0"/>
              <a:t>].</a:t>
            </a:r>
          </a:p>
          <a:p>
            <a:endParaRPr lang="en-IE" dirty="0"/>
          </a:p>
          <a:p>
            <a:r>
              <a:rPr lang="en-IE" dirty="0"/>
              <a:t>Let’s pick every 4</a:t>
            </a:r>
            <a:r>
              <a:rPr lang="en-IE" baseline="30000" dirty="0"/>
              <a:t>th</a:t>
            </a:r>
            <a:r>
              <a:rPr lang="en-IE" dirty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44, 18</a:t>
            </a:r>
          </a:p>
          <a:p>
            <a:pPr lvl="1"/>
            <a:r>
              <a:rPr lang="en-IE" dirty="0"/>
              <a:t>Second group: </a:t>
            </a:r>
            <a:r>
              <a:rPr lang="en-IE" dirty="0">
                <a:solidFill>
                  <a:srgbClr val="00B050"/>
                </a:solidFill>
              </a:rPr>
              <a:t>23, </a:t>
            </a:r>
            <a:r>
              <a:rPr lang="en-IE" dirty="0" smtClean="0">
                <a:solidFill>
                  <a:srgbClr val="00B050"/>
                </a:solidFill>
              </a:rPr>
              <a:t>54</a:t>
            </a:r>
            <a:endParaRPr lang="en-IE" dirty="0">
              <a:solidFill>
                <a:srgbClr val="00B050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Left Brace 2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551914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Left Brace 8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6167214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574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[44, 23, 42, 33, 18, 54, 34, 16</a:t>
            </a:r>
            <a:r>
              <a:rPr lang="en-IE" dirty="0" smtClean="0"/>
              <a:t>].</a:t>
            </a:r>
          </a:p>
          <a:p>
            <a:endParaRPr lang="en-IE" dirty="0"/>
          </a:p>
          <a:p>
            <a:r>
              <a:rPr lang="en-IE" dirty="0"/>
              <a:t>Let’s pick every 4</a:t>
            </a:r>
            <a:r>
              <a:rPr lang="en-IE" baseline="30000" dirty="0"/>
              <a:t>th</a:t>
            </a:r>
            <a:r>
              <a:rPr lang="en-IE" dirty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44, 18</a:t>
            </a:r>
          </a:p>
          <a:p>
            <a:pPr lvl="1"/>
            <a:r>
              <a:rPr lang="en-IE" dirty="0"/>
              <a:t>Second group: </a:t>
            </a:r>
            <a:r>
              <a:rPr lang="en-IE" dirty="0">
                <a:solidFill>
                  <a:srgbClr val="00B050"/>
                </a:solidFill>
              </a:rPr>
              <a:t>23, </a:t>
            </a:r>
            <a:r>
              <a:rPr lang="en-IE" dirty="0" smtClean="0">
                <a:solidFill>
                  <a:srgbClr val="00B050"/>
                </a:solidFill>
              </a:rPr>
              <a:t>54</a:t>
            </a:r>
            <a:endParaRPr lang="en-IE" dirty="0">
              <a:solidFill>
                <a:srgbClr val="00B050"/>
              </a:solidFill>
            </a:endParaRPr>
          </a:p>
          <a:p>
            <a:pPr lvl="1"/>
            <a:r>
              <a:rPr lang="en-IE" dirty="0" smtClean="0"/>
              <a:t>Third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4F81BD"/>
                </a:solidFill>
              </a:rPr>
              <a:t>42, 34</a:t>
            </a:r>
            <a:endParaRPr lang="en-IE" dirty="0">
              <a:solidFill>
                <a:srgbClr val="4F81BD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Left Brace 2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551914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Left Brace 8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6167214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756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[44, 23, 42, 33, 18, 54, 34, 16</a:t>
            </a:r>
            <a:r>
              <a:rPr lang="en-IE" dirty="0" smtClean="0"/>
              <a:t>].</a:t>
            </a:r>
          </a:p>
          <a:p>
            <a:endParaRPr lang="en-IE" dirty="0"/>
          </a:p>
          <a:p>
            <a:r>
              <a:rPr lang="en-IE" dirty="0"/>
              <a:t>Let’s pick every 4</a:t>
            </a:r>
            <a:r>
              <a:rPr lang="en-IE" baseline="30000" dirty="0"/>
              <a:t>th</a:t>
            </a:r>
            <a:r>
              <a:rPr lang="en-IE" dirty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44, 18</a:t>
            </a:r>
          </a:p>
          <a:p>
            <a:pPr lvl="1"/>
            <a:r>
              <a:rPr lang="en-IE" dirty="0"/>
              <a:t>Second group: </a:t>
            </a:r>
            <a:r>
              <a:rPr lang="en-IE" dirty="0">
                <a:solidFill>
                  <a:srgbClr val="00B050"/>
                </a:solidFill>
              </a:rPr>
              <a:t>23, </a:t>
            </a:r>
            <a:r>
              <a:rPr lang="en-IE" dirty="0" smtClean="0">
                <a:solidFill>
                  <a:srgbClr val="00B050"/>
                </a:solidFill>
              </a:rPr>
              <a:t>54</a:t>
            </a:r>
            <a:endParaRPr lang="en-IE" dirty="0">
              <a:solidFill>
                <a:srgbClr val="00B050"/>
              </a:solidFill>
            </a:endParaRPr>
          </a:p>
          <a:p>
            <a:pPr lvl="1"/>
            <a:r>
              <a:rPr lang="en-IE" dirty="0" smtClean="0"/>
              <a:t>Third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4F81BD"/>
                </a:solidFill>
              </a:rPr>
              <a:t>42, 34</a:t>
            </a:r>
            <a:endParaRPr lang="en-IE" dirty="0">
              <a:solidFill>
                <a:srgbClr val="4F81BD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Left Brace 2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551914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Left Brace 8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6167214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743278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9191550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481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[44, 23, 42, 33, 18, 54, 34, 16</a:t>
            </a:r>
            <a:r>
              <a:rPr lang="en-IE" dirty="0" smtClean="0"/>
              <a:t>].</a:t>
            </a:r>
          </a:p>
          <a:p>
            <a:endParaRPr lang="en-IE" dirty="0"/>
          </a:p>
          <a:p>
            <a:r>
              <a:rPr lang="en-IE" dirty="0"/>
              <a:t>Let’s pick every 4</a:t>
            </a:r>
            <a:r>
              <a:rPr lang="en-IE" baseline="30000" dirty="0"/>
              <a:t>th</a:t>
            </a:r>
            <a:r>
              <a:rPr lang="en-IE" dirty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44, 18</a:t>
            </a:r>
          </a:p>
          <a:p>
            <a:pPr lvl="1"/>
            <a:r>
              <a:rPr lang="en-IE" dirty="0"/>
              <a:t>Second group: </a:t>
            </a:r>
            <a:r>
              <a:rPr lang="en-IE" dirty="0">
                <a:solidFill>
                  <a:srgbClr val="00B050"/>
                </a:solidFill>
              </a:rPr>
              <a:t>23, </a:t>
            </a:r>
            <a:r>
              <a:rPr lang="en-IE" dirty="0" smtClean="0">
                <a:solidFill>
                  <a:srgbClr val="00B050"/>
                </a:solidFill>
              </a:rPr>
              <a:t>54</a:t>
            </a:r>
            <a:endParaRPr lang="en-IE" dirty="0">
              <a:solidFill>
                <a:srgbClr val="00B050"/>
              </a:solidFill>
            </a:endParaRPr>
          </a:p>
          <a:p>
            <a:pPr lvl="1"/>
            <a:r>
              <a:rPr lang="en-IE" dirty="0" smtClean="0"/>
              <a:t>Third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4F81BD"/>
                </a:solidFill>
              </a:rPr>
              <a:t>42, 34</a:t>
            </a:r>
            <a:endParaRPr lang="en-IE" dirty="0" smtClean="0">
              <a:solidFill>
                <a:srgbClr val="FF0000"/>
              </a:solidFill>
            </a:endParaRPr>
          </a:p>
          <a:p>
            <a:pPr lvl="1"/>
            <a:r>
              <a:rPr lang="en-IE" dirty="0" smtClean="0"/>
              <a:t>Fourth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FFC000"/>
                </a:solidFill>
              </a:rPr>
              <a:t>33, 16</a:t>
            </a:r>
            <a:endParaRPr lang="en-IE" dirty="0">
              <a:solidFill>
                <a:srgbClr val="FFC000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Left Brace 2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551914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Left Brace 8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6167214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743278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9191550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43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[44, 23, 42, 33, 18, 54, 34, 16</a:t>
            </a:r>
            <a:r>
              <a:rPr lang="en-IE" dirty="0" smtClean="0"/>
              <a:t>].</a:t>
            </a:r>
          </a:p>
          <a:p>
            <a:endParaRPr lang="en-IE" dirty="0"/>
          </a:p>
          <a:p>
            <a:r>
              <a:rPr lang="en-IE" dirty="0"/>
              <a:t>Let’s pick every 4</a:t>
            </a:r>
            <a:r>
              <a:rPr lang="en-IE" baseline="30000" dirty="0"/>
              <a:t>th</a:t>
            </a:r>
            <a:r>
              <a:rPr lang="en-IE" dirty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44, 18</a:t>
            </a:r>
          </a:p>
          <a:p>
            <a:pPr lvl="1"/>
            <a:r>
              <a:rPr lang="en-IE" dirty="0"/>
              <a:t>Second group: </a:t>
            </a:r>
            <a:r>
              <a:rPr lang="en-IE" dirty="0">
                <a:solidFill>
                  <a:srgbClr val="00B050"/>
                </a:solidFill>
              </a:rPr>
              <a:t>23, </a:t>
            </a:r>
            <a:r>
              <a:rPr lang="en-IE" dirty="0" smtClean="0">
                <a:solidFill>
                  <a:srgbClr val="00B050"/>
                </a:solidFill>
              </a:rPr>
              <a:t>54</a:t>
            </a:r>
            <a:endParaRPr lang="en-IE" dirty="0">
              <a:solidFill>
                <a:srgbClr val="00B050"/>
              </a:solidFill>
            </a:endParaRPr>
          </a:p>
          <a:p>
            <a:pPr lvl="1"/>
            <a:r>
              <a:rPr lang="en-IE" dirty="0" smtClean="0"/>
              <a:t>Third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4F81BD"/>
                </a:solidFill>
              </a:rPr>
              <a:t>42, 34</a:t>
            </a:r>
            <a:endParaRPr lang="en-IE" dirty="0" smtClean="0">
              <a:solidFill>
                <a:srgbClr val="FF0000"/>
              </a:solidFill>
            </a:endParaRPr>
          </a:p>
          <a:p>
            <a:pPr lvl="1"/>
            <a:r>
              <a:rPr lang="en-IE" dirty="0" smtClean="0"/>
              <a:t>Fourth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FFC000"/>
                </a:solidFill>
              </a:rPr>
              <a:t>33, 16</a:t>
            </a:r>
            <a:endParaRPr lang="en-IE" dirty="0">
              <a:solidFill>
                <a:srgbClr val="FFC000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Left Brace 2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551914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Left Brace 8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6167214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743278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9191550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ight Arrow 13"/>
          <p:cNvSpPr/>
          <p:nvPr/>
        </p:nvSpPr>
        <p:spPr>
          <a:xfrm>
            <a:off x="5015086" y="3212976"/>
            <a:ext cx="2736304" cy="20882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Sort these using</a:t>
            </a:r>
          </a:p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Insertion Sort</a:t>
            </a:r>
            <a:endParaRPr lang="en-I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0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[44, 23, 42, 33, 18, 54, 34, 16</a:t>
            </a:r>
            <a:r>
              <a:rPr lang="en-IE" dirty="0" smtClean="0"/>
              <a:t>].</a:t>
            </a:r>
          </a:p>
          <a:p>
            <a:endParaRPr lang="en-IE" dirty="0"/>
          </a:p>
          <a:p>
            <a:r>
              <a:rPr lang="en-IE" dirty="0"/>
              <a:t>Let’s pick every 4</a:t>
            </a:r>
            <a:r>
              <a:rPr lang="en-IE" baseline="30000" dirty="0"/>
              <a:t>th</a:t>
            </a:r>
            <a:r>
              <a:rPr lang="en-IE" dirty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44, 18                                                           18, 44</a:t>
            </a:r>
          </a:p>
          <a:p>
            <a:pPr lvl="1"/>
            <a:r>
              <a:rPr lang="en-IE" dirty="0"/>
              <a:t>Second group: </a:t>
            </a:r>
            <a:r>
              <a:rPr lang="en-IE" dirty="0">
                <a:solidFill>
                  <a:srgbClr val="00B050"/>
                </a:solidFill>
              </a:rPr>
              <a:t>23, </a:t>
            </a:r>
            <a:r>
              <a:rPr lang="en-IE" dirty="0" smtClean="0">
                <a:solidFill>
                  <a:srgbClr val="00B050"/>
                </a:solidFill>
              </a:rPr>
              <a:t>54                                                      23, 54</a:t>
            </a:r>
            <a:endParaRPr lang="en-IE" dirty="0">
              <a:solidFill>
                <a:srgbClr val="00B050"/>
              </a:solidFill>
            </a:endParaRPr>
          </a:p>
          <a:p>
            <a:pPr lvl="1"/>
            <a:r>
              <a:rPr lang="en-IE" dirty="0" smtClean="0"/>
              <a:t>Third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4F81BD"/>
                </a:solidFill>
              </a:rPr>
              <a:t>42, 34                                                          34, 42</a:t>
            </a:r>
            <a:endParaRPr lang="en-IE" dirty="0" smtClean="0">
              <a:solidFill>
                <a:srgbClr val="FF0000"/>
              </a:solidFill>
            </a:endParaRPr>
          </a:p>
          <a:p>
            <a:pPr lvl="1"/>
            <a:r>
              <a:rPr lang="en-IE" dirty="0" smtClean="0"/>
              <a:t>Fourth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FFC000"/>
                </a:solidFill>
              </a:rPr>
              <a:t>33, 16                                                       16, 33</a:t>
            </a:r>
            <a:endParaRPr lang="en-IE" dirty="0">
              <a:solidFill>
                <a:srgbClr val="FFC000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Left Brace 2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551914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Left Brace 8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6167214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743278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9191550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ight Arrow 13"/>
          <p:cNvSpPr/>
          <p:nvPr/>
        </p:nvSpPr>
        <p:spPr>
          <a:xfrm>
            <a:off x="5015086" y="3212976"/>
            <a:ext cx="2736304" cy="20882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Sort these using</a:t>
            </a:r>
          </a:p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Insertion Sort</a:t>
            </a:r>
            <a:endParaRPr lang="en-I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30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[44, 23, 42, 33, 18, 54, 34, 16</a:t>
            </a:r>
            <a:r>
              <a:rPr lang="en-IE" dirty="0" smtClean="0"/>
              <a:t>].</a:t>
            </a:r>
          </a:p>
          <a:p>
            <a:endParaRPr lang="en-IE" dirty="0"/>
          </a:p>
          <a:p>
            <a:r>
              <a:rPr lang="en-IE" dirty="0"/>
              <a:t>Let’s pick every 4</a:t>
            </a:r>
            <a:r>
              <a:rPr lang="en-IE" baseline="30000" dirty="0"/>
              <a:t>th</a:t>
            </a:r>
            <a:r>
              <a:rPr lang="en-IE" dirty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44, 18                                                           18, 44</a:t>
            </a:r>
          </a:p>
          <a:p>
            <a:pPr lvl="1"/>
            <a:r>
              <a:rPr lang="en-IE" dirty="0"/>
              <a:t>Second group: </a:t>
            </a:r>
            <a:r>
              <a:rPr lang="en-IE" dirty="0">
                <a:solidFill>
                  <a:srgbClr val="00B050"/>
                </a:solidFill>
              </a:rPr>
              <a:t>23, </a:t>
            </a:r>
            <a:r>
              <a:rPr lang="en-IE" dirty="0" smtClean="0">
                <a:solidFill>
                  <a:srgbClr val="00B050"/>
                </a:solidFill>
              </a:rPr>
              <a:t>54                                                      23, 54</a:t>
            </a:r>
            <a:endParaRPr lang="en-IE" dirty="0">
              <a:solidFill>
                <a:srgbClr val="00B050"/>
              </a:solidFill>
            </a:endParaRPr>
          </a:p>
          <a:p>
            <a:pPr lvl="1"/>
            <a:r>
              <a:rPr lang="en-IE" dirty="0" smtClean="0"/>
              <a:t>Third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4F81BD"/>
                </a:solidFill>
              </a:rPr>
              <a:t>42, 34                                                          34, 42</a:t>
            </a:r>
            <a:endParaRPr lang="en-IE" dirty="0" smtClean="0">
              <a:solidFill>
                <a:srgbClr val="FF0000"/>
              </a:solidFill>
            </a:endParaRPr>
          </a:p>
          <a:p>
            <a:pPr lvl="1"/>
            <a:r>
              <a:rPr lang="en-IE" dirty="0" smtClean="0"/>
              <a:t>Fourth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FFC000"/>
                </a:solidFill>
              </a:rPr>
              <a:t>33, 16                                                       16, 33</a:t>
            </a:r>
            <a:endParaRPr lang="en-IE" dirty="0">
              <a:solidFill>
                <a:srgbClr val="FFC000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Left Brace 2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551914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Left Brace 8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6167214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743278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9191550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ight Arrow 13"/>
          <p:cNvSpPr/>
          <p:nvPr/>
        </p:nvSpPr>
        <p:spPr>
          <a:xfrm>
            <a:off x="5015086" y="3212976"/>
            <a:ext cx="2736304" cy="20882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Sort these using</a:t>
            </a:r>
          </a:p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Insertion Sort</a:t>
            </a:r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rot="15516667">
            <a:off x="8636379" y="2593616"/>
            <a:ext cx="648072" cy="72008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233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</a:t>
            </a:r>
            <a:r>
              <a:rPr lang="en-IE" dirty="0" smtClean="0"/>
              <a:t>[18, </a:t>
            </a:r>
            <a:r>
              <a:rPr lang="en-IE" dirty="0"/>
              <a:t>23, </a:t>
            </a:r>
            <a:r>
              <a:rPr lang="en-IE" dirty="0" smtClean="0"/>
              <a:t>34, 16, 44, </a:t>
            </a:r>
            <a:r>
              <a:rPr lang="en-IE" dirty="0"/>
              <a:t>54, </a:t>
            </a:r>
            <a:r>
              <a:rPr lang="en-IE" dirty="0" smtClean="0"/>
              <a:t>42, 33].</a:t>
            </a:r>
          </a:p>
          <a:p>
            <a:endParaRPr lang="en-IE" dirty="0"/>
          </a:p>
          <a:p>
            <a:r>
              <a:rPr lang="en-IE" dirty="0"/>
              <a:t>Let’s pick every 4</a:t>
            </a:r>
            <a:r>
              <a:rPr lang="en-IE" baseline="30000" dirty="0"/>
              <a:t>th</a:t>
            </a:r>
            <a:r>
              <a:rPr lang="en-IE" dirty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44, 18                                                           18, 44</a:t>
            </a:r>
          </a:p>
          <a:p>
            <a:pPr lvl="1"/>
            <a:r>
              <a:rPr lang="en-IE" dirty="0"/>
              <a:t>Second group: </a:t>
            </a:r>
            <a:r>
              <a:rPr lang="en-IE" dirty="0">
                <a:solidFill>
                  <a:srgbClr val="00B050"/>
                </a:solidFill>
              </a:rPr>
              <a:t>23, </a:t>
            </a:r>
            <a:r>
              <a:rPr lang="en-IE" dirty="0" smtClean="0">
                <a:solidFill>
                  <a:srgbClr val="00B050"/>
                </a:solidFill>
              </a:rPr>
              <a:t>54                                                      23, 54</a:t>
            </a:r>
            <a:endParaRPr lang="en-IE" dirty="0">
              <a:solidFill>
                <a:srgbClr val="00B050"/>
              </a:solidFill>
            </a:endParaRPr>
          </a:p>
          <a:p>
            <a:pPr lvl="1"/>
            <a:r>
              <a:rPr lang="en-IE" dirty="0" smtClean="0"/>
              <a:t>Third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4F81BD"/>
                </a:solidFill>
              </a:rPr>
              <a:t>42, 34                                                          34, 42</a:t>
            </a:r>
            <a:endParaRPr lang="en-IE" dirty="0" smtClean="0">
              <a:solidFill>
                <a:srgbClr val="FF0000"/>
              </a:solidFill>
            </a:endParaRPr>
          </a:p>
          <a:p>
            <a:pPr lvl="1"/>
            <a:r>
              <a:rPr lang="en-IE" dirty="0" smtClean="0"/>
              <a:t>Fourth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FFC000"/>
                </a:solidFill>
              </a:rPr>
              <a:t>33, 16                                                       16, 33</a:t>
            </a:r>
            <a:endParaRPr lang="en-IE" dirty="0">
              <a:solidFill>
                <a:srgbClr val="FFC000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Left Brace 2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551914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Left Brace 8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6167214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743278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9191550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ight Arrow 13"/>
          <p:cNvSpPr/>
          <p:nvPr/>
        </p:nvSpPr>
        <p:spPr>
          <a:xfrm>
            <a:off x="5015086" y="3212976"/>
            <a:ext cx="2736304" cy="20882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Sort these using</a:t>
            </a:r>
          </a:p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Insertion Sort</a:t>
            </a:r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rot="15516667">
            <a:off x="8636379" y="2593616"/>
            <a:ext cx="648072" cy="72008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235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</a:t>
            </a:r>
            <a:r>
              <a:rPr lang="en-IE" dirty="0" smtClean="0"/>
              <a:t>[18, </a:t>
            </a:r>
            <a:r>
              <a:rPr lang="en-IE" dirty="0"/>
              <a:t>23, </a:t>
            </a:r>
            <a:r>
              <a:rPr lang="en-IE" dirty="0" smtClean="0"/>
              <a:t>34, 16, 44, </a:t>
            </a:r>
            <a:r>
              <a:rPr lang="en-IE" dirty="0"/>
              <a:t>54, </a:t>
            </a:r>
            <a:r>
              <a:rPr lang="en-IE" dirty="0" smtClean="0"/>
              <a:t>42, 33].</a:t>
            </a:r>
          </a:p>
          <a:p>
            <a:endParaRPr lang="en-IE" dirty="0"/>
          </a:p>
          <a:p>
            <a:r>
              <a:rPr lang="en-IE" dirty="0"/>
              <a:t>Let’s pick every 4</a:t>
            </a:r>
            <a:r>
              <a:rPr lang="en-IE" baseline="30000" dirty="0"/>
              <a:t>th</a:t>
            </a:r>
            <a:r>
              <a:rPr lang="en-IE" dirty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44, 18                                                           18, 44</a:t>
            </a:r>
          </a:p>
          <a:p>
            <a:pPr lvl="1"/>
            <a:r>
              <a:rPr lang="en-IE" dirty="0"/>
              <a:t>Second group: </a:t>
            </a:r>
            <a:r>
              <a:rPr lang="en-IE" dirty="0">
                <a:solidFill>
                  <a:srgbClr val="00B050"/>
                </a:solidFill>
              </a:rPr>
              <a:t>23, </a:t>
            </a:r>
            <a:r>
              <a:rPr lang="en-IE" dirty="0" smtClean="0">
                <a:solidFill>
                  <a:srgbClr val="00B050"/>
                </a:solidFill>
              </a:rPr>
              <a:t>54                                                      23, 54</a:t>
            </a:r>
            <a:endParaRPr lang="en-IE" dirty="0">
              <a:solidFill>
                <a:srgbClr val="00B050"/>
              </a:solidFill>
            </a:endParaRPr>
          </a:p>
          <a:p>
            <a:pPr lvl="1"/>
            <a:r>
              <a:rPr lang="en-IE" dirty="0" smtClean="0"/>
              <a:t>Third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4F81BD"/>
                </a:solidFill>
              </a:rPr>
              <a:t>42, 34                                                          34, 42</a:t>
            </a:r>
            <a:endParaRPr lang="en-IE" dirty="0" smtClean="0">
              <a:solidFill>
                <a:srgbClr val="FF0000"/>
              </a:solidFill>
            </a:endParaRPr>
          </a:p>
          <a:p>
            <a:pPr lvl="1"/>
            <a:r>
              <a:rPr lang="en-IE" dirty="0" smtClean="0"/>
              <a:t>Fourth </a:t>
            </a:r>
            <a:r>
              <a:rPr lang="en-IE" dirty="0"/>
              <a:t>group: </a:t>
            </a:r>
            <a:r>
              <a:rPr lang="en-IE" dirty="0" smtClean="0">
                <a:solidFill>
                  <a:srgbClr val="FFC000"/>
                </a:solidFill>
              </a:rPr>
              <a:t>33, 16                                                       16, 33</a:t>
            </a:r>
            <a:endParaRPr lang="en-IE" dirty="0">
              <a:solidFill>
                <a:srgbClr val="FFC000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Left Brace 2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551914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Left Brace 8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6167214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743278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9191550" y="2060849"/>
            <a:ext cx="360040" cy="504056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ight Arrow 13"/>
          <p:cNvSpPr/>
          <p:nvPr/>
        </p:nvSpPr>
        <p:spPr>
          <a:xfrm>
            <a:off x="5015086" y="3212976"/>
            <a:ext cx="2736304" cy="20882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Sort these using</a:t>
            </a:r>
          </a:p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Insertion Sort</a:t>
            </a:r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rot="15516667">
            <a:off x="8636379" y="2593616"/>
            <a:ext cx="648072" cy="72008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ounded Rectangle 15"/>
          <p:cNvSpPr/>
          <p:nvPr/>
        </p:nvSpPr>
        <p:spPr>
          <a:xfrm>
            <a:off x="694606" y="5517232"/>
            <a:ext cx="10873208" cy="122413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The data is not sorted, but a lot of the big numbers have been moved to the end of the list, and a lot of the smaller numbers have been moved to the start.</a:t>
            </a:r>
            <a:endParaRPr lang="en-I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6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ShellSort</a:t>
            </a:r>
            <a:r>
              <a:rPr lang="en-IE" dirty="0" smtClean="0"/>
              <a:t> is an extension of </a:t>
            </a:r>
            <a:r>
              <a:rPr lang="en-IE" dirty="0" err="1" smtClean="0"/>
              <a:t>InsertionSort</a:t>
            </a:r>
            <a:r>
              <a:rPr lang="en-IE" dirty="0" smtClean="0"/>
              <a:t> that was developed by Donald Shell.</a:t>
            </a:r>
          </a:p>
          <a:p>
            <a:r>
              <a:rPr lang="en-IE" dirty="0" smtClean="0"/>
              <a:t>Shell observed that the process of doing the Insertion Sort move, particularly if that have to be moved from one side of the array to other, is computationally expensive.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0536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</a:t>
            </a:r>
            <a:r>
              <a:rPr lang="en-IE" dirty="0" smtClean="0"/>
              <a:t>[18, </a:t>
            </a:r>
            <a:r>
              <a:rPr lang="en-IE" dirty="0"/>
              <a:t>23, </a:t>
            </a:r>
            <a:r>
              <a:rPr lang="en-IE" dirty="0" smtClean="0"/>
              <a:t>34, 16, 44, </a:t>
            </a:r>
            <a:r>
              <a:rPr lang="en-IE" dirty="0"/>
              <a:t>54, </a:t>
            </a:r>
            <a:r>
              <a:rPr lang="en-IE" dirty="0" smtClean="0"/>
              <a:t>42, 33].</a:t>
            </a:r>
          </a:p>
          <a:p>
            <a:endParaRPr lang="en-IE" dirty="0"/>
          </a:p>
          <a:p>
            <a:r>
              <a:rPr lang="en-IE" dirty="0" smtClean="0"/>
              <a:t>Now let’s do every 2</a:t>
            </a:r>
            <a:r>
              <a:rPr lang="en-IE" baseline="30000" dirty="0" smtClean="0"/>
              <a:t>nd</a:t>
            </a:r>
            <a:r>
              <a:rPr lang="en-IE" dirty="0" smtClean="0"/>
              <a:t> element:</a:t>
            </a:r>
            <a:endParaRPr lang="en-IE" dirty="0">
              <a:solidFill>
                <a:srgbClr val="FFC000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86840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</a:t>
            </a:r>
            <a:r>
              <a:rPr lang="en-IE" dirty="0" smtClean="0"/>
              <a:t>[18, </a:t>
            </a:r>
            <a:r>
              <a:rPr lang="en-IE" dirty="0"/>
              <a:t>23, </a:t>
            </a:r>
            <a:r>
              <a:rPr lang="en-IE" dirty="0" smtClean="0"/>
              <a:t>34, 16, 44, </a:t>
            </a:r>
            <a:r>
              <a:rPr lang="en-IE" dirty="0"/>
              <a:t>54, </a:t>
            </a:r>
            <a:r>
              <a:rPr lang="en-IE" dirty="0" smtClean="0"/>
              <a:t>42, 33].</a:t>
            </a:r>
          </a:p>
          <a:p>
            <a:endParaRPr lang="en-IE" dirty="0"/>
          </a:p>
          <a:p>
            <a:r>
              <a:rPr lang="en-IE" dirty="0" smtClean="0"/>
              <a:t>Now let’s do every 2</a:t>
            </a:r>
            <a:r>
              <a:rPr lang="en-IE" baseline="30000" dirty="0" smtClean="0"/>
              <a:t>nd</a:t>
            </a:r>
            <a:r>
              <a:rPr lang="en-IE" dirty="0" smtClean="0"/>
              <a:t> element:</a:t>
            </a:r>
            <a:endParaRPr lang="en-IE" dirty="0">
              <a:solidFill>
                <a:srgbClr val="FFC000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4" name="Left Brace 3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6239222" y="2060848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Left Brace 6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560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</a:t>
            </a:r>
            <a:r>
              <a:rPr lang="en-IE" dirty="0" smtClean="0"/>
              <a:t>[18, </a:t>
            </a:r>
            <a:r>
              <a:rPr lang="en-IE" dirty="0"/>
              <a:t>23, </a:t>
            </a:r>
            <a:r>
              <a:rPr lang="en-IE" dirty="0" smtClean="0"/>
              <a:t>34, 16, 44, </a:t>
            </a:r>
            <a:r>
              <a:rPr lang="en-IE" dirty="0"/>
              <a:t>54, </a:t>
            </a:r>
            <a:r>
              <a:rPr lang="en-IE" dirty="0" smtClean="0"/>
              <a:t>42, 33].</a:t>
            </a:r>
          </a:p>
          <a:p>
            <a:endParaRPr lang="en-IE" dirty="0"/>
          </a:p>
          <a:p>
            <a:r>
              <a:rPr lang="en-IE" dirty="0" smtClean="0"/>
              <a:t>Now let’s do every 2</a:t>
            </a:r>
            <a:r>
              <a:rPr lang="en-IE" baseline="30000" dirty="0" smtClean="0"/>
              <a:t>nd</a:t>
            </a:r>
            <a:r>
              <a:rPr lang="en-IE" dirty="0" smtClean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18, 34, 44, 42</a:t>
            </a:r>
            <a:endParaRPr lang="en-IE" dirty="0">
              <a:solidFill>
                <a:srgbClr val="FF0000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4" name="Left Brace 3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6239222" y="2060848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Left Brace 6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11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</a:t>
            </a:r>
            <a:r>
              <a:rPr lang="en-IE" dirty="0" smtClean="0"/>
              <a:t>[18, </a:t>
            </a:r>
            <a:r>
              <a:rPr lang="en-IE" dirty="0"/>
              <a:t>23, </a:t>
            </a:r>
            <a:r>
              <a:rPr lang="en-IE" dirty="0" smtClean="0"/>
              <a:t>34, 16, 44, </a:t>
            </a:r>
            <a:r>
              <a:rPr lang="en-IE" dirty="0"/>
              <a:t>54, </a:t>
            </a:r>
            <a:r>
              <a:rPr lang="en-IE" dirty="0" smtClean="0"/>
              <a:t>42, 33].</a:t>
            </a:r>
          </a:p>
          <a:p>
            <a:endParaRPr lang="en-IE" dirty="0"/>
          </a:p>
          <a:p>
            <a:r>
              <a:rPr lang="en-IE" dirty="0" smtClean="0"/>
              <a:t>Now let’s do every 2</a:t>
            </a:r>
            <a:r>
              <a:rPr lang="en-IE" baseline="30000" dirty="0" smtClean="0"/>
              <a:t>nd</a:t>
            </a:r>
            <a:r>
              <a:rPr lang="en-IE" dirty="0" smtClean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18, 34, 44, 42</a:t>
            </a:r>
            <a:endParaRPr lang="en-IE" dirty="0">
              <a:solidFill>
                <a:srgbClr val="FF0000"/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9" name="Left Brace 8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5591150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6239222" y="2060848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815286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Left Brace 13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Left Brace 15"/>
          <p:cNvSpPr/>
          <p:nvPr/>
        </p:nvSpPr>
        <p:spPr>
          <a:xfrm rot="16200000">
            <a:off x="9263558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537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</a:t>
            </a:r>
            <a:r>
              <a:rPr lang="en-IE" dirty="0" smtClean="0"/>
              <a:t>[18, </a:t>
            </a:r>
            <a:r>
              <a:rPr lang="en-IE" dirty="0"/>
              <a:t>23, </a:t>
            </a:r>
            <a:r>
              <a:rPr lang="en-IE" dirty="0" smtClean="0"/>
              <a:t>34, 16, 44, </a:t>
            </a:r>
            <a:r>
              <a:rPr lang="en-IE" dirty="0"/>
              <a:t>54, </a:t>
            </a:r>
            <a:r>
              <a:rPr lang="en-IE" dirty="0" smtClean="0"/>
              <a:t>42, 33].</a:t>
            </a:r>
          </a:p>
          <a:p>
            <a:endParaRPr lang="en-IE" dirty="0"/>
          </a:p>
          <a:p>
            <a:r>
              <a:rPr lang="en-IE" dirty="0" smtClean="0"/>
              <a:t>Now let’s do every 2</a:t>
            </a:r>
            <a:r>
              <a:rPr lang="en-IE" baseline="30000" dirty="0" smtClean="0"/>
              <a:t>nd</a:t>
            </a:r>
            <a:r>
              <a:rPr lang="en-IE" dirty="0" smtClean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18, 34, 44, 42</a:t>
            </a:r>
            <a:endParaRPr lang="en-IE" dirty="0">
              <a:solidFill>
                <a:srgbClr val="FF0000"/>
              </a:solidFill>
            </a:endParaRPr>
          </a:p>
          <a:p>
            <a:pPr lvl="1"/>
            <a:r>
              <a:rPr lang="en-IE" dirty="0" smtClean="0"/>
              <a:t>Second </a:t>
            </a:r>
            <a:r>
              <a:rPr lang="en-IE" dirty="0"/>
              <a:t>Group: </a:t>
            </a:r>
            <a:r>
              <a:rPr lang="en-IE" dirty="0" smtClean="0">
                <a:solidFill>
                  <a:schemeClr val="accent3">
                    <a:lumMod val="75000"/>
                  </a:schemeClr>
                </a:solidFill>
              </a:rPr>
              <a:t>23, 16, 54, 33</a:t>
            </a:r>
            <a:endParaRPr lang="en-IE" dirty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9" name="Left Brace 8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5591150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6239222" y="2060848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815286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Left Brace 13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Left Brace 15"/>
          <p:cNvSpPr/>
          <p:nvPr/>
        </p:nvSpPr>
        <p:spPr>
          <a:xfrm rot="16200000">
            <a:off x="9263558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391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</a:t>
            </a:r>
            <a:r>
              <a:rPr lang="en-IE" dirty="0" smtClean="0"/>
              <a:t>[18, </a:t>
            </a:r>
            <a:r>
              <a:rPr lang="en-IE" dirty="0"/>
              <a:t>23, </a:t>
            </a:r>
            <a:r>
              <a:rPr lang="en-IE" dirty="0" smtClean="0"/>
              <a:t>34, 16, 44, </a:t>
            </a:r>
            <a:r>
              <a:rPr lang="en-IE" dirty="0"/>
              <a:t>54, </a:t>
            </a:r>
            <a:r>
              <a:rPr lang="en-IE" dirty="0" smtClean="0"/>
              <a:t>42, 33].</a:t>
            </a:r>
          </a:p>
          <a:p>
            <a:endParaRPr lang="en-IE" dirty="0"/>
          </a:p>
          <a:p>
            <a:r>
              <a:rPr lang="en-IE" dirty="0" smtClean="0"/>
              <a:t>Now let’s do every 2</a:t>
            </a:r>
            <a:r>
              <a:rPr lang="en-IE" baseline="30000" dirty="0" smtClean="0"/>
              <a:t>nd</a:t>
            </a:r>
            <a:r>
              <a:rPr lang="en-IE" dirty="0" smtClean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18, 34, 44, 42</a:t>
            </a:r>
            <a:endParaRPr lang="en-IE" dirty="0">
              <a:solidFill>
                <a:srgbClr val="FF0000"/>
              </a:solidFill>
            </a:endParaRPr>
          </a:p>
          <a:p>
            <a:pPr lvl="1"/>
            <a:r>
              <a:rPr lang="en-IE" dirty="0" smtClean="0"/>
              <a:t>Second </a:t>
            </a:r>
            <a:r>
              <a:rPr lang="en-IE" dirty="0"/>
              <a:t>Group: </a:t>
            </a:r>
            <a:r>
              <a:rPr lang="en-IE" dirty="0" smtClean="0">
                <a:solidFill>
                  <a:schemeClr val="accent3">
                    <a:lumMod val="75000"/>
                  </a:schemeClr>
                </a:solidFill>
              </a:rPr>
              <a:t>23, 16, 54, 33</a:t>
            </a:r>
            <a:endParaRPr lang="en-IE" dirty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9" name="Left Brace 8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5591150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6239222" y="2060848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815286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Left Brace 13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Left Brace 15"/>
          <p:cNvSpPr/>
          <p:nvPr/>
        </p:nvSpPr>
        <p:spPr>
          <a:xfrm rot="16200000">
            <a:off x="9263558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ight Arrow 16"/>
          <p:cNvSpPr/>
          <p:nvPr/>
        </p:nvSpPr>
        <p:spPr>
          <a:xfrm>
            <a:off x="5735166" y="2852936"/>
            <a:ext cx="2736304" cy="20882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Sort these using</a:t>
            </a:r>
          </a:p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Insertion Sort</a:t>
            </a:r>
            <a:endParaRPr lang="en-I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18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</a:t>
            </a:r>
            <a:r>
              <a:rPr lang="en-IE" dirty="0" smtClean="0"/>
              <a:t>[18, </a:t>
            </a:r>
            <a:r>
              <a:rPr lang="en-IE" dirty="0"/>
              <a:t>23, </a:t>
            </a:r>
            <a:r>
              <a:rPr lang="en-IE" dirty="0" smtClean="0"/>
              <a:t>34, 16, 44, </a:t>
            </a:r>
            <a:r>
              <a:rPr lang="en-IE" dirty="0"/>
              <a:t>54, </a:t>
            </a:r>
            <a:r>
              <a:rPr lang="en-IE" dirty="0" smtClean="0"/>
              <a:t>42, 33].</a:t>
            </a:r>
          </a:p>
          <a:p>
            <a:endParaRPr lang="en-IE" dirty="0"/>
          </a:p>
          <a:p>
            <a:r>
              <a:rPr lang="en-IE" dirty="0" smtClean="0"/>
              <a:t>Now let’s do every 2</a:t>
            </a:r>
            <a:r>
              <a:rPr lang="en-IE" baseline="30000" dirty="0" smtClean="0"/>
              <a:t>nd</a:t>
            </a:r>
            <a:r>
              <a:rPr lang="en-IE" dirty="0" smtClean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18, 34, 44, 42</a:t>
            </a:r>
            <a:r>
              <a:rPr lang="en-IE" dirty="0">
                <a:solidFill>
                  <a:srgbClr val="FF0000"/>
                </a:solidFill>
              </a:rPr>
              <a:t> </a:t>
            </a:r>
            <a:r>
              <a:rPr lang="en-IE" dirty="0" smtClean="0">
                <a:solidFill>
                  <a:srgbClr val="FF0000"/>
                </a:solidFill>
              </a:rPr>
              <a:t>                                            18</a:t>
            </a:r>
            <a:r>
              <a:rPr lang="en-IE" dirty="0">
                <a:solidFill>
                  <a:srgbClr val="FF0000"/>
                </a:solidFill>
              </a:rPr>
              <a:t>, 34, </a:t>
            </a:r>
            <a:r>
              <a:rPr lang="en-IE" dirty="0" smtClean="0">
                <a:solidFill>
                  <a:srgbClr val="FF0000"/>
                </a:solidFill>
              </a:rPr>
              <a:t>42, 44</a:t>
            </a:r>
            <a:endParaRPr lang="en-IE" dirty="0">
              <a:solidFill>
                <a:srgbClr val="FF0000"/>
              </a:solidFill>
            </a:endParaRPr>
          </a:p>
          <a:p>
            <a:pPr lvl="1"/>
            <a:r>
              <a:rPr lang="en-IE" dirty="0" smtClean="0"/>
              <a:t>Second </a:t>
            </a:r>
            <a:r>
              <a:rPr lang="en-IE" dirty="0"/>
              <a:t>Group: </a:t>
            </a:r>
            <a:r>
              <a:rPr lang="en-IE" dirty="0" smtClean="0">
                <a:solidFill>
                  <a:schemeClr val="accent3">
                    <a:lumMod val="75000"/>
                  </a:schemeClr>
                </a:solidFill>
              </a:rPr>
              <a:t>23, 16, 54, 33</a:t>
            </a:r>
            <a:r>
              <a:rPr lang="en-IE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E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        16, 23, 33, 54</a:t>
            </a:r>
            <a:endParaRPr lang="en-IE" dirty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9" name="Left Brace 8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5591150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6239222" y="2060848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815286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Left Brace 13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Left Brace 15"/>
          <p:cNvSpPr/>
          <p:nvPr/>
        </p:nvSpPr>
        <p:spPr>
          <a:xfrm rot="16200000">
            <a:off x="9263558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ight Arrow 16"/>
          <p:cNvSpPr/>
          <p:nvPr/>
        </p:nvSpPr>
        <p:spPr>
          <a:xfrm>
            <a:off x="5735166" y="2852936"/>
            <a:ext cx="2736304" cy="20882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Sort these using</a:t>
            </a:r>
          </a:p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Insertion Sort</a:t>
            </a:r>
            <a:endParaRPr lang="en-I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7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</a:t>
            </a:r>
            <a:r>
              <a:rPr lang="en-IE" dirty="0" smtClean="0"/>
              <a:t>[18, </a:t>
            </a:r>
            <a:r>
              <a:rPr lang="en-IE" dirty="0"/>
              <a:t>23, </a:t>
            </a:r>
            <a:r>
              <a:rPr lang="en-IE" dirty="0" smtClean="0"/>
              <a:t>34, 16, 44, </a:t>
            </a:r>
            <a:r>
              <a:rPr lang="en-IE" dirty="0"/>
              <a:t>54, </a:t>
            </a:r>
            <a:r>
              <a:rPr lang="en-IE" dirty="0" smtClean="0"/>
              <a:t>42, 33].</a:t>
            </a:r>
          </a:p>
          <a:p>
            <a:endParaRPr lang="en-IE" dirty="0"/>
          </a:p>
          <a:p>
            <a:r>
              <a:rPr lang="en-IE" dirty="0" smtClean="0"/>
              <a:t>Now let’s do every 2</a:t>
            </a:r>
            <a:r>
              <a:rPr lang="en-IE" baseline="30000" dirty="0" smtClean="0"/>
              <a:t>nd</a:t>
            </a:r>
            <a:r>
              <a:rPr lang="en-IE" dirty="0" smtClean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18, 34, 44, 42</a:t>
            </a:r>
            <a:r>
              <a:rPr lang="en-IE" dirty="0">
                <a:solidFill>
                  <a:srgbClr val="FF0000"/>
                </a:solidFill>
              </a:rPr>
              <a:t> </a:t>
            </a:r>
            <a:r>
              <a:rPr lang="en-IE" dirty="0" smtClean="0">
                <a:solidFill>
                  <a:srgbClr val="FF0000"/>
                </a:solidFill>
              </a:rPr>
              <a:t>                                            18</a:t>
            </a:r>
            <a:r>
              <a:rPr lang="en-IE" dirty="0">
                <a:solidFill>
                  <a:srgbClr val="FF0000"/>
                </a:solidFill>
              </a:rPr>
              <a:t>, 34, </a:t>
            </a:r>
            <a:r>
              <a:rPr lang="en-IE" dirty="0" smtClean="0">
                <a:solidFill>
                  <a:srgbClr val="FF0000"/>
                </a:solidFill>
              </a:rPr>
              <a:t>42, 44</a:t>
            </a:r>
            <a:endParaRPr lang="en-IE" dirty="0">
              <a:solidFill>
                <a:srgbClr val="FF0000"/>
              </a:solidFill>
            </a:endParaRPr>
          </a:p>
          <a:p>
            <a:pPr lvl="1"/>
            <a:r>
              <a:rPr lang="en-IE" dirty="0" smtClean="0"/>
              <a:t>Second </a:t>
            </a:r>
            <a:r>
              <a:rPr lang="en-IE" dirty="0"/>
              <a:t>Group: </a:t>
            </a:r>
            <a:r>
              <a:rPr lang="en-IE" dirty="0" smtClean="0">
                <a:solidFill>
                  <a:schemeClr val="accent3">
                    <a:lumMod val="75000"/>
                  </a:schemeClr>
                </a:solidFill>
              </a:rPr>
              <a:t>23, 16, 54, 33</a:t>
            </a:r>
            <a:r>
              <a:rPr lang="en-IE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E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        16, 23, 33, 54</a:t>
            </a:r>
            <a:endParaRPr lang="en-IE" dirty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9" name="Left Brace 8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5591150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6239222" y="2060848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815286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Left Brace 13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Left Brace 15"/>
          <p:cNvSpPr/>
          <p:nvPr/>
        </p:nvSpPr>
        <p:spPr>
          <a:xfrm rot="16200000">
            <a:off x="9263558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ight Arrow 16"/>
          <p:cNvSpPr/>
          <p:nvPr/>
        </p:nvSpPr>
        <p:spPr>
          <a:xfrm>
            <a:off x="5735166" y="2852936"/>
            <a:ext cx="2736304" cy="20882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Sort these using</a:t>
            </a:r>
          </a:p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Insertion Sort</a:t>
            </a:r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 rot="15516667">
            <a:off x="9026640" y="2608200"/>
            <a:ext cx="648072" cy="72008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377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</a:t>
            </a:r>
            <a:r>
              <a:rPr lang="en-IE" dirty="0" smtClean="0"/>
              <a:t>[18, 16, 34, 23, 42, 33, 44, 54].</a:t>
            </a:r>
          </a:p>
          <a:p>
            <a:endParaRPr lang="en-IE" dirty="0"/>
          </a:p>
          <a:p>
            <a:r>
              <a:rPr lang="en-IE" dirty="0" smtClean="0"/>
              <a:t>Now let’s do every 2</a:t>
            </a:r>
            <a:r>
              <a:rPr lang="en-IE" baseline="30000" dirty="0" smtClean="0"/>
              <a:t>nd</a:t>
            </a:r>
            <a:r>
              <a:rPr lang="en-IE" dirty="0" smtClean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18, 34, 44, 42</a:t>
            </a:r>
            <a:r>
              <a:rPr lang="en-IE" dirty="0">
                <a:solidFill>
                  <a:srgbClr val="FF0000"/>
                </a:solidFill>
              </a:rPr>
              <a:t> </a:t>
            </a:r>
            <a:r>
              <a:rPr lang="en-IE" dirty="0" smtClean="0">
                <a:solidFill>
                  <a:srgbClr val="FF0000"/>
                </a:solidFill>
              </a:rPr>
              <a:t>                                            18</a:t>
            </a:r>
            <a:r>
              <a:rPr lang="en-IE" dirty="0">
                <a:solidFill>
                  <a:srgbClr val="FF0000"/>
                </a:solidFill>
              </a:rPr>
              <a:t>, 34, </a:t>
            </a:r>
            <a:r>
              <a:rPr lang="en-IE" dirty="0" smtClean="0">
                <a:solidFill>
                  <a:srgbClr val="FF0000"/>
                </a:solidFill>
              </a:rPr>
              <a:t>42, 44</a:t>
            </a:r>
            <a:endParaRPr lang="en-IE" dirty="0">
              <a:solidFill>
                <a:srgbClr val="FF0000"/>
              </a:solidFill>
            </a:endParaRPr>
          </a:p>
          <a:p>
            <a:pPr lvl="1"/>
            <a:r>
              <a:rPr lang="en-IE" dirty="0" smtClean="0"/>
              <a:t>Second </a:t>
            </a:r>
            <a:r>
              <a:rPr lang="en-IE" dirty="0"/>
              <a:t>Group: </a:t>
            </a:r>
            <a:r>
              <a:rPr lang="en-IE" dirty="0" smtClean="0">
                <a:solidFill>
                  <a:schemeClr val="accent3">
                    <a:lumMod val="75000"/>
                  </a:schemeClr>
                </a:solidFill>
              </a:rPr>
              <a:t>23, 16, 54, 33</a:t>
            </a:r>
            <a:r>
              <a:rPr lang="en-IE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E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        16, 23, 33, 54</a:t>
            </a:r>
            <a:endParaRPr lang="en-IE" dirty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9" name="Left Brace 8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5591150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6239222" y="2060848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815286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Left Brace 13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Left Brace 15"/>
          <p:cNvSpPr/>
          <p:nvPr/>
        </p:nvSpPr>
        <p:spPr>
          <a:xfrm rot="16200000">
            <a:off x="9263558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ight Arrow 16"/>
          <p:cNvSpPr/>
          <p:nvPr/>
        </p:nvSpPr>
        <p:spPr>
          <a:xfrm>
            <a:off x="5735166" y="2852936"/>
            <a:ext cx="2736304" cy="20882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Sort these using</a:t>
            </a:r>
          </a:p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Insertion Sort</a:t>
            </a:r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 rot="15516667">
            <a:off x="9026640" y="2608200"/>
            <a:ext cx="648072" cy="72008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290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</a:t>
            </a:r>
            <a:r>
              <a:rPr lang="en-IE" dirty="0" smtClean="0"/>
              <a:t>[18, 16, 34, 23, 42, 33, 44, 54].</a:t>
            </a:r>
          </a:p>
          <a:p>
            <a:endParaRPr lang="en-IE" dirty="0"/>
          </a:p>
          <a:p>
            <a:r>
              <a:rPr lang="en-IE" dirty="0" smtClean="0"/>
              <a:t>Now let’s do every 2</a:t>
            </a:r>
            <a:r>
              <a:rPr lang="en-IE" baseline="30000" dirty="0" smtClean="0"/>
              <a:t>nd</a:t>
            </a:r>
            <a:r>
              <a:rPr lang="en-IE" dirty="0" smtClean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18, 34, 44, 42</a:t>
            </a:r>
            <a:r>
              <a:rPr lang="en-IE" dirty="0">
                <a:solidFill>
                  <a:srgbClr val="FF0000"/>
                </a:solidFill>
              </a:rPr>
              <a:t> </a:t>
            </a:r>
            <a:r>
              <a:rPr lang="en-IE" dirty="0" smtClean="0">
                <a:solidFill>
                  <a:srgbClr val="FF0000"/>
                </a:solidFill>
              </a:rPr>
              <a:t>                                            18</a:t>
            </a:r>
            <a:r>
              <a:rPr lang="en-IE" dirty="0">
                <a:solidFill>
                  <a:srgbClr val="FF0000"/>
                </a:solidFill>
              </a:rPr>
              <a:t>, 34, </a:t>
            </a:r>
            <a:r>
              <a:rPr lang="en-IE" dirty="0" smtClean="0">
                <a:solidFill>
                  <a:srgbClr val="FF0000"/>
                </a:solidFill>
              </a:rPr>
              <a:t>42, 44</a:t>
            </a:r>
            <a:endParaRPr lang="en-IE" dirty="0">
              <a:solidFill>
                <a:srgbClr val="FF0000"/>
              </a:solidFill>
            </a:endParaRPr>
          </a:p>
          <a:p>
            <a:pPr lvl="1"/>
            <a:r>
              <a:rPr lang="en-IE" dirty="0" smtClean="0"/>
              <a:t>Second </a:t>
            </a:r>
            <a:r>
              <a:rPr lang="en-IE" dirty="0"/>
              <a:t>Group: </a:t>
            </a:r>
            <a:r>
              <a:rPr lang="en-IE" dirty="0" smtClean="0">
                <a:solidFill>
                  <a:schemeClr val="accent3">
                    <a:lumMod val="75000"/>
                  </a:schemeClr>
                </a:solidFill>
              </a:rPr>
              <a:t>23, 16, 54, 33</a:t>
            </a:r>
            <a:r>
              <a:rPr lang="en-IE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IE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        16, 23, 33, 54</a:t>
            </a:r>
            <a:endParaRPr lang="en-IE" dirty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9" name="Left Brace 8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Left Brace 9"/>
          <p:cNvSpPr/>
          <p:nvPr/>
        </p:nvSpPr>
        <p:spPr>
          <a:xfrm rot="16200000">
            <a:off x="5591150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6239222" y="2060848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16200000">
            <a:off x="6815286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Left Brace 12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Left Brace 13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16200000">
            <a:off x="8615486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Left Brace 15"/>
          <p:cNvSpPr/>
          <p:nvPr/>
        </p:nvSpPr>
        <p:spPr>
          <a:xfrm rot="16200000">
            <a:off x="9263558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ight Arrow 16"/>
          <p:cNvSpPr/>
          <p:nvPr/>
        </p:nvSpPr>
        <p:spPr>
          <a:xfrm>
            <a:off x="5735166" y="2852936"/>
            <a:ext cx="2736304" cy="20882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Sort these using</a:t>
            </a:r>
          </a:p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Insertion Sort</a:t>
            </a:r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 rot="15516667">
            <a:off x="9026640" y="2608200"/>
            <a:ext cx="648072" cy="72008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694606" y="5373216"/>
            <a:ext cx="10873208" cy="122413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>
                <a:solidFill>
                  <a:schemeClr val="tx1"/>
                </a:solidFill>
              </a:rPr>
              <a:t>The data is almost completely sorted now.</a:t>
            </a:r>
            <a:endParaRPr lang="en-I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Instead of sorting the whole list, </a:t>
            </a:r>
            <a:r>
              <a:rPr lang="en-IE" dirty="0" err="1" smtClean="0"/>
              <a:t>ShellSort</a:t>
            </a:r>
            <a:r>
              <a:rPr lang="en-IE" dirty="0"/>
              <a:t> </a:t>
            </a:r>
            <a:r>
              <a:rPr lang="en-IE" dirty="0" smtClean="0"/>
              <a:t>first picks ever Nth element, sorts those elements (0, N, 2N, 3N,…), then sorts (1, N+1, 2N+1, 3N+1,…), then (2, N+2, 2N+2, 3N+2,…), and so on. </a:t>
            </a:r>
          </a:p>
          <a:p>
            <a:r>
              <a:rPr lang="en-IE" dirty="0" smtClean="0"/>
              <a:t>Once that’s done, let’s sort every </a:t>
            </a:r>
            <a:r>
              <a:rPr lang="en-IE" dirty="0" err="1" smtClean="0"/>
              <a:t>Mth</a:t>
            </a:r>
            <a:r>
              <a:rPr lang="en-IE" dirty="0" smtClean="0"/>
              <a:t> element (where M is N DIV 2), so </a:t>
            </a:r>
            <a:r>
              <a:rPr lang="en-IE" dirty="0"/>
              <a:t>we’ll sort (0, </a:t>
            </a:r>
            <a:r>
              <a:rPr lang="en-IE" dirty="0" smtClean="0"/>
              <a:t>M, 2M, 3M,…), </a:t>
            </a:r>
            <a:r>
              <a:rPr lang="en-IE" dirty="0"/>
              <a:t>then sorts (1, </a:t>
            </a:r>
            <a:r>
              <a:rPr lang="en-IE" dirty="0" smtClean="0"/>
              <a:t>M+1</a:t>
            </a:r>
            <a:r>
              <a:rPr lang="en-IE" dirty="0"/>
              <a:t>, </a:t>
            </a:r>
            <a:r>
              <a:rPr lang="en-IE" dirty="0" smtClean="0"/>
              <a:t>2M+1</a:t>
            </a:r>
            <a:r>
              <a:rPr lang="en-IE" dirty="0"/>
              <a:t>, </a:t>
            </a:r>
            <a:r>
              <a:rPr lang="en-IE" dirty="0" smtClean="0"/>
              <a:t>3M+1</a:t>
            </a:r>
            <a:r>
              <a:rPr lang="en-IE" dirty="0"/>
              <a:t>,…), then (2, </a:t>
            </a:r>
            <a:r>
              <a:rPr lang="en-IE" dirty="0" smtClean="0"/>
              <a:t>M+2</a:t>
            </a:r>
            <a:r>
              <a:rPr lang="en-IE" dirty="0"/>
              <a:t>, </a:t>
            </a:r>
            <a:r>
              <a:rPr lang="en-IE" dirty="0" smtClean="0"/>
              <a:t>2M+2</a:t>
            </a:r>
            <a:r>
              <a:rPr lang="en-IE" dirty="0"/>
              <a:t>, </a:t>
            </a:r>
            <a:r>
              <a:rPr lang="en-IE" dirty="0" smtClean="0"/>
              <a:t>3M+2</a:t>
            </a:r>
            <a:r>
              <a:rPr lang="en-IE" dirty="0"/>
              <a:t>,…), and so on. </a:t>
            </a:r>
            <a:endParaRPr lang="en-IE" dirty="0" smtClean="0"/>
          </a:p>
          <a:p>
            <a:r>
              <a:rPr lang="en-IE" dirty="0" smtClean="0"/>
              <a:t>And keep doing this until we get to 1.</a:t>
            </a:r>
            <a:endParaRPr lang="en-IE" dirty="0"/>
          </a:p>
          <a:p>
            <a:pPr marL="0" indent="0">
              <a:buNone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45432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[18, 16, 34, 23, 42, 33, 44, 54].</a:t>
            </a:r>
          </a:p>
          <a:p>
            <a:endParaRPr lang="en-IE" dirty="0"/>
          </a:p>
          <a:p>
            <a:r>
              <a:rPr lang="en-IE" dirty="0" smtClean="0"/>
              <a:t>Finally do one more Insertion </a:t>
            </a:r>
            <a:r>
              <a:rPr lang="en-IE" dirty="0"/>
              <a:t>Sort with all elements</a:t>
            </a:r>
          </a:p>
          <a:p>
            <a:endParaRPr lang="en-IE" dirty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01429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[18, 16, 34, 23, 42, 33, 44, 54].</a:t>
            </a:r>
          </a:p>
          <a:p>
            <a:endParaRPr lang="en-IE" dirty="0"/>
          </a:p>
          <a:p>
            <a:r>
              <a:rPr lang="en-IE" dirty="0" smtClean="0"/>
              <a:t>Finally do one more Insertion Sort with all elements</a:t>
            </a:r>
          </a:p>
          <a:p>
            <a:endParaRPr lang="en-IE" dirty="0"/>
          </a:p>
          <a:p>
            <a:r>
              <a:rPr lang="en-IE" dirty="0" smtClean="0"/>
              <a:t>This will be very fast since the data is almost sorted</a:t>
            </a:r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92356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[18, 16, 34, 23, 42, 33, 44, 54].</a:t>
            </a:r>
          </a:p>
          <a:p>
            <a:endParaRPr lang="en-IE" dirty="0"/>
          </a:p>
          <a:p>
            <a:r>
              <a:rPr lang="en-IE" dirty="0" smtClean="0"/>
              <a:t>Finally do one more Insertion </a:t>
            </a:r>
            <a:r>
              <a:rPr lang="en-IE" dirty="0"/>
              <a:t>Sort with all elements</a:t>
            </a:r>
            <a:endParaRPr lang="en-IE" dirty="0" smtClean="0"/>
          </a:p>
          <a:p>
            <a:endParaRPr lang="en-IE" dirty="0"/>
          </a:p>
          <a:p>
            <a:r>
              <a:rPr lang="en-IE" dirty="0" smtClean="0"/>
              <a:t>This will be very fast since the data is almost sorted</a:t>
            </a:r>
            <a:endParaRPr lang="en-IE" dirty="0"/>
          </a:p>
          <a:p>
            <a:endParaRPr lang="en-IE" dirty="0"/>
          </a:p>
          <a:p>
            <a:r>
              <a:rPr lang="en-IE" dirty="0"/>
              <a:t>Age = [</a:t>
            </a:r>
            <a:r>
              <a:rPr lang="en-IE" dirty="0" smtClean="0"/>
              <a:t>16, 18, 23</a:t>
            </a:r>
            <a:r>
              <a:rPr lang="en-IE" dirty="0"/>
              <a:t>, </a:t>
            </a:r>
            <a:r>
              <a:rPr lang="en-IE" dirty="0" smtClean="0"/>
              <a:t>33</a:t>
            </a:r>
            <a:r>
              <a:rPr lang="en-IE" dirty="0"/>
              <a:t>, </a:t>
            </a:r>
            <a:r>
              <a:rPr lang="en-IE" dirty="0" smtClean="0"/>
              <a:t>34, 42, </a:t>
            </a:r>
            <a:r>
              <a:rPr lang="en-IE" dirty="0"/>
              <a:t>44, 54].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13961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Let’s look at the </a:t>
            </a:r>
            <a:r>
              <a:rPr lang="en-IE" dirty="0" err="1" smtClean="0"/>
              <a:t>PseudoCode</a:t>
            </a:r>
            <a:r>
              <a:rPr lang="en-IE" dirty="0" smtClean="0"/>
              <a:t> in two parts:</a:t>
            </a:r>
          </a:p>
          <a:p>
            <a:endParaRPr lang="en-IE" dirty="0" smtClean="0"/>
          </a:p>
          <a:p>
            <a:pPr lvl="1"/>
            <a:r>
              <a:rPr lang="en-IE" dirty="0" smtClean="0"/>
              <a:t>1) The Insertion Sort code as before, but modified not to sort all of the elements, but rather every Nth element</a:t>
            </a:r>
          </a:p>
          <a:p>
            <a:pPr lvl="1"/>
            <a:endParaRPr lang="en-IE" dirty="0" smtClean="0"/>
          </a:p>
          <a:p>
            <a:pPr lvl="1"/>
            <a:r>
              <a:rPr lang="en-IE" dirty="0" smtClean="0"/>
              <a:t>2) The Shell Sort  that </a:t>
            </a:r>
            <a:r>
              <a:rPr lang="en-IE" dirty="0"/>
              <a:t>calls the Insertion Sort </a:t>
            </a:r>
            <a:r>
              <a:rPr lang="en-IE" dirty="0" smtClean="0"/>
              <a:t>code for each Nth elements, and then N/2, and N/4,  and so on until 1.</a:t>
            </a:r>
            <a:endParaRPr lang="en-IE" dirty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17638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0729192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GapInsertionSort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(Array,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Gap):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INCREMENT BY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Gap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= Array[index];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index;</a:t>
            </a:r>
            <a:endParaRPr lang="en-IE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 (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Gap and 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Gap] &gt; current)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DO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&lt;- 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Gap];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Gap;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ENDFOR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</a:t>
            </a:r>
            <a:r>
              <a:rPr lang="en-GB" dirty="0"/>
              <a:t>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714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0729192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GapInsertionSort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(Array,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Gap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INCREMENT BY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Gap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= Array[index];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index;</a:t>
            </a:r>
            <a:endParaRPr lang="en-IE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 (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Gap and 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Gap] &gt; current)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DO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&lt;- 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Gap];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Gap;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ENDFOR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</a:t>
            </a:r>
            <a:r>
              <a:rPr lang="en-GB" dirty="0"/>
              <a:t>Sort</a:t>
            </a:r>
            <a:endParaRPr lang="en-IE" dirty="0"/>
          </a:p>
        </p:txBody>
      </p:sp>
      <p:sp>
        <p:nvSpPr>
          <p:cNvPr id="3" name="Rounded Rectangle 2"/>
          <p:cNvSpPr/>
          <p:nvPr/>
        </p:nvSpPr>
        <p:spPr>
          <a:xfrm>
            <a:off x="6383238" y="1844824"/>
            <a:ext cx="3240360" cy="432048"/>
          </a:xfrm>
          <a:prstGeom prst="roundRect">
            <a:avLst/>
          </a:prstGeom>
          <a:solidFill>
            <a:srgbClr val="4F81BD">
              <a:alpha val="2392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4411312" y="3185266"/>
            <a:ext cx="720080" cy="432048"/>
          </a:xfrm>
          <a:prstGeom prst="roundRect">
            <a:avLst/>
          </a:prstGeom>
          <a:solidFill>
            <a:srgbClr val="4F81BD">
              <a:alpha val="2392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7967414" y="3212976"/>
            <a:ext cx="720080" cy="432048"/>
          </a:xfrm>
          <a:prstGeom prst="roundRect">
            <a:avLst/>
          </a:prstGeom>
          <a:solidFill>
            <a:srgbClr val="4F81BD">
              <a:alpha val="2392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7967414" y="3645024"/>
            <a:ext cx="720080" cy="432048"/>
          </a:xfrm>
          <a:prstGeom prst="roundRect">
            <a:avLst/>
          </a:prstGeom>
          <a:solidFill>
            <a:srgbClr val="4F81BD">
              <a:alpha val="2392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ounded Rectangle 8"/>
          <p:cNvSpPr/>
          <p:nvPr/>
        </p:nvSpPr>
        <p:spPr>
          <a:xfrm>
            <a:off x="5447134" y="4077072"/>
            <a:ext cx="720080" cy="432048"/>
          </a:xfrm>
          <a:prstGeom prst="roundRect">
            <a:avLst/>
          </a:prstGeom>
          <a:solidFill>
            <a:srgbClr val="4F81BD">
              <a:alpha val="2392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602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305256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ShellSort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(Array):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Length(Array)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0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DO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GapInsertionSort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(Array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ENDFOR;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2;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</a:t>
            </a:r>
            <a:r>
              <a:rPr lang="en-GB" dirty="0"/>
              <a:t>Sort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9911630" y="5373216"/>
            <a:ext cx="2160240" cy="10081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9911630" y="5590981"/>
            <a:ext cx="2238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We are reducing the</a:t>
            </a:r>
          </a:p>
          <a:p>
            <a:r>
              <a:rPr lang="en-IE" dirty="0" smtClean="0"/>
              <a:t>Gap in half each time</a:t>
            </a:r>
            <a:endParaRPr lang="en-IE" dirty="0"/>
          </a:p>
        </p:txBody>
      </p:sp>
      <p:sp>
        <p:nvSpPr>
          <p:cNvPr id="8" name="Rounded Rectangle 7"/>
          <p:cNvSpPr/>
          <p:nvPr/>
        </p:nvSpPr>
        <p:spPr>
          <a:xfrm>
            <a:off x="9911630" y="2492896"/>
            <a:ext cx="2160240" cy="10081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/>
          <p:cNvSpPr txBox="1"/>
          <p:nvPr/>
        </p:nvSpPr>
        <p:spPr>
          <a:xfrm>
            <a:off x="9911630" y="2577678"/>
            <a:ext cx="21510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For each of the Nth</a:t>
            </a:r>
          </a:p>
          <a:p>
            <a:r>
              <a:rPr lang="en-IE" dirty="0" smtClean="0"/>
              <a:t>Element, each N+1th</a:t>
            </a:r>
          </a:p>
          <a:p>
            <a:r>
              <a:rPr lang="en-IE" dirty="0" smtClean="0"/>
              <a:t>Element, N+2th, etc.</a:t>
            </a:r>
            <a:endParaRPr lang="en-IE" dirty="0"/>
          </a:p>
        </p:txBody>
      </p:sp>
      <p:sp>
        <p:nvSpPr>
          <p:cNvPr id="10" name="Rounded Rectangle 9"/>
          <p:cNvSpPr/>
          <p:nvPr/>
        </p:nvSpPr>
        <p:spPr>
          <a:xfrm>
            <a:off x="9911630" y="980728"/>
            <a:ext cx="2160240" cy="10081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TextBox 10"/>
          <p:cNvSpPr txBox="1"/>
          <p:nvPr/>
        </p:nvSpPr>
        <p:spPr>
          <a:xfrm>
            <a:off x="9911630" y="1065510"/>
            <a:ext cx="20442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The main loop will</a:t>
            </a:r>
          </a:p>
          <a:p>
            <a:r>
              <a:rPr lang="en-IE" dirty="0"/>
              <a:t>k</a:t>
            </a:r>
            <a:r>
              <a:rPr lang="en-IE" dirty="0" smtClean="0"/>
              <a:t>eep going until the</a:t>
            </a:r>
          </a:p>
          <a:p>
            <a:r>
              <a:rPr lang="en-IE" dirty="0" smtClean="0"/>
              <a:t>Gap is 1.</a:t>
            </a:r>
            <a:endParaRPr lang="en-IE" dirty="0"/>
          </a:p>
        </p:txBody>
      </p:sp>
      <p:cxnSp>
        <p:nvCxnSpPr>
          <p:cNvPr id="15" name="Elbow Connector 14"/>
          <p:cNvCxnSpPr>
            <a:stCxn id="11" idx="1"/>
          </p:cNvCxnSpPr>
          <p:nvPr/>
        </p:nvCxnSpPr>
        <p:spPr>
          <a:xfrm rot="10800000" flipV="1">
            <a:off x="5231168" y="1527175"/>
            <a:ext cx="4680463" cy="1050500"/>
          </a:xfrm>
          <a:prstGeom prst="bentConnector3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7" idx="1"/>
          </p:cNvCxnSpPr>
          <p:nvPr/>
        </p:nvCxnSpPr>
        <p:spPr>
          <a:xfrm rot="10800000">
            <a:off x="6887294" y="4725145"/>
            <a:ext cx="3024336" cy="1189003"/>
          </a:xfrm>
          <a:prstGeom prst="bentConnector3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9" idx="1"/>
          </p:cNvCxnSpPr>
          <p:nvPr/>
        </p:nvCxnSpPr>
        <p:spPr>
          <a:xfrm rot="10800000" flipV="1">
            <a:off x="7463358" y="3039342"/>
            <a:ext cx="2448272" cy="317647"/>
          </a:xfrm>
          <a:prstGeom prst="bentConnector3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81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</a:t>
            </a:r>
            <a:r>
              <a:rPr lang="en-GB" dirty="0"/>
              <a:t>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Complexity of Shell Sort</a:t>
            </a:r>
          </a:p>
          <a:p>
            <a:endParaRPr lang="en-IE" dirty="0" smtClean="0"/>
          </a:p>
          <a:p>
            <a:pPr lvl="1"/>
            <a:r>
              <a:rPr lang="en-IE" dirty="0" smtClean="0"/>
              <a:t>Best-case scenario complexity = O(N)</a:t>
            </a:r>
          </a:p>
          <a:p>
            <a:pPr lvl="1"/>
            <a:r>
              <a:rPr lang="en-IE" dirty="0" smtClean="0"/>
              <a:t>Average complexity = O(N * log</a:t>
            </a:r>
            <a:r>
              <a:rPr lang="en-IE" baseline="-25000" dirty="0" smtClean="0"/>
              <a:t>2</a:t>
            </a:r>
            <a:r>
              <a:rPr lang="en-IE" dirty="0" smtClean="0"/>
              <a:t>(N))</a:t>
            </a:r>
          </a:p>
          <a:p>
            <a:pPr lvl="1"/>
            <a:r>
              <a:rPr lang="en-IE" dirty="0" smtClean="0"/>
              <a:t>Worst-case </a:t>
            </a:r>
            <a:r>
              <a:rPr lang="en-IE" dirty="0"/>
              <a:t>scenario complexity = </a:t>
            </a:r>
            <a:r>
              <a:rPr lang="en-IE" dirty="0" smtClean="0"/>
              <a:t>O(</a:t>
            </a:r>
            <a:r>
              <a:rPr lang="en-IE" dirty="0"/>
              <a:t>N * log</a:t>
            </a:r>
            <a:r>
              <a:rPr lang="en-IE" baseline="-25000" dirty="0"/>
              <a:t>2</a:t>
            </a:r>
            <a:r>
              <a:rPr lang="en-IE" dirty="0"/>
              <a:t>(N)</a:t>
            </a:r>
            <a:r>
              <a:rPr lang="en-IE" dirty="0" smtClean="0"/>
              <a:t>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349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Donald L. Shell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5485685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Born: March </a:t>
            </a:r>
            <a:r>
              <a:rPr lang="en-IE" dirty="0"/>
              <a:t>1, </a:t>
            </a:r>
            <a:r>
              <a:rPr lang="en-IE" dirty="0" smtClean="0"/>
              <a:t>1924</a:t>
            </a:r>
          </a:p>
          <a:p>
            <a:r>
              <a:rPr lang="en-IE" dirty="0" smtClean="0"/>
              <a:t>Died: November </a:t>
            </a:r>
            <a:r>
              <a:rPr lang="en-IE" dirty="0"/>
              <a:t>2, </a:t>
            </a:r>
            <a:r>
              <a:rPr lang="en-IE" dirty="0" smtClean="0"/>
              <a:t>2015</a:t>
            </a:r>
          </a:p>
          <a:p>
            <a:endParaRPr lang="en-IE" dirty="0"/>
          </a:p>
          <a:p>
            <a:r>
              <a:rPr lang="en-IE" dirty="0"/>
              <a:t>Shell, D.L. (1959</a:t>
            </a:r>
            <a:r>
              <a:rPr lang="en-IE" dirty="0" smtClean="0"/>
              <a:t>) "</a:t>
            </a:r>
            <a:r>
              <a:rPr lang="en-IE" dirty="0"/>
              <a:t>A </a:t>
            </a:r>
            <a:r>
              <a:rPr lang="en-IE" dirty="0" smtClean="0"/>
              <a:t>High-Speed Sorting Procedure“,  </a:t>
            </a:r>
            <a:r>
              <a:rPr lang="en-IE" i="1" dirty="0"/>
              <a:t>Communications of the </a:t>
            </a:r>
            <a:r>
              <a:rPr lang="en-IE" i="1" dirty="0" smtClean="0"/>
              <a:t>ACM</a:t>
            </a:r>
            <a:r>
              <a:rPr lang="en-IE" dirty="0" smtClean="0"/>
              <a:t>, 2(7), pp. 30–32.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0999" y="2698545"/>
            <a:ext cx="2138823" cy="360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286" y="1412774"/>
            <a:ext cx="27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15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[44, 23, 42, 33, 18, 54, 34, 16</a:t>
            </a:r>
            <a:r>
              <a:rPr lang="en-IE" dirty="0" smtClean="0"/>
              <a:t>].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62242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[44, 23, 42, 33, 18, 54, 34, 16</a:t>
            </a:r>
            <a:r>
              <a:rPr lang="en-IE" dirty="0" smtClean="0"/>
              <a:t>].</a:t>
            </a:r>
          </a:p>
          <a:p>
            <a:endParaRPr lang="en-IE" dirty="0"/>
          </a:p>
          <a:p>
            <a:r>
              <a:rPr lang="en-IE" dirty="0" smtClean="0"/>
              <a:t>Let’s pick every 4</a:t>
            </a:r>
            <a:r>
              <a:rPr lang="en-IE" baseline="30000" dirty="0" smtClean="0"/>
              <a:t>th</a:t>
            </a:r>
            <a:r>
              <a:rPr lang="en-IE" dirty="0" smtClean="0"/>
              <a:t> element:</a:t>
            </a: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9382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[44, 23, 42, 33, 18, 54, 34, 16</a:t>
            </a:r>
            <a:r>
              <a:rPr lang="en-IE" dirty="0" smtClean="0"/>
              <a:t>].</a:t>
            </a:r>
          </a:p>
          <a:p>
            <a:endParaRPr lang="en-IE" dirty="0"/>
          </a:p>
          <a:p>
            <a:r>
              <a:rPr lang="en-IE" dirty="0"/>
              <a:t>Let’s pick every 4</a:t>
            </a:r>
            <a:r>
              <a:rPr lang="en-IE" baseline="30000" dirty="0"/>
              <a:t>th</a:t>
            </a:r>
            <a:r>
              <a:rPr lang="en-IE" dirty="0"/>
              <a:t> element:</a:t>
            </a: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Left Brace 2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362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[44, 23, 42, 33, 18, 54, 34, 16</a:t>
            </a:r>
            <a:r>
              <a:rPr lang="en-IE" dirty="0" smtClean="0"/>
              <a:t>].</a:t>
            </a:r>
          </a:p>
          <a:p>
            <a:endParaRPr lang="en-IE" dirty="0"/>
          </a:p>
          <a:p>
            <a:r>
              <a:rPr lang="en-IE" dirty="0"/>
              <a:t>Let’s pick every 4</a:t>
            </a:r>
            <a:r>
              <a:rPr lang="en-IE" baseline="30000" dirty="0"/>
              <a:t>th</a:t>
            </a:r>
            <a:r>
              <a:rPr lang="en-IE" dirty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44, 18</a:t>
            </a: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Left Brace 2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901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So, </a:t>
            </a:r>
            <a:r>
              <a:rPr lang="en-IE" dirty="0"/>
              <a:t>f</a:t>
            </a:r>
            <a:r>
              <a:rPr lang="en-IE" dirty="0" smtClean="0"/>
              <a:t>or example. Age </a:t>
            </a:r>
            <a:r>
              <a:rPr lang="en-IE" dirty="0"/>
              <a:t>= [44, 23, 42, 33, 18, 54, 34, 16</a:t>
            </a:r>
            <a:r>
              <a:rPr lang="en-IE" dirty="0" smtClean="0"/>
              <a:t>].</a:t>
            </a:r>
          </a:p>
          <a:p>
            <a:endParaRPr lang="en-IE" dirty="0"/>
          </a:p>
          <a:p>
            <a:r>
              <a:rPr lang="en-IE" dirty="0"/>
              <a:t>Let’s pick every 4</a:t>
            </a:r>
            <a:r>
              <a:rPr lang="en-IE" baseline="30000" dirty="0"/>
              <a:t>th</a:t>
            </a:r>
            <a:r>
              <a:rPr lang="en-IE" dirty="0"/>
              <a:t> element:</a:t>
            </a:r>
          </a:p>
          <a:p>
            <a:pPr lvl="1"/>
            <a:r>
              <a:rPr lang="en-IE" dirty="0" smtClean="0"/>
              <a:t>First group: </a:t>
            </a:r>
            <a:r>
              <a:rPr lang="en-IE" dirty="0" smtClean="0">
                <a:solidFill>
                  <a:srgbClr val="FF0000"/>
                </a:solidFill>
              </a:rPr>
              <a:t>44, 18</a:t>
            </a:r>
          </a:p>
          <a:p>
            <a:pPr marL="457200" lvl="1" indent="0">
              <a:buNone/>
            </a:pPr>
            <a:endParaRPr lang="en-IE" dirty="0" smtClean="0">
              <a:solidFill>
                <a:srgbClr val="FF0000"/>
              </a:solidFill>
            </a:endParaRPr>
          </a:p>
          <a:p>
            <a:endParaRPr lang="en-IE" dirty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" name="Left Brace 2"/>
          <p:cNvSpPr/>
          <p:nvPr/>
        </p:nvSpPr>
        <p:spPr>
          <a:xfrm rot="16200000">
            <a:off x="494307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7463358" y="2060849"/>
            <a:ext cx="360040" cy="504056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551914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Left Brace 8"/>
          <p:cNvSpPr/>
          <p:nvPr/>
        </p:nvSpPr>
        <p:spPr>
          <a:xfrm rot="16200000">
            <a:off x="8039422" y="2060849"/>
            <a:ext cx="360040" cy="504056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726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2039</Words>
  <Application>Microsoft Office PowerPoint</Application>
  <PresentationFormat>Custom</PresentationFormat>
  <Paragraphs>309</Paragraphs>
  <Slides>38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Shell Sort</vt:lpstr>
      <vt:lpstr>Shell Sort</vt:lpstr>
      <vt:lpstr>Shell Sort</vt:lpstr>
      <vt:lpstr>Donald L. Shell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Shell Sort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136</cp:revision>
  <dcterms:created xsi:type="dcterms:W3CDTF">2011-11-22T13:33:19Z</dcterms:created>
  <dcterms:modified xsi:type="dcterms:W3CDTF">2016-02-22T13:09:43Z</dcterms:modified>
</cp:coreProperties>
</file>