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8" r:id="rId2"/>
    <p:sldId id="705" r:id="rId3"/>
    <p:sldId id="770" r:id="rId4"/>
    <p:sldId id="769" r:id="rId5"/>
    <p:sldId id="768" r:id="rId6"/>
    <p:sldId id="729" r:id="rId7"/>
    <p:sldId id="763" r:id="rId8"/>
    <p:sldId id="771" r:id="rId9"/>
    <p:sldId id="773" r:id="rId10"/>
    <p:sldId id="776" r:id="rId11"/>
    <p:sldId id="777" r:id="rId12"/>
    <p:sldId id="745" r:id="rId13"/>
    <p:sldId id="778" r:id="rId14"/>
    <p:sldId id="817" r:id="rId15"/>
    <p:sldId id="779" r:id="rId16"/>
    <p:sldId id="788" r:id="rId17"/>
    <p:sldId id="789" r:id="rId18"/>
    <p:sldId id="800" r:id="rId19"/>
    <p:sldId id="794" r:id="rId20"/>
    <p:sldId id="795" r:id="rId21"/>
    <p:sldId id="796" r:id="rId22"/>
    <p:sldId id="797" r:id="rId23"/>
    <p:sldId id="798" r:id="rId24"/>
    <p:sldId id="781" r:id="rId25"/>
    <p:sldId id="783" r:id="rId26"/>
    <p:sldId id="784" r:id="rId27"/>
    <p:sldId id="785" r:id="rId28"/>
    <p:sldId id="786" r:id="rId29"/>
    <p:sldId id="787" r:id="rId30"/>
    <p:sldId id="793" r:id="rId31"/>
    <p:sldId id="792" r:id="rId32"/>
    <p:sldId id="801" r:id="rId33"/>
    <p:sldId id="802" r:id="rId34"/>
    <p:sldId id="803" r:id="rId35"/>
    <p:sldId id="804" r:id="rId36"/>
    <p:sldId id="775" r:id="rId37"/>
    <p:sldId id="805" r:id="rId38"/>
    <p:sldId id="806" r:id="rId39"/>
    <p:sldId id="809" r:id="rId40"/>
    <p:sldId id="807" r:id="rId41"/>
    <p:sldId id="810" r:id="rId42"/>
    <p:sldId id="808" r:id="rId43"/>
    <p:sldId id="811" r:id="rId44"/>
    <p:sldId id="812" r:id="rId45"/>
    <p:sldId id="813" r:id="rId46"/>
    <p:sldId id="814" r:id="rId47"/>
    <p:sldId id="815" r:id="rId48"/>
    <p:sldId id="816" r:id="rId49"/>
    <p:sldId id="818" r:id="rId50"/>
    <p:sldId id="819" r:id="rId51"/>
    <p:sldId id="820" r:id="rId52"/>
    <p:sldId id="824" r:id="rId53"/>
    <p:sldId id="821" r:id="rId54"/>
    <p:sldId id="822" r:id="rId55"/>
    <p:sldId id="823" r:id="rId56"/>
    <p:sldId id="825" r:id="rId57"/>
    <p:sldId id="826" r:id="rId58"/>
    <p:sldId id="557" r:id="rId59"/>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9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F2B873-4957-4E3B-A77F-8908B9507D51}" type="datetimeFigureOut">
              <a:rPr lang="en-IE" smtClean="0"/>
              <a:t>11/04/2016</a:t>
            </a:fld>
            <a:endParaRPr lang="en-IE"/>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D8A29D-1E5C-4453-A787-2853283287FD}" type="slidenum">
              <a:rPr lang="en-IE" smtClean="0"/>
              <a:t>‹#›</a:t>
            </a:fld>
            <a:endParaRPr lang="en-IE"/>
          </a:p>
        </p:txBody>
      </p:sp>
    </p:spTree>
    <p:extLst>
      <p:ext uri="{BB962C8B-B14F-4D97-AF65-F5344CB8AC3E}">
        <p14:creationId xmlns:p14="http://schemas.microsoft.com/office/powerpoint/2010/main" val="2733757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676021C0-1213-4F34-A6AB-E33E0EFBFE64}" type="datetimeFigureOut">
              <a:rPr lang="en-IE" smtClean="0"/>
              <a:pPr/>
              <a:t>11/04/2016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63132FE-B943-4AC5-9B2C-5F8E869A79B0}"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76021C0-1213-4F34-A6AB-E33E0EFBFE64}" type="datetimeFigureOut">
              <a:rPr lang="en-IE" smtClean="0"/>
              <a:pPr/>
              <a:t>11/04/2016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63132FE-B943-4AC5-9B2C-5F8E869A79B0}"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76021C0-1213-4F34-A6AB-E33E0EFBFE64}" type="datetimeFigureOut">
              <a:rPr lang="en-IE" smtClean="0"/>
              <a:pPr/>
              <a:t>11/04/2016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63132FE-B943-4AC5-9B2C-5F8E869A79B0}"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676021C0-1213-4F34-A6AB-E33E0EFBFE64}" type="datetimeFigureOut">
              <a:rPr lang="en-IE" smtClean="0"/>
              <a:pPr/>
              <a:t>11/04/2016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63132FE-B943-4AC5-9B2C-5F8E869A79B0}"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6021C0-1213-4F34-A6AB-E33E0EFBFE64}" type="datetimeFigureOut">
              <a:rPr lang="en-IE" smtClean="0"/>
              <a:pPr/>
              <a:t>11/04/2016</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263132FE-B943-4AC5-9B2C-5F8E869A79B0}"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676021C0-1213-4F34-A6AB-E33E0EFBFE64}" type="datetimeFigureOut">
              <a:rPr lang="en-IE" smtClean="0"/>
              <a:pPr/>
              <a:t>11/04/2016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63132FE-B943-4AC5-9B2C-5F8E869A79B0}"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676021C0-1213-4F34-A6AB-E33E0EFBFE64}" type="datetimeFigureOut">
              <a:rPr lang="en-IE" smtClean="0"/>
              <a:pPr/>
              <a:t>11/04/2016</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263132FE-B943-4AC5-9B2C-5F8E869A79B0}"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676021C0-1213-4F34-A6AB-E33E0EFBFE64}" type="datetimeFigureOut">
              <a:rPr lang="en-IE" smtClean="0"/>
              <a:pPr/>
              <a:t>11/04/2016</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263132FE-B943-4AC5-9B2C-5F8E869A79B0}"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6021C0-1213-4F34-A6AB-E33E0EFBFE64}" type="datetimeFigureOut">
              <a:rPr lang="en-IE" smtClean="0"/>
              <a:pPr/>
              <a:t>11/04/2016</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263132FE-B943-4AC5-9B2C-5F8E869A79B0}"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021C0-1213-4F34-A6AB-E33E0EFBFE64}" type="datetimeFigureOut">
              <a:rPr lang="en-IE" smtClean="0"/>
              <a:pPr/>
              <a:t>11/04/2016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63132FE-B943-4AC5-9B2C-5F8E869A79B0}"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6021C0-1213-4F34-A6AB-E33E0EFBFE64}" type="datetimeFigureOut">
              <a:rPr lang="en-IE" smtClean="0"/>
              <a:pPr/>
              <a:t>11/04/2016</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263132FE-B943-4AC5-9B2C-5F8E869A79B0}"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021C0-1213-4F34-A6AB-E33E0EFBFE64}" type="datetimeFigureOut">
              <a:rPr lang="en-IE" smtClean="0"/>
              <a:pPr/>
              <a:t>11/04/2016</a:t>
            </a:fld>
            <a:endParaRPr lang="en-IE"/>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3132FE-B943-4AC5-9B2C-5F8E869A79B0}"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IE" sz="6000" dirty="0" smtClean="0">
                <a:solidFill>
                  <a:schemeClr val="bg1"/>
                </a:solidFill>
              </a:rPr>
              <a:t>Python: Programming the Google Search</a:t>
            </a:r>
            <a:endParaRPr lang="en-IE" sz="6000" dirty="0">
              <a:solidFill>
                <a:schemeClr val="bg1"/>
              </a:solidFill>
            </a:endParaRPr>
          </a:p>
        </p:txBody>
      </p:sp>
      <p:sp>
        <p:nvSpPr>
          <p:cNvPr id="3" name="Subtitle 2"/>
          <p:cNvSpPr>
            <a:spLocks noGrp="1"/>
          </p:cNvSpPr>
          <p:nvPr>
            <p:ph type="subTitle" idx="1"/>
          </p:nvPr>
        </p:nvSpPr>
        <p:spPr/>
        <p:txBody>
          <a:bodyPr/>
          <a:lstStyle/>
          <a:p>
            <a:r>
              <a:rPr lang="en-IE" dirty="0" smtClean="0">
                <a:solidFill>
                  <a:schemeClr val="bg1"/>
                </a:solidFill>
              </a:rPr>
              <a:t>Damian Gordon</a:t>
            </a:r>
            <a:endParaRPr lang="en-IE" dirty="0">
              <a:solidFill>
                <a:schemeClr val="bg1"/>
              </a:solidFill>
            </a:endParaRPr>
          </a:p>
        </p:txBody>
      </p:sp>
      <p:sp>
        <p:nvSpPr>
          <p:cNvPr id="5" name="Subtitle 2"/>
          <p:cNvSpPr txBox="1">
            <a:spLocks/>
          </p:cNvSpPr>
          <p:nvPr/>
        </p:nvSpPr>
        <p:spPr>
          <a:xfrm>
            <a:off x="550590" y="5793060"/>
            <a:ext cx="10873208" cy="8763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IE" dirty="0" smtClean="0">
                <a:solidFill>
                  <a:schemeClr val="bg1"/>
                </a:solidFill>
              </a:rPr>
              <a:t>Ref: Donaldson</a:t>
            </a:r>
            <a:r>
              <a:rPr lang="en-IE" dirty="0">
                <a:solidFill>
                  <a:schemeClr val="bg1"/>
                </a:solidFill>
              </a:rPr>
              <a:t>, 2013, Python: Visual </a:t>
            </a:r>
            <a:r>
              <a:rPr lang="en-IE" dirty="0" err="1">
                <a:solidFill>
                  <a:schemeClr val="bg1"/>
                </a:solidFill>
              </a:rPr>
              <a:t>QuickStart</a:t>
            </a:r>
            <a:r>
              <a:rPr lang="en-IE" dirty="0">
                <a:solidFill>
                  <a:schemeClr val="bg1"/>
                </a:solidFill>
              </a:rPr>
              <a:t> </a:t>
            </a:r>
            <a:r>
              <a:rPr lang="en-IE" dirty="0" smtClean="0">
                <a:solidFill>
                  <a:schemeClr val="bg1"/>
                </a:solidFill>
              </a:rPr>
              <a:t>Guide, Chap.11</a:t>
            </a:r>
            <a:endParaRPr lang="en-IE"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Handling Strings</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fontScale="92500" lnSpcReduction="20000"/>
          </a:bodyPr>
          <a:lstStyle/>
          <a:p>
            <a:pPr marL="0" indent="0">
              <a:buNone/>
            </a:pPr>
            <a:r>
              <a:rPr lang="en-IE" sz="4000" dirty="0" smtClean="0">
                <a:solidFill>
                  <a:schemeClr val="bg1"/>
                </a:solidFill>
                <a:latin typeface="Courier New" panose="02070309020205020404" pitchFamily="49" charset="0"/>
                <a:cs typeface="Courier New" panose="02070309020205020404" pitchFamily="49" charset="0"/>
              </a:rPr>
              <a:t>s </a:t>
            </a:r>
            <a:r>
              <a:rPr lang="en-IE" sz="4000" dirty="0">
                <a:solidFill>
                  <a:schemeClr val="bg1"/>
                </a:solidFill>
                <a:latin typeface="Courier New" panose="02070309020205020404" pitchFamily="49" charset="0"/>
                <a:cs typeface="Courier New" panose="02070309020205020404" pitchFamily="49" charset="0"/>
              </a:rPr>
              <a:t>= </a:t>
            </a:r>
            <a:r>
              <a:rPr lang="en-IE" sz="4000" dirty="0" smtClean="0">
                <a:solidFill>
                  <a:schemeClr val="bg1"/>
                </a:solidFill>
                <a:latin typeface="Courier New" panose="02070309020205020404" pitchFamily="49" charset="0"/>
                <a:cs typeface="Courier New" panose="02070309020205020404" pitchFamily="49" charset="0"/>
              </a:rPr>
              <a:t>“A </a:t>
            </a:r>
            <a:r>
              <a:rPr lang="en-IE" sz="4000" dirty="0">
                <a:solidFill>
                  <a:schemeClr val="bg1"/>
                </a:solidFill>
                <a:latin typeface="Courier New" panose="02070309020205020404" pitchFamily="49" charset="0"/>
                <a:cs typeface="Courier New" panose="02070309020205020404" pitchFamily="49" charset="0"/>
              </a:rPr>
              <a:t>long time ago in a galaxy far, far away </a:t>
            </a:r>
            <a:r>
              <a:rPr lang="en-IE" sz="4000" dirty="0" smtClean="0">
                <a:solidFill>
                  <a:schemeClr val="bg1"/>
                </a:solidFill>
                <a:latin typeface="Courier New" panose="02070309020205020404" pitchFamily="49" charset="0"/>
                <a:cs typeface="Courier New" panose="02070309020205020404" pitchFamily="49" charset="0"/>
              </a:rPr>
              <a:t>...”</a:t>
            </a:r>
            <a:endParaRPr lang="en-IE" sz="4000" dirty="0">
              <a:solidFill>
                <a:schemeClr val="bg1"/>
              </a:solidFill>
              <a:latin typeface="Courier New" panose="02070309020205020404" pitchFamily="49" charset="0"/>
              <a:cs typeface="Courier New" panose="02070309020205020404" pitchFamily="49" charset="0"/>
            </a:endParaRP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4000" dirty="0" err="1" smtClean="0">
                <a:solidFill>
                  <a:schemeClr val="bg1"/>
                </a:solidFill>
                <a:latin typeface="Courier New" panose="02070309020205020404" pitchFamily="49" charset="0"/>
                <a:cs typeface="Courier New" panose="02070309020205020404" pitchFamily="49" charset="0"/>
              </a:rPr>
              <a:t>s.split</a:t>
            </a:r>
            <a:r>
              <a:rPr lang="en-IE" sz="4000" dirty="0" smtClean="0">
                <a:solidFill>
                  <a:schemeClr val="bg1"/>
                </a:solidFill>
                <a:latin typeface="Courier New" panose="02070309020205020404" pitchFamily="49" charset="0"/>
                <a:cs typeface="Courier New" panose="02070309020205020404" pitchFamily="49" charset="0"/>
              </a:rPr>
              <a:t>()</a:t>
            </a: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4000" dirty="0" smtClean="0">
                <a:solidFill>
                  <a:schemeClr val="bg1"/>
                </a:solidFill>
                <a:latin typeface="Courier New" panose="02070309020205020404" pitchFamily="49" charset="0"/>
                <a:cs typeface="Courier New" panose="02070309020205020404" pitchFamily="49" charset="0"/>
              </a:rPr>
              <a:t>[</a:t>
            </a:r>
            <a:r>
              <a:rPr lang="en-IE" sz="4000" dirty="0">
                <a:solidFill>
                  <a:schemeClr val="bg1"/>
                </a:solidFill>
                <a:latin typeface="Courier New" panose="02070309020205020404" pitchFamily="49" charset="0"/>
                <a:cs typeface="Courier New" panose="02070309020205020404" pitchFamily="49" charset="0"/>
              </a:rPr>
              <a:t>'a', 'long', 'time', 'ago', 'in', 'a', 'galaxy', 'far,', 'far', 'away', '...']</a:t>
            </a: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p:txBody>
      </p:sp>
      <p:sp>
        <p:nvSpPr>
          <p:cNvPr id="4" name="Rectangle 3"/>
          <p:cNvSpPr/>
          <p:nvPr/>
        </p:nvSpPr>
        <p:spPr>
          <a:xfrm>
            <a:off x="478582" y="2924944"/>
            <a:ext cx="11305256" cy="3096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66805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Handling Strings</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fontScale="92500" lnSpcReduction="20000"/>
          </a:bodyPr>
          <a:lstStyle/>
          <a:p>
            <a:pPr marL="0" indent="0">
              <a:buNone/>
            </a:pPr>
            <a:r>
              <a:rPr lang="en-IE" sz="4000" dirty="0" smtClean="0">
                <a:solidFill>
                  <a:schemeClr val="bg1"/>
                </a:solidFill>
                <a:latin typeface="Courier New" panose="02070309020205020404" pitchFamily="49" charset="0"/>
                <a:cs typeface="Courier New" panose="02070309020205020404" pitchFamily="49" charset="0"/>
              </a:rPr>
              <a:t>s </a:t>
            </a:r>
            <a:r>
              <a:rPr lang="en-IE" sz="4000" dirty="0">
                <a:solidFill>
                  <a:schemeClr val="bg1"/>
                </a:solidFill>
                <a:latin typeface="Courier New" panose="02070309020205020404" pitchFamily="49" charset="0"/>
                <a:cs typeface="Courier New" panose="02070309020205020404" pitchFamily="49" charset="0"/>
              </a:rPr>
              <a:t>= </a:t>
            </a:r>
            <a:r>
              <a:rPr lang="en-IE" sz="4000" dirty="0" smtClean="0">
                <a:solidFill>
                  <a:schemeClr val="bg1"/>
                </a:solidFill>
                <a:latin typeface="Courier New" panose="02070309020205020404" pitchFamily="49" charset="0"/>
                <a:cs typeface="Courier New" panose="02070309020205020404" pitchFamily="49" charset="0"/>
              </a:rPr>
              <a:t>“A </a:t>
            </a:r>
            <a:r>
              <a:rPr lang="en-IE" sz="4000" dirty="0">
                <a:solidFill>
                  <a:schemeClr val="bg1"/>
                </a:solidFill>
                <a:latin typeface="Courier New" panose="02070309020205020404" pitchFamily="49" charset="0"/>
                <a:cs typeface="Courier New" panose="02070309020205020404" pitchFamily="49" charset="0"/>
              </a:rPr>
              <a:t>long time ago in a galaxy far, far away </a:t>
            </a:r>
            <a:r>
              <a:rPr lang="en-IE" sz="4000" dirty="0" smtClean="0">
                <a:solidFill>
                  <a:schemeClr val="bg1"/>
                </a:solidFill>
                <a:latin typeface="Courier New" panose="02070309020205020404" pitchFamily="49" charset="0"/>
                <a:cs typeface="Courier New" panose="02070309020205020404" pitchFamily="49" charset="0"/>
              </a:rPr>
              <a:t>...”</a:t>
            </a:r>
            <a:endParaRPr lang="en-IE" sz="4000" dirty="0">
              <a:solidFill>
                <a:schemeClr val="bg1"/>
              </a:solidFill>
              <a:latin typeface="Courier New" panose="02070309020205020404" pitchFamily="49" charset="0"/>
              <a:cs typeface="Courier New" panose="02070309020205020404" pitchFamily="49" charset="0"/>
            </a:endParaRP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4000" dirty="0" err="1" smtClean="0">
                <a:solidFill>
                  <a:schemeClr val="bg1"/>
                </a:solidFill>
                <a:latin typeface="Courier New" panose="02070309020205020404" pitchFamily="49" charset="0"/>
                <a:cs typeface="Courier New" panose="02070309020205020404" pitchFamily="49" charset="0"/>
              </a:rPr>
              <a:t>s.split</a:t>
            </a:r>
            <a:r>
              <a:rPr lang="en-IE" sz="4000" dirty="0" smtClean="0">
                <a:solidFill>
                  <a:schemeClr val="bg1"/>
                </a:solidFill>
                <a:latin typeface="Courier New" panose="02070309020205020404" pitchFamily="49" charset="0"/>
                <a:cs typeface="Courier New" panose="02070309020205020404" pitchFamily="49" charset="0"/>
              </a:rPr>
              <a:t>()</a:t>
            </a: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4000" dirty="0" smtClean="0">
                <a:solidFill>
                  <a:schemeClr val="bg1"/>
                </a:solidFill>
                <a:latin typeface="Courier New" panose="02070309020205020404" pitchFamily="49" charset="0"/>
                <a:cs typeface="Courier New" panose="02070309020205020404" pitchFamily="49" charset="0"/>
              </a:rPr>
              <a:t>[</a:t>
            </a:r>
            <a:r>
              <a:rPr lang="en-IE" sz="4000" dirty="0">
                <a:solidFill>
                  <a:schemeClr val="bg1"/>
                </a:solidFill>
                <a:latin typeface="Courier New" panose="02070309020205020404" pitchFamily="49" charset="0"/>
                <a:cs typeface="Courier New" panose="02070309020205020404" pitchFamily="49" charset="0"/>
              </a:rPr>
              <a:t>'a', 'long', 'time', 'ago', 'in', 'a', 'galaxy', 'far,', 'far', 'away', '...']</a:t>
            </a: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p:txBody>
      </p:sp>
      <p:sp>
        <p:nvSpPr>
          <p:cNvPr id="4" name="Rectangle 3"/>
          <p:cNvSpPr/>
          <p:nvPr/>
        </p:nvSpPr>
        <p:spPr>
          <a:xfrm>
            <a:off x="478582" y="3933056"/>
            <a:ext cx="11305256" cy="208823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868945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Handling Strings</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fontScale="92500" lnSpcReduction="20000"/>
          </a:bodyPr>
          <a:lstStyle/>
          <a:p>
            <a:pPr marL="0" indent="0">
              <a:buNone/>
            </a:pPr>
            <a:r>
              <a:rPr lang="en-IE" sz="4000" dirty="0" smtClean="0">
                <a:solidFill>
                  <a:schemeClr val="bg1"/>
                </a:solidFill>
                <a:latin typeface="Courier New" panose="02070309020205020404" pitchFamily="49" charset="0"/>
                <a:cs typeface="Courier New" panose="02070309020205020404" pitchFamily="49" charset="0"/>
              </a:rPr>
              <a:t>s </a:t>
            </a:r>
            <a:r>
              <a:rPr lang="en-IE" sz="4000" dirty="0">
                <a:solidFill>
                  <a:schemeClr val="bg1"/>
                </a:solidFill>
                <a:latin typeface="Courier New" panose="02070309020205020404" pitchFamily="49" charset="0"/>
                <a:cs typeface="Courier New" panose="02070309020205020404" pitchFamily="49" charset="0"/>
              </a:rPr>
              <a:t>= </a:t>
            </a:r>
            <a:r>
              <a:rPr lang="en-IE" sz="4000" dirty="0" smtClean="0">
                <a:solidFill>
                  <a:schemeClr val="bg1"/>
                </a:solidFill>
                <a:latin typeface="Courier New" panose="02070309020205020404" pitchFamily="49" charset="0"/>
                <a:cs typeface="Courier New" panose="02070309020205020404" pitchFamily="49" charset="0"/>
              </a:rPr>
              <a:t>“A </a:t>
            </a:r>
            <a:r>
              <a:rPr lang="en-IE" sz="4000" dirty="0">
                <a:solidFill>
                  <a:schemeClr val="bg1"/>
                </a:solidFill>
                <a:latin typeface="Courier New" panose="02070309020205020404" pitchFamily="49" charset="0"/>
                <a:cs typeface="Courier New" panose="02070309020205020404" pitchFamily="49" charset="0"/>
              </a:rPr>
              <a:t>long time ago in a galaxy far, far away </a:t>
            </a:r>
            <a:r>
              <a:rPr lang="en-IE" sz="4000" dirty="0" smtClean="0">
                <a:solidFill>
                  <a:schemeClr val="bg1"/>
                </a:solidFill>
                <a:latin typeface="Courier New" panose="02070309020205020404" pitchFamily="49" charset="0"/>
                <a:cs typeface="Courier New" panose="02070309020205020404" pitchFamily="49" charset="0"/>
              </a:rPr>
              <a:t>...”</a:t>
            </a:r>
            <a:endParaRPr lang="en-IE" sz="4000" dirty="0">
              <a:solidFill>
                <a:schemeClr val="bg1"/>
              </a:solidFill>
              <a:latin typeface="Courier New" panose="02070309020205020404" pitchFamily="49" charset="0"/>
              <a:cs typeface="Courier New" panose="02070309020205020404" pitchFamily="49" charset="0"/>
            </a:endParaRP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4000" dirty="0" err="1" smtClean="0">
                <a:solidFill>
                  <a:schemeClr val="bg1"/>
                </a:solidFill>
                <a:latin typeface="Courier New" panose="02070309020205020404" pitchFamily="49" charset="0"/>
                <a:cs typeface="Courier New" panose="02070309020205020404" pitchFamily="49" charset="0"/>
              </a:rPr>
              <a:t>s.split</a:t>
            </a:r>
            <a:r>
              <a:rPr lang="en-IE" sz="4000" dirty="0" smtClean="0">
                <a:solidFill>
                  <a:schemeClr val="bg1"/>
                </a:solidFill>
                <a:latin typeface="Courier New" panose="02070309020205020404" pitchFamily="49" charset="0"/>
                <a:cs typeface="Courier New" panose="02070309020205020404" pitchFamily="49" charset="0"/>
              </a:rPr>
              <a:t>()</a:t>
            </a: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4000" dirty="0" smtClean="0">
                <a:solidFill>
                  <a:schemeClr val="bg1"/>
                </a:solidFill>
                <a:latin typeface="Courier New" panose="02070309020205020404" pitchFamily="49" charset="0"/>
                <a:cs typeface="Courier New" panose="02070309020205020404" pitchFamily="49" charset="0"/>
              </a:rPr>
              <a:t>&gt;&gt;&gt; [‘A', </a:t>
            </a:r>
            <a:r>
              <a:rPr lang="en-IE" sz="4000" dirty="0">
                <a:solidFill>
                  <a:schemeClr val="bg1"/>
                </a:solidFill>
                <a:latin typeface="Courier New" panose="02070309020205020404" pitchFamily="49" charset="0"/>
                <a:cs typeface="Courier New" panose="02070309020205020404" pitchFamily="49" charset="0"/>
              </a:rPr>
              <a:t>'long', 'time', 'ago', 'in', 'a', 'galaxy', 'far,', 'far', 'away', '...']</a:t>
            </a: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210813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Handling Strings</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a:bodyPr>
          <a:lstStyle/>
          <a:p>
            <a:pPr marL="0" indent="0">
              <a:buNone/>
            </a:pPr>
            <a:r>
              <a:rPr lang="en-IE" sz="4000" dirty="0" smtClean="0">
                <a:solidFill>
                  <a:schemeClr val="bg1"/>
                </a:solidFill>
                <a:latin typeface="Courier New" panose="02070309020205020404" pitchFamily="49" charset="0"/>
                <a:cs typeface="Courier New" panose="02070309020205020404" pitchFamily="49" charset="0"/>
              </a:rPr>
              <a:t>t = </a:t>
            </a:r>
            <a:r>
              <a:rPr lang="en-IE" sz="4000" dirty="0" err="1" smtClean="0">
                <a:solidFill>
                  <a:schemeClr val="bg1"/>
                </a:solidFill>
                <a:latin typeface="Courier New" panose="02070309020205020404" pitchFamily="49" charset="0"/>
                <a:cs typeface="Courier New" panose="02070309020205020404" pitchFamily="49" charset="0"/>
              </a:rPr>
              <a:t>s.split</a:t>
            </a:r>
            <a:r>
              <a:rPr lang="en-IE" sz="4000" dirty="0" smtClean="0">
                <a:solidFill>
                  <a:schemeClr val="bg1"/>
                </a:solidFill>
                <a:latin typeface="Courier New" panose="02070309020205020404" pitchFamily="49" charset="0"/>
                <a:cs typeface="Courier New" panose="02070309020205020404" pitchFamily="49" charset="0"/>
              </a:rPr>
              <a:t>()</a:t>
            </a: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4000" dirty="0">
                <a:solidFill>
                  <a:schemeClr val="bg1"/>
                </a:solidFill>
                <a:latin typeface="Courier New" panose="02070309020205020404" pitchFamily="49" charset="0"/>
                <a:cs typeface="Courier New" panose="02070309020205020404" pitchFamily="49" charset="0"/>
              </a:rPr>
              <a:t>p</a:t>
            </a:r>
            <a:r>
              <a:rPr lang="en-IE" sz="4000" dirty="0" smtClean="0">
                <a:solidFill>
                  <a:schemeClr val="bg1"/>
                </a:solidFill>
                <a:latin typeface="Courier New" panose="02070309020205020404" pitchFamily="49" charset="0"/>
                <a:cs typeface="Courier New" panose="02070309020205020404" pitchFamily="49" charset="0"/>
              </a:rPr>
              <a:t>rint(t)</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&gt;&gt;&gt; [‘A', 'long', 'time', 'ago', 'in', 'a', 'galaxy', 'far,', 'far', 'away', '...']</a:t>
            </a: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54517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Handling Strings</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a:bodyPr>
          <a:lstStyle/>
          <a:p>
            <a:pPr marL="0" indent="0">
              <a:buNone/>
            </a:pPr>
            <a:r>
              <a:rPr lang="en-IE" sz="4000" dirty="0" smtClean="0">
                <a:solidFill>
                  <a:schemeClr val="bg1"/>
                </a:solidFill>
                <a:latin typeface="Courier New" panose="02070309020205020404" pitchFamily="49" charset="0"/>
                <a:cs typeface="Courier New" panose="02070309020205020404" pitchFamily="49" charset="0"/>
              </a:rPr>
              <a:t>t = </a:t>
            </a:r>
            <a:r>
              <a:rPr lang="en-IE" sz="4000" dirty="0" err="1" smtClean="0">
                <a:solidFill>
                  <a:schemeClr val="bg1"/>
                </a:solidFill>
                <a:latin typeface="Courier New" panose="02070309020205020404" pitchFamily="49" charset="0"/>
                <a:cs typeface="Courier New" panose="02070309020205020404" pitchFamily="49" charset="0"/>
              </a:rPr>
              <a:t>s.split</a:t>
            </a:r>
            <a:r>
              <a:rPr lang="en-IE" sz="4000" dirty="0" smtClean="0">
                <a:solidFill>
                  <a:schemeClr val="bg1"/>
                </a:solidFill>
                <a:latin typeface="Courier New" panose="02070309020205020404" pitchFamily="49" charset="0"/>
                <a:cs typeface="Courier New" panose="02070309020205020404" pitchFamily="49" charset="0"/>
              </a:rPr>
              <a:t>()</a:t>
            </a: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4000" dirty="0">
                <a:solidFill>
                  <a:schemeClr val="bg1"/>
                </a:solidFill>
                <a:latin typeface="Courier New" panose="02070309020205020404" pitchFamily="49" charset="0"/>
                <a:cs typeface="Courier New" panose="02070309020205020404" pitchFamily="49" charset="0"/>
              </a:rPr>
              <a:t>p</a:t>
            </a:r>
            <a:r>
              <a:rPr lang="en-IE" sz="4000" dirty="0" smtClean="0">
                <a:solidFill>
                  <a:schemeClr val="bg1"/>
                </a:solidFill>
                <a:latin typeface="Courier New" panose="02070309020205020404" pitchFamily="49" charset="0"/>
                <a:cs typeface="Courier New" panose="02070309020205020404" pitchFamily="49" charset="0"/>
              </a:rPr>
              <a:t>rint(t)</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&gt;&gt;&gt; [‘A', 'long', 'time', 'ago', 'in', 'a', 'galaxy', 'far,', 'far', 'away', '...']</a:t>
            </a: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p:txBody>
      </p:sp>
      <p:sp>
        <p:nvSpPr>
          <p:cNvPr id="4" name="Oval 3"/>
          <p:cNvSpPr/>
          <p:nvPr/>
        </p:nvSpPr>
        <p:spPr>
          <a:xfrm>
            <a:off x="2278782" y="3789040"/>
            <a:ext cx="936104" cy="7920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p:cNvSpPr/>
          <p:nvPr/>
        </p:nvSpPr>
        <p:spPr>
          <a:xfrm>
            <a:off x="5591150" y="5013176"/>
            <a:ext cx="936104" cy="7920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p:cNvSpPr/>
          <p:nvPr/>
        </p:nvSpPr>
        <p:spPr>
          <a:xfrm>
            <a:off x="7967414" y="4437112"/>
            <a:ext cx="936104" cy="7920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63290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Handling Strings</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a:bodyPr>
          <a:lstStyle/>
          <a:p>
            <a:pPr marL="0" indent="0">
              <a:buNone/>
            </a:pPr>
            <a:r>
              <a:rPr lang="en-IE" sz="4000" dirty="0" err="1" smtClean="0">
                <a:solidFill>
                  <a:schemeClr val="bg1"/>
                </a:solidFill>
                <a:latin typeface="Courier New" panose="02070309020205020404" pitchFamily="49" charset="0"/>
                <a:cs typeface="Courier New" panose="02070309020205020404" pitchFamily="49" charset="0"/>
              </a:rPr>
              <a:t>len</a:t>
            </a:r>
            <a:r>
              <a:rPr lang="en-IE" sz="4000" dirty="0" smtClean="0">
                <a:solidFill>
                  <a:schemeClr val="bg1"/>
                </a:solidFill>
                <a:latin typeface="Courier New" panose="02070309020205020404" pitchFamily="49" charset="0"/>
                <a:cs typeface="Courier New" panose="02070309020205020404" pitchFamily="49" charset="0"/>
              </a:rPr>
              <a:t>(t)</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&gt;&gt;&gt; 11</a:t>
            </a:r>
          </a:p>
        </p:txBody>
      </p:sp>
    </p:spTree>
    <p:extLst>
      <p:ext uri="{BB962C8B-B14F-4D97-AF65-F5344CB8AC3E}">
        <p14:creationId xmlns:p14="http://schemas.microsoft.com/office/powerpoint/2010/main" val="7645370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Handling Strings</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lnSpcReduction="10000"/>
          </a:bodyPr>
          <a:lstStyle/>
          <a:p>
            <a:pPr marL="0" indent="0">
              <a:buNone/>
            </a:pPr>
            <a:r>
              <a:rPr lang="en-IE" sz="4000" dirty="0">
                <a:solidFill>
                  <a:schemeClr val="bg1"/>
                </a:solidFill>
                <a:latin typeface="Courier New" panose="02070309020205020404" pitchFamily="49" charset="0"/>
                <a:cs typeface="Courier New" panose="02070309020205020404" pitchFamily="49" charset="0"/>
              </a:rPr>
              <a:t>s = “A long time ago in a galaxy far, far away </a:t>
            </a:r>
            <a:r>
              <a:rPr lang="en-IE" sz="4000" dirty="0" smtClean="0">
                <a:solidFill>
                  <a:schemeClr val="bg1"/>
                </a:solidFill>
                <a:latin typeface="Courier New" panose="02070309020205020404" pitchFamily="49" charset="0"/>
                <a:cs typeface="Courier New" panose="02070309020205020404" pitchFamily="49" charset="0"/>
              </a:rPr>
              <a:t>...”</a:t>
            </a: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4000" dirty="0" smtClean="0">
                <a:solidFill>
                  <a:schemeClr val="bg1"/>
                </a:solidFill>
                <a:latin typeface="Courier New" panose="02070309020205020404" pitchFamily="49" charset="0"/>
                <a:cs typeface="Courier New" panose="02070309020205020404" pitchFamily="49" charset="0"/>
              </a:rPr>
              <a:t>s2 </a:t>
            </a:r>
            <a:r>
              <a:rPr lang="en-IE" sz="4000" dirty="0">
                <a:solidFill>
                  <a:schemeClr val="bg1"/>
                </a:solidFill>
                <a:latin typeface="Courier New" panose="02070309020205020404" pitchFamily="49" charset="0"/>
                <a:cs typeface="Courier New" panose="02070309020205020404" pitchFamily="49" charset="0"/>
              </a:rPr>
              <a:t>= </a:t>
            </a:r>
            <a:r>
              <a:rPr lang="en-IE" sz="4000" dirty="0" smtClean="0">
                <a:solidFill>
                  <a:schemeClr val="bg1"/>
                </a:solidFill>
                <a:latin typeface="Courier New" panose="02070309020205020404" pitchFamily="49" charset="0"/>
                <a:cs typeface="Courier New" panose="02070309020205020404" pitchFamily="49" charset="0"/>
              </a:rPr>
              <a:t>“a </a:t>
            </a:r>
            <a:r>
              <a:rPr lang="en-IE" sz="4000" dirty="0">
                <a:solidFill>
                  <a:schemeClr val="bg1"/>
                </a:solidFill>
                <a:latin typeface="Courier New" panose="02070309020205020404" pitchFamily="49" charset="0"/>
                <a:cs typeface="Courier New" panose="02070309020205020404" pitchFamily="49" charset="0"/>
              </a:rPr>
              <a:t>long time ago in a galaxy </a:t>
            </a:r>
            <a:r>
              <a:rPr lang="en-IE" sz="4000" dirty="0" smtClean="0">
                <a:solidFill>
                  <a:schemeClr val="bg1"/>
                </a:solidFill>
                <a:latin typeface="Courier New" panose="02070309020205020404" pitchFamily="49" charset="0"/>
                <a:cs typeface="Courier New" panose="02070309020205020404" pitchFamily="49" charset="0"/>
              </a:rPr>
              <a:t>far </a:t>
            </a:r>
            <a:r>
              <a:rPr lang="en-IE" sz="4000" dirty="0" err="1">
                <a:solidFill>
                  <a:schemeClr val="bg1"/>
                </a:solidFill>
                <a:latin typeface="Courier New" panose="02070309020205020404" pitchFamily="49" charset="0"/>
                <a:cs typeface="Courier New" panose="02070309020205020404" pitchFamily="49" charset="0"/>
              </a:rPr>
              <a:t>far</a:t>
            </a:r>
            <a:r>
              <a:rPr lang="en-IE" sz="4000" dirty="0">
                <a:solidFill>
                  <a:schemeClr val="bg1"/>
                </a:solidFill>
                <a:latin typeface="Courier New" panose="02070309020205020404" pitchFamily="49" charset="0"/>
                <a:cs typeface="Courier New" panose="02070309020205020404" pitchFamily="49" charset="0"/>
              </a:rPr>
              <a:t> </a:t>
            </a:r>
            <a:r>
              <a:rPr lang="en-IE" sz="4000" dirty="0" smtClean="0">
                <a:solidFill>
                  <a:schemeClr val="bg1"/>
                </a:solidFill>
                <a:latin typeface="Courier New" panose="02070309020205020404" pitchFamily="49" charset="0"/>
                <a:cs typeface="Courier New" panose="02070309020205020404" pitchFamily="49" charset="0"/>
              </a:rPr>
              <a:t>away”</a:t>
            </a:r>
            <a:endParaRPr lang="en-IE" sz="4000" dirty="0">
              <a:solidFill>
                <a:schemeClr val="bg1"/>
              </a:solidFill>
              <a:latin typeface="Courier New" panose="02070309020205020404" pitchFamily="49" charset="0"/>
              <a:cs typeface="Courier New" panose="02070309020205020404" pitchFamily="49" charset="0"/>
            </a:endParaRP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p:txBody>
      </p:sp>
      <p:sp>
        <p:nvSpPr>
          <p:cNvPr id="4" name="Oval 3"/>
          <p:cNvSpPr/>
          <p:nvPr/>
        </p:nvSpPr>
        <p:spPr>
          <a:xfrm>
            <a:off x="1918742" y="1556792"/>
            <a:ext cx="936104" cy="7920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p:cNvSpPr/>
          <p:nvPr/>
        </p:nvSpPr>
        <p:spPr>
          <a:xfrm>
            <a:off x="1270670" y="2276872"/>
            <a:ext cx="936104" cy="7920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p:cNvSpPr/>
          <p:nvPr/>
        </p:nvSpPr>
        <p:spPr>
          <a:xfrm>
            <a:off x="5015086" y="2204864"/>
            <a:ext cx="936104" cy="7920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Down Arrow 6"/>
          <p:cNvSpPr/>
          <p:nvPr/>
        </p:nvSpPr>
        <p:spPr>
          <a:xfrm>
            <a:off x="2278782" y="3068960"/>
            <a:ext cx="3204356" cy="165618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rPr>
              <a:t>Pre-processing</a:t>
            </a:r>
            <a:endParaRPr lang="en-IE" b="1" dirty="0">
              <a:solidFill>
                <a:schemeClr val="tx1"/>
              </a:solidFill>
            </a:endParaRPr>
          </a:p>
        </p:txBody>
      </p:sp>
      <p:sp>
        <p:nvSpPr>
          <p:cNvPr id="9" name="Rectangle 8"/>
          <p:cNvSpPr/>
          <p:nvPr/>
        </p:nvSpPr>
        <p:spPr>
          <a:xfrm>
            <a:off x="478582" y="3096670"/>
            <a:ext cx="11305256" cy="3096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64679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Handling Strings</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lnSpcReduction="10000"/>
          </a:bodyPr>
          <a:lstStyle/>
          <a:p>
            <a:pPr marL="0" indent="0">
              <a:buNone/>
            </a:pPr>
            <a:r>
              <a:rPr lang="en-IE" sz="4000" dirty="0">
                <a:solidFill>
                  <a:schemeClr val="bg1"/>
                </a:solidFill>
                <a:latin typeface="Courier New" panose="02070309020205020404" pitchFamily="49" charset="0"/>
                <a:cs typeface="Courier New" panose="02070309020205020404" pitchFamily="49" charset="0"/>
              </a:rPr>
              <a:t>s = “A long time ago in a galaxy far, far away </a:t>
            </a:r>
            <a:r>
              <a:rPr lang="en-IE" sz="4000" dirty="0" smtClean="0">
                <a:solidFill>
                  <a:schemeClr val="bg1"/>
                </a:solidFill>
                <a:latin typeface="Courier New" panose="02070309020205020404" pitchFamily="49" charset="0"/>
                <a:cs typeface="Courier New" panose="02070309020205020404" pitchFamily="49" charset="0"/>
              </a:rPr>
              <a:t>...”</a:t>
            </a: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4000" dirty="0" smtClean="0">
                <a:solidFill>
                  <a:schemeClr val="bg1"/>
                </a:solidFill>
                <a:latin typeface="Courier New" panose="02070309020205020404" pitchFamily="49" charset="0"/>
                <a:cs typeface="Courier New" panose="02070309020205020404" pitchFamily="49" charset="0"/>
              </a:rPr>
              <a:t>s2 </a:t>
            </a:r>
            <a:r>
              <a:rPr lang="en-IE" sz="4000" dirty="0">
                <a:solidFill>
                  <a:schemeClr val="bg1"/>
                </a:solidFill>
                <a:latin typeface="Courier New" panose="02070309020205020404" pitchFamily="49" charset="0"/>
                <a:cs typeface="Courier New" panose="02070309020205020404" pitchFamily="49" charset="0"/>
              </a:rPr>
              <a:t>= </a:t>
            </a:r>
            <a:r>
              <a:rPr lang="en-IE" sz="4000" dirty="0" smtClean="0">
                <a:solidFill>
                  <a:schemeClr val="bg1"/>
                </a:solidFill>
                <a:latin typeface="Courier New" panose="02070309020205020404" pitchFamily="49" charset="0"/>
                <a:cs typeface="Courier New" panose="02070309020205020404" pitchFamily="49" charset="0"/>
              </a:rPr>
              <a:t>“a </a:t>
            </a:r>
            <a:r>
              <a:rPr lang="en-IE" sz="4000" dirty="0">
                <a:solidFill>
                  <a:schemeClr val="bg1"/>
                </a:solidFill>
                <a:latin typeface="Courier New" panose="02070309020205020404" pitchFamily="49" charset="0"/>
                <a:cs typeface="Courier New" panose="02070309020205020404" pitchFamily="49" charset="0"/>
              </a:rPr>
              <a:t>long time ago in a galaxy </a:t>
            </a:r>
            <a:r>
              <a:rPr lang="en-IE" sz="4000" dirty="0" smtClean="0">
                <a:solidFill>
                  <a:schemeClr val="bg1"/>
                </a:solidFill>
                <a:latin typeface="Courier New" panose="02070309020205020404" pitchFamily="49" charset="0"/>
                <a:cs typeface="Courier New" panose="02070309020205020404" pitchFamily="49" charset="0"/>
              </a:rPr>
              <a:t>far </a:t>
            </a:r>
            <a:r>
              <a:rPr lang="en-IE" sz="4000" dirty="0" err="1">
                <a:solidFill>
                  <a:schemeClr val="bg1"/>
                </a:solidFill>
                <a:latin typeface="Courier New" panose="02070309020205020404" pitchFamily="49" charset="0"/>
                <a:cs typeface="Courier New" panose="02070309020205020404" pitchFamily="49" charset="0"/>
              </a:rPr>
              <a:t>far</a:t>
            </a:r>
            <a:r>
              <a:rPr lang="en-IE" sz="4000" dirty="0">
                <a:solidFill>
                  <a:schemeClr val="bg1"/>
                </a:solidFill>
                <a:latin typeface="Courier New" panose="02070309020205020404" pitchFamily="49" charset="0"/>
                <a:cs typeface="Courier New" panose="02070309020205020404" pitchFamily="49" charset="0"/>
              </a:rPr>
              <a:t> </a:t>
            </a:r>
            <a:r>
              <a:rPr lang="en-IE" sz="4000" dirty="0" smtClean="0">
                <a:solidFill>
                  <a:schemeClr val="bg1"/>
                </a:solidFill>
                <a:latin typeface="Courier New" panose="02070309020205020404" pitchFamily="49" charset="0"/>
                <a:cs typeface="Courier New" panose="02070309020205020404" pitchFamily="49" charset="0"/>
              </a:rPr>
              <a:t>away”</a:t>
            </a:r>
            <a:endParaRPr lang="en-IE" sz="4000" dirty="0">
              <a:solidFill>
                <a:schemeClr val="bg1"/>
              </a:solidFill>
              <a:latin typeface="Courier New" panose="02070309020205020404" pitchFamily="49" charset="0"/>
              <a:cs typeface="Courier New" panose="02070309020205020404" pitchFamily="49" charset="0"/>
            </a:endParaRP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p:txBody>
      </p:sp>
      <p:sp>
        <p:nvSpPr>
          <p:cNvPr id="4" name="Oval 3"/>
          <p:cNvSpPr/>
          <p:nvPr/>
        </p:nvSpPr>
        <p:spPr>
          <a:xfrm>
            <a:off x="1918742" y="1556792"/>
            <a:ext cx="936104" cy="7920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Oval 4"/>
          <p:cNvSpPr/>
          <p:nvPr/>
        </p:nvSpPr>
        <p:spPr>
          <a:xfrm>
            <a:off x="1270670" y="2276872"/>
            <a:ext cx="936104" cy="7920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Oval 5"/>
          <p:cNvSpPr/>
          <p:nvPr/>
        </p:nvSpPr>
        <p:spPr>
          <a:xfrm>
            <a:off x="5015086" y="2204864"/>
            <a:ext cx="936104" cy="79208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Down Arrow 6"/>
          <p:cNvSpPr/>
          <p:nvPr/>
        </p:nvSpPr>
        <p:spPr>
          <a:xfrm>
            <a:off x="2278782" y="3068960"/>
            <a:ext cx="3204356" cy="165618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smtClean="0">
                <a:solidFill>
                  <a:schemeClr val="tx1"/>
                </a:solidFill>
              </a:rPr>
              <a:t>Pre-processing</a:t>
            </a:r>
            <a:endParaRPr lang="en-IE" b="1" dirty="0">
              <a:solidFill>
                <a:schemeClr val="tx1"/>
              </a:solidFill>
            </a:endParaRPr>
          </a:p>
        </p:txBody>
      </p:sp>
    </p:spTree>
    <p:extLst>
      <p:ext uri="{BB962C8B-B14F-4D97-AF65-F5344CB8AC3E}">
        <p14:creationId xmlns:p14="http://schemas.microsoft.com/office/powerpoint/2010/main" val="2520366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E" sz="6600" dirty="0" smtClean="0">
                <a:solidFill>
                  <a:schemeClr val="bg1"/>
                </a:solidFill>
              </a:rPr>
              <a:t>What </a:t>
            </a:r>
            <a:r>
              <a:rPr lang="en-IE" sz="6600" dirty="0" err="1" smtClean="0">
                <a:solidFill>
                  <a:schemeClr val="bg1"/>
                </a:solidFill>
              </a:rPr>
              <a:t>preprocessing</a:t>
            </a:r>
            <a:r>
              <a:rPr lang="en-IE" sz="6600" dirty="0" smtClean="0">
                <a:solidFill>
                  <a:schemeClr val="bg1"/>
                </a:solidFill>
              </a:rPr>
              <a:t> features does Python provide?</a:t>
            </a:r>
            <a:endParaRPr lang="en-IE" sz="6600" dirty="0">
              <a:solidFill>
                <a:schemeClr val="bg1"/>
              </a:solidFill>
            </a:endParaRPr>
          </a:p>
        </p:txBody>
      </p:sp>
    </p:spTree>
    <p:extLst>
      <p:ext uri="{BB962C8B-B14F-4D97-AF65-F5344CB8AC3E}">
        <p14:creationId xmlns:p14="http://schemas.microsoft.com/office/powerpoint/2010/main" val="4516816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Handling Strings</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lnSpcReduction="10000"/>
          </a:bodyPr>
          <a:lstStyle/>
          <a:p>
            <a:pPr marL="0" indent="0">
              <a:buNone/>
            </a:pPr>
            <a:r>
              <a:rPr lang="en-IE" sz="4000" dirty="0" smtClean="0">
                <a:solidFill>
                  <a:schemeClr val="bg1"/>
                </a:solidFill>
                <a:latin typeface="Courier New" panose="02070309020205020404" pitchFamily="49" charset="0"/>
                <a:cs typeface="Courier New" panose="02070309020205020404" pitchFamily="49" charset="0"/>
              </a:rPr>
              <a:t>s3 </a:t>
            </a:r>
            <a:r>
              <a:rPr lang="en-IE" sz="4000" dirty="0">
                <a:solidFill>
                  <a:schemeClr val="bg1"/>
                </a:solidFill>
                <a:latin typeface="Courier New" panose="02070309020205020404" pitchFamily="49" charset="0"/>
                <a:cs typeface="Courier New" panose="02070309020205020404" pitchFamily="49" charset="0"/>
              </a:rPr>
              <a:t>= </a:t>
            </a: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4000" dirty="0" smtClean="0">
                <a:solidFill>
                  <a:schemeClr val="bg1"/>
                </a:solidFill>
                <a:latin typeface="Courier New" panose="02070309020205020404" pitchFamily="49" charset="0"/>
                <a:cs typeface="Courier New" panose="02070309020205020404" pitchFamily="49" charset="0"/>
              </a:rPr>
              <a:t>"</a:t>
            </a:r>
            <a:r>
              <a:rPr lang="en-IE" sz="4000" dirty="0">
                <a:solidFill>
                  <a:schemeClr val="bg1"/>
                </a:solidFill>
                <a:latin typeface="Courier New" panose="02070309020205020404" pitchFamily="49" charset="0"/>
                <a:cs typeface="Courier New" panose="02070309020205020404" pitchFamily="49" charset="0"/>
              </a:rPr>
              <a:t>DARTH VADER: Obi-Wan never told you what happened to your father. LUKE: He told me enough. He told me you killed him. DARTH VADER: No. I am your father."</a:t>
            </a: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48632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How Google works</a:t>
            </a:r>
          </a:p>
        </p:txBody>
      </p:sp>
      <p:sp>
        <p:nvSpPr>
          <p:cNvPr id="2" name="Content Placeholder 1"/>
          <p:cNvSpPr>
            <a:spLocks noGrp="1"/>
          </p:cNvSpPr>
          <p:nvPr>
            <p:ph idx="1"/>
          </p:nvPr>
        </p:nvSpPr>
        <p:spPr>
          <a:xfrm>
            <a:off x="609521" y="1600201"/>
            <a:ext cx="10742269" cy="4525963"/>
          </a:xfrm>
        </p:spPr>
        <p:txBody>
          <a:bodyPr>
            <a:normAutofit/>
          </a:bodyPr>
          <a:lstStyle/>
          <a:p>
            <a:r>
              <a:rPr lang="en-IE" sz="4000" dirty="0" smtClean="0">
                <a:solidFill>
                  <a:schemeClr val="bg1"/>
                </a:solidFill>
              </a:rPr>
              <a:t>How does Google search work?</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814" y="2420888"/>
            <a:ext cx="6099609" cy="4066406"/>
          </a:xfrm>
          <a:prstGeom prst="rect">
            <a:avLst/>
          </a:prstGeom>
        </p:spPr>
      </p:pic>
    </p:spTree>
    <p:extLst>
      <p:ext uri="{BB962C8B-B14F-4D97-AF65-F5344CB8AC3E}">
        <p14:creationId xmlns:p14="http://schemas.microsoft.com/office/powerpoint/2010/main" val="33581922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Handling Strings</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lnSpcReduction="10000"/>
          </a:bodyPr>
          <a:lstStyle/>
          <a:p>
            <a:pPr marL="0" indent="0">
              <a:buNone/>
            </a:pPr>
            <a:r>
              <a:rPr lang="en-IE" sz="4000" dirty="0" smtClean="0">
                <a:solidFill>
                  <a:schemeClr val="bg1"/>
                </a:solidFill>
                <a:latin typeface="Courier New" panose="02070309020205020404" pitchFamily="49" charset="0"/>
                <a:cs typeface="Courier New" panose="02070309020205020404" pitchFamily="49" charset="0"/>
              </a:rPr>
              <a:t>s3.lower()</a:t>
            </a:r>
            <a:endParaRPr lang="en-IE" sz="4000" dirty="0">
              <a:solidFill>
                <a:schemeClr val="bg1"/>
              </a:solidFill>
              <a:latin typeface="Courier New" panose="02070309020205020404" pitchFamily="49" charset="0"/>
              <a:cs typeface="Courier New" panose="02070309020205020404" pitchFamily="49" charset="0"/>
            </a:endParaRP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4000" dirty="0" smtClean="0">
                <a:solidFill>
                  <a:schemeClr val="bg1"/>
                </a:solidFill>
                <a:latin typeface="Courier New" panose="02070309020205020404" pitchFamily="49" charset="0"/>
                <a:cs typeface="Courier New" panose="02070309020205020404" pitchFamily="49" charset="0"/>
              </a:rPr>
              <a:t>&gt;&gt;&gt; '</a:t>
            </a:r>
            <a:r>
              <a:rPr lang="en-IE" sz="4000" dirty="0" err="1" smtClean="0">
                <a:solidFill>
                  <a:schemeClr val="bg1"/>
                </a:solidFill>
                <a:latin typeface="Courier New" panose="02070309020205020404" pitchFamily="49" charset="0"/>
                <a:cs typeface="Courier New" panose="02070309020205020404" pitchFamily="49" charset="0"/>
              </a:rPr>
              <a:t>darth</a:t>
            </a:r>
            <a:r>
              <a:rPr lang="en-IE" sz="4000" dirty="0" smtClean="0">
                <a:solidFill>
                  <a:schemeClr val="bg1"/>
                </a:solidFill>
                <a:latin typeface="Courier New" panose="02070309020205020404" pitchFamily="49" charset="0"/>
                <a:cs typeface="Courier New" panose="02070309020205020404" pitchFamily="49" charset="0"/>
              </a:rPr>
              <a:t> </a:t>
            </a:r>
            <a:r>
              <a:rPr lang="en-IE" sz="4000" dirty="0" err="1">
                <a:solidFill>
                  <a:schemeClr val="bg1"/>
                </a:solidFill>
                <a:latin typeface="Courier New" panose="02070309020205020404" pitchFamily="49" charset="0"/>
                <a:cs typeface="Courier New" panose="02070309020205020404" pitchFamily="49" charset="0"/>
              </a:rPr>
              <a:t>vader</a:t>
            </a:r>
            <a:r>
              <a:rPr lang="en-IE" sz="4000" dirty="0">
                <a:solidFill>
                  <a:schemeClr val="bg1"/>
                </a:solidFill>
                <a:latin typeface="Courier New" panose="02070309020205020404" pitchFamily="49" charset="0"/>
                <a:cs typeface="Courier New" panose="02070309020205020404" pitchFamily="49" charset="0"/>
              </a:rPr>
              <a:t>: obi-wan never told you what happened to your father. </a:t>
            </a:r>
            <a:r>
              <a:rPr lang="en-IE" sz="4000" dirty="0" err="1">
                <a:solidFill>
                  <a:schemeClr val="bg1"/>
                </a:solidFill>
                <a:latin typeface="Courier New" panose="02070309020205020404" pitchFamily="49" charset="0"/>
                <a:cs typeface="Courier New" panose="02070309020205020404" pitchFamily="49" charset="0"/>
              </a:rPr>
              <a:t>luke</a:t>
            </a:r>
            <a:r>
              <a:rPr lang="en-IE" sz="4000" dirty="0">
                <a:solidFill>
                  <a:schemeClr val="bg1"/>
                </a:solidFill>
                <a:latin typeface="Courier New" panose="02070309020205020404" pitchFamily="49" charset="0"/>
                <a:cs typeface="Courier New" panose="02070309020205020404" pitchFamily="49" charset="0"/>
              </a:rPr>
              <a:t>: he told me enough. he told me you killed him. </a:t>
            </a:r>
            <a:r>
              <a:rPr lang="en-IE" sz="4000" dirty="0" err="1">
                <a:solidFill>
                  <a:schemeClr val="bg1"/>
                </a:solidFill>
                <a:latin typeface="Courier New" panose="02070309020205020404" pitchFamily="49" charset="0"/>
                <a:cs typeface="Courier New" panose="02070309020205020404" pitchFamily="49" charset="0"/>
              </a:rPr>
              <a:t>darth</a:t>
            </a:r>
            <a:r>
              <a:rPr lang="en-IE" sz="4000" dirty="0">
                <a:solidFill>
                  <a:schemeClr val="bg1"/>
                </a:solidFill>
                <a:latin typeface="Courier New" panose="02070309020205020404" pitchFamily="49" charset="0"/>
                <a:cs typeface="Courier New" panose="02070309020205020404" pitchFamily="49" charset="0"/>
              </a:rPr>
              <a:t> </a:t>
            </a:r>
            <a:r>
              <a:rPr lang="en-IE" sz="4000" dirty="0" err="1">
                <a:solidFill>
                  <a:schemeClr val="bg1"/>
                </a:solidFill>
                <a:latin typeface="Courier New" panose="02070309020205020404" pitchFamily="49" charset="0"/>
                <a:cs typeface="Courier New" panose="02070309020205020404" pitchFamily="49" charset="0"/>
              </a:rPr>
              <a:t>vader</a:t>
            </a:r>
            <a:r>
              <a:rPr lang="en-IE" sz="4000" dirty="0">
                <a:solidFill>
                  <a:schemeClr val="bg1"/>
                </a:solidFill>
                <a:latin typeface="Courier New" panose="02070309020205020404" pitchFamily="49" charset="0"/>
                <a:cs typeface="Courier New" panose="02070309020205020404" pitchFamily="49" charset="0"/>
              </a:rPr>
              <a:t>: no. </a:t>
            </a:r>
            <a:r>
              <a:rPr lang="en-IE" sz="4000" dirty="0" err="1">
                <a:solidFill>
                  <a:schemeClr val="bg1"/>
                </a:solidFill>
                <a:latin typeface="Courier New" panose="02070309020205020404" pitchFamily="49" charset="0"/>
                <a:cs typeface="Courier New" panose="02070309020205020404" pitchFamily="49" charset="0"/>
              </a:rPr>
              <a:t>i</a:t>
            </a:r>
            <a:r>
              <a:rPr lang="en-IE" sz="4000" dirty="0">
                <a:solidFill>
                  <a:schemeClr val="bg1"/>
                </a:solidFill>
                <a:latin typeface="Courier New" panose="02070309020205020404" pitchFamily="49" charset="0"/>
                <a:cs typeface="Courier New" panose="02070309020205020404" pitchFamily="49" charset="0"/>
              </a:rPr>
              <a:t> am your father.'</a:t>
            </a:r>
          </a:p>
        </p:txBody>
      </p:sp>
    </p:spTree>
    <p:extLst>
      <p:ext uri="{BB962C8B-B14F-4D97-AF65-F5344CB8AC3E}">
        <p14:creationId xmlns:p14="http://schemas.microsoft.com/office/powerpoint/2010/main" val="38599615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Handling Strings</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lnSpcReduction="10000"/>
          </a:bodyPr>
          <a:lstStyle/>
          <a:p>
            <a:pPr marL="0" indent="0">
              <a:buNone/>
            </a:pPr>
            <a:r>
              <a:rPr lang="en-IE" sz="4000" dirty="0" smtClean="0">
                <a:solidFill>
                  <a:schemeClr val="bg1"/>
                </a:solidFill>
                <a:latin typeface="Courier New" panose="02070309020205020404" pitchFamily="49" charset="0"/>
                <a:cs typeface="Courier New" panose="02070309020205020404" pitchFamily="49" charset="0"/>
              </a:rPr>
              <a:t>s3 </a:t>
            </a:r>
            <a:r>
              <a:rPr lang="en-IE" sz="4000" dirty="0">
                <a:solidFill>
                  <a:schemeClr val="bg1"/>
                </a:solidFill>
                <a:latin typeface="Courier New" panose="02070309020205020404" pitchFamily="49" charset="0"/>
                <a:cs typeface="Courier New" panose="02070309020205020404" pitchFamily="49" charset="0"/>
              </a:rPr>
              <a:t>= </a:t>
            </a: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4000" dirty="0" smtClean="0">
                <a:solidFill>
                  <a:schemeClr val="bg1"/>
                </a:solidFill>
                <a:latin typeface="Courier New" panose="02070309020205020404" pitchFamily="49" charset="0"/>
                <a:cs typeface="Courier New" panose="02070309020205020404" pitchFamily="49" charset="0"/>
              </a:rPr>
              <a:t>"</a:t>
            </a:r>
            <a:r>
              <a:rPr lang="en-IE" sz="4000" dirty="0">
                <a:solidFill>
                  <a:schemeClr val="bg1"/>
                </a:solidFill>
                <a:latin typeface="Courier New" panose="02070309020205020404" pitchFamily="49" charset="0"/>
                <a:cs typeface="Courier New" panose="02070309020205020404" pitchFamily="49" charset="0"/>
              </a:rPr>
              <a:t>DARTH VADER: Obi-Wan never told you what happened to your father. LUKE: He told me enough. He told me you killed him. DARTH VADER: No. I am your father."</a:t>
            </a: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72695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Handling Strings</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Autofit/>
          </a:bodyPr>
          <a:lstStyle/>
          <a:p>
            <a:pPr marL="0" indent="0">
              <a:buNone/>
            </a:pPr>
            <a:r>
              <a:rPr lang="en-IE" sz="4000" dirty="0" smtClean="0">
                <a:solidFill>
                  <a:schemeClr val="bg1"/>
                </a:solidFill>
                <a:latin typeface="Courier New" panose="02070309020205020404" pitchFamily="49" charset="0"/>
                <a:cs typeface="Courier New" panose="02070309020205020404" pitchFamily="49" charset="0"/>
              </a:rPr>
              <a:t>s3.replace</a:t>
            </a:r>
            <a:r>
              <a:rPr lang="en-IE" sz="4000" dirty="0">
                <a:solidFill>
                  <a:schemeClr val="bg1"/>
                </a:solidFill>
                <a:latin typeface="Courier New" panose="02070309020205020404" pitchFamily="49" charset="0"/>
                <a:cs typeface="Courier New" panose="02070309020205020404" pitchFamily="49" charset="0"/>
              </a:rPr>
              <a:t>('DARTH VADER', </a:t>
            </a:r>
            <a:r>
              <a:rPr lang="en-IE" sz="4000" dirty="0" smtClean="0">
                <a:solidFill>
                  <a:schemeClr val="bg1"/>
                </a:solidFill>
                <a:latin typeface="Courier New" panose="02070309020205020404" pitchFamily="49" charset="0"/>
                <a:cs typeface="Courier New" panose="02070309020205020404" pitchFamily="49" charset="0"/>
              </a:rPr>
              <a:t>‘Darth')</a:t>
            </a: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4000" dirty="0" smtClean="0">
                <a:solidFill>
                  <a:schemeClr val="bg1"/>
                </a:solidFill>
                <a:latin typeface="Courier New" panose="02070309020205020404" pitchFamily="49" charset="0"/>
                <a:cs typeface="Courier New" panose="02070309020205020404" pitchFamily="49" charset="0"/>
              </a:rPr>
              <a:t>&gt;&gt;&gt; ‘Darth: </a:t>
            </a:r>
            <a:r>
              <a:rPr lang="en-IE" sz="4000" dirty="0">
                <a:solidFill>
                  <a:schemeClr val="bg1"/>
                </a:solidFill>
                <a:latin typeface="Courier New" panose="02070309020205020404" pitchFamily="49" charset="0"/>
                <a:cs typeface="Courier New" panose="02070309020205020404" pitchFamily="49" charset="0"/>
              </a:rPr>
              <a:t>Obi-Wan never told you what happened to your father. LUKE: He told me enough. He told me you killed him. </a:t>
            </a:r>
            <a:r>
              <a:rPr lang="en-IE" sz="4000" dirty="0" smtClean="0">
                <a:solidFill>
                  <a:schemeClr val="bg1"/>
                </a:solidFill>
                <a:latin typeface="Courier New" panose="02070309020205020404" pitchFamily="49" charset="0"/>
                <a:cs typeface="Courier New" panose="02070309020205020404" pitchFamily="49" charset="0"/>
              </a:rPr>
              <a:t>Darth: </a:t>
            </a:r>
            <a:r>
              <a:rPr lang="en-IE" sz="4000" dirty="0">
                <a:solidFill>
                  <a:schemeClr val="bg1"/>
                </a:solidFill>
                <a:latin typeface="Courier New" panose="02070309020205020404" pitchFamily="49" charset="0"/>
                <a:cs typeface="Courier New" panose="02070309020205020404" pitchFamily="49" charset="0"/>
              </a:rPr>
              <a:t>No. I am your father.'</a:t>
            </a:r>
          </a:p>
        </p:txBody>
      </p:sp>
    </p:spTree>
    <p:extLst>
      <p:ext uri="{BB962C8B-B14F-4D97-AF65-F5344CB8AC3E}">
        <p14:creationId xmlns:p14="http://schemas.microsoft.com/office/powerpoint/2010/main" val="3783630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148" y="116632"/>
            <a:ext cx="11116102" cy="6552381"/>
          </a:xfrm>
          <a:prstGeom prst="rect">
            <a:avLst/>
          </a:prstGeom>
        </p:spPr>
      </p:pic>
    </p:spTree>
    <p:extLst>
      <p:ext uri="{BB962C8B-B14F-4D97-AF65-F5344CB8AC3E}">
        <p14:creationId xmlns:p14="http://schemas.microsoft.com/office/powerpoint/2010/main" val="182990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Handling Strings</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fontScale="85000" lnSpcReduction="10000"/>
          </a:bodyPr>
          <a:lstStyle/>
          <a:p>
            <a:pPr marL="0" indent="0">
              <a:buNone/>
            </a:pPr>
            <a:r>
              <a:rPr lang="en-IE" sz="4000" dirty="0" smtClean="0">
                <a:solidFill>
                  <a:schemeClr val="bg1"/>
                </a:solidFill>
                <a:latin typeface="Courier New" panose="02070309020205020404" pitchFamily="49" charset="0"/>
                <a:cs typeface="Courier New" panose="02070309020205020404" pitchFamily="49" charset="0"/>
              </a:rPr>
              <a:t>s2 </a:t>
            </a:r>
            <a:r>
              <a:rPr lang="en-IE" sz="4000" dirty="0">
                <a:solidFill>
                  <a:schemeClr val="bg1"/>
                </a:solidFill>
                <a:latin typeface="Courier New" panose="02070309020205020404" pitchFamily="49" charset="0"/>
                <a:cs typeface="Courier New" panose="02070309020205020404" pitchFamily="49" charset="0"/>
              </a:rPr>
              <a:t>= </a:t>
            </a:r>
            <a:r>
              <a:rPr lang="en-IE" sz="4000" dirty="0" smtClean="0">
                <a:solidFill>
                  <a:schemeClr val="bg1"/>
                </a:solidFill>
                <a:latin typeface="Courier New" panose="02070309020205020404" pitchFamily="49" charset="0"/>
                <a:cs typeface="Courier New" panose="02070309020205020404" pitchFamily="49" charset="0"/>
              </a:rPr>
              <a:t>“a </a:t>
            </a:r>
            <a:r>
              <a:rPr lang="en-IE" sz="4000" dirty="0">
                <a:solidFill>
                  <a:schemeClr val="bg1"/>
                </a:solidFill>
                <a:latin typeface="Courier New" panose="02070309020205020404" pitchFamily="49" charset="0"/>
                <a:cs typeface="Courier New" panose="02070309020205020404" pitchFamily="49" charset="0"/>
              </a:rPr>
              <a:t>long time ago in a galaxy </a:t>
            </a:r>
            <a:r>
              <a:rPr lang="en-IE" sz="4000" dirty="0" smtClean="0">
                <a:solidFill>
                  <a:schemeClr val="bg1"/>
                </a:solidFill>
                <a:latin typeface="Courier New" panose="02070309020205020404" pitchFamily="49" charset="0"/>
                <a:cs typeface="Courier New" panose="02070309020205020404" pitchFamily="49" charset="0"/>
              </a:rPr>
              <a:t>far </a:t>
            </a:r>
            <a:r>
              <a:rPr lang="en-IE" sz="4000" dirty="0" err="1">
                <a:solidFill>
                  <a:schemeClr val="bg1"/>
                </a:solidFill>
                <a:latin typeface="Courier New" panose="02070309020205020404" pitchFamily="49" charset="0"/>
                <a:cs typeface="Courier New" panose="02070309020205020404" pitchFamily="49" charset="0"/>
              </a:rPr>
              <a:t>far</a:t>
            </a:r>
            <a:r>
              <a:rPr lang="en-IE" sz="4000" dirty="0">
                <a:solidFill>
                  <a:schemeClr val="bg1"/>
                </a:solidFill>
                <a:latin typeface="Courier New" panose="02070309020205020404" pitchFamily="49" charset="0"/>
                <a:cs typeface="Courier New" panose="02070309020205020404" pitchFamily="49" charset="0"/>
              </a:rPr>
              <a:t> </a:t>
            </a:r>
            <a:r>
              <a:rPr lang="en-IE" sz="4000" dirty="0" smtClean="0">
                <a:solidFill>
                  <a:schemeClr val="bg1"/>
                </a:solidFill>
                <a:latin typeface="Courier New" panose="02070309020205020404" pitchFamily="49" charset="0"/>
                <a:cs typeface="Courier New" panose="02070309020205020404" pitchFamily="49" charset="0"/>
              </a:rPr>
              <a:t>away”</a:t>
            </a:r>
            <a:endParaRPr lang="en-IE" sz="4000" dirty="0">
              <a:solidFill>
                <a:schemeClr val="bg1"/>
              </a:solidFill>
              <a:latin typeface="Courier New" panose="02070309020205020404" pitchFamily="49" charset="0"/>
              <a:cs typeface="Courier New" panose="02070309020205020404" pitchFamily="49" charset="0"/>
            </a:endParaRP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4000" dirty="0" smtClean="0">
                <a:solidFill>
                  <a:schemeClr val="bg1"/>
                </a:solidFill>
                <a:latin typeface="Courier New" panose="02070309020205020404" pitchFamily="49" charset="0"/>
                <a:cs typeface="Courier New" panose="02070309020205020404" pitchFamily="49" charset="0"/>
              </a:rPr>
              <a:t>t2 = </a:t>
            </a:r>
            <a:r>
              <a:rPr lang="en-IE" sz="4000" dirty="0" err="1" smtClean="0">
                <a:solidFill>
                  <a:schemeClr val="bg1"/>
                </a:solidFill>
                <a:latin typeface="Courier New" panose="02070309020205020404" pitchFamily="49" charset="0"/>
                <a:cs typeface="Courier New" panose="02070309020205020404" pitchFamily="49" charset="0"/>
              </a:rPr>
              <a:t>s.split</a:t>
            </a:r>
            <a:r>
              <a:rPr lang="en-IE" sz="4000" dirty="0" smtClean="0">
                <a:solidFill>
                  <a:schemeClr val="bg1"/>
                </a:solidFill>
                <a:latin typeface="Courier New" panose="02070309020205020404" pitchFamily="49" charset="0"/>
                <a:cs typeface="Courier New" panose="02070309020205020404" pitchFamily="49" charset="0"/>
              </a:rPr>
              <a:t>()</a:t>
            </a: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4000" dirty="0">
                <a:solidFill>
                  <a:schemeClr val="bg1"/>
                </a:solidFill>
                <a:latin typeface="Courier New" panose="02070309020205020404" pitchFamily="49" charset="0"/>
                <a:cs typeface="Courier New" panose="02070309020205020404" pitchFamily="49" charset="0"/>
              </a:rPr>
              <a:t>p</a:t>
            </a:r>
            <a:r>
              <a:rPr lang="en-IE" sz="4000" dirty="0" smtClean="0">
                <a:solidFill>
                  <a:schemeClr val="bg1"/>
                </a:solidFill>
                <a:latin typeface="Courier New" panose="02070309020205020404" pitchFamily="49" charset="0"/>
                <a:cs typeface="Courier New" panose="02070309020205020404" pitchFamily="49" charset="0"/>
              </a:rPr>
              <a:t>rint(t2)</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&gt;&gt;&gt; [‘a', </a:t>
            </a:r>
            <a:r>
              <a:rPr lang="en-IE" sz="4000" dirty="0">
                <a:solidFill>
                  <a:schemeClr val="bg1"/>
                </a:solidFill>
                <a:latin typeface="Courier New" panose="02070309020205020404" pitchFamily="49" charset="0"/>
                <a:cs typeface="Courier New" panose="02070309020205020404" pitchFamily="49" charset="0"/>
              </a:rPr>
              <a:t>'long', 'time', 'ago', 'in', 'a', 'galaxy', </a:t>
            </a:r>
            <a:r>
              <a:rPr lang="en-IE" sz="4000" dirty="0" smtClean="0">
                <a:solidFill>
                  <a:schemeClr val="bg1"/>
                </a:solidFill>
                <a:latin typeface="Courier New" panose="02070309020205020404" pitchFamily="49" charset="0"/>
                <a:cs typeface="Courier New" panose="02070309020205020404" pitchFamily="49" charset="0"/>
              </a:rPr>
              <a:t>'far', </a:t>
            </a:r>
            <a:r>
              <a:rPr lang="en-IE" sz="4000" dirty="0">
                <a:solidFill>
                  <a:schemeClr val="bg1"/>
                </a:solidFill>
                <a:latin typeface="Courier New" panose="02070309020205020404" pitchFamily="49" charset="0"/>
                <a:cs typeface="Courier New" panose="02070309020205020404" pitchFamily="49" charset="0"/>
              </a:rPr>
              <a:t>'far', 'away</a:t>
            </a:r>
            <a:r>
              <a:rPr lang="en-IE" sz="4000" dirty="0" smtClean="0">
                <a:solidFill>
                  <a:schemeClr val="bg1"/>
                </a:solidFill>
                <a:latin typeface="Courier New" panose="02070309020205020404" pitchFamily="49" charset="0"/>
                <a:cs typeface="Courier New" panose="02070309020205020404" pitchFamily="49" charset="0"/>
              </a:rPr>
              <a:t>']</a:t>
            </a:r>
            <a:endParaRPr lang="en-IE" sz="4000" dirty="0">
              <a:solidFill>
                <a:schemeClr val="bg1"/>
              </a:solidFill>
              <a:latin typeface="Courier New" panose="02070309020205020404" pitchFamily="49" charset="0"/>
              <a:cs typeface="Courier New" panose="02070309020205020404" pitchFamily="49" charset="0"/>
            </a:endParaRP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73286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Handling Strings</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a:bodyPr>
          <a:lstStyle/>
          <a:p>
            <a:pPr marL="0" indent="0">
              <a:buNone/>
            </a:pPr>
            <a:r>
              <a:rPr lang="en-IE" sz="4000" dirty="0" smtClean="0">
                <a:solidFill>
                  <a:schemeClr val="bg1"/>
                </a:solidFill>
                <a:cs typeface="Courier New" panose="02070309020205020404" pitchFamily="49" charset="0"/>
              </a:rPr>
              <a:t>Remember sets from school?</a:t>
            </a:r>
            <a:endParaRPr lang="en-IE" sz="4000" dirty="0">
              <a:solidFill>
                <a:schemeClr val="bg1"/>
              </a:solidFill>
              <a:cs typeface="Courier New" panose="02070309020205020404" pitchFamily="49"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6893" y="2564904"/>
            <a:ext cx="5638593" cy="4032448"/>
          </a:xfrm>
          <a:prstGeom prst="rect">
            <a:avLst/>
          </a:prstGeom>
        </p:spPr>
      </p:pic>
    </p:spTree>
    <p:extLst>
      <p:ext uri="{BB962C8B-B14F-4D97-AF65-F5344CB8AC3E}">
        <p14:creationId xmlns:p14="http://schemas.microsoft.com/office/powerpoint/2010/main" val="417715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Handling Strings</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a:bodyPr>
          <a:lstStyle/>
          <a:p>
            <a:pPr marL="0" indent="0">
              <a:buNone/>
            </a:pPr>
            <a:r>
              <a:rPr lang="en-IE" sz="4000" dirty="0" smtClean="0">
                <a:solidFill>
                  <a:schemeClr val="bg1"/>
                </a:solidFill>
                <a:cs typeface="Courier New" panose="02070309020205020404" pitchFamily="49" charset="0"/>
              </a:rPr>
              <a:t>Remember sets from school?</a:t>
            </a:r>
          </a:p>
          <a:p>
            <a:pPr marL="0" indent="0">
              <a:buNone/>
            </a:pPr>
            <a:endParaRPr lang="en-IE" sz="4000" dirty="0">
              <a:solidFill>
                <a:schemeClr val="bg1"/>
              </a:solidFill>
              <a:cs typeface="Courier New" panose="02070309020205020404" pitchFamily="49" charset="0"/>
            </a:endParaRPr>
          </a:p>
          <a:p>
            <a:pPr marL="0" indent="0">
              <a:buNone/>
            </a:pPr>
            <a:r>
              <a:rPr lang="en-IE" sz="4000" dirty="0" smtClean="0">
                <a:solidFill>
                  <a:schemeClr val="bg1"/>
                </a:solidFill>
                <a:cs typeface="Courier New" panose="02070309020205020404" pitchFamily="49" charset="0"/>
              </a:rPr>
              <a:t>A key rule  of a set is that there can be no repeated elements in a set (no value can be duplicated).</a:t>
            </a:r>
            <a:endParaRPr lang="en-IE" sz="4000" dirty="0">
              <a:solidFill>
                <a:schemeClr val="bg1"/>
              </a:solidFill>
              <a:cs typeface="Courier New" panose="02070309020205020404" pitchFamily="49" charset="0"/>
            </a:endParaRPr>
          </a:p>
        </p:txBody>
      </p:sp>
    </p:spTree>
    <p:extLst>
      <p:ext uri="{BB962C8B-B14F-4D97-AF65-F5344CB8AC3E}">
        <p14:creationId xmlns:p14="http://schemas.microsoft.com/office/powerpoint/2010/main" val="18555084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Handling Strings</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a:bodyPr>
          <a:lstStyle/>
          <a:p>
            <a:pPr marL="0" indent="0">
              <a:buNone/>
            </a:pPr>
            <a:r>
              <a:rPr lang="en-IE" sz="4000" dirty="0" smtClean="0">
                <a:solidFill>
                  <a:schemeClr val="bg1"/>
                </a:solidFill>
                <a:cs typeface="Courier New" panose="02070309020205020404" pitchFamily="49" charset="0"/>
              </a:rPr>
              <a:t>Remember sets from school?</a:t>
            </a:r>
          </a:p>
          <a:p>
            <a:pPr marL="0" indent="0">
              <a:buNone/>
            </a:pPr>
            <a:endParaRPr lang="en-IE" sz="4000" dirty="0">
              <a:solidFill>
                <a:schemeClr val="bg1"/>
              </a:solidFill>
              <a:cs typeface="Courier New" panose="02070309020205020404" pitchFamily="49" charset="0"/>
            </a:endParaRPr>
          </a:p>
          <a:p>
            <a:pPr marL="0" indent="0">
              <a:buNone/>
            </a:pPr>
            <a:r>
              <a:rPr lang="en-IE" sz="4000" dirty="0" smtClean="0">
                <a:solidFill>
                  <a:schemeClr val="bg1"/>
                </a:solidFill>
                <a:cs typeface="Courier New" panose="02070309020205020404" pitchFamily="49" charset="0"/>
              </a:rPr>
              <a:t>A key rule  of a set is that there can be no repeated elements in a set (no value can be duplicated).</a:t>
            </a:r>
          </a:p>
          <a:p>
            <a:pPr marL="0" indent="0">
              <a:buNone/>
            </a:pPr>
            <a:endParaRPr lang="en-IE" sz="4000" dirty="0">
              <a:solidFill>
                <a:schemeClr val="bg1"/>
              </a:solidFill>
              <a:cs typeface="Courier New" panose="02070309020205020404" pitchFamily="49" charset="0"/>
            </a:endParaRPr>
          </a:p>
          <a:p>
            <a:pPr marL="0" indent="0">
              <a:buNone/>
            </a:pPr>
            <a:r>
              <a:rPr lang="en-IE" sz="4000" dirty="0" smtClean="0">
                <a:solidFill>
                  <a:schemeClr val="bg1"/>
                </a:solidFill>
                <a:cs typeface="Courier New" panose="02070309020205020404" pitchFamily="49" charset="0"/>
              </a:rPr>
              <a:t>Python provides a </a:t>
            </a:r>
            <a:r>
              <a:rPr lang="en-IE" sz="4000" dirty="0" smtClean="0">
                <a:solidFill>
                  <a:schemeClr val="bg1"/>
                </a:solidFill>
                <a:latin typeface="Courier New" panose="02070309020205020404" pitchFamily="49" charset="0"/>
                <a:cs typeface="Courier New" panose="02070309020205020404" pitchFamily="49" charset="0"/>
              </a:rPr>
              <a:t>set()</a:t>
            </a:r>
            <a:r>
              <a:rPr lang="en-IE" sz="4000" dirty="0" smtClean="0">
                <a:solidFill>
                  <a:schemeClr val="bg1"/>
                </a:solidFill>
                <a:cs typeface="Courier New" panose="02070309020205020404" pitchFamily="49" charset="0"/>
              </a:rPr>
              <a:t> function.</a:t>
            </a:r>
            <a:endParaRPr lang="en-IE" sz="4000" dirty="0">
              <a:solidFill>
                <a:schemeClr val="bg1"/>
              </a:solidFill>
              <a:cs typeface="Courier New" panose="02070309020205020404" pitchFamily="49" charset="0"/>
            </a:endParaRPr>
          </a:p>
        </p:txBody>
      </p:sp>
    </p:spTree>
    <p:extLst>
      <p:ext uri="{BB962C8B-B14F-4D97-AF65-F5344CB8AC3E}">
        <p14:creationId xmlns:p14="http://schemas.microsoft.com/office/powerpoint/2010/main" val="37290451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Handling Strings</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fontScale="85000" lnSpcReduction="20000"/>
          </a:bodyPr>
          <a:lstStyle/>
          <a:p>
            <a:pPr marL="0" indent="0">
              <a:buNone/>
            </a:pPr>
            <a:r>
              <a:rPr lang="en-IE" sz="4000" dirty="0" smtClean="0">
                <a:solidFill>
                  <a:schemeClr val="bg1"/>
                </a:solidFill>
                <a:latin typeface="Courier New" panose="02070309020205020404" pitchFamily="49" charset="0"/>
                <a:cs typeface="Courier New" panose="02070309020205020404" pitchFamily="49" charset="0"/>
              </a:rPr>
              <a:t>print(t2)</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&gt;&gt;&gt; [‘a', </a:t>
            </a:r>
            <a:r>
              <a:rPr lang="en-IE" sz="4000" dirty="0">
                <a:solidFill>
                  <a:schemeClr val="bg1"/>
                </a:solidFill>
                <a:latin typeface="Courier New" panose="02070309020205020404" pitchFamily="49" charset="0"/>
                <a:cs typeface="Courier New" panose="02070309020205020404" pitchFamily="49" charset="0"/>
              </a:rPr>
              <a:t>'long', 'time', 'ago', 'in', 'a', 'galaxy', </a:t>
            </a:r>
            <a:r>
              <a:rPr lang="en-IE" sz="4000" dirty="0" smtClean="0">
                <a:solidFill>
                  <a:schemeClr val="bg1"/>
                </a:solidFill>
                <a:latin typeface="Courier New" panose="02070309020205020404" pitchFamily="49" charset="0"/>
                <a:cs typeface="Courier New" panose="02070309020205020404" pitchFamily="49" charset="0"/>
              </a:rPr>
              <a:t>'far', </a:t>
            </a:r>
            <a:r>
              <a:rPr lang="en-IE" sz="4000" dirty="0">
                <a:solidFill>
                  <a:schemeClr val="bg1"/>
                </a:solidFill>
                <a:latin typeface="Courier New" panose="02070309020205020404" pitchFamily="49" charset="0"/>
                <a:cs typeface="Courier New" panose="02070309020205020404" pitchFamily="49" charset="0"/>
              </a:rPr>
              <a:t>'far', 'away</a:t>
            </a:r>
            <a:r>
              <a:rPr lang="en-IE" sz="4000" dirty="0" smtClean="0">
                <a:solidFill>
                  <a:schemeClr val="bg1"/>
                </a:solidFill>
                <a:latin typeface="Courier New" panose="02070309020205020404" pitchFamily="49" charset="0"/>
                <a:cs typeface="Courier New" panose="02070309020205020404" pitchFamily="49" charset="0"/>
              </a:rPr>
              <a:t>']</a:t>
            </a: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a:p>
            <a:pPr marL="0" indent="0">
              <a:buNone/>
            </a:pPr>
            <a:r>
              <a:rPr lang="en-IE" sz="4000" dirty="0">
                <a:solidFill>
                  <a:schemeClr val="bg1"/>
                </a:solidFill>
                <a:latin typeface="Courier New" panose="02070309020205020404" pitchFamily="49" charset="0"/>
                <a:cs typeface="Courier New" panose="02070309020205020404" pitchFamily="49" charset="0"/>
              </a:rPr>
              <a:t>u</a:t>
            </a:r>
            <a:r>
              <a:rPr lang="en-IE" sz="4000" dirty="0" smtClean="0">
                <a:solidFill>
                  <a:schemeClr val="bg1"/>
                </a:solidFill>
                <a:latin typeface="Courier New" panose="02070309020205020404" pitchFamily="49" charset="0"/>
                <a:cs typeface="Courier New" panose="02070309020205020404" pitchFamily="49" charset="0"/>
              </a:rPr>
              <a:t>2 =set(t2)</a:t>
            </a: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4000" dirty="0" smtClean="0">
                <a:solidFill>
                  <a:schemeClr val="bg1"/>
                </a:solidFill>
                <a:latin typeface="Courier New" panose="02070309020205020404" pitchFamily="49" charset="0"/>
                <a:cs typeface="Courier New" panose="02070309020205020404" pitchFamily="49" charset="0"/>
              </a:rPr>
              <a:t>Print(u2)</a:t>
            </a:r>
            <a:endParaRPr lang="en-IE" sz="4000" dirty="0">
              <a:solidFill>
                <a:schemeClr val="bg1"/>
              </a:solidFill>
              <a:latin typeface="Courier New" panose="02070309020205020404" pitchFamily="49" charset="0"/>
              <a:cs typeface="Courier New" panose="02070309020205020404" pitchFamily="49" charset="0"/>
            </a:endParaRPr>
          </a:p>
          <a:p>
            <a:pPr marL="0" indent="0">
              <a:buNone/>
            </a:pPr>
            <a:r>
              <a:rPr lang="en-IE" sz="4000" dirty="0">
                <a:solidFill>
                  <a:schemeClr val="bg1"/>
                </a:solidFill>
                <a:latin typeface="Courier New" panose="02070309020205020404" pitchFamily="49" charset="0"/>
                <a:cs typeface="Courier New" panose="02070309020205020404" pitchFamily="49" charset="0"/>
              </a:rPr>
              <a:t>{'away', 'long', 'far', 'ago', 'galaxy', 'in', 'a', 'time'}</a:t>
            </a: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p:txBody>
      </p:sp>
      <p:sp>
        <p:nvSpPr>
          <p:cNvPr id="4" name="Rectangle 3"/>
          <p:cNvSpPr/>
          <p:nvPr/>
        </p:nvSpPr>
        <p:spPr>
          <a:xfrm>
            <a:off x="478582" y="3212976"/>
            <a:ext cx="11305256" cy="3096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2114521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Handling Strings</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fontScale="85000" lnSpcReduction="20000"/>
          </a:bodyPr>
          <a:lstStyle/>
          <a:p>
            <a:pPr marL="0" indent="0">
              <a:buNone/>
            </a:pPr>
            <a:r>
              <a:rPr lang="en-IE" sz="4000" dirty="0" smtClean="0">
                <a:solidFill>
                  <a:schemeClr val="bg1"/>
                </a:solidFill>
                <a:latin typeface="Courier New" panose="02070309020205020404" pitchFamily="49" charset="0"/>
                <a:cs typeface="Courier New" panose="02070309020205020404" pitchFamily="49" charset="0"/>
              </a:rPr>
              <a:t>print(t2)</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&gt;&gt;&gt; [‘a', </a:t>
            </a:r>
            <a:r>
              <a:rPr lang="en-IE" sz="4000" dirty="0">
                <a:solidFill>
                  <a:schemeClr val="bg1"/>
                </a:solidFill>
                <a:latin typeface="Courier New" panose="02070309020205020404" pitchFamily="49" charset="0"/>
                <a:cs typeface="Courier New" panose="02070309020205020404" pitchFamily="49" charset="0"/>
              </a:rPr>
              <a:t>'long', 'time', 'ago', 'in', 'a', 'galaxy', </a:t>
            </a:r>
            <a:r>
              <a:rPr lang="en-IE" sz="4000" dirty="0" smtClean="0">
                <a:solidFill>
                  <a:schemeClr val="bg1"/>
                </a:solidFill>
                <a:latin typeface="Courier New" panose="02070309020205020404" pitchFamily="49" charset="0"/>
                <a:cs typeface="Courier New" panose="02070309020205020404" pitchFamily="49" charset="0"/>
              </a:rPr>
              <a:t>'far', </a:t>
            </a:r>
            <a:r>
              <a:rPr lang="en-IE" sz="4000" dirty="0">
                <a:solidFill>
                  <a:schemeClr val="bg1"/>
                </a:solidFill>
                <a:latin typeface="Courier New" panose="02070309020205020404" pitchFamily="49" charset="0"/>
                <a:cs typeface="Courier New" panose="02070309020205020404" pitchFamily="49" charset="0"/>
              </a:rPr>
              <a:t>'far', 'away</a:t>
            </a:r>
            <a:r>
              <a:rPr lang="en-IE" sz="4000" dirty="0" smtClean="0">
                <a:solidFill>
                  <a:schemeClr val="bg1"/>
                </a:solidFill>
                <a:latin typeface="Courier New" panose="02070309020205020404" pitchFamily="49" charset="0"/>
                <a:cs typeface="Courier New" panose="02070309020205020404" pitchFamily="49" charset="0"/>
              </a:rPr>
              <a:t>']</a:t>
            </a: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a:p>
            <a:pPr marL="0" indent="0">
              <a:buNone/>
            </a:pPr>
            <a:r>
              <a:rPr lang="en-IE" sz="4000" dirty="0">
                <a:solidFill>
                  <a:schemeClr val="bg1"/>
                </a:solidFill>
                <a:latin typeface="Courier New" panose="02070309020205020404" pitchFamily="49" charset="0"/>
                <a:cs typeface="Courier New" panose="02070309020205020404" pitchFamily="49" charset="0"/>
              </a:rPr>
              <a:t>u</a:t>
            </a:r>
            <a:r>
              <a:rPr lang="en-IE" sz="4000" dirty="0" smtClean="0">
                <a:solidFill>
                  <a:schemeClr val="bg1"/>
                </a:solidFill>
                <a:latin typeface="Courier New" panose="02070309020205020404" pitchFamily="49" charset="0"/>
                <a:cs typeface="Courier New" panose="02070309020205020404" pitchFamily="49" charset="0"/>
              </a:rPr>
              <a:t>2 =set(t2)</a:t>
            </a: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4000" dirty="0" smtClean="0">
                <a:solidFill>
                  <a:schemeClr val="bg1"/>
                </a:solidFill>
                <a:latin typeface="Courier New" panose="02070309020205020404" pitchFamily="49" charset="0"/>
                <a:cs typeface="Courier New" panose="02070309020205020404" pitchFamily="49" charset="0"/>
              </a:rPr>
              <a:t>Print(u2)</a:t>
            </a:r>
            <a:endParaRPr lang="en-IE" sz="4000" dirty="0">
              <a:solidFill>
                <a:schemeClr val="bg1"/>
              </a:solidFill>
              <a:latin typeface="Courier New" panose="02070309020205020404" pitchFamily="49" charset="0"/>
              <a:cs typeface="Courier New" panose="02070309020205020404" pitchFamily="49" charset="0"/>
            </a:endParaRPr>
          </a:p>
          <a:p>
            <a:pPr marL="0" indent="0">
              <a:buNone/>
            </a:pPr>
            <a:r>
              <a:rPr lang="en-IE" sz="4000" dirty="0" smtClean="0">
                <a:solidFill>
                  <a:schemeClr val="bg1"/>
                </a:solidFill>
                <a:latin typeface="Courier New" panose="02070309020205020404" pitchFamily="49" charset="0"/>
                <a:cs typeface="Courier New" panose="02070309020205020404" pitchFamily="49" charset="0"/>
              </a:rPr>
              <a:t>&gt;&gt;&gt; {</a:t>
            </a:r>
            <a:r>
              <a:rPr lang="en-IE" sz="4000" dirty="0">
                <a:solidFill>
                  <a:schemeClr val="bg1"/>
                </a:solidFill>
                <a:latin typeface="Courier New" panose="02070309020205020404" pitchFamily="49" charset="0"/>
                <a:cs typeface="Courier New" panose="02070309020205020404" pitchFamily="49" charset="0"/>
              </a:rPr>
              <a:t>'away', 'long', 'far', 'ago', 'galaxy', 'in', 'a', 'time'}</a:t>
            </a: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259802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How Google works</a:t>
            </a:r>
          </a:p>
        </p:txBody>
      </p:sp>
      <p:sp>
        <p:nvSpPr>
          <p:cNvPr id="2" name="Content Placeholder 1"/>
          <p:cNvSpPr>
            <a:spLocks noGrp="1"/>
          </p:cNvSpPr>
          <p:nvPr>
            <p:ph idx="1"/>
          </p:nvPr>
        </p:nvSpPr>
        <p:spPr>
          <a:xfrm>
            <a:off x="609521" y="1600201"/>
            <a:ext cx="10742269" cy="4525963"/>
          </a:xfrm>
        </p:spPr>
        <p:txBody>
          <a:bodyPr>
            <a:normAutofit/>
          </a:bodyPr>
          <a:lstStyle/>
          <a:p>
            <a:r>
              <a:rPr lang="en-IE" sz="4000" dirty="0" smtClean="0">
                <a:solidFill>
                  <a:schemeClr val="bg1"/>
                </a:solidFill>
              </a:rPr>
              <a:t>We’ll recall that we discussed the Google search engine before. Google search sends programs called “spiders” to explore the web and find webpages, and take copies of those pages. </a:t>
            </a:r>
          </a:p>
        </p:txBody>
      </p:sp>
    </p:spTree>
    <p:extLst>
      <p:ext uri="{BB962C8B-B14F-4D97-AF65-F5344CB8AC3E}">
        <p14:creationId xmlns:p14="http://schemas.microsoft.com/office/powerpoint/2010/main" val="3804477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Handling Strings</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a:bodyPr>
          <a:lstStyle/>
          <a:p>
            <a:pPr marL="0" indent="0">
              <a:buNone/>
            </a:pPr>
            <a:r>
              <a:rPr lang="en-IE" sz="4000" dirty="0" err="1" smtClean="0">
                <a:solidFill>
                  <a:schemeClr val="bg1"/>
                </a:solidFill>
                <a:latin typeface="Courier New" panose="02070309020205020404" pitchFamily="49" charset="0"/>
                <a:cs typeface="Courier New" panose="02070309020205020404" pitchFamily="49" charset="0"/>
              </a:rPr>
              <a:t>len</a:t>
            </a:r>
            <a:r>
              <a:rPr lang="en-IE" sz="4000" dirty="0" smtClean="0">
                <a:solidFill>
                  <a:schemeClr val="bg1"/>
                </a:solidFill>
                <a:latin typeface="Courier New" panose="02070309020205020404" pitchFamily="49" charset="0"/>
                <a:cs typeface="Courier New" panose="02070309020205020404" pitchFamily="49" charset="0"/>
              </a:rPr>
              <a:t>(u2)</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&gt;&gt;&gt; 8</a:t>
            </a:r>
          </a:p>
        </p:txBody>
      </p:sp>
    </p:spTree>
    <p:extLst>
      <p:ext uri="{BB962C8B-B14F-4D97-AF65-F5344CB8AC3E}">
        <p14:creationId xmlns:p14="http://schemas.microsoft.com/office/powerpoint/2010/main" val="41124358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74" y="1052736"/>
            <a:ext cx="11281902" cy="4665315"/>
          </a:xfrm>
          <a:prstGeom prst="rect">
            <a:avLst/>
          </a:prstGeom>
        </p:spPr>
      </p:pic>
    </p:spTree>
    <p:extLst>
      <p:ext uri="{BB962C8B-B14F-4D97-AF65-F5344CB8AC3E}">
        <p14:creationId xmlns:p14="http://schemas.microsoft.com/office/powerpoint/2010/main" val="4800897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String </a:t>
            </a:r>
            <a:r>
              <a:rPr lang="en-IE" dirty="0" err="1" smtClean="0">
                <a:solidFill>
                  <a:schemeClr val="bg1"/>
                </a:solidFill>
              </a:rPr>
              <a:t>Preprocessing</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fontScale="77500" lnSpcReduction="20000"/>
          </a:bodyPr>
          <a:lstStyle/>
          <a:p>
            <a:pPr marL="0" indent="0">
              <a:buNone/>
            </a:pPr>
            <a:r>
              <a:rPr lang="en-IE" sz="4000" dirty="0">
                <a:solidFill>
                  <a:schemeClr val="bg1"/>
                </a:solidFill>
                <a:latin typeface="Courier New" panose="02070309020205020404" pitchFamily="49" charset="0"/>
                <a:cs typeface="Courier New" panose="02070309020205020404" pitchFamily="49" charset="0"/>
              </a:rPr>
              <a:t># PROGRAM String </a:t>
            </a:r>
            <a:r>
              <a:rPr lang="en-IE" sz="4000" dirty="0" err="1">
                <a:solidFill>
                  <a:schemeClr val="bg1"/>
                </a:solidFill>
                <a:latin typeface="Courier New" panose="02070309020205020404" pitchFamily="49" charset="0"/>
                <a:cs typeface="Courier New" panose="02070309020205020404" pitchFamily="49" charset="0"/>
              </a:rPr>
              <a:t>Preprocessing</a:t>
            </a:r>
            <a:endParaRPr lang="en-IE" sz="4000" dirty="0">
              <a:solidFill>
                <a:schemeClr val="bg1"/>
              </a:solidFill>
              <a:latin typeface="Courier New" panose="02070309020205020404" pitchFamily="49" charset="0"/>
              <a:cs typeface="Courier New" panose="02070309020205020404" pitchFamily="49" charset="0"/>
            </a:endParaRP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a:p>
            <a:pPr marL="0" indent="0">
              <a:buNone/>
            </a:pPr>
            <a:r>
              <a:rPr lang="en-IE" sz="4000" dirty="0">
                <a:solidFill>
                  <a:schemeClr val="bg1"/>
                </a:solidFill>
                <a:latin typeface="Courier New" panose="02070309020205020404" pitchFamily="49" charset="0"/>
                <a:cs typeface="Courier New" panose="02070309020205020404" pitchFamily="49" charset="0"/>
              </a:rPr>
              <a:t>keep = {'a', 'b', 'c', 'd', 'e', </a:t>
            </a: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'f</a:t>
            </a:r>
            <a:r>
              <a:rPr lang="en-IE" sz="4000" dirty="0">
                <a:solidFill>
                  <a:schemeClr val="bg1"/>
                </a:solidFill>
                <a:latin typeface="Courier New" panose="02070309020205020404" pitchFamily="49" charset="0"/>
                <a:cs typeface="Courier New" panose="02070309020205020404" pitchFamily="49" charset="0"/>
              </a:rPr>
              <a:t>', 'g', 'h', '</a:t>
            </a:r>
            <a:r>
              <a:rPr lang="en-IE" sz="4000" dirty="0" err="1">
                <a:solidFill>
                  <a:schemeClr val="bg1"/>
                </a:solidFill>
                <a:latin typeface="Courier New" panose="02070309020205020404" pitchFamily="49" charset="0"/>
                <a:cs typeface="Courier New" panose="02070309020205020404" pitchFamily="49" charset="0"/>
              </a:rPr>
              <a:t>i</a:t>
            </a:r>
            <a:r>
              <a:rPr lang="en-IE" sz="4000" dirty="0">
                <a:solidFill>
                  <a:schemeClr val="bg1"/>
                </a:solidFill>
                <a:latin typeface="Courier New" panose="02070309020205020404" pitchFamily="49" charset="0"/>
                <a:cs typeface="Courier New" panose="02070309020205020404" pitchFamily="49" charset="0"/>
              </a:rPr>
              <a:t>', 'j', 'k', 'l</a:t>
            </a:r>
            <a:r>
              <a:rPr lang="en-IE" sz="4000" dirty="0" smtClean="0">
                <a:solidFill>
                  <a:schemeClr val="bg1"/>
                </a:solidFill>
                <a:latin typeface="Courier New" panose="02070309020205020404" pitchFamily="49" charset="0"/>
                <a:cs typeface="Courier New" panose="02070309020205020404" pitchFamily="49" charset="0"/>
              </a:rPr>
              <a:t>',</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a:t>
            </a:r>
            <a:r>
              <a:rPr lang="en-IE" sz="4000" dirty="0">
                <a:solidFill>
                  <a:schemeClr val="bg1"/>
                </a:solidFill>
                <a:latin typeface="Courier New" panose="02070309020205020404" pitchFamily="49" charset="0"/>
                <a:cs typeface="Courier New" panose="02070309020205020404" pitchFamily="49" charset="0"/>
              </a:rPr>
              <a:t> </a:t>
            </a:r>
            <a:r>
              <a:rPr lang="en-IE" sz="4000" dirty="0" smtClean="0">
                <a:solidFill>
                  <a:schemeClr val="bg1"/>
                </a:solidFill>
                <a:latin typeface="Courier New" panose="02070309020205020404" pitchFamily="49" charset="0"/>
                <a:cs typeface="Courier New" panose="02070309020205020404" pitchFamily="49" charset="0"/>
              </a:rPr>
              <a:t>      'm', 'n</a:t>
            </a:r>
            <a:r>
              <a:rPr lang="en-IE" sz="4000" dirty="0">
                <a:solidFill>
                  <a:schemeClr val="bg1"/>
                </a:solidFill>
                <a:latin typeface="Courier New" panose="02070309020205020404" pitchFamily="49" charset="0"/>
                <a:cs typeface="Courier New" panose="02070309020205020404" pitchFamily="49" charset="0"/>
              </a:rPr>
              <a:t>', 'o', 'p', 'q', 'r', 's</a:t>
            </a:r>
            <a:r>
              <a:rPr lang="en-IE" sz="4000" dirty="0" smtClean="0">
                <a:solidFill>
                  <a:schemeClr val="bg1"/>
                </a:solidFill>
                <a:latin typeface="Courier New" panose="02070309020205020404" pitchFamily="49" charset="0"/>
                <a:cs typeface="Courier New" panose="02070309020205020404" pitchFamily="49" charset="0"/>
              </a:rPr>
              <a:t>',</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't</a:t>
            </a:r>
            <a:r>
              <a:rPr lang="en-IE" sz="4000" dirty="0">
                <a:solidFill>
                  <a:schemeClr val="bg1"/>
                </a:solidFill>
                <a:latin typeface="Courier New" panose="02070309020205020404" pitchFamily="49" charset="0"/>
                <a:cs typeface="Courier New" panose="02070309020205020404" pitchFamily="49" charset="0"/>
              </a:rPr>
              <a:t>', 'u', 'v', 'w', 'x', 'y', 'z</a:t>
            </a:r>
            <a:r>
              <a:rPr lang="en-IE" sz="4000" dirty="0" smtClean="0">
                <a:solidFill>
                  <a:schemeClr val="bg1"/>
                </a:solidFill>
                <a:latin typeface="Courier New" panose="02070309020205020404" pitchFamily="49" charset="0"/>
                <a:cs typeface="Courier New" panose="02070309020205020404" pitchFamily="49" charset="0"/>
              </a:rPr>
              <a:t>',</a:t>
            </a:r>
            <a:endParaRPr lang="en-IE" sz="4000" dirty="0">
              <a:solidFill>
                <a:schemeClr val="bg1"/>
              </a:solidFill>
              <a:latin typeface="Courier New" panose="02070309020205020404" pitchFamily="49" charset="0"/>
              <a:cs typeface="Courier New" panose="02070309020205020404" pitchFamily="49" charset="0"/>
            </a:endParaRPr>
          </a:p>
          <a:p>
            <a:pPr marL="0" indent="0">
              <a:buNone/>
            </a:pPr>
            <a:r>
              <a:rPr lang="en-IE" sz="4000" dirty="0">
                <a:solidFill>
                  <a:schemeClr val="bg1"/>
                </a:solidFill>
                <a:latin typeface="Courier New" panose="02070309020205020404" pitchFamily="49" charset="0"/>
                <a:cs typeface="Courier New" panose="02070309020205020404" pitchFamily="49" charset="0"/>
              </a:rPr>
              <a:t>        ' ', '-', </a:t>
            </a:r>
            <a:r>
              <a:rPr lang="en-IE" sz="4000" dirty="0" smtClean="0">
                <a:solidFill>
                  <a:schemeClr val="bg1"/>
                </a:solidFill>
                <a:latin typeface="Courier New" panose="02070309020205020404" pitchFamily="49" charset="0"/>
                <a:cs typeface="Courier New" panose="02070309020205020404" pitchFamily="49" charset="0"/>
              </a:rPr>
              <a:t>"'"}</a:t>
            </a: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4000" dirty="0" smtClean="0">
                <a:solidFill>
                  <a:schemeClr val="bg1"/>
                </a:solidFill>
                <a:latin typeface="Courier New" panose="02070309020205020404" pitchFamily="49" charset="0"/>
                <a:cs typeface="Courier New" panose="02070309020205020404" pitchFamily="49" charset="0"/>
              </a:rPr>
              <a:t>###################################</a:t>
            </a:r>
            <a:endParaRPr lang="en-IE" sz="4000" dirty="0">
              <a:solidFill>
                <a:schemeClr val="bg1"/>
              </a:solidFill>
              <a:latin typeface="Courier New" panose="02070309020205020404" pitchFamily="49" charset="0"/>
              <a:cs typeface="Courier New" panose="02070309020205020404" pitchFamily="49" charset="0"/>
            </a:endParaRPr>
          </a:p>
        </p:txBody>
      </p:sp>
      <p:sp>
        <p:nvSpPr>
          <p:cNvPr id="4" name="Rounded Rectangle 3"/>
          <p:cNvSpPr/>
          <p:nvPr/>
        </p:nvSpPr>
        <p:spPr>
          <a:xfrm>
            <a:off x="9983638" y="6093296"/>
            <a:ext cx="2088232" cy="5760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Continued </a:t>
            </a:r>
            <a:r>
              <a:rPr lang="en-IE" dirty="0" smtClean="0">
                <a:solidFill>
                  <a:schemeClr val="tx1"/>
                </a:solidFill>
                <a:sym typeface="Wingdings" panose="05000000000000000000" pitchFamily="2" charset="2"/>
              </a:rPr>
              <a:t></a:t>
            </a:r>
            <a:endParaRPr lang="en-IE" dirty="0">
              <a:solidFill>
                <a:schemeClr val="tx1"/>
              </a:solidFill>
            </a:endParaRPr>
          </a:p>
        </p:txBody>
      </p:sp>
    </p:spTree>
    <p:extLst>
      <p:ext uri="{BB962C8B-B14F-4D97-AF65-F5344CB8AC3E}">
        <p14:creationId xmlns:p14="http://schemas.microsoft.com/office/powerpoint/2010/main" val="38916793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String </a:t>
            </a:r>
            <a:r>
              <a:rPr lang="en-IE" dirty="0" err="1" smtClean="0">
                <a:solidFill>
                  <a:schemeClr val="bg1"/>
                </a:solidFill>
              </a:rPr>
              <a:t>Preprocessing</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fontScale="55000" lnSpcReduction="20000"/>
          </a:bodyPr>
          <a:lstStyle/>
          <a:p>
            <a:pPr marL="0" indent="0">
              <a:buNone/>
            </a:pPr>
            <a:r>
              <a:rPr lang="en-IE" sz="4000" dirty="0" err="1" smtClean="0">
                <a:solidFill>
                  <a:schemeClr val="bg1"/>
                </a:solidFill>
                <a:latin typeface="Courier New" panose="02070309020205020404" pitchFamily="49" charset="0"/>
                <a:cs typeface="Courier New" panose="02070309020205020404" pitchFamily="49" charset="0"/>
              </a:rPr>
              <a:t>def</a:t>
            </a:r>
            <a:r>
              <a:rPr lang="en-IE" sz="4000" dirty="0" smtClean="0">
                <a:solidFill>
                  <a:schemeClr val="bg1"/>
                </a:solidFill>
                <a:latin typeface="Courier New" panose="02070309020205020404" pitchFamily="49" charset="0"/>
                <a:cs typeface="Courier New" panose="02070309020205020404" pitchFamily="49" charset="0"/>
              </a:rPr>
              <a:t> </a:t>
            </a:r>
            <a:r>
              <a:rPr lang="en-IE" sz="4000" dirty="0">
                <a:solidFill>
                  <a:schemeClr val="bg1"/>
                </a:solidFill>
                <a:latin typeface="Courier New" panose="02070309020205020404" pitchFamily="49" charset="0"/>
                <a:cs typeface="Courier New" panose="02070309020205020404" pitchFamily="49" charset="0"/>
              </a:rPr>
              <a:t>Normalise(s):</a:t>
            </a:r>
          </a:p>
          <a:p>
            <a:pPr marL="0" indent="0">
              <a:buNone/>
            </a:pPr>
            <a:r>
              <a:rPr lang="en-IE" sz="4000" dirty="0">
                <a:solidFill>
                  <a:schemeClr val="bg1"/>
                </a:solidFill>
                <a:latin typeface="Courier New" panose="02070309020205020404" pitchFamily="49" charset="0"/>
                <a:cs typeface="Courier New" panose="02070309020205020404" pitchFamily="49" charset="0"/>
              </a:rPr>
              <a:t>    result = ''</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for </a:t>
            </a:r>
            <a:r>
              <a:rPr lang="en-IE" sz="4000" dirty="0">
                <a:solidFill>
                  <a:schemeClr val="bg1"/>
                </a:solidFill>
                <a:latin typeface="Courier New" panose="02070309020205020404" pitchFamily="49" charset="0"/>
                <a:cs typeface="Courier New" panose="02070309020205020404" pitchFamily="49" charset="0"/>
              </a:rPr>
              <a:t>x in </a:t>
            </a:r>
            <a:r>
              <a:rPr lang="en-IE" sz="4000" dirty="0" err="1">
                <a:solidFill>
                  <a:schemeClr val="bg1"/>
                </a:solidFill>
                <a:latin typeface="Courier New" panose="02070309020205020404" pitchFamily="49" charset="0"/>
                <a:cs typeface="Courier New" panose="02070309020205020404" pitchFamily="49" charset="0"/>
              </a:rPr>
              <a:t>s.lower</a:t>
            </a:r>
            <a:r>
              <a:rPr lang="en-IE" sz="4000" dirty="0" smtClean="0">
                <a:solidFill>
                  <a:schemeClr val="bg1"/>
                </a:solidFill>
                <a:latin typeface="Courier New" panose="02070309020205020404" pitchFamily="49" charset="0"/>
                <a:cs typeface="Courier New" panose="02070309020205020404" pitchFamily="49" charset="0"/>
              </a:rPr>
              <a:t>(): </a:t>
            </a:r>
            <a:endParaRPr lang="en-IE" sz="4000" dirty="0">
              <a:solidFill>
                <a:schemeClr val="bg1"/>
              </a:solidFill>
              <a:latin typeface="Courier New" panose="02070309020205020404" pitchFamily="49" charset="0"/>
              <a:cs typeface="Courier New" panose="02070309020205020404" pitchFamily="49" charset="0"/>
            </a:endParaRPr>
          </a:p>
          <a:p>
            <a:pPr marL="0" indent="0">
              <a:buNone/>
            </a:pPr>
            <a:r>
              <a:rPr lang="en-IE" sz="4000" dirty="0">
                <a:solidFill>
                  <a:schemeClr val="bg1"/>
                </a:solidFill>
                <a:latin typeface="Courier New" panose="02070309020205020404" pitchFamily="49" charset="0"/>
                <a:cs typeface="Courier New" panose="02070309020205020404" pitchFamily="49" charset="0"/>
              </a:rPr>
              <a:t>    # DO</a:t>
            </a:r>
          </a:p>
          <a:p>
            <a:pPr marL="0" indent="0">
              <a:buNone/>
            </a:pPr>
            <a:r>
              <a:rPr lang="en-IE" sz="4000" dirty="0">
                <a:solidFill>
                  <a:schemeClr val="bg1"/>
                </a:solidFill>
                <a:latin typeface="Courier New" panose="02070309020205020404" pitchFamily="49" charset="0"/>
                <a:cs typeface="Courier New" panose="02070309020205020404" pitchFamily="49" charset="0"/>
              </a:rPr>
              <a:t>        if x in keep:</a:t>
            </a:r>
          </a:p>
          <a:p>
            <a:pPr marL="0" indent="0">
              <a:buNone/>
            </a:pPr>
            <a:r>
              <a:rPr lang="en-IE" sz="4000" dirty="0">
                <a:solidFill>
                  <a:schemeClr val="bg1"/>
                </a:solidFill>
                <a:latin typeface="Courier New" panose="02070309020205020404" pitchFamily="49" charset="0"/>
                <a:cs typeface="Courier New" panose="02070309020205020404" pitchFamily="49" charset="0"/>
              </a:rPr>
              <a:t>        # THEN</a:t>
            </a:r>
          </a:p>
          <a:p>
            <a:pPr marL="0" indent="0">
              <a:buNone/>
            </a:pPr>
            <a:r>
              <a:rPr lang="en-IE" sz="4000" dirty="0">
                <a:solidFill>
                  <a:schemeClr val="bg1"/>
                </a:solidFill>
                <a:latin typeface="Courier New" panose="02070309020205020404" pitchFamily="49" charset="0"/>
                <a:cs typeface="Courier New" panose="02070309020205020404" pitchFamily="49" charset="0"/>
              </a:rPr>
              <a:t>            result </a:t>
            </a:r>
            <a:r>
              <a:rPr lang="en-IE" sz="4000" dirty="0" smtClean="0">
                <a:solidFill>
                  <a:schemeClr val="bg1"/>
                </a:solidFill>
                <a:latin typeface="Courier New" panose="02070309020205020404" pitchFamily="49" charset="0"/>
                <a:cs typeface="Courier New" panose="02070309020205020404" pitchFamily="49" charset="0"/>
              </a:rPr>
              <a:t>= result + x # Add current char to result</a:t>
            </a:r>
            <a:endParaRPr lang="en-IE" sz="4000" dirty="0">
              <a:solidFill>
                <a:schemeClr val="bg1"/>
              </a:solidFill>
              <a:latin typeface="Courier New" panose="02070309020205020404" pitchFamily="49" charset="0"/>
              <a:cs typeface="Courier New" panose="02070309020205020404" pitchFamily="49" charset="0"/>
            </a:endParaRPr>
          </a:p>
          <a:p>
            <a:pPr marL="0" indent="0">
              <a:buNone/>
            </a:pPr>
            <a:r>
              <a:rPr lang="en-IE" sz="4000" dirty="0">
                <a:solidFill>
                  <a:schemeClr val="bg1"/>
                </a:solidFill>
                <a:latin typeface="Courier New" panose="02070309020205020404" pitchFamily="49" charset="0"/>
                <a:cs typeface="Courier New" panose="02070309020205020404" pitchFamily="49" charset="0"/>
              </a:rPr>
              <a:t>        # ELSE</a:t>
            </a:r>
          </a:p>
          <a:p>
            <a:pPr marL="0" indent="0">
              <a:buNone/>
            </a:pPr>
            <a:r>
              <a:rPr lang="en-IE" sz="4000" dirty="0">
                <a:solidFill>
                  <a:schemeClr val="bg1"/>
                </a:solidFill>
                <a:latin typeface="Courier New" panose="02070309020205020404" pitchFamily="49" charset="0"/>
                <a:cs typeface="Courier New" panose="02070309020205020404" pitchFamily="49" charset="0"/>
              </a:rPr>
              <a:t>            # </a:t>
            </a:r>
            <a:r>
              <a:rPr lang="en-IE" sz="4000" dirty="0" smtClean="0">
                <a:solidFill>
                  <a:schemeClr val="bg1"/>
                </a:solidFill>
                <a:latin typeface="Courier New" panose="02070309020205020404" pitchFamily="49" charset="0"/>
                <a:cs typeface="Courier New" panose="02070309020205020404" pitchFamily="49" charset="0"/>
              </a:rPr>
              <a:t>Do not add current char </a:t>
            </a:r>
            <a:r>
              <a:rPr lang="en-IE" sz="4000" dirty="0">
                <a:solidFill>
                  <a:schemeClr val="bg1"/>
                </a:solidFill>
                <a:latin typeface="Courier New" panose="02070309020205020404" pitchFamily="49" charset="0"/>
                <a:cs typeface="Courier New" panose="02070309020205020404" pitchFamily="49" charset="0"/>
              </a:rPr>
              <a:t>to result</a:t>
            </a:r>
          </a:p>
          <a:p>
            <a:pPr marL="0" indent="0">
              <a:buNone/>
            </a:pPr>
            <a:r>
              <a:rPr lang="en-IE" sz="4000" dirty="0">
                <a:solidFill>
                  <a:schemeClr val="bg1"/>
                </a:solidFill>
                <a:latin typeface="Courier New" panose="02070309020205020404" pitchFamily="49" charset="0"/>
                <a:cs typeface="Courier New" panose="02070309020205020404" pitchFamily="49" charset="0"/>
              </a:rPr>
              <a:t>        # ENDIF;</a:t>
            </a:r>
          </a:p>
          <a:p>
            <a:pPr marL="0" indent="0">
              <a:buNone/>
            </a:pPr>
            <a:r>
              <a:rPr lang="en-IE" sz="4000" dirty="0">
                <a:solidFill>
                  <a:schemeClr val="bg1"/>
                </a:solidFill>
                <a:latin typeface="Courier New" panose="02070309020205020404" pitchFamily="49" charset="0"/>
                <a:cs typeface="Courier New" panose="02070309020205020404" pitchFamily="49" charset="0"/>
              </a:rPr>
              <a:t>    # ENDFOR</a:t>
            </a:r>
            <a:r>
              <a:rPr lang="en-IE" sz="4000" dirty="0" smtClean="0">
                <a:solidFill>
                  <a:schemeClr val="bg1"/>
                </a:solidFill>
                <a:latin typeface="Courier New" panose="02070309020205020404" pitchFamily="49" charset="0"/>
                <a:cs typeface="Courier New" panose="02070309020205020404" pitchFamily="49" charset="0"/>
              </a:rPr>
              <a:t>;</a:t>
            </a:r>
            <a:endParaRPr lang="en-IE" sz="4000" dirty="0">
              <a:solidFill>
                <a:schemeClr val="bg1"/>
              </a:solidFill>
              <a:latin typeface="Courier New" panose="02070309020205020404" pitchFamily="49" charset="0"/>
              <a:cs typeface="Courier New" panose="02070309020205020404" pitchFamily="49" charset="0"/>
            </a:endParaRPr>
          </a:p>
          <a:p>
            <a:pPr marL="0" indent="0">
              <a:buNone/>
            </a:pPr>
            <a:r>
              <a:rPr lang="en-IE" sz="4000" dirty="0">
                <a:solidFill>
                  <a:schemeClr val="bg1"/>
                </a:solidFill>
                <a:latin typeface="Courier New" panose="02070309020205020404" pitchFamily="49" charset="0"/>
                <a:cs typeface="Courier New" panose="02070309020205020404" pitchFamily="49" charset="0"/>
              </a:rPr>
              <a:t>    return result</a:t>
            </a:r>
          </a:p>
          <a:p>
            <a:pPr marL="0" indent="0">
              <a:buNone/>
            </a:pPr>
            <a:r>
              <a:rPr lang="en-IE" sz="4000" dirty="0">
                <a:solidFill>
                  <a:schemeClr val="bg1"/>
                </a:solidFill>
                <a:latin typeface="Courier New" panose="02070309020205020404" pitchFamily="49" charset="0"/>
                <a:cs typeface="Courier New" panose="02070309020205020404" pitchFamily="49" charset="0"/>
              </a:rPr>
              <a:t># END Normalise.</a:t>
            </a:r>
            <a:endParaRPr lang="en-IE" sz="4000" dirty="0" smtClean="0">
              <a:solidFill>
                <a:schemeClr val="bg1"/>
              </a:solidFill>
              <a:latin typeface="Courier New" panose="02070309020205020404" pitchFamily="49" charset="0"/>
              <a:cs typeface="Courier New" panose="02070309020205020404" pitchFamily="49" charset="0"/>
            </a:endParaRPr>
          </a:p>
        </p:txBody>
      </p:sp>
      <p:sp>
        <p:nvSpPr>
          <p:cNvPr id="4" name="Rounded Rectangle 3"/>
          <p:cNvSpPr/>
          <p:nvPr/>
        </p:nvSpPr>
        <p:spPr>
          <a:xfrm>
            <a:off x="9983638" y="6093296"/>
            <a:ext cx="2088232" cy="5760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rPr>
              <a:t>Continued </a:t>
            </a:r>
            <a:r>
              <a:rPr lang="en-IE" dirty="0" smtClean="0">
                <a:solidFill>
                  <a:schemeClr val="tx1"/>
                </a:solidFill>
                <a:sym typeface="Wingdings" panose="05000000000000000000" pitchFamily="2" charset="2"/>
              </a:rPr>
              <a:t></a:t>
            </a:r>
            <a:endParaRPr lang="en-IE" dirty="0">
              <a:solidFill>
                <a:schemeClr val="tx1"/>
              </a:solidFill>
            </a:endParaRPr>
          </a:p>
        </p:txBody>
      </p:sp>
      <p:sp>
        <p:nvSpPr>
          <p:cNvPr id="5" name="Rounded Rectangle 4"/>
          <p:cNvSpPr/>
          <p:nvPr/>
        </p:nvSpPr>
        <p:spPr>
          <a:xfrm>
            <a:off x="118542" y="116632"/>
            <a:ext cx="2088232" cy="5760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sym typeface="Wingdings" panose="05000000000000000000" pitchFamily="2" charset="2"/>
              </a:rPr>
              <a:t> </a:t>
            </a:r>
            <a:r>
              <a:rPr lang="en-IE" dirty="0" smtClean="0">
                <a:solidFill>
                  <a:schemeClr val="tx1"/>
                </a:solidFill>
              </a:rPr>
              <a:t>Continued</a:t>
            </a:r>
            <a:endParaRPr lang="en-IE" dirty="0">
              <a:solidFill>
                <a:schemeClr val="tx1"/>
              </a:solidFill>
            </a:endParaRPr>
          </a:p>
        </p:txBody>
      </p:sp>
    </p:spTree>
    <p:extLst>
      <p:ext uri="{BB962C8B-B14F-4D97-AF65-F5344CB8AC3E}">
        <p14:creationId xmlns:p14="http://schemas.microsoft.com/office/powerpoint/2010/main" val="24093347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String </a:t>
            </a:r>
            <a:r>
              <a:rPr lang="en-IE" dirty="0" err="1" smtClean="0">
                <a:solidFill>
                  <a:schemeClr val="bg1"/>
                </a:solidFill>
              </a:rPr>
              <a:t>Preprocessing</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Autofit/>
          </a:bodyPr>
          <a:lstStyle/>
          <a:p>
            <a:pPr marL="0" indent="0">
              <a:buNone/>
            </a:pPr>
            <a:r>
              <a:rPr lang="en-IE" sz="2400" dirty="0">
                <a:solidFill>
                  <a:schemeClr val="bg1"/>
                </a:solidFill>
                <a:latin typeface="Courier New" panose="02070309020205020404" pitchFamily="49" charset="0"/>
                <a:cs typeface="Courier New" panose="02070309020205020404" pitchFamily="49" charset="0"/>
              </a:rPr>
              <a:t>######### MAIN PRORGAM </a:t>
            </a:r>
            <a:r>
              <a:rPr lang="en-IE" sz="2400" dirty="0" smtClean="0">
                <a:solidFill>
                  <a:schemeClr val="bg1"/>
                </a:solidFill>
                <a:latin typeface="Courier New" panose="02070309020205020404" pitchFamily="49" charset="0"/>
                <a:cs typeface="Courier New" panose="02070309020205020404" pitchFamily="49" charset="0"/>
              </a:rPr>
              <a:t>#########</a:t>
            </a:r>
            <a:endParaRPr lang="en-IE" sz="2400" dirty="0">
              <a:solidFill>
                <a:schemeClr val="bg1"/>
              </a:solidFill>
              <a:latin typeface="Courier New" panose="02070309020205020404" pitchFamily="49" charset="0"/>
              <a:cs typeface="Courier New" panose="02070309020205020404" pitchFamily="49" charset="0"/>
            </a:endParaRPr>
          </a:p>
          <a:p>
            <a:pPr marL="0" indent="0">
              <a:buNone/>
            </a:pPr>
            <a:r>
              <a:rPr lang="en-IE" sz="2400" dirty="0">
                <a:solidFill>
                  <a:schemeClr val="bg1"/>
                </a:solidFill>
                <a:latin typeface="Courier New" panose="02070309020205020404" pitchFamily="49" charset="0"/>
                <a:cs typeface="Courier New" panose="02070309020205020404" pitchFamily="49" charset="0"/>
              </a:rPr>
              <a:t>Quote = "A long time ago in a galaxy far, far away ..."</a:t>
            </a:r>
          </a:p>
          <a:p>
            <a:pPr marL="0" indent="0">
              <a:buNone/>
            </a:pPr>
            <a:r>
              <a:rPr lang="en-IE" sz="2400" dirty="0" err="1">
                <a:solidFill>
                  <a:schemeClr val="bg1"/>
                </a:solidFill>
                <a:latin typeface="Courier New" panose="02070309020205020404" pitchFamily="49" charset="0"/>
                <a:cs typeface="Courier New" panose="02070309020205020404" pitchFamily="49" charset="0"/>
              </a:rPr>
              <a:t>NewQuote</a:t>
            </a:r>
            <a:r>
              <a:rPr lang="en-IE" sz="2400" dirty="0">
                <a:solidFill>
                  <a:schemeClr val="bg1"/>
                </a:solidFill>
                <a:latin typeface="Courier New" panose="02070309020205020404" pitchFamily="49" charset="0"/>
                <a:cs typeface="Courier New" panose="02070309020205020404" pitchFamily="49" charset="0"/>
              </a:rPr>
              <a:t> = Normalise(Quote)</a:t>
            </a:r>
          </a:p>
          <a:p>
            <a:pPr marL="0" indent="0">
              <a:buNone/>
            </a:pPr>
            <a:r>
              <a:rPr lang="en-IE" sz="2400" dirty="0">
                <a:solidFill>
                  <a:schemeClr val="bg1"/>
                </a:solidFill>
                <a:latin typeface="Courier New" panose="02070309020205020404" pitchFamily="49" charset="0"/>
                <a:cs typeface="Courier New" panose="02070309020205020404" pitchFamily="49" charset="0"/>
              </a:rPr>
              <a:t>print(Quote)</a:t>
            </a:r>
          </a:p>
          <a:p>
            <a:pPr marL="0" indent="0">
              <a:buNone/>
            </a:pPr>
            <a:r>
              <a:rPr lang="en-IE" sz="2400" dirty="0">
                <a:solidFill>
                  <a:schemeClr val="bg1"/>
                </a:solidFill>
                <a:latin typeface="Courier New" panose="02070309020205020404" pitchFamily="49" charset="0"/>
                <a:cs typeface="Courier New" panose="02070309020205020404" pitchFamily="49" charset="0"/>
              </a:rPr>
              <a:t>print(</a:t>
            </a:r>
            <a:r>
              <a:rPr lang="en-IE" sz="2400" dirty="0" err="1">
                <a:solidFill>
                  <a:schemeClr val="bg1"/>
                </a:solidFill>
                <a:latin typeface="Courier New" panose="02070309020205020404" pitchFamily="49" charset="0"/>
                <a:cs typeface="Courier New" panose="02070309020205020404" pitchFamily="49" charset="0"/>
              </a:rPr>
              <a:t>NewQuote</a:t>
            </a:r>
            <a:r>
              <a:rPr lang="en-IE" sz="2400" dirty="0" smtClean="0">
                <a:solidFill>
                  <a:schemeClr val="bg1"/>
                </a:solidFill>
                <a:latin typeface="Courier New" panose="02070309020205020404" pitchFamily="49" charset="0"/>
                <a:cs typeface="Courier New" panose="02070309020205020404" pitchFamily="49" charset="0"/>
              </a:rPr>
              <a:t>)</a:t>
            </a:r>
            <a:endParaRPr lang="en-IE" sz="2400" dirty="0">
              <a:solidFill>
                <a:schemeClr val="bg1"/>
              </a:solidFill>
              <a:latin typeface="Courier New" panose="02070309020205020404" pitchFamily="49" charset="0"/>
              <a:cs typeface="Courier New" panose="02070309020205020404" pitchFamily="49" charset="0"/>
            </a:endParaRPr>
          </a:p>
          <a:p>
            <a:pPr marL="0" indent="0">
              <a:buNone/>
            </a:pPr>
            <a:r>
              <a:rPr lang="en-IE" sz="2400" dirty="0">
                <a:solidFill>
                  <a:schemeClr val="bg1"/>
                </a:solidFill>
                <a:latin typeface="Courier New" panose="02070309020205020404" pitchFamily="49" charset="0"/>
                <a:cs typeface="Courier New" panose="02070309020205020404" pitchFamily="49" charset="0"/>
              </a:rPr>
              <a:t># END.</a:t>
            </a:r>
            <a:endParaRPr lang="en-IE" sz="2400" dirty="0" smtClean="0">
              <a:solidFill>
                <a:schemeClr val="bg1"/>
              </a:solidFill>
              <a:latin typeface="Courier New" panose="02070309020205020404" pitchFamily="49" charset="0"/>
              <a:cs typeface="Courier New" panose="02070309020205020404" pitchFamily="49" charset="0"/>
            </a:endParaRPr>
          </a:p>
        </p:txBody>
      </p:sp>
      <p:sp>
        <p:nvSpPr>
          <p:cNvPr id="5" name="Rounded Rectangle 4"/>
          <p:cNvSpPr/>
          <p:nvPr/>
        </p:nvSpPr>
        <p:spPr>
          <a:xfrm>
            <a:off x="118542" y="116632"/>
            <a:ext cx="2088232" cy="5760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sym typeface="Wingdings" panose="05000000000000000000" pitchFamily="2" charset="2"/>
              </a:rPr>
              <a:t> </a:t>
            </a:r>
            <a:r>
              <a:rPr lang="en-IE" dirty="0" smtClean="0">
                <a:solidFill>
                  <a:schemeClr val="tx1"/>
                </a:solidFill>
              </a:rPr>
              <a:t>Continued</a:t>
            </a:r>
            <a:endParaRPr lang="en-IE" dirty="0">
              <a:solidFill>
                <a:schemeClr val="tx1"/>
              </a:solidFill>
            </a:endParaRPr>
          </a:p>
        </p:txBody>
      </p:sp>
    </p:spTree>
    <p:extLst>
      <p:ext uri="{BB962C8B-B14F-4D97-AF65-F5344CB8AC3E}">
        <p14:creationId xmlns:p14="http://schemas.microsoft.com/office/powerpoint/2010/main" val="24577235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String </a:t>
            </a:r>
            <a:r>
              <a:rPr lang="en-IE" dirty="0" err="1" smtClean="0">
                <a:solidFill>
                  <a:schemeClr val="bg1"/>
                </a:solidFill>
              </a:rPr>
              <a:t>Preprocessing</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Autofit/>
          </a:bodyPr>
          <a:lstStyle/>
          <a:p>
            <a:pPr marL="0" indent="0">
              <a:buNone/>
            </a:pPr>
            <a:r>
              <a:rPr lang="en-IE" sz="2400" dirty="0">
                <a:solidFill>
                  <a:schemeClr val="bg1"/>
                </a:solidFill>
                <a:latin typeface="Courier New" panose="02070309020205020404" pitchFamily="49" charset="0"/>
                <a:cs typeface="Courier New" panose="02070309020205020404" pitchFamily="49" charset="0"/>
              </a:rPr>
              <a:t>######### MAIN PRORGAM </a:t>
            </a:r>
            <a:r>
              <a:rPr lang="en-IE" sz="2400" dirty="0" smtClean="0">
                <a:solidFill>
                  <a:schemeClr val="bg1"/>
                </a:solidFill>
                <a:latin typeface="Courier New" panose="02070309020205020404" pitchFamily="49" charset="0"/>
                <a:cs typeface="Courier New" panose="02070309020205020404" pitchFamily="49" charset="0"/>
              </a:rPr>
              <a:t>#########</a:t>
            </a:r>
            <a:endParaRPr lang="en-IE" sz="2400" dirty="0">
              <a:solidFill>
                <a:schemeClr val="bg1"/>
              </a:solidFill>
              <a:latin typeface="Courier New" panose="02070309020205020404" pitchFamily="49" charset="0"/>
              <a:cs typeface="Courier New" panose="02070309020205020404" pitchFamily="49" charset="0"/>
            </a:endParaRPr>
          </a:p>
          <a:p>
            <a:pPr marL="0" indent="0">
              <a:buNone/>
            </a:pPr>
            <a:r>
              <a:rPr lang="en-IE" sz="2400" dirty="0">
                <a:solidFill>
                  <a:schemeClr val="bg1"/>
                </a:solidFill>
                <a:latin typeface="Courier New" panose="02070309020205020404" pitchFamily="49" charset="0"/>
                <a:cs typeface="Courier New" panose="02070309020205020404" pitchFamily="49" charset="0"/>
              </a:rPr>
              <a:t>Quote = "A long time ago in a galaxy far, far away ..."</a:t>
            </a:r>
          </a:p>
          <a:p>
            <a:pPr marL="0" indent="0">
              <a:buNone/>
            </a:pPr>
            <a:r>
              <a:rPr lang="en-IE" sz="2400" dirty="0" err="1">
                <a:solidFill>
                  <a:schemeClr val="bg1"/>
                </a:solidFill>
                <a:latin typeface="Courier New" panose="02070309020205020404" pitchFamily="49" charset="0"/>
                <a:cs typeface="Courier New" panose="02070309020205020404" pitchFamily="49" charset="0"/>
              </a:rPr>
              <a:t>NewQuote</a:t>
            </a:r>
            <a:r>
              <a:rPr lang="en-IE" sz="2400" dirty="0">
                <a:solidFill>
                  <a:schemeClr val="bg1"/>
                </a:solidFill>
                <a:latin typeface="Courier New" panose="02070309020205020404" pitchFamily="49" charset="0"/>
                <a:cs typeface="Courier New" panose="02070309020205020404" pitchFamily="49" charset="0"/>
              </a:rPr>
              <a:t> = Normalise(Quote)</a:t>
            </a:r>
          </a:p>
          <a:p>
            <a:pPr marL="0" indent="0">
              <a:buNone/>
            </a:pPr>
            <a:r>
              <a:rPr lang="en-IE" sz="2400" dirty="0">
                <a:solidFill>
                  <a:schemeClr val="bg1"/>
                </a:solidFill>
                <a:latin typeface="Courier New" panose="02070309020205020404" pitchFamily="49" charset="0"/>
                <a:cs typeface="Courier New" panose="02070309020205020404" pitchFamily="49" charset="0"/>
              </a:rPr>
              <a:t>print(Quote)</a:t>
            </a:r>
          </a:p>
          <a:p>
            <a:pPr marL="0" indent="0">
              <a:buNone/>
            </a:pPr>
            <a:r>
              <a:rPr lang="en-IE" sz="2400" dirty="0">
                <a:solidFill>
                  <a:schemeClr val="bg1"/>
                </a:solidFill>
                <a:latin typeface="Courier New" panose="02070309020205020404" pitchFamily="49" charset="0"/>
                <a:cs typeface="Courier New" panose="02070309020205020404" pitchFamily="49" charset="0"/>
              </a:rPr>
              <a:t>print(</a:t>
            </a:r>
            <a:r>
              <a:rPr lang="en-IE" sz="2400" dirty="0" err="1">
                <a:solidFill>
                  <a:schemeClr val="bg1"/>
                </a:solidFill>
                <a:latin typeface="Courier New" panose="02070309020205020404" pitchFamily="49" charset="0"/>
                <a:cs typeface="Courier New" panose="02070309020205020404" pitchFamily="49" charset="0"/>
              </a:rPr>
              <a:t>NewQuote</a:t>
            </a:r>
            <a:r>
              <a:rPr lang="en-IE" sz="2400" dirty="0" smtClean="0">
                <a:solidFill>
                  <a:schemeClr val="bg1"/>
                </a:solidFill>
                <a:latin typeface="Courier New" panose="02070309020205020404" pitchFamily="49" charset="0"/>
                <a:cs typeface="Courier New" panose="02070309020205020404" pitchFamily="49" charset="0"/>
              </a:rPr>
              <a:t>)</a:t>
            </a:r>
            <a:endParaRPr lang="en-IE" sz="2400" dirty="0">
              <a:solidFill>
                <a:schemeClr val="bg1"/>
              </a:solidFill>
              <a:latin typeface="Courier New" panose="02070309020205020404" pitchFamily="49" charset="0"/>
              <a:cs typeface="Courier New" panose="02070309020205020404" pitchFamily="49" charset="0"/>
            </a:endParaRPr>
          </a:p>
          <a:p>
            <a:pPr marL="0" indent="0">
              <a:buNone/>
            </a:pPr>
            <a:r>
              <a:rPr lang="en-IE" sz="2400" dirty="0">
                <a:solidFill>
                  <a:schemeClr val="bg1"/>
                </a:solidFill>
                <a:latin typeface="Courier New" panose="02070309020205020404" pitchFamily="49" charset="0"/>
                <a:cs typeface="Courier New" panose="02070309020205020404" pitchFamily="49" charset="0"/>
              </a:rPr>
              <a:t># END.</a:t>
            </a:r>
            <a:endParaRPr lang="en-IE" sz="2400" dirty="0" smtClean="0">
              <a:solidFill>
                <a:schemeClr val="bg1"/>
              </a:solidFill>
              <a:latin typeface="Courier New" panose="02070309020205020404" pitchFamily="49" charset="0"/>
              <a:cs typeface="Courier New" panose="02070309020205020404" pitchFamily="49" charset="0"/>
            </a:endParaRPr>
          </a:p>
        </p:txBody>
      </p:sp>
      <p:sp>
        <p:nvSpPr>
          <p:cNvPr id="5" name="Rounded Rectangle 4"/>
          <p:cNvSpPr/>
          <p:nvPr/>
        </p:nvSpPr>
        <p:spPr>
          <a:xfrm>
            <a:off x="118542" y="116632"/>
            <a:ext cx="2088232" cy="5760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sym typeface="Wingdings" panose="05000000000000000000" pitchFamily="2" charset="2"/>
              </a:rPr>
              <a:t> </a:t>
            </a:r>
            <a:r>
              <a:rPr lang="en-IE" dirty="0" smtClean="0">
                <a:solidFill>
                  <a:schemeClr val="tx1"/>
                </a:solidFill>
              </a:rPr>
              <a:t>Continued</a:t>
            </a:r>
            <a:endParaRPr lang="en-IE" dirty="0">
              <a:solidFill>
                <a:schemeClr val="tx1"/>
              </a:solidFill>
            </a:endParaRPr>
          </a:p>
        </p:txBody>
      </p:sp>
      <p:sp>
        <p:nvSpPr>
          <p:cNvPr id="6" name="Rectangle 5"/>
          <p:cNvSpPr/>
          <p:nvPr/>
        </p:nvSpPr>
        <p:spPr>
          <a:xfrm>
            <a:off x="622598" y="4797152"/>
            <a:ext cx="11233248"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4000" i="1" dirty="0"/>
              <a:t>A long time ago in a galaxy far, far away ...</a:t>
            </a:r>
          </a:p>
          <a:p>
            <a:pPr algn="ctr"/>
            <a:r>
              <a:rPr lang="en-IE" sz="4000" i="1" dirty="0"/>
              <a:t>a long time ago in a galaxy far </a:t>
            </a:r>
            <a:r>
              <a:rPr lang="en-IE" sz="4000" i="1" dirty="0" err="1"/>
              <a:t>far</a:t>
            </a:r>
            <a:r>
              <a:rPr lang="en-IE" sz="4000" i="1" dirty="0"/>
              <a:t> away </a:t>
            </a:r>
          </a:p>
        </p:txBody>
      </p:sp>
    </p:spTree>
    <p:extLst>
      <p:ext uri="{BB962C8B-B14F-4D97-AF65-F5344CB8AC3E}">
        <p14:creationId xmlns:p14="http://schemas.microsoft.com/office/powerpoint/2010/main" val="217755787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74" y="404664"/>
            <a:ext cx="11798928" cy="5975860"/>
          </a:xfrm>
          <a:prstGeom prst="rect">
            <a:avLst/>
          </a:prstGeom>
        </p:spPr>
      </p:pic>
    </p:spTree>
    <p:extLst>
      <p:ext uri="{BB962C8B-B14F-4D97-AF65-F5344CB8AC3E}">
        <p14:creationId xmlns:p14="http://schemas.microsoft.com/office/powerpoint/2010/main" val="22634747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Handling Strings in Files</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fontScale="85000" lnSpcReduction="20000"/>
          </a:bodyPr>
          <a:lstStyle/>
          <a:p>
            <a:pPr marL="0" indent="0">
              <a:buNone/>
            </a:pPr>
            <a:r>
              <a:rPr lang="en-IE" sz="3300" dirty="0" smtClean="0">
                <a:solidFill>
                  <a:schemeClr val="bg1"/>
                </a:solidFill>
                <a:latin typeface="Courier New" panose="02070309020205020404" pitchFamily="49" charset="0"/>
                <a:cs typeface="Courier New" panose="02070309020205020404" pitchFamily="49" charset="0"/>
              </a:rPr>
              <a:t>script = open</a:t>
            </a:r>
            <a:r>
              <a:rPr lang="en-IE" sz="3300" dirty="0">
                <a:solidFill>
                  <a:schemeClr val="bg1"/>
                </a:solidFill>
                <a:latin typeface="Courier New" panose="02070309020205020404" pitchFamily="49" charset="0"/>
                <a:cs typeface="Courier New" panose="02070309020205020404" pitchFamily="49" charset="0"/>
              </a:rPr>
              <a:t>(</a:t>
            </a:r>
            <a:r>
              <a:rPr lang="en-IE" sz="3300" dirty="0" smtClean="0">
                <a:solidFill>
                  <a:schemeClr val="bg1"/>
                </a:solidFill>
                <a:latin typeface="Courier New" panose="02070309020205020404" pitchFamily="49" charset="0"/>
                <a:cs typeface="Courier New" panose="02070309020205020404" pitchFamily="49" charset="0"/>
              </a:rPr>
              <a:t>'</a:t>
            </a:r>
            <a:r>
              <a:rPr lang="en-IE" sz="3300" dirty="0" err="1" smtClean="0">
                <a:solidFill>
                  <a:schemeClr val="bg1"/>
                </a:solidFill>
                <a:latin typeface="Courier New" panose="02070309020205020404" pitchFamily="49" charset="0"/>
                <a:cs typeface="Courier New" panose="02070309020205020404" pitchFamily="49" charset="0"/>
              </a:rPr>
              <a:t>StarWarsscript.txt</a:t>
            </a:r>
            <a:r>
              <a:rPr lang="en-IE" sz="3300" dirty="0" err="1">
                <a:solidFill>
                  <a:schemeClr val="bg1"/>
                </a:solidFill>
                <a:latin typeface="Courier New" panose="02070309020205020404" pitchFamily="49" charset="0"/>
                <a:cs typeface="Courier New" panose="02070309020205020404" pitchFamily="49" charset="0"/>
              </a:rPr>
              <a:t>','r</a:t>
            </a:r>
            <a:r>
              <a:rPr lang="en-IE" sz="3300" dirty="0">
                <a:solidFill>
                  <a:schemeClr val="bg1"/>
                </a:solidFill>
                <a:latin typeface="Courier New" panose="02070309020205020404" pitchFamily="49" charset="0"/>
                <a:cs typeface="Courier New" panose="02070309020205020404" pitchFamily="49" charset="0"/>
              </a:rPr>
              <a:t>').read</a:t>
            </a:r>
            <a:r>
              <a:rPr lang="en-IE" sz="3300" dirty="0" smtClean="0">
                <a:solidFill>
                  <a:schemeClr val="bg1"/>
                </a:solidFill>
                <a:latin typeface="Courier New" panose="02070309020205020404" pitchFamily="49" charset="0"/>
                <a:cs typeface="Courier New" panose="02070309020205020404" pitchFamily="49" charset="0"/>
              </a:rPr>
              <a:t>()</a:t>
            </a:r>
          </a:p>
          <a:p>
            <a:pPr marL="0" indent="0">
              <a:buNone/>
            </a:pPr>
            <a:endParaRPr lang="en-IE" sz="3300" dirty="0">
              <a:solidFill>
                <a:schemeClr val="bg1"/>
              </a:solidFill>
              <a:latin typeface="Courier New" panose="02070309020205020404" pitchFamily="49" charset="0"/>
              <a:cs typeface="Courier New" panose="02070309020205020404" pitchFamily="49" charset="0"/>
            </a:endParaRPr>
          </a:p>
          <a:p>
            <a:pPr marL="0" indent="0">
              <a:buNone/>
            </a:pPr>
            <a:r>
              <a:rPr lang="en-IE" sz="3300" dirty="0" err="1" smtClean="0">
                <a:solidFill>
                  <a:schemeClr val="bg1"/>
                </a:solidFill>
                <a:latin typeface="Courier New" panose="02070309020205020404" pitchFamily="49" charset="0"/>
                <a:cs typeface="Courier New" panose="02070309020205020404" pitchFamily="49" charset="0"/>
              </a:rPr>
              <a:t>len</a:t>
            </a:r>
            <a:r>
              <a:rPr lang="en-IE" sz="3300" dirty="0" smtClean="0">
                <a:solidFill>
                  <a:schemeClr val="bg1"/>
                </a:solidFill>
                <a:latin typeface="Courier New" panose="02070309020205020404" pitchFamily="49" charset="0"/>
                <a:cs typeface="Courier New" panose="02070309020205020404" pitchFamily="49" charset="0"/>
              </a:rPr>
              <a:t>(script)</a:t>
            </a:r>
          </a:p>
          <a:p>
            <a:pPr marL="0" indent="0">
              <a:buNone/>
            </a:pPr>
            <a:r>
              <a:rPr lang="en-IE" sz="3300" dirty="0" smtClean="0">
                <a:solidFill>
                  <a:schemeClr val="bg1"/>
                </a:solidFill>
                <a:latin typeface="Courier New" panose="02070309020205020404" pitchFamily="49" charset="0"/>
                <a:cs typeface="Courier New" panose="02070309020205020404" pitchFamily="49" charset="0"/>
              </a:rPr>
              <a:t>326,359</a:t>
            </a:r>
          </a:p>
          <a:p>
            <a:pPr marL="0" indent="0">
              <a:buNone/>
            </a:pPr>
            <a:endParaRPr lang="en-IE" sz="33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3300" dirty="0" err="1">
                <a:solidFill>
                  <a:schemeClr val="bg1"/>
                </a:solidFill>
                <a:latin typeface="Courier New" panose="02070309020205020404" pitchFamily="49" charset="0"/>
                <a:cs typeface="Courier New" panose="02070309020205020404" pitchFamily="49" charset="0"/>
              </a:rPr>
              <a:t>script.count</a:t>
            </a:r>
            <a:r>
              <a:rPr lang="en-IE" sz="3300" dirty="0">
                <a:solidFill>
                  <a:schemeClr val="bg1"/>
                </a:solidFill>
                <a:latin typeface="Courier New" panose="02070309020205020404" pitchFamily="49" charset="0"/>
                <a:cs typeface="Courier New" panose="02070309020205020404" pitchFamily="49" charset="0"/>
              </a:rPr>
              <a:t>("\n")</a:t>
            </a:r>
          </a:p>
          <a:p>
            <a:pPr marL="0" indent="0">
              <a:buNone/>
            </a:pPr>
            <a:r>
              <a:rPr lang="en-IE" sz="3300" dirty="0" smtClean="0">
                <a:solidFill>
                  <a:schemeClr val="bg1"/>
                </a:solidFill>
                <a:latin typeface="Courier New" panose="02070309020205020404" pitchFamily="49" charset="0"/>
                <a:cs typeface="Courier New" panose="02070309020205020404" pitchFamily="49" charset="0"/>
              </a:rPr>
              <a:t>8,150</a:t>
            </a:r>
          </a:p>
          <a:p>
            <a:pPr marL="0" indent="0">
              <a:buNone/>
            </a:pPr>
            <a:endParaRPr lang="en-IE" sz="3300" dirty="0">
              <a:solidFill>
                <a:schemeClr val="bg1"/>
              </a:solidFill>
              <a:latin typeface="Courier New" panose="02070309020205020404" pitchFamily="49" charset="0"/>
              <a:cs typeface="Courier New" panose="02070309020205020404" pitchFamily="49" charset="0"/>
            </a:endParaRPr>
          </a:p>
          <a:p>
            <a:pPr marL="0" indent="0">
              <a:buNone/>
            </a:pPr>
            <a:r>
              <a:rPr lang="en-IE" sz="3300" dirty="0" err="1">
                <a:solidFill>
                  <a:schemeClr val="bg1"/>
                </a:solidFill>
                <a:latin typeface="Courier New" panose="02070309020205020404" pitchFamily="49" charset="0"/>
                <a:cs typeface="Courier New" panose="02070309020205020404" pitchFamily="49" charset="0"/>
              </a:rPr>
              <a:t>len</a:t>
            </a:r>
            <a:r>
              <a:rPr lang="en-IE" sz="3300" dirty="0">
                <a:solidFill>
                  <a:schemeClr val="bg1"/>
                </a:solidFill>
                <a:latin typeface="Courier New" panose="02070309020205020404" pitchFamily="49" charset="0"/>
                <a:cs typeface="Courier New" panose="02070309020205020404" pitchFamily="49" charset="0"/>
              </a:rPr>
              <a:t>(</a:t>
            </a:r>
            <a:r>
              <a:rPr lang="en-IE" sz="3300" dirty="0" err="1">
                <a:solidFill>
                  <a:schemeClr val="bg1"/>
                </a:solidFill>
                <a:latin typeface="Courier New" panose="02070309020205020404" pitchFamily="49" charset="0"/>
                <a:cs typeface="Courier New" panose="02070309020205020404" pitchFamily="49" charset="0"/>
              </a:rPr>
              <a:t>script.split</a:t>
            </a:r>
            <a:r>
              <a:rPr lang="en-IE" sz="3300" dirty="0">
                <a:solidFill>
                  <a:schemeClr val="bg1"/>
                </a:solidFill>
                <a:latin typeface="Courier New" panose="02070309020205020404" pitchFamily="49" charset="0"/>
                <a:cs typeface="Courier New" panose="02070309020205020404" pitchFamily="49" charset="0"/>
              </a:rPr>
              <a:t>())</a:t>
            </a:r>
          </a:p>
          <a:p>
            <a:pPr marL="0" indent="0">
              <a:buNone/>
            </a:pPr>
            <a:r>
              <a:rPr lang="en-IE" sz="3300" dirty="0" smtClean="0">
                <a:solidFill>
                  <a:schemeClr val="bg1"/>
                </a:solidFill>
                <a:latin typeface="Courier New" panose="02070309020205020404" pitchFamily="49" charset="0"/>
                <a:cs typeface="Courier New" panose="02070309020205020404" pitchFamily="49" charset="0"/>
              </a:rPr>
              <a:t>33,101</a:t>
            </a:r>
            <a:endParaRPr lang="en-IE" sz="3300" dirty="0">
              <a:solidFill>
                <a:schemeClr val="bg1"/>
              </a:solidFill>
              <a:latin typeface="Courier New" panose="02070309020205020404" pitchFamily="49" charset="0"/>
              <a:cs typeface="Courier New" panose="02070309020205020404" pitchFamily="49" charset="0"/>
            </a:endParaRP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p:txBody>
      </p:sp>
      <p:sp>
        <p:nvSpPr>
          <p:cNvPr id="5" name="Rectangle 4"/>
          <p:cNvSpPr/>
          <p:nvPr/>
        </p:nvSpPr>
        <p:spPr>
          <a:xfrm>
            <a:off x="478582" y="2348880"/>
            <a:ext cx="11305256" cy="39604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331177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Handling Strings in Files</a:t>
            </a:r>
          </a:p>
        </p:txBody>
      </p:sp>
      <p:sp>
        <p:nvSpPr>
          <p:cNvPr id="2" name="Content Placeholder 1"/>
          <p:cNvSpPr>
            <a:spLocks noGrp="1"/>
          </p:cNvSpPr>
          <p:nvPr>
            <p:ph idx="1"/>
          </p:nvPr>
        </p:nvSpPr>
        <p:spPr>
          <a:xfrm>
            <a:off x="609521" y="1600201"/>
            <a:ext cx="10742269" cy="4525963"/>
          </a:xfrm>
        </p:spPr>
        <p:txBody>
          <a:bodyPr>
            <a:normAutofit fontScale="85000" lnSpcReduction="20000"/>
          </a:bodyPr>
          <a:lstStyle/>
          <a:p>
            <a:pPr marL="0" indent="0">
              <a:buNone/>
            </a:pPr>
            <a:r>
              <a:rPr lang="en-IE" sz="3300" dirty="0" smtClean="0">
                <a:solidFill>
                  <a:schemeClr val="bg1"/>
                </a:solidFill>
                <a:latin typeface="Courier New" panose="02070309020205020404" pitchFamily="49" charset="0"/>
                <a:cs typeface="Courier New" panose="02070309020205020404" pitchFamily="49" charset="0"/>
              </a:rPr>
              <a:t>script = open</a:t>
            </a:r>
            <a:r>
              <a:rPr lang="en-IE" sz="3300" dirty="0">
                <a:solidFill>
                  <a:schemeClr val="bg1"/>
                </a:solidFill>
                <a:latin typeface="Courier New" panose="02070309020205020404" pitchFamily="49" charset="0"/>
                <a:cs typeface="Courier New" panose="02070309020205020404" pitchFamily="49" charset="0"/>
              </a:rPr>
              <a:t>(</a:t>
            </a:r>
            <a:r>
              <a:rPr lang="en-IE" sz="3300" dirty="0" smtClean="0">
                <a:solidFill>
                  <a:schemeClr val="bg1"/>
                </a:solidFill>
                <a:latin typeface="Courier New" panose="02070309020205020404" pitchFamily="49" charset="0"/>
                <a:cs typeface="Courier New" panose="02070309020205020404" pitchFamily="49" charset="0"/>
              </a:rPr>
              <a:t>'</a:t>
            </a:r>
            <a:r>
              <a:rPr lang="en-IE" sz="3300" dirty="0" err="1" smtClean="0">
                <a:solidFill>
                  <a:schemeClr val="bg1"/>
                </a:solidFill>
                <a:latin typeface="Courier New" panose="02070309020205020404" pitchFamily="49" charset="0"/>
                <a:cs typeface="Courier New" panose="02070309020205020404" pitchFamily="49" charset="0"/>
              </a:rPr>
              <a:t>StarWarsscript.txt</a:t>
            </a:r>
            <a:r>
              <a:rPr lang="en-IE" sz="3300" dirty="0" err="1">
                <a:solidFill>
                  <a:schemeClr val="bg1"/>
                </a:solidFill>
                <a:latin typeface="Courier New" panose="02070309020205020404" pitchFamily="49" charset="0"/>
                <a:cs typeface="Courier New" panose="02070309020205020404" pitchFamily="49" charset="0"/>
              </a:rPr>
              <a:t>','r</a:t>
            </a:r>
            <a:r>
              <a:rPr lang="en-IE" sz="3300" dirty="0">
                <a:solidFill>
                  <a:schemeClr val="bg1"/>
                </a:solidFill>
                <a:latin typeface="Courier New" panose="02070309020205020404" pitchFamily="49" charset="0"/>
                <a:cs typeface="Courier New" panose="02070309020205020404" pitchFamily="49" charset="0"/>
              </a:rPr>
              <a:t>').read</a:t>
            </a:r>
            <a:r>
              <a:rPr lang="en-IE" sz="3300" dirty="0" smtClean="0">
                <a:solidFill>
                  <a:schemeClr val="bg1"/>
                </a:solidFill>
                <a:latin typeface="Courier New" panose="02070309020205020404" pitchFamily="49" charset="0"/>
                <a:cs typeface="Courier New" panose="02070309020205020404" pitchFamily="49" charset="0"/>
              </a:rPr>
              <a:t>()</a:t>
            </a:r>
          </a:p>
          <a:p>
            <a:pPr marL="0" indent="0">
              <a:buNone/>
            </a:pPr>
            <a:endParaRPr lang="en-IE" sz="3300" dirty="0">
              <a:solidFill>
                <a:schemeClr val="bg1"/>
              </a:solidFill>
              <a:latin typeface="Courier New" panose="02070309020205020404" pitchFamily="49" charset="0"/>
              <a:cs typeface="Courier New" panose="02070309020205020404" pitchFamily="49" charset="0"/>
            </a:endParaRPr>
          </a:p>
          <a:p>
            <a:pPr marL="0" indent="0">
              <a:buNone/>
            </a:pPr>
            <a:r>
              <a:rPr lang="en-IE" sz="3300" dirty="0" err="1" smtClean="0">
                <a:solidFill>
                  <a:schemeClr val="bg1"/>
                </a:solidFill>
                <a:latin typeface="Courier New" panose="02070309020205020404" pitchFamily="49" charset="0"/>
                <a:cs typeface="Courier New" panose="02070309020205020404" pitchFamily="49" charset="0"/>
              </a:rPr>
              <a:t>len</a:t>
            </a:r>
            <a:r>
              <a:rPr lang="en-IE" sz="3300" dirty="0" smtClean="0">
                <a:solidFill>
                  <a:schemeClr val="bg1"/>
                </a:solidFill>
                <a:latin typeface="Courier New" panose="02070309020205020404" pitchFamily="49" charset="0"/>
                <a:cs typeface="Courier New" panose="02070309020205020404" pitchFamily="49" charset="0"/>
              </a:rPr>
              <a:t>(script)</a:t>
            </a:r>
          </a:p>
          <a:p>
            <a:pPr marL="0" indent="0">
              <a:buNone/>
            </a:pPr>
            <a:r>
              <a:rPr lang="en-IE" sz="3300" dirty="0" smtClean="0">
                <a:solidFill>
                  <a:schemeClr val="bg1"/>
                </a:solidFill>
                <a:latin typeface="Courier New" panose="02070309020205020404" pitchFamily="49" charset="0"/>
                <a:cs typeface="Courier New" panose="02070309020205020404" pitchFamily="49" charset="0"/>
              </a:rPr>
              <a:t>&gt;&gt;&gt; 326,359</a:t>
            </a:r>
          </a:p>
          <a:p>
            <a:pPr marL="0" indent="0">
              <a:buNone/>
            </a:pPr>
            <a:endParaRPr lang="en-IE" sz="33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3300" dirty="0" err="1">
                <a:solidFill>
                  <a:schemeClr val="bg1"/>
                </a:solidFill>
                <a:latin typeface="Courier New" panose="02070309020205020404" pitchFamily="49" charset="0"/>
                <a:cs typeface="Courier New" panose="02070309020205020404" pitchFamily="49" charset="0"/>
              </a:rPr>
              <a:t>script.count</a:t>
            </a:r>
            <a:r>
              <a:rPr lang="en-IE" sz="3300" dirty="0">
                <a:solidFill>
                  <a:schemeClr val="bg1"/>
                </a:solidFill>
                <a:latin typeface="Courier New" panose="02070309020205020404" pitchFamily="49" charset="0"/>
                <a:cs typeface="Courier New" panose="02070309020205020404" pitchFamily="49" charset="0"/>
              </a:rPr>
              <a:t>("\n")</a:t>
            </a:r>
          </a:p>
          <a:p>
            <a:pPr marL="0" indent="0">
              <a:buNone/>
            </a:pPr>
            <a:r>
              <a:rPr lang="en-IE" sz="3300" dirty="0" smtClean="0">
                <a:solidFill>
                  <a:schemeClr val="bg1"/>
                </a:solidFill>
                <a:latin typeface="Courier New" panose="02070309020205020404" pitchFamily="49" charset="0"/>
                <a:cs typeface="Courier New" panose="02070309020205020404" pitchFamily="49" charset="0"/>
              </a:rPr>
              <a:t>8,150</a:t>
            </a:r>
          </a:p>
          <a:p>
            <a:pPr marL="0" indent="0">
              <a:buNone/>
            </a:pPr>
            <a:endParaRPr lang="en-IE" sz="3300" dirty="0">
              <a:solidFill>
                <a:schemeClr val="bg1"/>
              </a:solidFill>
              <a:latin typeface="Courier New" panose="02070309020205020404" pitchFamily="49" charset="0"/>
              <a:cs typeface="Courier New" panose="02070309020205020404" pitchFamily="49" charset="0"/>
            </a:endParaRPr>
          </a:p>
          <a:p>
            <a:pPr marL="0" indent="0">
              <a:buNone/>
            </a:pPr>
            <a:r>
              <a:rPr lang="en-IE" sz="3300" dirty="0" err="1">
                <a:solidFill>
                  <a:schemeClr val="bg1"/>
                </a:solidFill>
                <a:latin typeface="Courier New" panose="02070309020205020404" pitchFamily="49" charset="0"/>
                <a:cs typeface="Courier New" panose="02070309020205020404" pitchFamily="49" charset="0"/>
              </a:rPr>
              <a:t>len</a:t>
            </a:r>
            <a:r>
              <a:rPr lang="en-IE" sz="3300" dirty="0">
                <a:solidFill>
                  <a:schemeClr val="bg1"/>
                </a:solidFill>
                <a:latin typeface="Courier New" panose="02070309020205020404" pitchFamily="49" charset="0"/>
                <a:cs typeface="Courier New" panose="02070309020205020404" pitchFamily="49" charset="0"/>
              </a:rPr>
              <a:t>(</a:t>
            </a:r>
            <a:r>
              <a:rPr lang="en-IE" sz="3300" dirty="0" err="1">
                <a:solidFill>
                  <a:schemeClr val="bg1"/>
                </a:solidFill>
                <a:latin typeface="Courier New" panose="02070309020205020404" pitchFamily="49" charset="0"/>
                <a:cs typeface="Courier New" panose="02070309020205020404" pitchFamily="49" charset="0"/>
              </a:rPr>
              <a:t>script.split</a:t>
            </a:r>
            <a:r>
              <a:rPr lang="en-IE" sz="3300" dirty="0">
                <a:solidFill>
                  <a:schemeClr val="bg1"/>
                </a:solidFill>
                <a:latin typeface="Courier New" panose="02070309020205020404" pitchFamily="49" charset="0"/>
                <a:cs typeface="Courier New" panose="02070309020205020404" pitchFamily="49" charset="0"/>
              </a:rPr>
              <a:t>())</a:t>
            </a:r>
          </a:p>
          <a:p>
            <a:pPr marL="0" indent="0">
              <a:buNone/>
            </a:pPr>
            <a:r>
              <a:rPr lang="en-IE" sz="3300" dirty="0" smtClean="0">
                <a:solidFill>
                  <a:schemeClr val="bg1"/>
                </a:solidFill>
                <a:latin typeface="Courier New" panose="02070309020205020404" pitchFamily="49" charset="0"/>
                <a:cs typeface="Courier New" panose="02070309020205020404" pitchFamily="49" charset="0"/>
              </a:rPr>
              <a:t>33,101</a:t>
            </a:r>
            <a:endParaRPr lang="en-IE" sz="3300" dirty="0">
              <a:solidFill>
                <a:schemeClr val="bg1"/>
              </a:solidFill>
              <a:latin typeface="Courier New" panose="02070309020205020404" pitchFamily="49" charset="0"/>
              <a:cs typeface="Courier New" panose="02070309020205020404" pitchFamily="49" charset="0"/>
            </a:endParaRP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p:txBody>
      </p:sp>
      <p:sp>
        <p:nvSpPr>
          <p:cNvPr id="5" name="Rectangle 4"/>
          <p:cNvSpPr/>
          <p:nvPr/>
        </p:nvSpPr>
        <p:spPr>
          <a:xfrm>
            <a:off x="478582" y="3212976"/>
            <a:ext cx="11305256" cy="3096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435550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Handling Strings in Files</a:t>
            </a:r>
          </a:p>
        </p:txBody>
      </p:sp>
      <p:sp>
        <p:nvSpPr>
          <p:cNvPr id="2" name="Content Placeholder 1"/>
          <p:cNvSpPr>
            <a:spLocks noGrp="1"/>
          </p:cNvSpPr>
          <p:nvPr>
            <p:ph idx="1"/>
          </p:nvPr>
        </p:nvSpPr>
        <p:spPr>
          <a:xfrm>
            <a:off x="609521" y="1600201"/>
            <a:ext cx="10742269" cy="4525963"/>
          </a:xfrm>
        </p:spPr>
        <p:txBody>
          <a:bodyPr>
            <a:normAutofit fontScale="85000" lnSpcReduction="20000"/>
          </a:bodyPr>
          <a:lstStyle/>
          <a:p>
            <a:pPr marL="0" indent="0">
              <a:buNone/>
            </a:pPr>
            <a:r>
              <a:rPr lang="en-IE" sz="3300" dirty="0" smtClean="0">
                <a:solidFill>
                  <a:schemeClr val="bg1"/>
                </a:solidFill>
                <a:latin typeface="Courier New" panose="02070309020205020404" pitchFamily="49" charset="0"/>
                <a:cs typeface="Courier New" panose="02070309020205020404" pitchFamily="49" charset="0"/>
              </a:rPr>
              <a:t>script = open</a:t>
            </a:r>
            <a:r>
              <a:rPr lang="en-IE" sz="3300" dirty="0">
                <a:solidFill>
                  <a:schemeClr val="bg1"/>
                </a:solidFill>
                <a:latin typeface="Courier New" panose="02070309020205020404" pitchFamily="49" charset="0"/>
                <a:cs typeface="Courier New" panose="02070309020205020404" pitchFamily="49" charset="0"/>
              </a:rPr>
              <a:t>(</a:t>
            </a:r>
            <a:r>
              <a:rPr lang="en-IE" sz="3300" dirty="0" smtClean="0">
                <a:solidFill>
                  <a:schemeClr val="bg1"/>
                </a:solidFill>
                <a:latin typeface="Courier New" panose="02070309020205020404" pitchFamily="49" charset="0"/>
                <a:cs typeface="Courier New" panose="02070309020205020404" pitchFamily="49" charset="0"/>
              </a:rPr>
              <a:t>'</a:t>
            </a:r>
            <a:r>
              <a:rPr lang="en-IE" sz="3300" dirty="0" err="1" smtClean="0">
                <a:solidFill>
                  <a:schemeClr val="bg1"/>
                </a:solidFill>
                <a:latin typeface="Courier New" panose="02070309020205020404" pitchFamily="49" charset="0"/>
                <a:cs typeface="Courier New" panose="02070309020205020404" pitchFamily="49" charset="0"/>
              </a:rPr>
              <a:t>StarWarsscript.txt</a:t>
            </a:r>
            <a:r>
              <a:rPr lang="en-IE" sz="3300" dirty="0" err="1">
                <a:solidFill>
                  <a:schemeClr val="bg1"/>
                </a:solidFill>
                <a:latin typeface="Courier New" panose="02070309020205020404" pitchFamily="49" charset="0"/>
                <a:cs typeface="Courier New" panose="02070309020205020404" pitchFamily="49" charset="0"/>
              </a:rPr>
              <a:t>','r</a:t>
            </a:r>
            <a:r>
              <a:rPr lang="en-IE" sz="3300" dirty="0">
                <a:solidFill>
                  <a:schemeClr val="bg1"/>
                </a:solidFill>
                <a:latin typeface="Courier New" panose="02070309020205020404" pitchFamily="49" charset="0"/>
                <a:cs typeface="Courier New" panose="02070309020205020404" pitchFamily="49" charset="0"/>
              </a:rPr>
              <a:t>').read</a:t>
            </a:r>
            <a:r>
              <a:rPr lang="en-IE" sz="3300" dirty="0" smtClean="0">
                <a:solidFill>
                  <a:schemeClr val="bg1"/>
                </a:solidFill>
                <a:latin typeface="Courier New" panose="02070309020205020404" pitchFamily="49" charset="0"/>
                <a:cs typeface="Courier New" panose="02070309020205020404" pitchFamily="49" charset="0"/>
              </a:rPr>
              <a:t>()</a:t>
            </a:r>
          </a:p>
          <a:p>
            <a:pPr marL="0" indent="0">
              <a:buNone/>
            </a:pPr>
            <a:endParaRPr lang="en-IE" sz="3300" dirty="0">
              <a:solidFill>
                <a:schemeClr val="bg1"/>
              </a:solidFill>
              <a:latin typeface="Courier New" panose="02070309020205020404" pitchFamily="49" charset="0"/>
              <a:cs typeface="Courier New" panose="02070309020205020404" pitchFamily="49" charset="0"/>
            </a:endParaRPr>
          </a:p>
          <a:p>
            <a:pPr marL="0" indent="0">
              <a:buNone/>
            </a:pPr>
            <a:r>
              <a:rPr lang="en-IE" sz="3300" dirty="0" err="1" smtClean="0">
                <a:solidFill>
                  <a:schemeClr val="bg1"/>
                </a:solidFill>
                <a:latin typeface="Courier New" panose="02070309020205020404" pitchFamily="49" charset="0"/>
                <a:cs typeface="Courier New" panose="02070309020205020404" pitchFamily="49" charset="0"/>
              </a:rPr>
              <a:t>len</a:t>
            </a:r>
            <a:r>
              <a:rPr lang="en-IE" sz="3300" dirty="0" smtClean="0">
                <a:solidFill>
                  <a:schemeClr val="bg1"/>
                </a:solidFill>
                <a:latin typeface="Courier New" panose="02070309020205020404" pitchFamily="49" charset="0"/>
                <a:cs typeface="Courier New" panose="02070309020205020404" pitchFamily="49" charset="0"/>
              </a:rPr>
              <a:t>(script)</a:t>
            </a:r>
          </a:p>
          <a:p>
            <a:pPr marL="0" indent="0">
              <a:buNone/>
            </a:pPr>
            <a:r>
              <a:rPr lang="en-IE" sz="3300" dirty="0" smtClean="0">
                <a:solidFill>
                  <a:schemeClr val="bg1"/>
                </a:solidFill>
                <a:latin typeface="Courier New" panose="02070309020205020404" pitchFamily="49" charset="0"/>
                <a:cs typeface="Courier New" panose="02070309020205020404" pitchFamily="49" charset="0"/>
              </a:rPr>
              <a:t>&gt;&gt;&gt; 326,359</a:t>
            </a:r>
          </a:p>
          <a:p>
            <a:pPr marL="0" indent="0">
              <a:buNone/>
            </a:pPr>
            <a:endParaRPr lang="en-IE" sz="33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3300" dirty="0" err="1">
                <a:solidFill>
                  <a:schemeClr val="bg1"/>
                </a:solidFill>
                <a:latin typeface="Courier New" panose="02070309020205020404" pitchFamily="49" charset="0"/>
                <a:cs typeface="Courier New" panose="02070309020205020404" pitchFamily="49" charset="0"/>
              </a:rPr>
              <a:t>script.count</a:t>
            </a:r>
            <a:r>
              <a:rPr lang="en-IE" sz="3300" dirty="0">
                <a:solidFill>
                  <a:schemeClr val="bg1"/>
                </a:solidFill>
                <a:latin typeface="Courier New" panose="02070309020205020404" pitchFamily="49" charset="0"/>
                <a:cs typeface="Courier New" panose="02070309020205020404" pitchFamily="49" charset="0"/>
              </a:rPr>
              <a:t>("\n")</a:t>
            </a:r>
          </a:p>
          <a:p>
            <a:pPr marL="0" indent="0">
              <a:buNone/>
            </a:pPr>
            <a:r>
              <a:rPr lang="en-IE" sz="3300" dirty="0" smtClean="0">
                <a:solidFill>
                  <a:schemeClr val="bg1"/>
                </a:solidFill>
                <a:latin typeface="Courier New" panose="02070309020205020404" pitchFamily="49" charset="0"/>
                <a:cs typeface="Courier New" panose="02070309020205020404" pitchFamily="49" charset="0"/>
              </a:rPr>
              <a:t>8,150</a:t>
            </a:r>
          </a:p>
          <a:p>
            <a:pPr marL="0" indent="0">
              <a:buNone/>
            </a:pPr>
            <a:endParaRPr lang="en-IE" sz="3300" dirty="0">
              <a:solidFill>
                <a:schemeClr val="bg1"/>
              </a:solidFill>
              <a:latin typeface="Courier New" panose="02070309020205020404" pitchFamily="49" charset="0"/>
              <a:cs typeface="Courier New" panose="02070309020205020404" pitchFamily="49" charset="0"/>
            </a:endParaRPr>
          </a:p>
          <a:p>
            <a:pPr marL="0" indent="0">
              <a:buNone/>
            </a:pPr>
            <a:r>
              <a:rPr lang="en-IE" sz="3300" dirty="0" err="1">
                <a:solidFill>
                  <a:schemeClr val="bg1"/>
                </a:solidFill>
                <a:latin typeface="Courier New" panose="02070309020205020404" pitchFamily="49" charset="0"/>
                <a:cs typeface="Courier New" panose="02070309020205020404" pitchFamily="49" charset="0"/>
              </a:rPr>
              <a:t>len</a:t>
            </a:r>
            <a:r>
              <a:rPr lang="en-IE" sz="3300" dirty="0">
                <a:solidFill>
                  <a:schemeClr val="bg1"/>
                </a:solidFill>
                <a:latin typeface="Courier New" panose="02070309020205020404" pitchFamily="49" charset="0"/>
                <a:cs typeface="Courier New" panose="02070309020205020404" pitchFamily="49" charset="0"/>
              </a:rPr>
              <a:t>(</a:t>
            </a:r>
            <a:r>
              <a:rPr lang="en-IE" sz="3300" dirty="0" err="1">
                <a:solidFill>
                  <a:schemeClr val="bg1"/>
                </a:solidFill>
                <a:latin typeface="Courier New" panose="02070309020205020404" pitchFamily="49" charset="0"/>
                <a:cs typeface="Courier New" panose="02070309020205020404" pitchFamily="49" charset="0"/>
              </a:rPr>
              <a:t>script.split</a:t>
            </a:r>
            <a:r>
              <a:rPr lang="en-IE" sz="3300" dirty="0">
                <a:solidFill>
                  <a:schemeClr val="bg1"/>
                </a:solidFill>
                <a:latin typeface="Courier New" panose="02070309020205020404" pitchFamily="49" charset="0"/>
                <a:cs typeface="Courier New" panose="02070309020205020404" pitchFamily="49" charset="0"/>
              </a:rPr>
              <a:t>())</a:t>
            </a:r>
          </a:p>
          <a:p>
            <a:pPr marL="0" indent="0">
              <a:buNone/>
            </a:pPr>
            <a:r>
              <a:rPr lang="en-IE" sz="3300" dirty="0" smtClean="0">
                <a:solidFill>
                  <a:schemeClr val="bg1"/>
                </a:solidFill>
                <a:latin typeface="Courier New" panose="02070309020205020404" pitchFamily="49" charset="0"/>
                <a:cs typeface="Courier New" panose="02070309020205020404" pitchFamily="49" charset="0"/>
              </a:rPr>
              <a:t>33,101</a:t>
            </a:r>
            <a:endParaRPr lang="en-IE" sz="3300" dirty="0">
              <a:solidFill>
                <a:schemeClr val="bg1"/>
              </a:solidFill>
              <a:latin typeface="Courier New" panose="02070309020205020404" pitchFamily="49" charset="0"/>
              <a:cs typeface="Courier New" panose="02070309020205020404" pitchFamily="49" charset="0"/>
            </a:endParaRP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p:txBody>
      </p:sp>
      <p:sp>
        <p:nvSpPr>
          <p:cNvPr id="5" name="Rectangle 4"/>
          <p:cNvSpPr/>
          <p:nvPr/>
        </p:nvSpPr>
        <p:spPr>
          <a:xfrm>
            <a:off x="478582" y="3212976"/>
            <a:ext cx="11305256" cy="309634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ounded Rectangle 3"/>
          <p:cNvSpPr/>
          <p:nvPr/>
        </p:nvSpPr>
        <p:spPr>
          <a:xfrm>
            <a:off x="3286894" y="2852936"/>
            <a:ext cx="201622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t>Characters</a:t>
            </a:r>
            <a:endParaRPr lang="en-IE" sz="2400" dirty="0"/>
          </a:p>
        </p:txBody>
      </p:sp>
    </p:spTree>
    <p:extLst>
      <p:ext uri="{BB962C8B-B14F-4D97-AF65-F5344CB8AC3E}">
        <p14:creationId xmlns:p14="http://schemas.microsoft.com/office/powerpoint/2010/main" val="3339053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How Google works</a:t>
            </a:r>
          </a:p>
        </p:txBody>
      </p:sp>
      <p:sp>
        <p:nvSpPr>
          <p:cNvPr id="2" name="Content Placeholder 1"/>
          <p:cNvSpPr>
            <a:spLocks noGrp="1"/>
          </p:cNvSpPr>
          <p:nvPr>
            <p:ph idx="1"/>
          </p:nvPr>
        </p:nvSpPr>
        <p:spPr>
          <a:xfrm>
            <a:off x="609521" y="1600201"/>
            <a:ext cx="10742269" cy="4525963"/>
          </a:xfrm>
        </p:spPr>
        <p:txBody>
          <a:bodyPr>
            <a:normAutofit/>
          </a:bodyPr>
          <a:lstStyle/>
          <a:p>
            <a:r>
              <a:rPr lang="en-IE" sz="4000" dirty="0" smtClean="0">
                <a:solidFill>
                  <a:schemeClr val="bg1"/>
                </a:solidFill>
              </a:rPr>
              <a:t>Then it scans those pages and identifies words and phrases in each page, and stores a count of how many times each word appears in a page, this will help determine where each page is ranked in the search order.</a:t>
            </a:r>
          </a:p>
        </p:txBody>
      </p:sp>
    </p:spTree>
    <p:extLst>
      <p:ext uri="{BB962C8B-B14F-4D97-AF65-F5344CB8AC3E}">
        <p14:creationId xmlns:p14="http://schemas.microsoft.com/office/powerpoint/2010/main" val="433086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Handling Strings in Files</a:t>
            </a:r>
          </a:p>
        </p:txBody>
      </p:sp>
      <p:sp>
        <p:nvSpPr>
          <p:cNvPr id="2" name="Content Placeholder 1"/>
          <p:cNvSpPr>
            <a:spLocks noGrp="1"/>
          </p:cNvSpPr>
          <p:nvPr>
            <p:ph idx="1"/>
          </p:nvPr>
        </p:nvSpPr>
        <p:spPr>
          <a:xfrm>
            <a:off x="609521" y="1600201"/>
            <a:ext cx="10742269" cy="4525963"/>
          </a:xfrm>
        </p:spPr>
        <p:txBody>
          <a:bodyPr>
            <a:normAutofit fontScale="85000" lnSpcReduction="20000"/>
          </a:bodyPr>
          <a:lstStyle/>
          <a:p>
            <a:pPr marL="0" indent="0">
              <a:buNone/>
            </a:pPr>
            <a:r>
              <a:rPr lang="en-IE" sz="3300" dirty="0" smtClean="0">
                <a:solidFill>
                  <a:schemeClr val="bg1"/>
                </a:solidFill>
                <a:latin typeface="Courier New" panose="02070309020205020404" pitchFamily="49" charset="0"/>
                <a:cs typeface="Courier New" panose="02070309020205020404" pitchFamily="49" charset="0"/>
              </a:rPr>
              <a:t>script = open</a:t>
            </a:r>
            <a:r>
              <a:rPr lang="en-IE" sz="3300" dirty="0">
                <a:solidFill>
                  <a:schemeClr val="bg1"/>
                </a:solidFill>
                <a:latin typeface="Courier New" panose="02070309020205020404" pitchFamily="49" charset="0"/>
                <a:cs typeface="Courier New" panose="02070309020205020404" pitchFamily="49" charset="0"/>
              </a:rPr>
              <a:t>(</a:t>
            </a:r>
            <a:r>
              <a:rPr lang="en-IE" sz="3300" dirty="0" smtClean="0">
                <a:solidFill>
                  <a:schemeClr val="bg1"/>
                </a:solidFill>
                <a:latin typeface="Courier New" panose="02070309020205020404" pitchFamily="49" charset="0"/>
                <a:cs typeface="Courier New" panose="02070309020205020404" pitchFamily="49" charset="0"/>
              </a:rPr>
              <a:t>'</a:t>
            </a:r>
            <a:r>
              <a:rPr lang="en-IE" sz="3300" dirty="0" err="1" smtClean="0">
                <a:solidFill>
                  <a:schemeClr val="bg1"/>
                </a:solidFill>
                <a:latin typeface="Courier New" panose="02070309020205020404" pitchFamily="49" charset="0"/>
                <a:cs typeface="Courier New" panose="02070309020205020404" pitchFamily="49" charset="0"/>
              </a:rPr>
              <a:t>StarWarsscript.txt</a:t>
            </a:r>
            <a:r>
              <a:rPr lang="en-IE" sz="3300" dirty="0" err="1">
                <a:solidFill>
                  <a:schemeClr val="bg1"/>
                </a:solidFill>
                <a:latin typeface="Courier New" panose="02070309020205020404" pitchFamily="49" charset="0"/>
                <a:cs typeface="Courier New" panose="02070309020205020404" pitchFamily="49" charset="0"/>
              </a:rPr>
              <a:t>','r</a:t>
            </a:r>
            <a:r>
              <a:rPr lang="en-IE" sz="3300" dirty="0">
                <a:solidFill>
                  <a:schemeClr val="bg1"/>
                </a:solidFill>
                <a:latin typeface="Courier New" panose="02070309020205020404" pitchFamily="49" charset="0"/>
                <a:cs typeface="Courier New" panose="02070309020205020404" pitchFamily="49" charset="0"/>
              </a:rPr>
              <a:t>').read</a:t>
            </a:r>
            <a:r>
              <a:rPr lang="en-IE" sz="3300" dirty="0" smtClean="0">
                <a:solidFill>
                  <a:schemeClr val="bg1"/>
                </a:solidFill>
                <a:latin typeface="Courier New" panose="02070309020205020404" pitchFamily="49" charset="0"/>
                <a:cs typeface="Courier New" panose="02070309020205020404" pitchFamily="49" charset="0"/>
              </a:rPr>
              <a:t>()</a:t>
            </a:r>
          </a:p>
          <a:p>
            <a:pPr marL="0" indent="0">
              <a:buNone/>
            </a:pPr>
            <a:endParaRPr lang="en-IE" sz="3300" dirty="0">
              <a:solidFill>
                <a:schemeClr val="bg1"/>
              </a:solidFill>
              <a:latin typeface="Courier New" panose="02070309020205020404" pitchFamily="49" charset="0"/>
              <a:cs typeface="Courier New" panose="02070309020205020404" pitchFamily="49" charset="0"/>
            </a:endParaRPr>
          </a:p>
          <a:p>
            <a:pPr marL="0" indent="0">
              <a:buNone/>
            </a:pPr>
            <a:r>
              <a:rPr lang="en-IE" sz="3300" dirty="0" err="1" smtClean="0">
                <a:solidFill>
                  <a:schemeClr val="bg1"/>
                </a:solidFill>
                <a:latin typeface="Courier New" panose="02070309020205020404" pitchFamily="49" charset="0"/>
                <a:cs typeface="Courier New" panose="02070309020205020404" pitchFamily="49" charset="0"/>
              </a:rPr>
              <a:t>len</a:t>
            </a:r>
            <a:r>
              <a:rPr lang="en-IE" sz="3300" dirty="0" smtClean="0">
                <a:solidFill>
                  <a:schemeClr val="bg1"/>
                </a:solidFill>
                <a:latin typeface="Courier New" panose="02070309020205020404" pitchFamily="49" charset="0"/>
                <a:cs typeface="Courier New" panose="02070309020205020404" pitchFamily="49" charset="0"/>
              </a:rPr>
              <a:t>(script)</a:t>
            </a:r>
          </a:p>
          <a:p>
            <a:pPr marL="0" indent="0">
              <a:buNone/>
            </a:pPr>
            <a:r>
              <a:rPr lang="en-IE" sz="3300" dirty="0" smtClean="0">
                <a:solidFill>
                  <a:schemeClr val="bg1"/>
                </a:solidFill>
                <a:latin typeface="Courier New" panose="02070309020205020404" pitchFamily="49" charset="0"/>
                <a:cs typeface="Courier New" panose="02070309020205020404" pitchFamily="49" charset="0"/>
              </a:rPr>
              <a:t>&gt;&gt;&gt; 326,359</a:t>
            </a:r>
          </a:p>
          <a:p>
            <a:pPr marL="0" indent="0">
              <a:buNone/>
            </a:pPr>
            <a:endParaRPr lang="en-IE" sz="33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3300" dirty="0" err="1">
                <a:solidFill>
                  <a:schemeClr val="bg1"/>
                </a:solidFill>
                <a:latin typeface="Courier New" panose="02070309020205020404" pitchFamily="49" charset="0"/>
                <a:cs typeface="Courier New" panose="02070309020205020404" pitchFamily="49" charset="0"/>
              </a:rPr>
              <a:t>script.count</a:t>
            </a:r>
            <a:r>
              <a:rPr lang="en-IE" sz="3300" dirty="0">
                <a:solidFill>
                  <a:schemeClr val="bg1"/>
                </a:solidFill>
                <a:latin typeface="Courier New" panose="02070309020205020404" pitchFamily="49" charset="0"/>
                <a:cs typeface="Courier New" panose="02070309020205020404" pitchFamily="49" charset="0"/>
              </a:rPr>
              <a:t>("\n")</a:t>
            </a:r>
          </a:p>
          <a:p>
            <a:pPr marL="0" indent="0">
              <a:buNone/>
            </a:pPr>
            <a:r>
              <a:rPr lang="en-IE" sz="3300" dirty="0" smtClean="0">
                <a:solidFill>
                  <a:schemeClr val="bg1"/>
                </a:solidFill>
                <a:latin typeface="Courier New" panose="02070309020205020404" pitchFamily="49" charset="0"/>
                <a:cs typeface="Courier New" panose="02070309020205020404" pitchFamily="49" charset="0"/>
              </a:rPr>
              <a:t>&gt;&gt;&gt; 8,150</a:t>
            </a:r>
          </a:p>
          <a:p>
            <a:pPr marL="0" indent="0">
              <a:buNone/>
            </a:pPr>
            <a:endParaRPr lang="en-IE" sz="3300" dirty="0">
              <a:solidFill>
                <a:schemeClr val="bg1"/>
              </a:solidFill>
              <a:latin typeface="Courier New" panose="02070309020205020404" pitchFamily="49" charset="0"/>
              <a:cs typeface="Courier New" panose="02070309020205020404" pitchFamily="49" charset="0"/>
            </a:endParaRPr>
          </a:p>
          <a:p>
            <a:pPr marL="0" indent="0">
              <a:buNone/>
            </a:pPr>
            <a:r>
              <a:rPr lang="en-IE" sz="3300" dirty="0" err="1">
                <a:solidFill>
                  <a:schemeClr val="bg1"/>
                </a:solidFill>
                <a:latin typeface="Courier New" panose="02070309020205020404" pitchFamily="49" charset="0"/>
                <a:cs typeface="Courier New" panose="02070309020205020404" pitchFamily="49" charset="0"/>
              </a:rPr>
              <a:t>len</a:t>
            </a:r>
            <a:r>
              <a:rPr lang="en-IE" sz="3300" dirty="0">
                <a:solidFill>
                  <a:schemeClr val="bg1"/>
                </a:solidFill>
                <a:latin typeface="Courier New" panose="02070309020205020404" pitchFamily="49" charset="0"/>
                <a:cs typeface="Courier New" panose="02070309020205020404" pitchFamily="49" charset="0"/>
              </a:rPr>
              <a:t>(</a:t>
            </a:r>
            <a:r>
              <a:rPr lang="en-IE" sz="3300" dirty="0" err="1">
                <a:solidFill>
                  <a:schemeClr val="bg1"/>
                </a:solidFill>
                <a:latin typeface="Courier New" panose="02070309020205020404" pitchFamily="49" charset="0"/>
                <a:cs typeface="Courier New" panose="02070309020205020404" pitchFamily="49" charset="0"/>
              </a:rPr>
              <a:t>script.split</a:t>
            </a:r>
            <a:r>
              <a:rPr lang="en-IE" sz="3300" dirty="0">
                <a:solidFill>
                  <a:schemeClr val="bg1"/>
                </a:solidFill>
                <a:latin typeface="Courier New" panose="02070309020205020404" pitchFamily="49" charset="0"/>
                <a:cs typeface="Courier New" panose="02070309020205020404" pitchFamily="49" charset="0"/>
              </a:rPr>
              <a:t>())</a:t>
            </a:r>
          </a:p>
          <a:p>
            <a:pPr marL="0" indent="0">
              <a:buNone/>
            </a:pPr>
            <a:r>
              <a:rPr lang="en-IE" sz="3300" dirty="0" smtClean="0">
                <a:solidFill>
                  <a:schemeClr val="bg1"/>
                </a:solidFill>
                <a:latin typeface="Courier New" panose="02070309020205020404" pitchFamily="49" charset="0"/>
                <a:cs typeface="Courier New" panose="02070309020205020404" pitchFamily="49" charset="0"/>
              </a:rPr>
              <a:t>33,101</a:t>
            </a:r>
            <a:endParaRPr lang="en-IE" sz="3300" dirty="0">
              <a:solidFill>
                <a:schemeClr val="bg1"/>
              </a:solidFill>
              <a:latin typeface="Courier New" panose="02070309020205020404" pitchFamily="49" charset="0"/>
              <a:cs typeface="Courier New" panose="02070309020205020404" pitchFamily="49" charset="0"/>
            </a:endParaRP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p:txBody>
      </p:sp>
      <p:sp>
        <p:nvSpPr>
          <p:cNvPr id="5" name="Rectangle 4"/>
          <p:cNvSpPr/>
          <p:nvPr/>
        </p:nvSpPr>
        <p:spPr>
          <a:xfrm>
            <a:off x="478582" y="4725144"/>
            <a:ext cx="11305256" cy="15841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ounded Rectangle 6"/>
          <p:cNvSpPr/>
          <p:nvPr/>
        </p:nvSpPr>
        <p:spPr>
          <a:xfrm>
            <a:off x="3286894" y="2852936"/>
            <a:ext cx="201622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t>Characters</a:t>
            </a:r>
            <a:endParaRPr lang="en-IE" sz="2400" dirty="0"/>
          </a:p>
        </p:txBody>
      </p:sp>
    </p:spTree>
    <p:extLst>
      <p:ext uri="{BB962C8B-B14F-4D97-AF65-F5344CB8AC3E}">
        <p14:creationId xmlns:p14="http://schemas.microsoft.com/office/powerpoint/2010/main" val="25435550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Handling Strings in Files</a:t>
            </a:r>
          </a:p>
        </p:txBody>
      </p:sp>
      <p:sp>
        <p:nvSpPr>
          <p:cNvPr id="2" name="Content Placeholder 1"/>
          <p:cNvSpPr>
            <a:spLocks noGrp="1"/>
          </p:cNvSpPr>
          <p:nvPr>
            <p:ph idx="1"/>
          </p:nvPr>
        </p:nvSpPr>
        <p:spPr>
          <a:xfrm>
            <a:off x="609521" y="1600201"/>
            <a:ext cx="10742269" cy="4525963"/>
          </a:xfrm>
        </p:spPr>
        <p:txBody>
          <a:bodyPr>
            <a:normAutofit fontScale="85000" lnSpcReduction="20000"/>
          </a:bodyPr>
          <a:lstStyle/>
          <a:p>
            <a:pPr marL="0" indent="0">
              <a:buNone/>
            </a:pPr>
            <a:r>
              <a:rPr lang="en-IE" sz="3300" dirty="0" smtClean="0">
                <a:solidFill>
                  <a:schemeClr val="bg1"/>
                </a:solidFill>
                <a:latin typeface="Courier New" panose="02070309020205020404" pitchFamily="49" charset="0"/>
                <a:cs typeface="Courier New" panose="02070309020205020404" pitchFamily="49" charset="0"/>
              </a:rPr>
              <a:t>script = open</a:t>
            </a:r>
            <a:r>
              <a:rPr lang="en-IE" sz="3300" dirty="0">
                <a:solidFill>
                  <a:schemeClr val="bg1"/>
                </a:solidFill>
                <a:latin typeface="Courier New" panose="02070309020205020404" pitchFamily="49" charset="0"/>
                <a:cs typeface="Courier New" panose="02070309020205020404" pitchFamily="49" charset="0"/>
              </a:rPr>
              <a:t>(</a:t>
            </a:r>
            <a:r>
              <a:rPr lang="en-IE" sz="3300" dirty="0" smtClean="0">
                <a:solidFill>
                  <a:schemeClr val="bg1"/>
                </a:solidFill>
                <a:latin typeface="Courier New" panose="02070309020205020404" pitchFamily="49" charset="0"/>
                <a:cs typeface="Courier New" panose="02070309020205020404" pitchFamily="49" charset="0"/>
              </a:rPr>
              <a:t>'</a:t>
            </a:r>
            <a:r>
              <a:rPr lang="en-IE" sz="3300" dirty="0" err="1" smtClean="0">
                <a:solidFill>
                  <a:schemeClr val="bg1"/>
                </a:solidFill>
                <a:latin typeface="Courier New" panose="02070309020205020404" pitchFamily="49" charset="0"/>
                <a:cs typeface="Courier New" panose="02070309020205020404" pitchFamily="49" charset="0"/>
              </a:rPr>
              <a:t>StarWarsscript.txt</a:t>
            </a:r>
            <a:r>
              <a:rPr lang="en-IE" sz="3300" dirty="0" err="1">
                <a:solidFill>
                  <a:schemeClr val="bg1"/>
                </a:solidFill>
                <a:latin typeface="Courier New" panose="02070309020205020404" pitchFamily="49" charset="0"/>
                <a:cs typeface="Courier New" panose="02070309020205020404" pitchFamily="49" charset="0"/>
              </a:rPr>
              <a:t>','r</a:t>
            </a:r>
            <a:r>
              <a:rPr lang="en-IE" sz="3300" dirty="0">
                <a:solidFill>
                  <a:schemeClr val="bg1"/>
                </a:solidFill>
                <a:latin typeface="Courier New" panose="02070309020205020404" pitchFamily="49" charset="0"/>
                <a:cs typeface="Courier New" panose="02070309020205020404" pitchFamily="49" charset="0"/>
              </a:rPr>
              <a:t>').read</a:t>
            </a:r>
            <a:r>
              <a:rPr lang="en-IE" sz="3300" dirty="0" smtClean="0">
                <a:solidFill>
                  <a:schemeClr val="bg1"/>
                </a:solidFill>
                <a:latin typeface="Courier New" panose="02070309020205020404" pitchFamily="49" charset="0"/>
                <a:cs typeface="Courier New" panose="02070309020205020404" pitchFamily="49" charset="0"/>
              </a:rPr>
              <a:t>()</a:t>
            </a:r>
          </a:p>
          <a:p>
            <a:pPr marL="0" indent="0">
              <a:buNone/>
            </a:pPr>
            <a:endParaRPr lang="en-IE" sz="3300" dirty="0">
              <a:solidFill>
                <a:schemeClr val="bg1"/>
              </a:solidFill>
              <a:latin typeface="Courier New" panose="02070309020205020404" pitchFamily="49" charset="0"/>
              <a:cs typeface="Courier New" panose="02070309020205020404" pitchFamily="49" charset="0"/>
            </a:endParaRPr>
          </a:p>
          <a:p>
            <a:pPr marL="0" indent="0">
              <a:buNone/>
            </a:pPr>
            <a:r>
              <a:rPr lang="en-IE" sz="3300" dirty="0" err="1" smtClean="0">
                <a:solidFill>
                  <a:schemeClr val="bg1"/>
                </a:solidFill>
                <a:latin typeface="Courier New" panose="02070309020205020404" pitchFamily="49" charset="0"/>
                <a:cs typeface="Courier New" panose="02070309020205020404" pitchFamily="49" charset="0"/>
              </a:rPr>
              <a:t>len</a:t>
            </a:r>
            <a:r>
              <a:rPr lang="en-IE" sz="3300" dirty="0" smtClean="0">
                <a:solidFill>
                  <a:schemeClr val="bg1"/>
                </a:solidFill>
                <a:latin typeface="Courier New" panose="02070309020205020404" pitchFamily="49" charset="0"/>
                <a:cs typeface="Courier New" panose="02070309020205020404" pitchFamily="49" charset="0"/>
              </a:rPr>
              <a:t>(script)</a:t>
            </a:r>
          </a:p>
          <a:p>
            <a:pPr marL="0" indent="0">
              <a:buNone/>
            </a:pPr>
            <a:r>
              <a:rPr lang="en-IE" sz="3300" dirty="0" smtClean="0">
                <a:solidFill>
                  <a:schemeClr val="bg1"/>
                </a:solidFill>
                <a:latin typeface="Courier New" panose="02070309020205020404" pitchFamily="49" charset="0"/>
                <a:cs typeface="Courier New" panose="02070309020205020404" pitchFamily="49" charset="0"/>
              </a:rPr>
              <a:t>&gt;&gt;&gt; 326,359</a:t>
            </a:r>
          </a:p>
          <a:p>
            <a:pPr marL="0" indent="0">
              <a:buNone/>
            </a:pPr>
            <a:endParaRPr lang="en-IE" sz="33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3300" dirty="0" err="1">
                <a:solidFill>
                  <a:schemeClr val="bg1"/>
                </a:solidFill>
                <a:latin typeface="Courier New" panose="02070309020205020404" pitchFamily="49" charset="0"/>
                <a:cs typeface="Courier New" panose="02070309020205020404" pitchFamily="49" charset="0"/>
              </a:rPr>
              <a:t>script.count</a:t>
            </a:r>
            <a:r>
              <a:rPr lang="en-IE" sz="3300" dirty="0">
                <a:solidFill>
                  <a:schemeClr val="bg1"/>
                </a:solidFill>
                <a:latin typeface="Courier New" panose="02070309020205020404" pitchFamily="49" charset="0"/>
                <a:cs typeface="Courier New" panose="02070309020205020404" pitchFamily="49" charset="0"/>
              </a:rPr>
              <a:t>("\n")</a:t>
            </a:r>
          </a:p>
          <a:p>
            <a:pPr marL="0" indent="0">
              <a:buNone/>
            </a:pPr>
            <a:r>
              <a:rPr lang="en-IE" sz="3300" dirty="0" smtClean="0">
                <a:solidFill>
                  <a:schemeClr val="bg1"/>
                </a:solidFill>
                <a:latin typeface="Courier New" panose="02070309020205020404" pitchFamily="49" charset="0"/>
                <a:cs typeface="Courier New" panose="02070309020205020404" pitchFamily="49" charset="0"/>
              </a:rPr>
              <a:t>&gt;&gt;&gt; 8,150</a:t>
            </a:r>
          </a:p>
          <a:p>
            <a:pPr marL="0" indent="0">
              <a:buNone/>
            </a:pPr>
            <a:endParaRPr lang="en-IE" sz="3300" dirty="0">
              <a:solidFill>
                <a:schemeClr val="bg1"/>
              </a:solidFill>
              <a:latin typeface="Courier New" panose="02070309020205020404" pitchFamily="49" charset="0"/>
              <a:cs typeface="Courier New" panose="02070309020205020404" pitchFamily="49" charset="0"/>
            </a:endParaRPr>
          </a:p>
          <a:p>
            <a:pPr marL="0" indent="0">
              <a:buNone/>
            </a:pPr>
            <a:r>
              <a:rPr lang="en-IE" sz="3300" dirty="0" err="1">
                <a:solidFill>
                  <a:schemeClr val="bg1"/>
                </a:solidFill>
                <a:latin typeface="Courier New" panose="02070309020205020404" pitchFamily="49" charset="0"/>
                <a:cs typeface="Courier New" panose="02070309020205020404" pitchFamily="49" charset="0"/>
              </a:rPr>
              <a:t>len</a:t>
            </a:r>
            <a:r>
              <a:rPr lang="en-IE" sz="3300" dirty="0">
                <a:solidFill>
                  <a:schemeClr val="bg1"/>
                </a:solidFill>
                <a:latin typeface="Courier New" panose="02070309020205020404" pitchFamily="49" charset="0"/>
                <a:cs typeface="Courier New" panose="02070309020205020404" pitchFamily="49" charset="0"/>
              </a:rPr>
              <a:t>(</a:t>
            </a:r>
            <a:r>
              <a:rPr lang="en-IE" sz="3300" dirty="0" err="1">
                <a:solidFill>
                  <a:schemeClr val="bg1"/>
                </a:solidFill>
                <a:latin typeface="Courier New" panose="02070309020205020404" pitchFamily="49" charset="0"/>
                <a:cs typeface="Courier New" panose="02070309020205020404" pitchFamily="49" charset="0"/>
              </a:rPr>
              <a:t>script.split</a:t>
            </a:r>
            <a:r>
              <a:rPr lang="en-IE" sz="3300" dirty="0">
                <a:solidFill>
                  <a:schemeClr val="bg1"/>
                </a:solidFill>
                <a:latin typeface="Courier New" panose="02070309020205020404" pitchFamily="49" charset="0"/>
                <a:cs typeface="Courier New" panose="02070309020205020404" pitchFamily="49" charset="0"/>
              </a:rPr>
              <a:t>())</a:t>
            </a:r>
          </a:p>
          <a:p>
            <a:pPr marL="0" indent="0">
              <a:buNone/>
            </a:pPr>
            <a:r>
              <a:rPr lang="en-IE" sz="3300" dirty="0" smtClean="0">
                <a:solidFill>
                  <a:schemeClr val="bg1"/>
                </a:solidFill>
                <a:latin typeface="Courier New" panose="02070309020205020404" pitchFamily="49" charset="0"/>
                <a:cs typeface="Courier New" panose="02070309020205020404" pitchFamily="49" charset="0"/>
              </a:rPr>
              <a:t>33,101</a:t>
            </a:r>
            <a:endParaRPr lang="en-IE" sz="3300" dirty="0">
              <a:solidFill>
                <a:schemeClr val="bg1"/>
              </a:solidFill>
              <a:latin typeface="Courier New" panose="02070309020205020404" pitchFamily="49" charset="0"/>
              <a:cs typeface="Courier New" panose="02070309020205020404" pitchFamily="49" charset="0"/>
            </a:endParaRP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p:txBody>
      </p:sp>
      <p:sp>
        <p:nvSpPr>
          <p:cNvPr id="5" name="Rectangle 4"/>
          <p:cNvSpPr/>
          <p:nvPr/>
        </p:nvSpPr>
        <p:spPr>
          <a:xfrm>
            <a:off x="478582" y="4725144"/>
            <a:ext cx="11305256" cy="15841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Rounded Rectangle 6"/>
          <p:cNvSpPr/>
          <p:nvPr/>
        </p:nvSpPr>
        <p:spPr>
          <a:xfrm>
            <a:off x="3286894" y="4149080"/>
            <a:ext cx="201622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t>Lines</a:t>
            </a:r>
            <a:endParaRPr lang="en-IE" sz="2400" dirty="0"/>
          </a:p>
        </p:txBody>
      </p:sp>
      <p:sp>
        <p:nvSpPr>
          <p:cNvPr id="8" name="Rounded Rectangle 7"/>
          <p:cNvSpPr/>
          <p:nvPr/>
        </p:nvSpPr>
        <p:spPr>
          <a:xfrm>
            <a:off x="3286894" y="2852936"/>
            <a:ext cx="201622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t>Characters</a:t>
            </a:r>
            <a:endParaRPr lang="en-IE" sz="2400" dirty="0"/>
          </a:p>
        </p:txBody>
      </p:sp>
    </p:spTree>
    <p:extLst>
      <p:ext uri="{BB962C8B-B14F-4D97-AF65-F5344CB8AC3E}">
        <p14:creationId xmlns:p14="http://schemas.microsoft.com/office/powerpoint/2010/main" val="40124787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Handling Strings in Files</a:t>
            </a:r>
          </a:p>
        </p:txBody>
      </p:sp>
      <p:sp>
        <p:nvSpPr>
          <p:cNvPr id="2" name="Content Placeholder 1"/>
          <p:cNvSpPr>
            <a:spLocks noGrp="1"/>
          </p:cNvSpPr>
          <p:nvPr>
            <p:ph idx="1"/>
          </p:nvPr>
        </p:nvSpPr>
        <p:spPr>
          <a:xfrm>
            <a:off x="609521" y="1600201"/>
            <a:ext cx="10742269" cy="4525963"/>
          </a:xfrm>
        </p:spPr>
        <p:txBody>
          <a:bodyPr>
            <a:normAutofit fontScale="85000" lnSpcReduction="20000"/>
          </a:bodyPr>
          <a:lstStyle/>
          <a:p>
            <a:pPr marL="0" indent="0">
              <a:buNone/>
            </a:pPr>
            <a:r>
              <a:rPr lang="en-IE" sz="3300" dirty="0" smtClean="0">
                <a:solidFill>
                  <a:schemeClr val="bg1"/>
                </a:solidFill>
                <a:latin typeface="Courier New" panose="02070309020205020404" pitchFamily="49" charset="0"/>
                <a:cs typeface="Courier New" panose="02070309020205020404" pitchFamily="49" charset="0"/>
              </a:rPr>
              <a:t>script = open</a:t>
            </a:r>
            <a:r>
              <a:rPr lang="en-IE" sz="3300" dirty="0">
                <a:solidFill>
                  <a:schemeClr val="bg1"/>
                </a:solidFill>
                <a:latin typeface="Courier New" panose="02070309020205020404" pitchFamily="49" charset="0"/>
                <a:cs typeface="Courier New" panose="02070309020205020404" pitchFamily="49" charset="0"/>
              </a:rPr>
              <a:t>(</a:t>
            </a:r>
            <a:r>
              <a:rPr lang="en-IE" sz="3300" dirty="0" smtClean="0">
                <a:solidFill>
                  <a:schemeClr val="bg1"/>
                </a:solidFill>
                <a:latin typeface="Courier New" panose="02070309020205020404" pitchFamily="49" charset="0"/>
                <a:cs typeface="Courier New" panose="02070309020205020404" pitchFamily="49" charset="0"/>
              </a:rPr>
              <a:t>'</a:t>
            </a:r>
            <a:r>
              <a:rPr lang="en-IE" sz="3300" dirty="0" err="1" smtClean="0">
                <a:solidFill>
                  <a:schemeClr val="bg1"/>
                </a:solidFill>
                <a:latin typeface="Courier New" panose="02070309020205020404" pitchFamily="49" charset="0"/>
                <a:cs typeface="Courier New" panose="02070309020205020404" pitchFamily="49" charset="0"/>
              </a:rPr>
              <a:t>StarWarsscript.txt</a:t>
            </a:r>
            <a:r>
              <a:rPr lang="en-IE" sz="3300" dirty="0" err="1">
                <a:solidFill>
                  <a:schemeClr val="bg1"/>
                </a:solidFill>
                <a:latin typeface="Courier New" panose="02070309020205020404" pitchFamily="49" charset="0"/>
                <a:cs typeface="Courier New" panose="02070309020205020404" pitchFamily="49" charset="0"/>
              </a:rPr>
              <a:t>','r</a:t>
            </a:r>
            <a:r>
              <a:rPr lang="en-IE" sz="3300" dirty="0">
                <a:solidFill>
                  <a:schemeClr val="bg1"/>
                </a:solidFill>
                <a:latin typeface="Courier New" panose="02070309020205020404" pitchFamily="49" charset="0"/>
                <a:cs typeface="Courier New" panose="02070309020205020404" pitchFamily="49" charset="0"/>
              </a:rPr>
              <a:t>').read</a:t>
            </a:r>
            <a:r>
              <a:rPr lang="en-IE" sz="3300" dirty="0" smtClean="0">
                <a:solidFill>
                  <a:schemeClr val="bg1"/>
                </a:solidFill>
                <a:latin typeface="Courier New" panose="02070309020205020404" pitchFamily="49" charset="0"/>
                <a:cs typeface="Courier New" panose="02070309020205020404" pitchFamily="49" charset="0"/>
              </a:rPr>
              <a:t>()</a:t>
            </a:r>
          </a:p>
          <a:p>
            <a:pPr marL="0" indent="0">
              <a:buNone/>
            </a:pPr>
            <a:endParaRPr lang="en-IE" sz="3300" dirty="0">
              <a:solidFill>
                <a:schemeClr val="bg1"/>
              </a:solidFill>
              <a:latin typeface="Courier New" panose="02070309020205020404" pitchFamily="49" charset="0"/>
              <a:cs typeface="Courier New" panose="02070309020205020404" pitchFamily="49" charset="0"/>
            </a:endParaRPr>
          </a:p>
          <a:p>
            <a:pPr marL="0" indent="0">
              <a:buNone/>
            </a:pPr>
            <a:r>
              <a:rPr lang="en-IE" sz="3300" dirty="0" err="1" smtClean="0">
                <a:solidFill>
                  <a:schemeClr val="bg1"/>
                </a:solidFill>
                <a:latin typeface="Courier New" panose="02070309020205020404" pitchFamily="49" charset="0"/>
                <a:cs typeface="Courier New" panose="02070309020205020404" pitchFamily="49" charset="0"/>
              </a:rPr>
              <a:t>len</a:t>
            </a:r>
            <a:r>
              <a:rPr lang="en-IE" sz="3300" dirty="0" smtClean="0">
                <a:solidFill>
                  <a:schemeClr val="bg1"/>
                </a:solidFill>
                <a:latin typeface="Courier New" panose="02070309020205020404" pitchFamily="49" charset="0"/>
                <a:cs typeface="Courier New" panose="02070309020205020404" pitchFamily="49" charset="0"/>
              </a:rPr>
              <a:t>(script)</a:t>
            </a:r>
          </a:p>
          <a:p>
            <a:pPr marL="0" indent="0">
              <a:buNone/>
            </a:pPr>
            <a:r>
              <a:rPr lang="en-IE" sz="3300" dirty="0" smtClean="0">
                <a:solidFill>
                  <a:schemeClr val="bg1"/>
                </a:solidFill>
                <a:latin typeface="Courier New" panose="02070309020205020404" pitchFamily="49" charset="0"/>
                <a:cs typeface="Courier New" panose="02070309020205020404" pitchFamily="49" charset="0"/>
              </a:rPr>
              <a:t>&gt;&gt;&gt; 326,359</a:t>
            </a:r>
          </a:p>
          <a:p>
            <a:pPr marL="0" indent="0">
              <a:buNone/>
            </a:pPr>
            <a:endParaRPr lang="en-IE" sz="33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3300" dirty="0" err="1">
                <a:solidFill>
                  <a:schemeClr val="bg1"/>
                </a:solidFill>
                <a:latin typeface="Courier New" panose="02070309020205020404" pitchFamily="49" charset="0"/>
                <a:cs typeface="Courier New" panose="02070309020205020404" pitchFamily="49" charset="0"/>
              </a:rPr>
              <a:t>script.count</a:t>
            </a:r>
            <a:r>
              <a:rPr lang="en-IE" sz="3300" dirty="0">
                <a:solidFill>
                  <a:schemeClr val="bg1"/>
                </a:solidFill>
                <a:latin typeface="Courier New" panose="02070309020205020404" pitchFamily="49" charset="0"/>
                <a:cs typeface="Courier New" panose="02070309020205020404" pitchFamily="49" charset="0"/>
              </a:rPr>
              <a:t>("\n")</a:t>
            </a:r>
          </a:p>
          <a:p>
            <a:pPr marL="0" indent="0">
              <a:buNone/>
            </a:pPr>
            <a:r>
              <a:rPr lang="en-IE" sz="3300" dirty="0" smtClean="0">
                <a:solidFill>
                  <a:schemeClr val="bg1"/>
                </a:solidFill>
                <a:latin typeface="Courier New" panose="02070309020205020404" pitchFamily="49" charset="0"/>
                <a:cs typeface="Courier New" panose="02070309020205020404" pitchFamily="49" charset="0"/>
              </a:rPr>
              <a:t>&gt;&gt;&gt; 8,150</a:t>
            </a:r>
          </a:p>
          <a:p>
            <a:pPr marL="0" indent="0">
              <a:buNone/>
            </a:pPr>
            <a:endParaRPr lang="en-IE" sz="3300" dirty="0">
              <a:solidFill>
                <a:schemeClr val="bg1"/>
              </a:solidFill>
              <a:latin typeface="Courier New" panose="02070309020205020404" pitchFamily="49" charset="0"/>
              <a:cs typeface="Courier New" panose="02070309020205020404" pitchFamily="49" charset="0"/>
            </a:endParaRPr>
          </a:p>
          <a:p>
            <a:pPr marL="0" indent="0">
              <a:buNone/>
            </a:pPr>
            <a:r>
              <a:rPr lang="en-IE" sz="3300" dirty="0" err="1">
                <a:solidFill>
                  <a:schemeClr val="bg1"/>
                </a:solidFill>
                <a:latin typeface="Courier New" panose="02070309020205020404" pitchFamily="49" charset="0"/>
                <a:cs typeface="Courier New" panose="02070309020205020404" pitchFamily="49" charset="0"/>
              </a:rPr>
              <a:t>len</a:t>
            </a:r>
            <a:r>
              <a:rPr lang="en-IE" sz="3300" dirty="0">
                <a:solidFill>
                  <a:schemeClr val="bg1"/>
                </a:solidFill>
                <a:latin typeface="Courier New" panose="02070309020205020404" pitchFamily="49" charset="0"/>
                <a:cs typeface="Courier New" panose="02070309020205020404" pitchFamily="49" charset="0"/>
              </a:rPr>
              <a:t>(</a:t>
            </a:r>
            <a:r>
              <a:rPr lang="en-IE" sz="3300" dirty="0" err="1">
                <a:solidFill>
                  <a:schemeClr val="bg1"/>
                </a:solidFill>
                <a:latin typeface="Courier New" panose="02070309020205020404" pitchFamily="49" charset="0"/>
                <a:cs typeface="Courier New" panose="02070309020205020404" pitchFamily="49" charset="0"/>
              </a:rPr>
              <a:t>script.split</a:t>
            </a:r>
            <a:r>
              <a:rPr lang="en-IE" sz="3300" dirty="0">
                <a:solidFill>
                  <a:schemeClr val="bg1"/>
                </a:solidFill>
                <a:latin typeface="Courier New" panose="02070309020205020404" pitchFamily="49" charset="0"/>
                <a:cs typeface="Courier New" panose="02070309020205020404" pitchFamily="49" charset="0"/>
              </a:rPr>
              <a:t>())</a:t>
            </a:r>
          </a:p>
          <a:p>
            <a:pPr marL="0" indent="0">
              <a:buNone/>
            </a:pPr>
            <a:r>
              <a:rPr lang="en-IE" sz="3300" dirty="0" smtClean="0">
                <a:solidFill>
                  <a:schemeClr val="bg1"/>
                </a:solidFill>
                <a:latin typeface="Courier New" panose="02070309020205020404" pitchFamily="49" charset="0"/>
                <a:cs typeface="Courier New" panose="02070309020205020404" pitchFamily="49" charset="0"/>
              </a:rPr>
              <a:t>&gt;&gt;&gt; 33,101</a:t>
            </a:r>
            <a:endParaRPr lang="en-IE" sz="3300" dirty="0">
              <a:solidFill>
                <a:schemeClr val="bg1"/>
              </a:solidFill>
              <a:latin typeface="Courier New" panose="02070309020205020404" pitchFamily="49" charset="0"/>
              <a:cs typeface="Courier New" panose="02070309020205020404" pitchFamily="49" charset="0"/>
            </a:endParaRP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p:txBody>
      </p:sp>
      <p:sp>
        <p:nvSpPr>
          <p:cNvPr id="8" name="Rounded Rectangle 7"/>
          <p:cNvSpPr/>
          <p:nvPr/>
        </p:nvSpPr>
        <p:spPr>
          <a:xfrm>
            <a:off x="3286894" y="2852936"/>
            <a:ext cx="201622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t>Characters</a:t>
            </a:r>
            <a:endParaRPr lang="en-IE" sz="2400" dirty="0"/>
          </a:p>
        </p:txBody>
      </p:sp>
      <p:sp>
        <p:nvSpPr>
          <p:cNvPr id="9" name="Rounded Rectangle 8"/>
          <p:cNvSpPr/>
          <p:nvPr/>
        </p:nvSpPr>
        <p:spPr>
          <a:xfrm>
            <a:off x="3286894" y="4149080"/>
            <a:ext cx="201622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t>Lines</a:t>
            </a:r>
            <a:endParaRPr lang="en-IE" sz="2400" dirty="0"/>
          </a:p>
        </p:txBody>
      </p:sp>
    </p:spTree>
    <p:extLst>
      <p:ext uri="{BB962C8B-B14F-4D97-AF65-F5344CB8AC3E}">
        <p14:creationId xmlns:p14="http://schemas.microsoft.com/office/powerpoint/2010/main" val="25435550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Handling Strings in Files</a:t>
            </a:r>
          </a:p>
        </p:txBody>
      </p:sp>
      <p:sp>
        <p:nvSpPr>
          <p:cNvPr id="2" name="Content Placeholder 1"/>
          <p:cNvSpPr>
            <a:spLocks noGrp="1"/>
          </p:cNvSpPr>
          <p:nvPr>
            <p:ph idx="1"/>
          </p:nvPr>
        </p:nvSpPr>
        <p:spPr>
          <a:xfrm>
            <a:off x="609521" y="1600201"/>
            <a:ext cx="10742269" cy="4525963"/>
          </a:xfrm>
        </p:spPr>
        <p:txBody>
          <a:bodyPr>
            <a:normAutofit fontScale="85000" lnSpcReduction="20000"/>
          </a:bodyPr>
          <a:lstStyle/>
          <a:p>
            <a:pPr marL="0" indent="0">
              <a:buNone/>
            </a:pPr>
            <a:r>
              <a:rPr lang="en-IE" sz="3300" dirty="0" smtClean="0">
                <a:solidFill>
                  <a:schemeClr val="bg1"/>
                </a:solidFill>
                <a:latin typeface="Courier New" panose="02070309020205020404" pitchFamily="49" charset="0"/>
                <a:cs typeface="Courier New" panose="02070309020205020404" pitchFamily="49" charset="0"/>
              </a:rPr>
              <a:t>script = open</a:t>
            </a:r>
            <a:r>
              <a:rPr lang="en-IE" sz="3300" dirty="0">
                <a:solidFill>
                  <a:schemeClr val="bg1"/>
                </a:solidFill>
                <a:latin typeface="Courier New" panose="02070309020205020404" pitchFamily="49" charset="0"/>
                <a:cs typeface="Courier New" panose="02070309020205020404" pitchFamily="49" charset="0"/>
              </a:rPr>
              <a:t>(</a:t>
            </a:r>
            <a:r>
              <a:rPr lang="en-IE" sz="3300" dirty="0" smtClean="0">
                <a:solidFill>
                  <a:schemeClr val="bg1"/>
                </a:solidFill>
                <a:latin typeface="Courier New" panose="02070309020205020404" pitchFamily="49" charset="0"/>
                <a:cs typeface="Courier New" panose="02070309020205020404" pitchFamily="49" charset="0"/>
              </a:rPr>
              <a:t>'</a:t>
            </a:r>
            <a:r>
              <a:rPr lang="en-IE" sz="3300" dirty="0" err="1" smtClean="0">
                <a:solidFill>
                  <a:schemeClr val="bg1"/>
                </a:solidFill>
                <a:latin typeface="Courier New" panose="02070309020205020404" pitchFamily="49" charset="0"/>
                <a:cs typeface="Courier New" panose="02070309020205020404" pitchFamily="49" charset="0"/>
              </a:rPr>
              <a:t>StarWarsscript.txt</a:t>
            </a:r>
            <a:r>
              <a:rPr lang="en-IE" sz="3300" dirty="0" err="1">
                <a:solidFill>
                  <a:schemeClr val="bg1"/>
                </a:solidFill>
                <a:latin typeface="Courier New" panose="02070309020205020404" pitchFamily="49" charset="0"/>
                <a:cs typeface="Courier New" panose="02070309020205020404" pitchFamily="49" charset="0"/>
              </a:rPr>
              <a:t>','r</a:t>
            </a:r>
            <a:r>
              <a:rPr lang="en-IE" sz="3300" dirty="0">
                <a:solidFill>
                  <a:schemeClr val="bg1"/>
                </a:solidFill>
                <a:latin typeface="Courier New" panose="02070309020205020404" pitchFamily="49" charset="0"/>
                <a:cs typeface="Courier New" panose="02070309020205020404" pitchFamily="49" charset="0"/>
              </a:rPr>
              <a:t>').read</a:t>
            </a:r>
            <a:r>
              <a:rPr lang="en-IE" sz="3300" dirty="0" smtClean="0">
                <a:solidFill>
                  <a:schemeClr val="bg1"/>
                </a:solidFill>
                <a:latin typeface="Courier New" panose="02070309020205020404" pitchFamily="49" charset="0"/>
                <a:cs typeface="Courier New" panose="02070309020205020404" pitchFamily="49" charset="0"/>
              </a:rPr>
              <a:t>()</a:t>
            </a:r>
          </a:p>
          <a:p>
            <a:pPr marL="0" indent="0">
              <a:buNone/>
            </a:pPr>
            <a:endParaRPr lang="en-IE" sz="3300" dirty="0">
              <a:solidFill>
                <a:schemeClr val="bg1"/>
              </a:solidFill>
              <a:latin typeface="Courier New" panose="02070309020205020404" pitchFamily="49" charset="0"/>
              <a:cs typeface="Courier New" panose="02070309020205020404" pitchFamily="49" charset="0"/>
            </a:endParaRPr>
          </a:p>
          <a:p>
            <a:pPr marL="0" indent="0">
              <a:buNone/>
            </a:pPr>
            <a:r>
              <a:rPr lang="en-IE" sz="3300" dirty="0" err="1" smtClean="0">
                <a:solidFill>
                  <a:schemeClr val="bg1"/>
                </a:solidFill>
                <a:latin typeface="Courier New" panose="02070309020205020404" pitchFamily="49" charset="0"/>
                <a:cs typeface="Courier New" panose="02070309020205020404" pitchFamily="49" charset="0"/>
              </a:rPr>
              <a:t>len</a:t>
            </a:r>
            <a:r>
              <a:rPr lang="en-IE" sz="3300" dirty="0" smtClean="0">
                <a:solidFill>
                  <a:schemeClr val="bg1"/>
                </a:solidFill>
                <a:latin typeface="Courier New" panose="02070309020205020404" pitchFamily="49" charset="0"/>
                <a:cs typeface="Courier New" panose="02070309020205020404" pitchFamily="49" charset="0"/>
              </a:rPr>
              <a:t>(script)</a:t>
            </a:r>
          </a:p>
          <a:p>
            <a:pPr marL="0" indent="0">
              <a:buNone/>
            </a:pPr>
            <a:r>
              <a:rPr lang="en-IE" sz="3300" dirty="0" smtClean="0">
                <a:solidFill>
                  <a:schemeClr val="bg1"/>
                </a:solidFill>
                <a:latin typeface="Courier New" panose="02070309020205020404" pitchFamily="49" charset="0"/>
                <a:cs typeface="Courier New" panose="02070309020205020404" pitchFamily="49" charset="0"/>
              </a:rPr>
              <a:t>&gt;&gt;&gt; 326,359</a:t>
            </a:r>
          </a:p>
          <a:p>
            <a:pPr marL="0" indent="0">
              <a:buNone/>
            </a:pPr>
            <a:endParaRPr lang="en-IE" sz="3300" dirty="0" smtClean="0">
              <a:solidFill>
                <a:schemeClr val="bg1"/>
              </a:solidFill>
              <a:latin typeface="Courier New" panose="02070309020205020404" pitchFamily="49" charset="0"/>
              <a:cs typeface="Courier New" panose="02070309020205020404" pitchFamily="49" charset="0"/>
            </a:endParaRPr>
          </a:p>
          <a:p>
            <a:pPr marL="0" indent="0">
              <a:buNone/>
            </a:pPr>
            <a:r>
              <a:rPr lang="en-IE" sz="3300" dirty="0" err="1">
                <a:solidFill>
                  <a:schemeClr val="bg1"/>
                </a:solidFill>
                <a:latin typeface="Courier New" panose="02070309020205020404" pitchFamily="49" charset="0"/>
                <a:cs typeface="Courier New" panose="02070309020205020404" pitchFamily="49" charset="0"/>
              </a:rPr>
              <a:t>script.count</a:t>
            </a:r>
            <a:r>
              <a:rPr lang="en-IE" sz="3300" dirty="0">
                <a:solidFill>
                  <a:schemeClr val="bg1"/>
                </a:solidFill>
                <a:latin typeface="Courier New" panose="02070309020205020404" pitchFamily="49" charset="0"/>
                <a:cs typeface="Courier New" panose="02070309020205020404" pitchFamily="49" charset="0"/>
              </a:rPr>
              <a:t>("\n")</a:t>
            </a:r>
          </a:p>
          <a:p>
            <a:pPr marL="0" indent="0">
              <a:buNone/>
            </a:pPr>
            <a:r>
              <a:rPr lang="en-IE" sz="3300" dirty="0" smtClean="0">
                <a:solidFill>
                  <a:schemeClr val="bg1"/>
                </a:solidFill>
                <a:latin typeface="Courier New" panose="02070309020205020404" pitchFamily="49" charset="0"/>
                <a:cs typeface="Courier New" panose="02070309020205020404" pitchFamily="49" charset="0"/>
              </a:rPr>
              <a:t>&gt;&gt;&gt; 8,150</a:t>
            </a:r>
          </a:p>
          <a:p>
            <a:pPr marL="0" indent="0">
              <a:buNone/>
            </a:pPr>
            <a:endParaRPr lang="en-IE" sz="3300" dirty="0">
              <a:solidFill>
                <a:schemeClr val="bg1"/>
              </a:solidFill>
              <a:latin typeface="Courier New" panose="02070309020205020404" pitchFamily="49" charset="0"/>
              <a:cs typeface="Courier New" panose="02070309020205020404" pitchFamily="49" charset="0"/>
            </a:endParaRPr>
          </a:p>
          <a:p>
            <a:pPr marL="0" indent="0">
              <a:buNone/>
            </a:pPr>
            <a:r>
              <a:rPr lang="en-IE" sz="3300" dirty="0" err="1">
                <a:solidFill>
                  <a:schemeClr val="bg1"/>
                </a:solidFill>
                <a:latin typeface="Courier New" panose="02070309020205020404" pitchFamily="49" charset="0"/>
                <a:cs typeface="Courier New" panose="02070309020205020404" pitchFamily="49" charset="0"/>
              </a:rPr>
              <a:t>len</a:t>
            </a:r>
            <a:r>
              <a:rPr lang="en-IE" sz="3300" dirty="0">
                <a:solidFill>
                  <a:schemeClr val="bg1"/>
                </a:solidFill>
                <a:latin typeface="Courier New" panose="02070309020205020404" pitchFamily="49" charset="0"/>
                <a:cs typeface="Courier New" panose="02070309020205020404" pitchFamily="49" charset="0"/>
              </a:rPr>
              <a:t>(</a:t>
            </a:r>
            <a:r>
              <a:rPr lang="en-IE" sz="3300" dirty="0" err="1">
                <a:solidFill>
                  <a:schemeClr val="bg1"/>
                </a:solidFill>
                <a:latin typeface="Courier New" panose="02070309020205020404" pitchFamily="49" charset="0"/>
                <a:cs typeface="Courier New" panose="02070309020205020404" pitchFamily="49" charset="0"/>
              </a:rPr>
              <a:t>script.split</a:t>
            </a:r>
            <a:r>
              <a:rPr lang="en-IE" sz="3300" dirty="0">
                <a:solidFill>
                  <a:schemeClr val="bg1"/>
                </a:solidFill>
                <a:latin typeface="Courier New" panose="02070309020205020404" pitchFamily="49" charset="0"/>
                <a:cs typeface="Courier New" panose="02070309020205020404" pitchFamily="49" charset="0"/>
              </a:rPr>
              <a:t>())</a:t>
            </a:r>
          </a:p>
          <a:p>
            <a:pPr marL="0" indent="0">
              <a:buNone/>
            </a:pPr>
            <a:r>
              <a:rPr lang="en-IE" sz="3300" dirty="0" smtClean="0">
                <a:solidFill>
                  <a:schemeClr val="bg1"/>
                </a:solidFill>
                <a:latin typeface="Courier New" panose="02070309020205020404" pitchFamily="49" charset="0"/>
                <a:cs typeface="Courier New" panose="02070309020205020404" pitchFamily="49" charset="0"/>
              </a:rPr>
              <a:t>&gt;&gt;&gt; 33,101</a:t>
            </a:r>
            <a:endParaRPr lang="en-IE" sz="3300" dirty="0">
              <a:solidFill>
                <a:schemeClr val="bg1"/>
              </a:solidFill>
              <a:latin typeface="Courier New" panose="02070309020205020404" pitchFamily="49" charset="0"/>
              <a:cs typeface="Courier New" panose="02070309020205020404" pitchFamily="49" charset="0"/>
            </a:endParaRPr>
          </a:p>
          <a:p>
            <a:pPr marL="0" indent="0">
              <a:buNone/>
            </a:pPr>
            <a:endParaRPr lang="en-IE" sz="4000" dirty="0">
              <a:solidFill>
                <a:schemeClr val="bg1"/>
              </a:solidFill>
              <a:latin typeface="Courier New" panose="02070309020205020404" pitchFamily="49" charset="0"/>
              <a:cs typeface="Courier New" panose="02070309020205020404" pitchFamily="49" charset="0"/>
            </a:endParaRPr>
          </a:p>
        </p:txBody>
      </p:sp>
      <p:sp>
        <p:nvSpPr>
          <p:cNvPr id="8" name="Rounded Rectangle 7"/>
          <p:cNvSpPr/>
          <p:nvPr/>
        </p:nvSpPr>
        <p:spPr>
          <a:xfrm>
            <a:off x="3286894" y="5445224"/>
            <a:ext cx="201622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t>Words</a:t>
            </a:r>
            <a:endParaRPr lang="en-IE" sz="2400" dirty="0"/>
          </a:p>
        </p:txBody>
      </p:sp>
      <p:sp>
        <p:nvSpPr>
          <p:cNvPr id="9" name="Rounded Rectangle 8"/>
          <p:cNvSpPr/>
          <p:nvPr/>
        </p:nvSpPr>
        <p:spPr>
          <a:xfrm>
            <a:off x="3286894" y="2852936"/>
            <a:ext cx="201622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t>Characters</a:t>
            </a:r>
            <a:endParaRPr lang="en-IE" sz="2400" dirty="0"/>
          </a:p>
        </p:txBody>
      </p:sp>
      <p:sp>
        <p:nvSpPr>
          <p:cNvPr id="10" name="Rounded Rectangle 9"/>
          <p:cNvSpPr/>
          <p:nvPr/>
        </p:nvSpPr>
        <p:spPr>
          <a:xfrm>
            <a:off x="3286894" y="4149080"/>
            <a:ext cx="201622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t>Lines</a:t>
            </a:r>
            <a:endParaRPr lang="en-IE" sz="2400" dirty="0"/>
          </a:p>
        </p:txBody>
      </p:sp>
    </p:spTree>
    <p:extLst>
      <p:ext uri="{BB962C8B-B14F-4D97-AF65-F5344CB8AC3E}">
        <p14:creationId xmlns:p14="http://schemas.microsoft.com/office/powerpoint/2010/main" val="17909349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smtClean="0">
                <a:solidFill>
                  <a:schemeClr val="bg1"/>
                </a:solidFill>
              </a:rPr>
              <a:t>The Dictionary Type</a:t>
            </a:r>
            <a:endParaRPr lang="en-IE" sz="6600" dirty="0">
              <a:solidFill>
                <a:schemeClr val="bg1"/>
              </a:solidFill>
            </a:endParaRPr>
          </a:p>
        </p:txBody>
      </p:sp>
    </p:spTree>
    <p:extLst>
      <p:ext uri="{BB962C8B-B14F-4D97-AF65-F5344CB8AC3E}">
        <p14:creationId xmlns:p14="http://schemas.microsoft.com/office/powerpoint/2010/main" val="33391363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The Dictionary Type</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a:bodyPr>
          <a:lstStyle/>
          <a:p>
            <a:r>
              <a:rPr lang="en-IE" sz="4000" dirty="0" smtClean="0">
                <a:solidFill>
                  <a:schemeClr val="bg1"/>
                </a:solidFill>
              </a:rPr>
              <a:t>Python has a built-in data structure called a “dictionary”.</a:t>
            </a:r>
          </a:p>
          <a:p>
            <a:endParaRPr lang="en-IE" sz="4000" dirty="0">
              <a:solidFill>
                <a:schemeClr val="bg1"/>
              </a:solidFill>
            </a:endParaRPr>
          </a:p>
          <a:p>
            <a:r>
              <a:rPr lang="en-IE" sz="4000" dirty="0" smtClean="0">
                <a:solidFill>
                  <a:schemeClr val="bg1"/>
                </a:solidFill>
              </a:rPr>
              <a:t>It’s like an array, except instead of being indexed by numbers, it can be indexed by any type.</a:t>
            </a:r>
          </a:p>
        </p:txBody>
      </p:sp>
    </p:spTree>
    <p:extLst>
      <p:ext uri="{BB962C8B-B14F-4D97-AF65-F5344CB8AC3E}">
        <p14:creationId xmlns:p14="http://schemas.microsoft.com/office/powerpoint/2010/main" val="37108385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The Dictionary Type</a:t>
            </a:r>
            <a:endParaRPr lang="en-IE" dirty="0">
              <a:solidFill>
                <a:schemeClr val="bg1"/>
              </a:solidFill>
            </a:endParaRPr>
          </a:p>
        </p:txBody>
      </p:sp>
      <p:sp>
        <p:nvSpPr>
          <p:cNvPr id="4" name="Rectangle 3"/>
          <p:cNvSpPr/>
          <p:nvPr/>
        </p:nvSpPr>
        <p:spPr>
          <a:xfrm>
            <a:off x="3718942" y="2348880"/>
            <a:ext cx="72008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smtClean="0">
                <a:solidFill>
                  <a:schemeClr val="bg1"/>
                </a:solidFill>
              </a:rPr>
              <a:t>31</a:t>
            </a:r>
            <a:endParaRPr lang="en-IE" sz="1400" dirty="0">
              <a:solidFill>
                <a:schemeClr val="bg1"/>
              </a:solidFill>
            </a:endParaRPr>
          </a:p>
        </p:txBody>
      </p:sp>
      <p:sp>
        <p:nvSpPr>
          <p:cNvPr id="5" name="Rectangle 4"/>
          <p:cNvSpPr/>
          <p:nvPr/>
        </p:nvSpPr>
        <p:spPr>
          <a:xfrm>
            <a:off x="4439022" y="2348880"/>
            <a:ext cx="72008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smtClean="0">
                <a:solidFill>
                  <a:schemeClr val="bg1"/>
                </a:solidFill>
              </a:rPr>
              <a:t>41</a:t>
            </a:r>
            <a:endParaRPr lang="en-IE" dirty="0">
              <a:solidFill>
                <a:schemeClr val="bg1"/>
              </a:solidFill>
            </a:endParaRPr>
          </a:p>
        </p:txBody>
      </p:sp>
      <p:sp>
        <p:nvSpPr>
          <p:cNvPr id="6" name="Rectangle 5"/>
          <p:cNvSpPr/>
          <p:nvPr/>
        </p:nvSpPr>
        <p:spPr>
          <a:xfrm>
            <a:off x="5159102" y="2348880"/>
            <a:ext cx="72008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smtClean="0">
                <a:solidFill>
                  <a:schemeClr val="bg1"/>
                </a:solidFill>
              </a:rPr>
              <a:t>59</a:t>
            </a:r>
            <a:endParaRPr lang="en-IE" dirty="0">
              <a:solidFill>
                <a:schemeClr val="bg1"/>
              </a:solidFill>
            </a:endParaRPr>
          </a:p>
        </p:txBody>
      </p:sp>
      <p:sp>
        <p:nvSpPr>
          <p:cNvPr id="7" name="Rectangle 6"/>
          <p:cNvSpPr/>
          <p:nvPr/>
        </p:nvSpPr>
        <p:spPr>
          <a:xfrm>
            <a:off x="5879182" y="2348880"/>
            <a:ext cx="72008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smtClean="0">
                <a:solidFill>
                  <a:schemeClr val="bg1"/>
                </a:solidFill>
              </a:rPr>
              <a:t>26</a:t>
            </a:r>
            <a:endParaRPr lang="en-IE" dirty="0">
              <a:solidFill>
                <a:schemeClr val="bg1"/>
              </a:solidFill>
            </a:endParaRPr>
          </a:p>
        </p:txBody>
      </p:sp>
      <p:sp>
        <p:nvSpPr>
          <p:cNvPr id="8" name="Rectangle 7"/>
          <p:cNvSpPr/>
          <p:nvPr/>
        </p:nvSpPr>
        <p:spPr>
          <a:xfrm>
            <a:off x="6599262" y="2348880"/>
            <a:ext cx="72008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smtClean="0">
                <a:solidFill>
                  <a:schemeClr val="bg1"/>
                </a:solidFill>
              </a:rPr>
              <a:t>53</a:t>
            </a:r>
            <a:endParaRPr lang="en-IE" dirty="0">
              <a:solidFill>
                <a:schemeClr val="bg1"/>
              </a:solidFill>
            </a:endParaRPr>
          </a:p>
        </p:txBody>
      </p:sp>
      <p:sp>
        <p:nvSpPr>
          <p:cNvPr id="9" name="Rectangle 8"/>
          <p:cNvSpPr/>
          <p:nvPr/>
        </p:nvSpPr>
        <p:spPr>
          <a:xfrm>
            <a:off x="7319342" y="2348880"/>
            <a:ext cx="72008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smtClean="0">
                <a:solidFill>
                  <a:schemeClr val="bg1"/>
                </a:solidFill>
              </a:rPr>
              <a:t>59</a:t>
            </a:r>
            <a:endParaRPr lang="en-IE" dirty="0">
              <a:solidFill>
                <a:schemeClr val="bg1"/>
              </a:solidFill>
            </a:endParaRPr>
          </a:p>
        </p:txBody>
      </p:sp>
      <p:sp>
        <p:nvSpPr>
          <p:cNvPr id="10" name="Rectangle 9"/>
          <p:cNvSpPr/>
          <p:nvPr/>
        </p:nvSpPr>
        <p:spPr>
          <a:xfrm>
            <a:off x="8039422" y="2348880"/>
            <a:ext cx="72008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smtClean="0">
                <a:solidFill>
                  <a:schemeClr val="bg1"/>
                </a:solidFill>
              </a:rPr>
              <a:t>66</a:t>
            </a:r>
            <a:endParaRPr lang="en-IE" dirty="0">
              <a:solidFill>
                <a:schemeClr val="bg1"/>
              </a:solidFill>
            </a:endParaRPr>
          </a:p>
        </p:txBody>
      </p:sp>
      <p:sp>
        <p:nvSpPr>
          <p:cNvPr id="11" name="Rectangle 10"/>
          <p:cNvSpPr/>
          <p:nvPr/>
        </p:nvSpPr>
        <p:spPr>
          <a:xfrm>
            <a:off x="3718942" y="2348880"/>
            <a:ext cx="360040"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bg1"/>
                </a:solidFill>
              </a:rPr>
              <a:t>0</a:t>
            </a:r>
            <a:endParaRPr lang="en-IE" sz="1400" dirty="0">
              <a:solidFill>
                <a:schemeClr val="bg1"/>
              </a:solidFill>
            </a:endParaRPr>
          </a:p>
        </p:txBody>
      </p:sp>
      <p:sp>
        <p:nvSpPr>
          <p:cNvPr id="12" name="Rectangle 11"/>
          <p:cNvSpPr/>
          <p:nvPr/>
        </p:nvSpPr>
        <p:spPr>
          <a:xfrm>
            <a:off x="4439022" y="2348880"/>
            <a:ext cx="360040"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bg1"/>
                </a:solidFill>
              </a:rPr>
              <a:t>1</a:t>
            </a:r>
            <a:endParaRPr lang="en-IE" sz="1400" dirty="0">
              <a:solidFill>
                <a:schemeClr val="bg1"/>
              </a:solidFill>
            </a:endParaRPr>
          </a:p>
        </p:txBody>
      </p:sp>
      <p:sp>
        <p:nvSpPr>
          <p:cNvPr id="13" name="Rectangle 12"/>
          <p:cNvSpPr/>
          <p:nvPr/>
        </p:nvSpPr>
        <p:spPr>
          <a:xfrm>
            <a:off x="5159102" y="2348880"/>
            <a:ext cx="360040"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bg1"/>
                </a:solidFill>
              </a:rPr>
              <a:t>2</a:t>
            </a:r>
            <a:endParaRPr lang="en-IE" sz="1400" dirty="0">
              <a:solidFill>
                <a:schemeClr val="bg1"/>
              </a:solidFill>
            </a:endParaRPr>
          </a:p>
        </p:txBody>
      </p:sp>
      <p:sp>
        <p:nvSpPr>
          <p:cNvPr id="14" name="Rectangle 13"/>
          <p:cNvSpPr/>
          <p:nvPr/>
        </p:nvSpPr>
        <p:spPr>
          <a:xfrm>
            <a:off x="5879182" y="2348880"/>
            <a:ext cx="360040"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bg1"/>
                </a:solidFill>
              </a:rPr>
              <a:t>3</a:t>
            </a:r>
            <a:endParaRPr lang="en-IE" sz="1400" dirty="0">
              <a:solidFill>
                <a:schemeClr val="bg1"/>
              </a:solidFill>
            </a:endParaRPr>
          </a:p>
        </p:txBody>
      </p:sp>
      <p:sp>
        <p:nvSpPr>
          <p:cNvPr id="15" name="Rectangle 14"/>
          <p:cNvSpPr/>
          <p:nvPr/>
        </p:nvSpPr>
        <p:spPr>
          <a:xfrm>
            <a:off x="6599262" y="2348880"/>
            <a:ext cx="360040"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bg1"/>
                </a:solidFill>
              </a:rPr>
              <a:t>4</a:t>
            </a:r>
            <a:endParaRPr lang="en-IE" sz="1400" dirty="0">
              <a:solidFill>
                <a:schemeClr val="bg1"/>
              </a:solidFill>
            </a:endParaRPr>
          </a:p>
        </p:txBody>
      </p:sp>
      <p:sp>
        <p:nvSpPr>
          <p:cNvPr id="16" name="Rectangle 15"/>
          <p:cNvSpPr/>
          <p:nvPr/>
        </p:nvSpPr>
        <p:spPr>
          <a:xfrm>
            <a:off x="7319342" y="2348880"/>
            <a:ext cx="360040"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bg1"/>
                </a:solidFill>
              </a:rPr>
              <a:t>5</a:t>
            </a:r>
            <a:endParaRPr lang="en-IE" sz="1400" dirty="0">
              <a:solidFill>
                <a:schemeClr val="bg1"/>
              </a:solidFill>
            </a:endParaRPr>
          </a:p>
        </p:txBody>
      </p:sp>
      <p:sp>
        <p:nvSpPr>
          <p:cNvPr id="17" name="Rectangle 16"/>
          <p:cNvSpPr/>
          <p:nvPr/>
        </p:nvSpPr>
        <p:spPr>
          <a:xfrm>
            <a:off x="8039422" y="2348880"/>
            <a:ext cx="360040"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200" dirty="0" smtClean="0">
                <a:solidFill>
                  <a:schemeClr val="bg1"/>
                </a:solidFill>
              </a:rPr>
              <a:t>6</a:t>
            </a:r>
            <a:endParaRPr lang="en-IE" sz="1400" dirty="0">
              <a:solidFill>
                <a:schemeClr val="bg1"/>
              </a:solidFill>
            </a:endParaRPr>
          </a:p>
        </p:txBody>
      </p:sp>
      <p:sp>
        <p:nvSpPr>
          <p:cNvPr id="18" name="Rectangle 17"/>
          <p:cNvSpPr/>
          <p:nvPr/>
        </p:nvSpPr>
        <p:spPr>
          <a:xfrm>
            <a:off x="2052008" y="2515543"/>
            <a:ext cx="1450910" cy="769441"/>
          </a:xfrm>
          <a:prstGeom prst="rect">
            <a:avLst/>
          </a:prstGeom>
          <a:noFill/>
          <a:ln>
            <a:noFill/>
          </a:ln>
        </p:spPr>
        <p:txBody>
          <a:bodyPr wrap="none" lIns="91440" tIns="45720" rIns="91440" bIns="45720">
            <a:spAutoFit/>
          </a:bodyPr>
          <a:lstStyle/>
          <a:p>
            <a:pPr algn="ctr"/>
            <a:r>
              <a:rPr lang="en-US" sz="4400" b="1" cap="none" spc="0" dirty="0" smtClean="0">
                <a:ln w="17780" cmpd="sng">
                  <a:solidFill>
                    <a:srgbClr val="FFFFFF"/>
                  </a:solidFill>
                  <a:prstDash val="solid"/>
                  <a:miter lim="800000"/>
                </a:ln>
                <a:solidFill>
                  <a:schemeClr val="bg1"/>
                </a:solidFill>
              </a:rPr>
              <a:t>Array</a:t>
            </a:r>
            <a:endParaRPr lang="en-US" sz="5400" b="1" cap="none" spc="0" dirty="0">
              <a:ln w="17780" cmpd="sng">
                <a:solidFill>
                  <a:srgbClr val="FFFFFF"/>
                </a:solidFill>
                <a:prstDash val="solid"/>
                <a:miter lim="800000"/>
              </a:ln>
              <a:solidFill>
                <a:schemeClr val="bg1"/>
              </a:solidFill>
            </a:endParaRPr>
          </a:p>
        </p:txBody>
      </p:sp>
      <p:sp>
        <p:nvSpPr>
          <p:cNvPr id="22" name="Rectangle 21"/>
          <p:cNvSpPr/>
          <p:nvPr/>
        </p:nvSpPr>
        <p:spPr>
          <a:xfrm>
            <a:off x="3718942" y="4653136"/>
            <a:ext cx="72008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smtClean="0">
                <a:solidFill>
                  <a:schemeClr val="bg1"/>
                </a:solidFill>
              </a:rPr>
              <a:t>31</a:t>
            </a:r>
            <a:endParaRPr lang="en-IE" sz="1400" dirty="0">
              <a:solidFill>
                <a:schemeClr val="bg1"/>
              </a:solidFill>
            </a:endParaRPr>
          </a:p>
        </p:txBody>
      </p:sp>
      <p:sp>
        <p:nvSpPr>
          <p:cNvPr id="23" name="Rectangle 22"/>
          <p:cNvSpPr/>
          <p:nvPr/>
        </p:nvSpPr>
        <p:spPr>
          <a:xfrm>
            <a:off x="4439022" y="4653136"/>
            <a:ext cx="72008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smtClean="0">
                <a:solidFill>
                  <a:schemeClr val="bg1"/>
                </a:solidFill>
              </a:rPr>
              <a:t>41</a:t>
            </a:r>
            <a:endParaRPr lang="en-IE" dirty="0">
              <a:solidFill>
                <a:schemeClr val="bg1"/>
              </a:solidFill>
            </a:endParaRPr>
          </a:p>
        </p:txBody>
      </p:sp>
      <p:sp>
        <p:nvSpPr>
          <p:cNvPr id="24" name="Rectangle 23"/>
          <p:cNvSpPr/>
          <p:nvPr/>
        </p:nvSpPr>
        <p:spPr>
          <a:xfrm>
            <a:off x="5159102" y="4653136"/>
            <a:ext cx="72008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smtClean="0">
                <a:solidFill>
                  <a:schemeClr val="bg1"/>
                </a:solidFill>
              </a:rPr>
              <a:t>59</a:t>
            </a:r>
            <a:endParaRPr lang="en-IE" dirty="0">
              <a:solidFill>
                <a:schemeClr val="bg1"/>
              </a:solidFill>
            </a:endParaRPr>
          </a:p>
        </p:txBody>
      </p:sp>
      <p:sp>
        <p:nvSpPr>
          <p:cNvPr id="25" name="Rectangle 24"/>
          <p:cNvSpPr/>
          <p:nvPr/>
        </p:nvSpPr>
        <p:spPr>
          <a:xfrm>
            <a:off x="5879182" y="4653136"/>
            <a:ext cx="72008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smtClean="0">
                <a:solidFill>
                  <a:schemeClr val="bg1"/>
                </a:solidFill>
              </a:rPr>
              <a:t>26</a:t>
            </a:r>
            <a:endParaRPr lang="en-IE" dirty="0">
              <a:solidFill>
                <a:schemeClr val="bg1"/>
              </a:solidFill>
            </a:endParaRPr>
          </a:p>
        </p:txBody>
      </p:sp>
      <p:sp>
        <p:nvSpPr>
          <p:cNvPr id="26" name="Rectangle 25"/>
          <p:cNvSpPr/>
          <p:nvPr/>
        </p:nvSpPr>
        <p:spPr>
          <a:xfrm>
            <a:off x="6599262" y="4653136"/>
            <a:ext cx="72008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smtClean="0">
                <a:solidFill>
                  <a:schemeClr val="bg1"/>
                </a:solidFill>
              </a:rPr>
              <a:t>53</a:t>
            </a:r>
            <a:endParaRPr lang="en-IE" dirty="0">
              <a:solidFill>
                <a:schemeClr val="bg1"/>
              </a:solidFill>
            </a:endParaRPr>
          </a:p>
        </p:txBody>
      </p:sp>
      <p:sp>
        <p:nvSpPr>
          <p:cNvPr id="27" name="Rectangle 26"/>
          <p:cNvSpPr/>
          <p:nvPr/>
        </p:nvSpPr>
        <p:spPr>
          <a:xfrm>
            <a:off x="7319342" y="4653136"/>
            <a:ext cx="72008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smtClean="0">
                <a:solidFill>
                  <a:schemeClr val="bg1"/>
                </a:solidFill>
              </a:rPr>
              <a:t>59</a:t>
            </a:r>
            <a:endParaRPr lang="en-IE" dirty="0">
              <a:solidFill>
                <a:schemeClr val="bg1"/>
              </a:solidFill>
            </a:endParaRPr>
          </a:p>
        </p:txBody>
      </p:sp>
      <p:sp>
        <p:nvSpPr>
          <p:cNvPr id="28" name="Rectangle 27"/>
          <p:cNvSpPr/>
          <p:nvPr/>
        </p:nvSpPr>
        <p:spPr>
          <a:xfrm>
            <a:off x="8039422" y="4653136"/>
            <a:ext cx="72008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smtClean="0">
                <a:solidFill>
                  <a:schemeClr val="bg1"/>
                </a:solidFill>
              </a:rPr>
              <a:t>66</a:t>
            </a:r>
            <a:endParaRPr lang="en-IE" dirty="0">
              <a:solidFill>
                <a:schemeClr val="bg1"/>
              </a:solidFill>
            </a:endParaRPr>
          </a:p>
        </p:txBody>
      </p:sp>
      <p:sp>
        <p:nvSpPr>
          <p:cNvPr id="29" name="Rectangle 28"/>
          <p:cNvSpPr/>
          <p:nvPr/>
        </p:nvSpPr>
        <p:spPr>
          <a:xfrm>
            <a:off x="3718942" y="4653136"/>
            <a:ext cx="576064"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bg1"/>
                </a:solidFill>
              </a:rPr>
              <a:t>‘a’</a:t>
            </a:r>
            <a:endParaRPr lang="en-IE" sz="1200" dirty="0">
              <a:solidFill>
                <a:schemeClr val="bg1"/>
              </a:solidFill>
            </a:endParaRPr>
          </a:p>
        </p:txBody>
      </p:sp>
      <p:sp>
        <p:nvSpPr>
          <p:cNvPr id="30" name="Rectangle 29"/>
          <p:cNvSpPr/>
          <p:nvPr/>
        </p:nvSpPr>
        <p:spPr>
          <a:xfrm>
            <a:off x="4439022" y="4653136"/>
            <a:ext cx="576064"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bg1"/>
                </a:solidFill>
              </a:rPr>
              <a:t>‘b’</a:t>
            </a:r>
            <a:endParaRPr lang="en-IE" sz="1200" dirty="0">
              <a:solidFill>
                <a:schemeClr val="bg1"/>
              </a:solidFill>
            </a:endParaRPr>
          </a:p>
        </p:txBody>
      </p:sp>
      <p:sp>
        <p:nvSpPr>
          <p:cNvPr id="31" name="Rectangle 30"/>
          <p:cNvSpPr/>
          <p:nvPr/>
        </p:nvSpPr>
        <p:spPr>
          <a:xfrm>
            <a:off x="5159102" y="4653136"/>
            <a:ext cx="576064"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bg1"/>
                </a:solidFill>
              </a:rPr>
              <a:t>‘c’</a:t>
            </a:r>
            <a:endParaRPr lang="en-IE" sz="1200" dirty="0">
              <a:solidFill>
                <a:schemeClr val="bg1"/>
              </a:solidFill>
            </a:endParaRPr>
          </a:p>
        </p:txBody>
      </p:sp>
      <p:sp>
        <p:nvSpPr>
          <p:cNvPr id="32" name="Rectangle 31"/>
          <p:cNvSpPr/>
          <p:nvPr/>
        </p:nvSpPr>
        <p:spPr>
          <a:xfrm>
            <a:off x="5879182" y="4653136"/>
            <a:ext cx="576064"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bg1"/>
                </a:solidFill>
              </a:rPr>
              <a:t>‘d’</a:t>
            </a:r>
            <a:endParaRPr lang="en-IE" sz="1200" dirty="0">
              <a:solidFill>
                <a:schemeClr val="bg1"/>
              </a:solidFill>
            </a:endParaRPr>
          </a:p>
        </p:txBody>
      </p:sp>
      <p:sp>
        <p:nvSpPr>
          <p:cNvPr id="33" name="Rectangle 32"/>
          <p:cNvSpPr/>
          <p:nvPr/>
        </p:nvSpPr>
        <p:spPr>
          <a:xfrm>
            <a:off x="6599262" y="4653136"/>
            <a:ext cx="576064"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bg1"/>
                </a:solidFill>
              </a:rPr>
              <a:t>‘e’</a:t>
            </a:r>
            <a:endParaRPr lang="en-IE" sz="1200" dirty="0">
              <a:solidFill>
                <a:schemeClr val="bg1"/>
              </a:solidFill>
            </a:endParaRPr>
          </a:p>
        </p:txBody>
      </p:sp>
      <p:sp>
        <p:nvSpPr>
          <p:cNvPr id="34" name="Rectangle 33"/>
          <p:cNvSpPr/>
          <p:nvPr/>
        </p:nvSpPr>
        <p:spPr>
          <a:xfrm>
            <a:off x="7319342" y="4653136"/>
            <a:ext cx="576064"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bg1"/>
                </a:solidFill>
              </a:rPr>
              <a:t>‘f’</a:t>
            </a:r>
            <a:endParaRPr lang="en-IE" sz="1200" dirty="0">
              <a:solidFill>
                <a:schemeClr val="bg1"/>
              </a:solidFill>
            </a:endParaRPr>
          </a:p>
        </p:txBody>
      </p:sp>
      <p:sp>
        <p:nvSpPr>
          <p:cNvPr id="35" name="Rectangle 34"/>
          <p:cNvSpPr/>
          <p:nvPr/>
        </p:nvSpPr>
        <p:spPr>
          <a:xfrm>
            <a:off x="8039422" y="4653136"/>
            <a:ext cx="576064"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bg1"/>
                </a:solidFill>
              </a:rPr>
              <a:t>‘g’</a:t>
            </a:r>
            <a:endParaRPr lang="en-IE" sz="1200" dirty="0">
              <a:solidFill>
                <a:schemeClr val="bg1"/>
              </a:solidFill>
            </a:endParaRPr>
          </a:p>
        </p:txBody>
      </p:sp>
      <p:sp>
        <p:nvSpPr>
          <p:cNvPr id="36" name="Rectangle 35"/>
          <p:cNvSpPr/>
          <p:nvPr/>
        </p:nvSpPr>
        <p:spPr>
          <a:xfrm>
            <a:off x="1044042" y="4819799"/>
            <a:ext cx="2602892" cy="769441"/>
          </a:xfrm>
          <a:prstGeom prst="rect">
            <a:avLst/>
          </a:prstGeom>
          <a:noFill/>
          <a:ln>
            <a:noFill/>
          </a:ln>
        </p:spPr>
        <p:txBody>
          <a:bodyPr wrap="none" lIns="91440" tIns="45720" rIns="91440" bIns="45720">
            <a:spAutoFit/>
          </a:bodyPr>
          <a:lstStyle/>
          <a:p>
            <a:pPr algn="ctr"/>
            <a:r>
              <a:rPr lang="en-US" sz="4400" b="1" cap="none" spc="0" dirty="0" smtClean="0">
                <a:ln w="17780" cmpd="sng">
                  <a:solidFill>
                    <a:srgbClr val="FFFFFF"/>
                  </a:solidFill>
                  <a:prstDash val="solid"/>
                  <a:miter lim="800000"/>
                </a:ln>
                <a:solidFill>
                  <a:schemeClr val="bg1"/>
                </a:solidFill>
              </a:rPr>
              <a:t>Dictionary</a:t>
            </a:r>
            <a:endParaRPr lang="en-US" sz="5400" b="1" cap="none" spc="0" dirty="0">
              <a:ln w="17780" cmpd="sng">
                <a:solidFill>
                  <a:srgbClr val="FFFFFF"/>
                </a:solidFill>
                <a:prstDash val="solid"/>
                <a:miter lim="800000"/>
              </a:ln>
              <a:solidFill>
                <a:schemeClr val="bg1"/>
              </a:solidFill>
            </a:endParaRPr>
          </a:p>
        </p:txBody>
      </p:sp>
    </p:spTree>
    <p:extLst>
      <p:ext uri="{BB962C8B-B14F-4D97-AF65-F5344CB8AC3E}">
        <p14:creationId xmlns:p14="http://schemas.microsoft.com/office/powerpoint/2010/main" val="25925495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The Dictionary Type</a:t>
            </a:r>
            <a:endParaRPr lang="en-IE" dirty="0">
              <a:solidFill>
                <a:schemeClr val="bg1"/>
              </a:solidFill>
            </a:endParaRPr>
          </a:p>
        </p:txBody>
      </p:sp>
      <p:sp>
        <p:nvSpPr>
          <p:cNvPr id="22" name="Rectangle 21"/>
          <p:cNvSpPr/>
          <p:nvPr/>
        </p:nvSpPr>
        <p:spPr>
          <a:xfrm>
            <a:off x="3718942" y="4653136"/>
            <a:ext cx="216024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smtClean="0">
                <a:solidFill>
                  <a:schemeClr val="bg1"/>
                </a:solidFill>
              </a:rPr>
              <a:t>1</a:t>
            </a:r>
            <a:endParaRPr lang="en-IE" sz="1400" dirty="0">
              <a:solidFill>
                <a:schemeClr val="bg1"/>
              </a:solidFill>
            </a:endParaRPr>
          </a:p>
        </p:txBody>
      </p:sp>
      <p:sp>
        <p:nvSpPr>
          <p:cNvPr id="29" name="Rectangle 28"/>
          <p:cNvSpPr/>
          <p:nvPr/>
        </p:nvSpPr>
        <p:spPr>
          <a:xfrm>
            <a:off x="3718942" y="4653136"/>
            <a:ext cx="1800200"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bg1"/>
                </a:solidFill>
              </a:rPr>
              <a:t>‘the’</a:t>
            </a:r>
            <a:endParaRPr lang="en-IE" sz="1200" dirty="0">
              <a:solidFill>
                <a:schemeClr val="bg1"/>
              </a:solidFill>
            </a:endParaRPr>
          </a:p>
        </p:txBody>
      </p:sp>
      <p:sp>
        <p:nvSpPr>
          <p:cNvPr id="36" name="Rectangle 35"/>
          <p:cNvSpPr/>
          <p:nvPr/>
        </p:nvSpPr>
        <p:spPr>
          <a:xfrm>
            <a:off x="1736188" y="4819799"/>
            <a:ext cx="1218603" cy="769441"/>
          </a:xfrm>
          <a:prstGeom prst="rect">
            <a:avLst/>
          </a:prstGeom>
          <a:noFill/>
          <a:ln>
            <a:noFill/>
          </a:ln>
        </p:spPr>
        <p:txBody>
          <a:bodyPr wrap="none" lIns="91440" tIns="45720" rIns="91440" bIns="45720">
            <a:spAutoFit/>
          </a:bodyPr>
          <a:lstStyle/>
          <a:p>
            <a:pPr algn="ctr"/>
            <a:r>
              <a:rPr lang="en-US" sz="4400" b="1" cap="none" spc="0" dirty="0" smtClean="0">
                <a:ln w="17780" cmpd="sng">
                  <a:solidFill>
                    <a:srgbClr val="FFFFFF"/>
                  </a:solidFill>
                  <a:prstDash val="solid"/>
                  <a:miter lim="800000"/>
                </a:ln>
                <a:solidFill>
                  <a:schemeClr val="bg1"/>
                </a:solidFill>
              </a:rPr>
              <a:t>Title</a:t>
            </a:r>
            <a:endParaRPr lang="en-US" sz="5400" b="1" cap="none" spc="0" dirty="0">
              <a:ln w="17780" cmpd="sng">
                <a:solidFill>
                  <a:srgbClr val="FFFFFF"/>
                </a:solidFill>
                <a:prstDash val="solid"/>
                <a:miter lim="800000"/>
              </a:ln>
              <a:solidFill>
                <a:schemeClr val="bg1"/>
              </a:solidFill>
            </a:endParaRPr>
          </a:p>
        </p:txBody>
      </p:sp>
      <p:sp>
        <p:nvSpPr>
          <p:cNvPr id="38" name="Rectangle 37"/>
          <p:cNvSpPr/>
          <p:nvPr/>
        </p:nvSpPr>
        <p:spPr>
          <a:xfrm>
            <a:off x="5879182" y="4653136"/>
            <a:ext cx="216024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smtClean="0">
                <a:solidFill>
                  <a:schemeClr val="bg1"/>
                </a:solidFill>
              </a:rPr>
              <a:t>2</a:t>
            </a:r>
            <a:endParaRPr lang="en-IE" sz="1400" dirty="0">
              <a:solidFill>
                <a:schemeClr val="bg1"/>
              </a:solidFill>
            </a:endParaRPr>
          </a:p>
        </p:txBody>
      </p:sp>
      <p:sp>
        <p:nvSpPr>
          <p:cNvPr id="39" name="Rectangle 38"/>
          <p:cNvSpPr/>
          <p:nvPr/>
        </p:nvSpPr>
        <p:spPr>
          <a:xfrm>
            <a:off x="5879182" y="4653136"/>
            <a:ext cx="1800200"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bg1"/>
                </a:solidFill>
              </a:rPr>
              <a:t>‘force’</a:t>
            </a:r>
            <a:endParaRPr lang="en-IE" sz="1200" dirty="0">
              <a:solidFill>
                <a:schemeClr val="bg1"/>
              </a:solidFill>
            </a:endParaRPr>
          </a:p>
        </p:txBody>
      </p:sp>
      <p:sp>
        <p:nvSpPr>
          <p:cNvPr id="40" name="Rectangle 39"/>
          <p:cNvSpPr/>
          <p:nvPr/>
        </p:nvSpPr>
        <p:spPr>
          <a:xfrm>
            <a:off x="8039422" y="4653136"/>
            <a:ext cx="216024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a:solidFill>
                  <a:schemeClr val="bg1"/>
                </a:solidFill>
              </a:rPr>
              <a:t>3</a:t>
            </a:r>
            <a:endParaRPr lang="en-IE" sz="1400" dirty="0">
              <a:solidFill>
                <a:schemeClr val="bg1"/>
              </a:solidFill>
            </a:endParaRPr>
          </a:p>
        </p:txBody>
      </p:sp>
      <p:sp>
        <p:nvSpPr>
          <p:cNvPr id="41" name="Rectangle 40"/>
          <p:cNvSpPr/>
          <p:nvPr/>
        </p:nvSpPr>
        <p:spPr>
          <a:xfrm>
            <a:off x="8039422" y="4653136"/>
            <a:ext cx="1800200"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bg1"/>
                </a:solidFill>
              </a:rPr>
              <a:t>‘awakens’</a:t>
            </a:r>
            <a:endParaRPr lang="en-IE" sz="1200" dirty="0">
              <a:solidFill>
                <a:schemeClr val="bg1"/>
              </a:solidFill>
            </a:endParaRPr>
          </a:p>
        </p:txBody>
      </p:sp>
      <p:sp>
        <p:nvSpPr>
          <p:cNvPr id="42" name="Content Placeholder 1"/>
          <p:cNvSpPr>
            <a:spLocks noGrp="1"/>
          </p:cNvSpPr>
          <p:nvPr>
            <p:ph idx="1"/>
          </p:nvPr>
        </p:nvSpPr>
        <p:spPr>
          <a:xfrm>
            <a:off x="334566" y="1600201"/>
            <a:ext cx="11521279" cy="4525963"/>
          </a:xfrm>
        </p:spPr>
        <p:txBody>
          <a:bodyPr>
            <a:normAutofit/>
          </a:bodyPr>
          <a:lstStyle/>
          <a:p>
            <a:endParaRPr lang="en-IE" dirty="0" smtClean="0">
              <a:solidFill>
                <a:schemeClr val="bg1"/>
              </a:solidFill>
              <a:latin typeface="Courier New" panose="02070309020205020404" pitchFamily="49" charset="0"/>
              <a:cs typeface="Courier New" panose="02070309020205020404" pitchFamily="49" charset="0"/>
            </a:endParaRPr>
          </a:p>
          <a:p>
            <a:endParaRPr lang="en-IE" dirty="0">
              <a:solidFill>
                <a:schemeClr val="bg1"/>
              </a:solidFill>
              <a:latin typeface="Courier New" panose="02070309020205020404" pitchFamily="49" charset="0"/>
              <a:cs typeface="Courier New" panose="02070309020205020404" pitchFamily="49" charset="0"/>
            </a:endParaRPr>
          </a:p>
          <a:p>
            <a:r>
              <a:rPr lang="en-IE" dirty="0" smtClean="0">
                <a:solidFill>
                  <a:schemeClr val="bg1"/>
                </a:solidFill>
                <a:latin typeface="Courier New" panose="02070309020205020404" pitchFamily="49" charset="0"/>
                <a:cs typeface="Courier New" panose="02070309020205020404" pitchFamily="49" charset="0"/>
              </a:rPr>
              <a:t>Title </a:t>
            </a:r>
            <a:r>
              <a:rPr lang="en-IE" dirty="0">
                <a:solidFill>
                  <a:schemeClr val="bg1"/>
                </a:solidFill>
                <a:latin typeface="Courier New" panose="02070309020205020404" pitchFamily="49" charset="0"/>
                <a:cs typeface="Courier New" panose="02070309020205020404" pitchFamily="49" charset="0"/>
              </a:rPr>
              <a:t>= {'the':1, 'force':2, 'awakens</a:t>
            </a:r>
            <a:r>
              <a:rPr lang="en-IE" dirty="0" smtClean="0">
                <a:solidFill>
                  <a:schemeClr val="bg1"/>
                </a:solidFill>
                <a:latin typeface="Courier New" panose="02070309020205020404" pitchFamily="49" charset="0"/>
                <a:cs typeface="Courier New" panose="02070309020205020404" pitchFamily="49" charset="0"/>
              </a:rPr>
              <a:t>':3}</a:t>
            </a:r>
            <a:endParaRPr lang="en-IE" sz="4000" dirty="0" smtClean="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5231642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The Dictionary Type</a:t>
            </a:r>
            <a:endParaRPr lang="en-IE" dirty="0">
              <a:solidFill>
                <a:schemeClr val="bg1"/>
              </a:solidFill>
            </a:endParaRPr>
          </a:p>
        </p:txBody>
      </p:sp>
      <p:sp>
        <p:nvSpPr>
          <p:cNvPr id="22" name="Rectangle 21"/>
          <p:cNvSpPr/>
          <p:nvPr/>
        </p:nvSpPr>
        <p:spPr>
          <a:xfrm>
            <a:off x="3718942" y="4653136"/>
            <a:ext cx="216024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smtClean="0">
                <a:solidFill>
                  <a:schemeClr val="bg1"/>
                </a:solidFill>
              </a:rPr>
              <a:t>1</a:t>
            </a:r>
            <a:endParaRPr lang="en-IE" sz="1400" dirty="0">
              <a:solidFill>
                <a:schemeClr val="bg1"/>
              </a:solidFill>
            </a:endParaRPr>
          </a:p>
        </p:txBody>
      </p:sp>
      <p:sp>
        <p:nvSpPr>
          <p:cNvPr id="29" name="Rectangle 28"/>
          <p:cNvSpPr/>
          <p:nvPr/>
        </p:nvSpPr>
        <p:spPr>
          <a:xfrm>
            <a:off x="3718942" y="4653136"/>
            <a:ext cx="1800200"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bg1"/>
                </a:solidFill>
              </a:rPr>
              <a:t>‘the’</a:t>
            </a:r>
            <a:endParaRPr lang="en-IE" sz="1200" dirty="0">
              <a:solidFill>
                <a:schemeClr val="bg1"/>
              </a:solidFill>
            </a:endParaRPr>
          </a:p>
        </p:txBody>
      </p:sp>
      <p:sp>
        <p:nvSpPr>
          <p:cNvPr id="36" name="Rectangle 35"/>
          <p:cNvSpPr/>
          <p:nvPr/>
        </p:nvSpPr>
        <p:spPr>
          <a:xfrm>
            <a:off x="1736188" y="4819799"/>
            <a:ext cx="1218603" cy="769441"/>
          </a:xfrm>
          <a:prstGeom prst="rect">
            <a:avLst/>
          </a:prstGeom>
          <a:noFill/>
          <a:ln>
            <a:noFill/>
          </a:ln>
        </p:spPr>
        <p:txBody>
          <a:bodyPr wrap="none" lIns="91440" tIns="45720" rIns="91440" bIns="45720">
            <a:spAutoFit/>
          </a:bodyPr>
          <a:lstStyle/>
          <a:p>
            <a:pPr algn="ctr"/>
            <a:r>
              <a:rPr lang="en-US" sz="4400" b="1" cap="none" spc="0" dirty="0" smtClean="0">
                <a:ln w="17780" cmpd="sng">
                  <a:solidFill>
                    <a:srgbClr val="FFFFFF"/>
                  </a:solidFill>
                  <a:prstDash val="solid"/>
                  <a:miter lim="800000"/>
                </a:ln>
                <a:solidFill>
                  <a:schemeClr val="bg1"/>
                </a:solidFill>
              </a:rPr>
              <a:t>Title</a:t>
            </a:r>
            <a:endParaRPr lang="en-US" sz="5400" b="1" cap="none" spc="0" dirty="0">
              <a:ln w="17780" cmpd="sng">
                <a:solidFill>
                  <a:srgbClr val="FFFFFF"/>
                </a:solidFill>
                <a:prstDash val="solid"/>
                <a:miter lim="800000"/>
              </a:ln>
              <a:solidFill>
                <a:schemeClr val="bg1"/>
              </a:solidFill>
            </a:endParaRPr>
          </a:p>
        </p:txBody>
      </p:sp>
      <p:sp>
        <p:nvSpPr>
          <p:cNvPr id="38" name="Rectangle 37"/>
          <p:cNvSpPr/>
          <p:nvPr/>
        </p:nvSpPr>
        <p:spPr>
          <a:xfrm>
            <a:off x="5879182" y="4653136"/>
            <a:ext cx="216024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smtClean="0">
                <a:solidFill>
                  <a:schemeClr val="bg1"/>
                </a:solidFill>
              </a:rPr>
              <a:t>2</a:t>
            </a:r>
            <a:endParaRPr lang="en-IE" sz="1400" dirty="0">
              <a:solidFill>
                <a:schemeClr val="bg1"/>
              </a:solidFill>
            </a:endParaRPr>
          </a:p>
        </p:txBody>
      </p:sp>
      <p:sp>
        <p:nvSpPr>
          <p:cNvPr id="39" name="Rectangle 38"/>
          <p:cNvSpPr/>
          <p:nvPr/>
        </p:nvSpPr>
        <p:spPr>
          <a:xfrm>
            <a:off x="5879182" y="4653136"/>
            <a:ext cx="1800200"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bg1"/>
                </a:solidFill>
              </a:rPr>
              <a:t>‘force’</a:t>
            </a:r>
            <a:endParaRPr lang="en-IE" sz="1200" dirty="0">
              <a:solidFill>
                <a:schemeClr val="bg1"/>
              </a:solidFill>
            </a:endParaRPr>
          </a:p>
        </p:txBody>
      </p:sp>
      <p:sp>
        <p:nvSpPr>
          <p:cNvPr id="40" name="Rectangle 39"/>
          <p:cNvSpPr/>
          <p:nvPr/>
        </p:nvSpPr>
        <p:spPr>
          <a:xfrm>
            <a:off x="8039422" y="4653136"/>
            <a:ext cx="216024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a:solidFill>
                  <a:schemeClr val="bg1"/>
                </a:solidFill>
              </a:rPr>
              <a:t>3</a:t>
            </a:r>
            <a:endParaRPr lang="en-IE" sz="1400" dirty="0">
              <a:solidFill>
                <a:schemeClr val="bg1"/>
              </a:solidFill>
            </a:endParaRPr>
          </a:p>
        </p:txBody>
      </p:sp>
      <p:sp>
        <p:nvSpPr>
          <p:cNvPr id="41" name="Rectangle 40"/>
          <p:cNvSpPr/>
          <p:nvPr/>
        </p:nvSpPr>
        <p:spPr>
          <a:xfrm>
            <a:off x="8039422" y="4653136"/>
            <a:ext cx="1800200"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bg1"/>
                </a:solidFill>
              </a:rPr>
              <a:t>‘awakens’</a:t>
            </a:r>
            <a:endParaRPr lang="en-IE" sz="1200" dirty="0">
              <a:solidFill>
                <a:schemeClr val="bg1"/>
              </a:solidFill>
            </a:endParaRPr>
          </a:p>
        </p:txBody>
      </p:sp>
      <p:sp>
        <p:nvSpPr>
          <p:cNvPr id="42" name="Content Placeholder 1"/>
          <p:cNvSpPr>
            <a:spLocks noGrp="1"/>
          </p:cNvSpPr>
          <p:nvPr>
            <p:ph idx="1"/>
          </p:nvPr>
        </p:nvSpPr>
        <p:spPr>
          <a:xfrm>
            <a:off x="334566" y="1600201"/>
            <a:ext cx="11521279" cy="4525963"/>
          </a:xfrm>
        </p:spPr>
        <p:txBody>
          <a:bodyPr>
            <a:normAutofit/>
          </a:bodyPr>
          <a:lstStyle/>
          <a:p>
            <a:r>
              <a:rPr lang="en-IE" dirty="0" err="1" smtClean="0">
                <a:solidFill>
                  <a:schemeClr val="bg1"/>
                </a:solidFill>
                <a:latin typeface="Courier New" panose="02070309020205020404" pitchFamily="49" charset="0"/>
                <a:cs typeface="Courier New" panose="02070309020205020404" pitchFamily="49" charset="0"/>
              </a:rPr>
              <a:t>Title.keys</a:t>
            </a:r>
            <a:r>
              <a:rPr lang="en-IE" dirty="0" smtClean="0">
                <a:solidFill>
                  <a:schemeClr val="bg1"/>
                </a:solidFill>
                <a:latin typeface="Courier New" panose="02070309020205020404" pitchFamily="49" charset="0"/>
                <a:cs typeface="Courier New" panose="02070309020205020404" pitchFamily="49" charset="0"/>
              </a:rPr>
              <a:t>()</a:t>
            </a:r>
          </a:p>
          <a:p>
            <a:endParaRPr lang="en-IE" dirty="0" smtClean="0">
              <a:solidFill>
                <a:schemeClr val="bg1"/>
              </a:solidFill>
              <a:latin typeface="Courier New" panose="02070309020205020404" pitchFamily="49" charset="0"/>
              <a:cs typeface="Courier New" panose="02070309020205020404" pitchFamily="49" charset="0"/>
            </a:endParaRPr>
          </a:p>
          <a:p>
            <a:pPr marL="0" indent="0">
              <a:buNone/>
            </a:pPr>
            <a:r>
              <a:rPr lang="en-IE" dirty="0" smtClean="0">
                <a:solidFill>
                  <a:schemeClr val="bg1"/>
                </a:solidFill>
                <a:latin typeface="Courier New" panose="02070309020205020404" pitchFamily="49" charset="0"/>
                <a:cs typeface="Courier New" panose="02070309020205020404" pitchFamily="49" charset="0"/>
              </a:rPr>
              <a:t>&gt;&gt;&gt; </a:t>
            </a:r>
            <a:r>
              <a:rPr lang="en-IE" dirty="0" err="1" smtClean="0">
                <a:solidFill>
                  <a:schemeClr val="bg1"/>
                </a:solidFill>
                <a:latin typeface="Courier New" panose="02070309020205020404" pitchFamily="49" charset="0"/>
                <a:cs typeface="Courier New" panose="02070309020205020404" pitchFamily="49" charset="0"/>
              </a:rPr>
              <a:t>dict_keys</a:t>
            </a:r>
            <a:r>
              <a:rPr lang="en-IE" dirty="0">
                <a:solidFill>
                  <a:schemeClr val="bg1"/>
                </a:solidFill>
                <a:latin typeface="Courier New" panose="02070309020205020404" pitchFamily="49" charset="0"/>
                <a:cs typeface="Courier New" panose="02070309020205020404" pitchFamily="49" charset="0"/>
              </a:rPr>
              <a:t>(['the', 'force', 'awakens'])</a:t>
            </a:r>
          </a:p>
          <a:p>
            <a:endParaRPr lang="en-IE" sz="4000" dirty="0" smtClean="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7021721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The Dictionary Type</a:t>
            </a:r>
            <a:endParaRPr lang="en-IE" dirty="0">
              <a:solidFill>
                <a:schemeClr val="bg1"/>
              </a:solidFill>
            </a:endParaRPr>
          </a:p>
        </p:txBody>
      </p:sp>
      <p:sp>
        <p:nvSpPr>
          <p:cNvPr id="22" name="Rectangle 21"/>
          <p:cNvSpPr/>
          <p:nvPr/>
        </p:nvSpPr>
        <p:spPr>
          <a:xfrm>
            <a:off x="3718942" y="4653136"/>
            <a:ext cx="216024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smtClean="0">
                <a:solidFill>
                  <a:schemeClr val="bg1"/>
                </a:solidFill>
              </a:rPr>
              <a:t>1</a:t>
            </a:r>
            <a:endParaRPr lang="en-IE" sz="1400" dirty="0">
              <a:solidFill>
                <a:schemeClr val="bg1"/>
              </a:solidFill>
            </a:endParaRPr>
          </a:p>
        </p:txBody>
      </p:sp>
      <p:sp>
        <p:nvSpPr>
          <p:cNvPr id="29" name="Rectangle 28"/>
          <p:cNvSpPr/>
          <p:nvPr/>
        </p:nvSpPr>
        <p:spPr>
          <a:xfrm>
            <a:off x="3718942" y="4653136"/>
            <a:ext cx="1800200"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bg1"/>
                </a:solidFill>
              </a:rPr>
              <a:t>‘the’</a:t>
            </a:r>
            <a:endParaRPr lang="en-IE" sz="1200" dirty="0">
              <a:solidFill>
                <a:schemeClr val="bg1"/>
              </a:solidFill>
            </a:endParaRPr>
          </a:p>
        </p:txBody>
      </p:sp>
      <p:sp>
        <p:nvSpPr>
          <p:cNvPr id="36" name="Rectangle 35"/>
          <p:cNvSpPr/>
          <p:nvPr/>
        </p:nvSpPr>
        <p:spPr>
          <a:xfrm>
            <a:off x="190550" y="4819799"/>
            <a:ext cx="1218603" cy="769441"/>
          </a:xfrm>
          <a:prstGeom prst="rect">
            <a:avLst/>
          </a:prstGeom>
          <a:noFill/>
          <a:ln>
            <a:noFill/>
          </a:ln>
        </p:spPr>
        <p:txBody>
          <a:bodyPr wrap="none" lIns="91440" tIns="45720" rIns="91440" bIns="45720">
            <a:spAutoFit/>
          </a:bodyPr>
          <a:lstStyle/>
          <a:p>
            <a:pPr algn="ctr"/>
            <a:r>
              <a:rPr lang="en-US" sz="4400" b="1" cap="none" spc="0" dirty="0" smtClean="0">
                <a:ln w="17780" cmpd="sng">
                  <a:solidFill>
                    <a:srgbClr val="FFFFFF"/>
                  </a:solidFill>
                  <a:prstDash val="solid"/>
                  <a:miter lim="800000"/>
                </a:ln>
                <a:solidFill>
                  <a:schemeClr val="bg1"/>
                </a:solidFill>
              </a:rPr>
              <a:t>Title</a:t>
            </a:r>
            <a:endParaRPr lang="en-US" sz="5400" b="1" cap="none" spc="0" dirty="0">
              <a:ln w="17780" cmpd="sng">
                <a:solidFill>
                  <a:srgbClr val="FFFFFF"/>
                </a:solidFill>
                <a:prstDash val="solid"/>
                <a:miter lim="800000"/>
              </a:ln>
              <a:solidFill>
                <a:schemeClr val="bg1"/>
              </a:solidFill>
            </a:endParaRPr>
          </a:p>
        </p:txBody>
      </p:sp>
      <p:sp>
        <p:nvSpPr>
          <p:cNvPr id="38" name="Rectangle 37"/>
          <p:cNvSpPr/>
          <p:nvPr/>
        </p:nvSpPr>
        <p:spPr>
          <a:xfrm>
            <a:off x="5879182" y="4653136"/>
            <a:ext cx="216024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smtClean="0">
                <a:solidFill>
                  <a:schemeClr val="bg1"/>
                </a:solidFill>
              </a:rPr>
              <a:t>2</a:t>
            </a:r>
            <a:endParaRPr lang="en-IE" sz="1400" dirty="0">
              <a:solidFill>
                <a:schemeClr val="bg1"/>
              </a:solidFill>
            </a:endParaRPr>
          </a:p>
        </p:txBody>
      </p:sp>
      <p:sp>
        <p:nvSpPr>
          <p:cNvPr id="39" name="Rectangle 38"/>
          <p:cNvSpPr/>
          <p:nvPr/>
        </p:nvSpPr>
        <p:spPr>
          <a:xfrm>
            <a:off x="5879182" y="4653136"/>
            <a:ext cx="1800200"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bg1"/>
                </a:solidFill>
              </a:rPr>
              <a:t>‘force’</a:t>
            </a:r>
            <a:endParaRPr lang="en-IE" sz="1200" dirty="0">
              <a:solidFill>
                <a:schemeClr val="bg1"/>
              </a:solidFill>
            </a:endParaRPr>
          </a:p>
        </p:txBody>
      </p:sp>
      <p:sp>
        <p:nvSpPr>
          <p:cNvPr id="40" name="Rectangle 39"/>
          <p:cNvSpPr/>
          <p:nvPr/>
        </p:nvSpPr>
        <p:spPr>
          <a:xfrm>
            <a:off x="8039422" y="4653136"/>
            <a:ext cx="216024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a:solidFill>
                  <a:schemeClr val="bg1"/>
                </a:solidFill>
              </a:rPr>
              <a:t>3</a:t>
            </a:r>
            <a:endParaRPr lang="en-IE" sz="1400" dirty="0">
              <a:solidFill>
                <a:schemeClr val="bg1"/>
              </a:solidFill>
            </a:endParaRPr>
          </a:p>
        </p:txBody>
      </p:sp>
      <p:sp>
        <p:nvSpPr>
          <p:cNvPr id="41" name="Rectangle 40"/>
          <p:cNvSpPr/>
          <p:nvPr/>
        </p:nvSpPr>
        <p:spPr>
          <a:xfrm>
            <a:off x="8039422" y="4653136"/>
            <a:ext cx="1800200"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bg1"/>
                </a:solidFill>
              </a:rPr>
              <a:t>‘awakens’</a:t>
            </a:r>
            <a:endParaRPr lang="en-IE" sz="1200" dirty="0">
              <a:solidFill>
                <a:schemeClr val="bg1"/>
              </a:solidFill>
            </a:endParaRPr>
          </a:p>
        </p:txBody>
      </p:sp>
      <p:sp>
        <p:nvSpPr>
          <p:cNvPr id="42" name="Content Placeholder 1"/>
          <p:cNvSpPr>
            <a:spLocks noGrp="1"/>
          </p:cNvSpPr>
          <p:nvPr>
            <p:ph idx="1"/>
          </p:nvPr>
        </p:nvSpPr>
        <p:spPr>
          <a:xfrm>
            <a:off x="334566" y="1600201"/>
            <a:ext cx="11521279" cy="4525963"/>
          </a:xfrm>
        </p:spPr>
        <p:txBody>
          <a:bodyPr>
            <a:normAutofit/>
          </a:bodyPr>
          <a:lstStyle/>
          <a:p>
            <a:pPr marL="0" indent="0">
              <a:buNone/>
            </a:pPr>
            <a:r>
              <a:rPr lang="en-IE" sz="2800" dirty="0">
                <a:solidFill>
                  <a:schemeClr val="bg1"/>
                </a:solidFill>
                <a:latin typeface="Courier New" panose="02070309020205020404" pitchFamily="49" charset="0"/>
                <a:cs typeface="Courier New" panose="02070309020205020404" pitchFamily="49" charset="0"/>
              </a:rPr>
              <a:t>Title['Star Wars'] = </a:t>
            </a:r>
            <a:r>
              <a:rPr lang="en-IE" sz="2800" dirty="0" smtClean="0">
                <a:solidFill>
                  <a:schemeClr val="bg1"/>
                </a:solidFill>
                <a:latin typeface="Courier New" panose="02070309020205020404" pitchFamily="49" charset="0"/>
                <a:cs typeface="Courier New" panose="02070309020205020404" pitchFamily="49" charset="0"/>
              </a:rPr>
              <a:t>0</a:t>
            </a:r>
            <a:endParaRPr lang="en-IE" sz="2800" dirty="0">
              <a:solidFill>
                <a:schemeClr val="bg1"/>
              </a:solidFill>
              <a:latin typeface="Courier New" panose="02070309020205020404" pitchFamily="49" charset="0"/>
              <a:cs typeface="Courier New" panose="02070309020205020404" pitchFamily="49" charset="0"/>
            </a:endParaRPr>
          </a:p>
          <a:p>
            <a:pPr marL="0" indent="0">
              <a:buNone/>
            </a:pPr>
            <a:endParaRPr lang="en-IE" sz="2400" dirty="0" smtClean="0">
              <a:solidFill>
                <a:schemeClr val="bg1"/>
              </a:solidFill>
              <a:latin typeface="Courier New" panose="02070309020205020404" pitchFamily="49" charset="0"/>
              <a:cs typeface="Courier New" panose="02070309020205020404" pitchFamily="49" charset="0"/>
            </a:endParaRPr>
          </a:p>
          <a:p>
            <a:pPr marL="0" indent="0">
              <a:buNone/>
            </a:pPr>
            <a:endParaRPr lang="en-IE" sz="2400" dirty="0">
              <a:solidFill>
                <a:schemeClr val="bg1"/>
              </a:solidFill>
              <a:latin typeface="Courier New" panose="02070309020205020404" pitchFamily="49" charset="0"/>
              <a:cs typeface="Courier New" panose="02070309020205020404" pitchFamily="49" charset="0"/>
            </a:endParaRPr>
          </a:p>
          <a:p>
            <a:pPr marL="0" indent="0">
              <a:buNone/>
            </a:pPr>
            <a:r>
              <a:rPr lang="en-IE" sz="2400" dirty="0" smtClean="0">
                <a:solidFill>
                  <a:schemeClr val="bg1"/>
                </a:solidFill>
                <a:latin typeface="Courier New" panose="02070309020205020404" pitchFamily="49" charset="0"/>
                <a:cs typeface="Courier New" panose="02070309020205020404" pitchFamily="49" charset="0"/>
              </a:rPr>
              <a:t>print(Title)</a:t>
            </a:r>
            <a:endParaRPr lang="en-IE" sz="2400" dirty="0">
              <a:solidFill>
                <a:schemeClr val="bg1"/>
              </a:solidFill>
              <a:latin typeface="Courier New" panose="02070309020205020404" pitchFamily="49" charset="0"/>
              <a:cs typeface="Courier New" panose="02070309020205020404" pitchFamily="49" charset="0"/>
            </a:endParaRPr>
          </a:p>
          <a:p>
            <a:pPr marL="0" indent="0">
              <a:buNone/>
            </a:pPr>
            <a:r>
              <a:rPr lang="en-IE" sz="2400" dirty="0" smtClean="0">
                <a:solidFill>
                  <a:schemeClr val="bg1"/>
                </a:solidFill>
                <a:latin typeface="Courier New" panose="02070309020205020404" pitchFamily="49" charset="0"/>
                <a:cs typeface="Courier New" panose="02070309020205020404" pitchFamily="49" charset="0"/>
              </a:rPr>
              <a:t>&gt;&gt;&gt; {</a:t>
            </a:r>
            <a:r>
              <a:rPr lang="en-IE" sz="2400" dirty="0">
                <a:solidFill>
                  <a:schemeClr val="bg1"/>
                </a:solidFill>
                <a:latin typeface="Courier New" panose="02070309020205020404" pitchFamily="49" charset="0"/>
                <a:cs typeface="Courier New" panose="02070309020205020404" pitchFamily="49" charset="0"/>
              </a:rPr>
              <a:t>'Star Wars': </a:t>
            </a:r>
            <a:r>
              <a:rPr lang="en-IE" sz="2400" dirty="0" smtClean="0">
                <a:solidFill>
                  <a:schemeClr val="bg1"/>
                </a:solidFill>
                <a:latin typeface="Courier New" panose="02070309020205020404" pitchFamily="49" charset="0"/>
                <a:cs typeface="Courier New" panose="02070309020205020404" pitchFamily="49" charset="0"/>
              </a:rPr>
              <a:t>0, </a:t>
            </a:r>
            <a:r>
              <a:rPr lang="en-IE" sz="2400" dirty="0">
                <a:solidFill>
                  <a:schemeClr val="bg1"/>
                </a:solidFill>
                <a:latin typeface="Courier New" panose="02070309020205020404" pitchFamily="49" charset="0"/>
                <a:cs typeface="Courier New" panose="02070309020205020404" pitchFamily="49" charset="0"/>
              </a:rPr>
              <a:t>'the': 1, 'force': 2, 'awakens</a:t>
            </a:r>
            <a:r>
              <a:rPr lang="en-IE" sz="2400">
                <a:solidFill>
                  <a:schemeClr val="bg1"/>
                </a:solidFill>
                <a:latin typeface="Courier New" panose="02070309020205020404" pitchFamily="49" charset="0"/>
                <a:cs typeface="Courier New" panose="02070309020205020404" pitchFamily="49" charset="0"/>
              </a:rPr>
              <a:t>': 3</a:t>
            </a:r>
            <a:r>
              <a:rPr lang="en-IE" sz="2400" smtClean="0">
                <a:solidFill>
                  <a:schemeClr val="bg1"/>
                </a:solidFill>
                <a:latin typeface="Courier New" panose="02070309020205020404" pitchFamily="49" charset="0"/>
                <a:cs typeface="Courier New" panose="02070309020205020404" pitchFamily="49" charset="0"/>
              </a:rPr>
              <a:t>}</a:t>
            </a:r>
            <a:endParaRPr lang="en-IE" sz="2400" dirty="0">
              <a:solidFill>
                <a:schemeClr val="bg1"/>
              </a:solidFill>
              <a:latin typeface="Courier New" panose="02070309020205020404" pitchFamily="49" charset="0"/>
              <a:cs typeface="Courier New" panose="02070309020205020404" pitchFamily="49" charset="0"/>
            </a:endParaRPr>
          </a:p>
          <a:p>
            <a:pPr marL="0" indent="0">
              <a:buNone/>
            </a:pPr>
            <a:endParaRPr lang="en-IE" sz="4000" dirty="0" smtClean="0">
              <a:solidFill>
                <a:schemeClr val="bg1"/>
              </a:solidFill>
              <a:latin typeface="Courier New" panose="02070309020205020404" pitchFamily="49" charset="0"/>
              <a:cs typeface="Courier New" panose="02070309020205020404" pitchFamily="49" charset="0"/>
            </a:endParaRPr>
          </a:p>
        </p:txBody>
      </p:sp>
      <p:sp>
        <p:nvSpPr>
          <p:cNvPr id="11" name="Rectangle 10"/>
          <p:cNvSpPr/>
          <p:nvPr/>
        </p:nvSpPr>
        <p:spPr>
          <a:xfrm>
            <a:off x="1558702" y="4653136"/>
            <a:ext cx="2160240" cy="10801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3200" dirty="0" smtClean="0">
              <a:solidFill>
                <a:schemeClr val="bg1"/>
              </a:solidFill>
            </a:endParaRPr>
          </a:p>
          <a:p>
            <a:pPr algn="ctr"/>
            <a:r>
              <a:rPr lang="en-IE" sz="3200" dirty="0" smtClean="0">
                <a:solidFill>
                  <a:schemeClr val="bg1"/>
                </a:solidFill>
              </a:rPr>
              <a:t>0</a:t>
            </a:r>
            <a:endParaRPr lang="en-IE" sz="1400" dirty="0">
              <a:solidFill>
                <a:schemeClr val="bg1"/>
              </a:solidFill>
            </a:endParaRPr>
          </a:p>
        </p:txBody>
      </p:sp>
      <p:sp>
        <p:nvSpPr>
          <p:cNvPr id="12" name="Rectangle 11"/>
          <p:cNvSpPr/>
          <p:nvPr/>
        </p:nvSpPr>
        <p:spPr>
          <a:xfrm>
            <a:off x="1558702" y="4653136"/>
            <a:ext cx="1800200" cy="54006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dirty="0" smtClean="0">
                <a:solidFill>
                  <a:schemeClr val="bg1"/>
                </a:solidFill>
              </a:rPr>
              <a:t>‘Star Wars’</a:t>
            </a:r>
            <a:endParaRPr lang="en-IE" sz="1200" dirty="0">
              <a:solidFill>
                <a:schemeClr val="bg1"/>
              </a:solidFill>
            </a:endParaRPr>
          </a:p>
        </p:txBody>
      </p:sp>
    </p:spTree>
    <p:extLst>
      <p:ext uri="{BB962C8B-B14F-4D97-AF65-F5344CB8AC3E}">
        <p14:creationId xmlns:p14="http://schemas.microsoft.com/office/powerpoint/2010/main" val="1281007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a:solidFill>
                  <a:schemeClr val="bg1"/>
                </a:solidFill>
              </a:rPr>
              <a:t>How Google works</a:t>
            </a:r>
          </a:p>
        </p:txBody>
      </p:sp>
      <p:sp>
        <p:nvSpPr>
          <p:cNvPr id="2" name="Content Placeholder 1"/>
          <p:cNvSpPr>
            <a:spLocks noGrp="1"/>
          </p:cNvSpPr>
          <p:nvPr>
            <p:ph idx="1"/>
          </p:nvPr>
        </p:nvSpPr>
        <p:spPr>
          <a:xfrm>
            <a:off x="609521" y="1600201"/>
            <a:ext cx="10742269" cy="4525963"/>
          </a:xfrm>
        </p:spPr>
        <p:txBody>
          <a:bodyPr>
            <a:normAutofit/>
          </a:bodyPr>
          <a:lstStyle/>
          <a:p>
            <a:r>
              <a:rPr lang="en-IE" sz="4000" dirty="0" smtClean="0">
                <a:solidFill>
                  <a:schemeClr val="bg1"/>
                </a:solidFill>
              </a:rPr>
              <a:t>Another factor in the ranking of pages is the type of pages that link to each page, if a page is considered to be of good quality if well-know pages (like government websites, or newspaper sites) link to it: </a:t>
            </a:r>
          </a:p>
        </p:txBody>
      </p:sp>
    </p:spTree>
    <p:extLst>
      <p:ext uri="{BB962C8B-B14F-4D97-AF65-F5344CB8AC3E}">
        <p14:creationId xmlns:p14="http://schemas.microsoft.com/office/powerpoint/2010/main" val="16670813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The Dictionary Type</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a:bodyPr>
          <a:lstStyle/>
          <a:p>
            <a:r>
              <a:rPr lang="en-IE" sz="4000" dirty="0" smtClean="0">
                <a:solidFill>
                  <a:schemeClr val="bg1"/>
                </a:solidFill>
              </a:rPr>
              <a:t>Let’s write a program to count the frequency of each of the words in a string, using a dictionary.</a:t>
            </a:r>
          </a:p>
        </p:txBody>
      </p:sp>
    </p:spTree>
    <p:extLst>
      <p:ext uri="{BB962C8B-B14F-4D97-AF65-F5344CB8AC3E}">
        <p14:creationId xmlns:p14="http://schemas.microsoft.com/office/powerpoint/2010/main" val="364887370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The Dictionary Type</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fontScale="55000" lnSpcReduction="20000"/>
          </a:bodyPr>
          <a:lstStyle/>
          <a:p>
            <a:pPr marL="0" indent="0">
              <a:buNone/>
            </a:pPr>
            <a:r>
              <a:rPr lang="en-IE" sz="4000" dirty="0" err="1">
                <a:solidFill>
                  <a:schemeClr val="bg1"/>
                </a:solidFill>
                <a:latin typeface="Courier New" panose="02070309020205020404" pitchFamily="49" charset="0"/>
                <a:cs typeface="Courier New" panose="02070309020205020404" pitchFamily="49" charset="0"/>
              </a:rPr>
              <a:t>def</a:t>
            </a:r>
            <a:r>
              <a:rPr lang="en-IE" sz="4000" dirty="0">
                <a:solidFill>
                  <a:schemeClr val="bg1"/>
                </a:solidFill>
                <a:latin typeface="Courier New" panose="02070309020205020404" pitchFamily="49" charset="0"/>
                <a:cs typeface="Courier New" panose="02070309020205020404" pitchFamily="49" charset="0"/>
              </a:rPr>
              <a:t> </a:t>
            </a:r>
            <a:r>
              <a:rPr lang="en-IE" sz="4000" dirty="0" err="1">
                <a:solidFill>
                  <a:schemeClr val="bg1"/>
                </a:solidFill>
                <a:latin typeface="Courier New" panose="02070309020205020404" pitchFamily="49" charset="0"/>
                <a:cs typeface="Courier New" panose="02070309020205020404" pitchFamily="49" charset="0"/>
              </a:rPr>
              <a:t>FreqDict</a:t>
            </a:r>
            <a:r>
              <a:rPr lang="en-IE" sz="4000" dirty="0">
                <a:solidFill>
                  <a:schemeClr val="bg1"/>
                </a:solidFill>
                <a:latin typeface="Courier New" panose="02070309020205020404" pitchFamily="49" charset="0"/>
                <a:cs typeface="Courier New" panose="02070309020205020404" pitchFamily="49" charset="0"/>
              </a:rPr>
              <a:t>(s):</a:t>
            </a:r>
          </a:p>
          <a:p>
            <a:pPr marL="0" indent="0">
              <a:buNone/>
            </a:pPr>
            <a:r>
              <a:rPr lang="en-IE" sz="4000" dirty="0">
                <a:solidFill>
                  <a:schemeClr val="bg1"/>
                </a:solidFill>
                <a:latin typeface="Courier New" panose="02070309020205020404" pitchFamily="49" charset="0"/>
                <a:cs typeface="Courier New" panose="02070309020205020404" pitchFamily="49" charset="0"/>
              </a:rPr>
              <a:t>    </a:t>
            </a:r>
            <a:r>
              <a:rPr lang="en-IE" sz="4000" dirty="0" err="1">
                <a:solidFill>
                  <a:schemeClr val="bg1"/>
                </a:solidFill>
                <a:latin typeface="Courier New" panose="02070309020205020404" pitchFamily="49" charset="0"/>
                <a:cs typeface="Courier New" panose="02070309020205020404" pitchFamily="49" charset="0"/>
              </a:rPr>
              <a:t>NewString</a:t>
            </a:r>
            <a:r>
              <a:rPr lang="en-IE" sz="4000" dirty="0">
                <a:solidFill>
                  <a:schemeClr val="bg1"/>
                </a:solidFill>
                <a:latin typeface="Courier New" panose="02070309020205020404" pitchFamily="49" charset="0"/>
                <a:cs typeface="Courier New" panose="02070309020205020404" pitchFamily="49" charset="0"/>
              </a:rPr>
              <a:t> = Normalise(s)</a:t>
            </a:r>
          </a:p>
          <a:p>
            <a:pPr marL="0" indent="0">
              <a:buNone/>
            </a:pPr>
            <a:r>
              <a:rPr lang="en-IE" sz="4000" dirty="0">
                <a:solidFill>
                  <a:schemeClr val="bg1"/>
                </a:solidFill>
                <a:latin typeface="Courier New" panose="02070309020205020404" pitchFamily="49" charset="0"/>
                <a:cs typeface="Courier New" panose="02070309020205020404" pitchFamily="49" charset="0"/>
              </a:rPr>
              <a:t>    words = </a:t>
            </a:r>
            <a:r>
              <a:rPr lang="en-IE" sz="4000" dirty="0" err="1">
                <a:solidFill>
                  <a:schemeClr val="bg1"/>
                </a:solidFill>
                <a:latin typeface="Courier New" panose="02070309020205020404" pitchFamily="49" charset="0"/>
                <a:cs typeface="Courier New" panose="02070309020205020404" pitchFamily="49" charset="0"/>
              </a:rPr>
              <a:t>NewString.split</a:t>
            </a:r>
            <a:r>
              <a:rPr lang="en-IE" sz="4000" dirty="0">
                <a:solidFill>
                  <a:schemeClr val="bg1"/>
                </a:solidFill>
                <a:latin typeface="Courier New" panose="02070309020205020404" pitchFamily="49" charset="0"/>
                <a:cs typeface="Courier New" panose="02070309020205020404" pitchFamily="49" charset="0"/>
              </a:rPr>
              <a:t>()</a:t>
            </a:r>
          </a:p>
          <a:p>
            <a:pPr marL="0" indent="0">
              <a:buNone/>
            </a:pPr>
            <a:r>
              <a:rPr lang="en-IE" sz="4000" dirty="0">
                <a:solidFill>
                  <a:schemeClr val="bg1"/>
                </a:solidFill>
                <a:latin typeface="Courier New" panose="02070309020205020404" pitchFamily="49" charset="0"/>
                <a:cs typeface="Courier New" panose="02070309020205020404" pitchFamily="49" charset="0"/>
              </a:rPr>
              <a:t>    </a:t>
            </a:r>
            <a:r>
              <a:rPr lang="en-IE" sz="4000" dirty="0" err="1">
                <a:solidFill>
                  <a:schemeClr val="bg1"/>
                </a:solidFill>
                <a:latin typeface="Courier New" panose="02070309020205020404" pitchFamily="49" charset="0"/>
                <a:cs typeface="Courier New" panose="02070309020205020404" pitchFamily="49" charset="0"/>
              </a:rPr>
              <a:t>Dict</a:t>
            </a:r>
            <a:r>
              <a:rPr lang="en-IE" sz="4000" dirty="0">
                <a:solidFill>
                  <a:schemeClr val="bg1"/>
                </a:solidFill>
                <a:latin typeface="Courier New" panose="02070309020205020404" pitchFamily="49" charset="0"/>
                <a:cs typeface="Courier New" panose="02070309020205020404" pitchFamily="49" charset="0"/>
              </a:rPr>
              <a:t> = {}</a:t>
            </a:r>
          </a:p>
          <a:p>
            <a:pPr marL="0" indent="0">
              <a:buNone/>
            </a:pPr>
            <a:r>
              <a:rPr lang="en-IE" sz="4000" dirty="0">
                <a:solidFill>
                  <a:schemeClr val="bg1"/>
                </a:solidFill>
                <a:latin typeface="Courier New" panose="02070309020205020404" pitchFamily="49" charset="0"/>
                <a:cs typeface="Courier New" panose="02070309020205020404" pitchFamily="49" charset="0"/>
              </a:rPr>
              <a:t>    for </a:t>
            </a:r>
            <a:r>
              <a:rPr lang="en-IE" sz="4000" dirty="0" err="1">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in words:</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if </a:t>
            </a:r>
            <a:r>
              <a:rPr lang="en-IE" sz="4000" dirty="0" err="1">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in </a:t>
            </a:r>
            <a:r>
              <a:rPr lang="en-IE" sz="4000" dirty="0" err="1">
                <a:solidFill>
                  <a:schemeClr val="bg1"/>
                </a:solidFill>
                <a:latin typeface="Courier New" panose="02070309020205020404" pitchFamily="49" charset="0"/>
                <a:cs typeface="Courier New" panose="02070309020205020404" pitchFamily="49" charset="0"/>
              </a:rPr>
              <a:t>Dict</a:t>
            </a:r>
            <a:r>
              <a:rPr lang="en-IE" sz="4000" dirty="0">
                <a:solidFill>
                  <a:schemeClr val="bg1"/>
                </a:solidFill>
                <a:latin typeface="Courier New" panose="02070309020205020404" pitchFamily="49" charset="0"/>
                <a:cs typeface="Courier New" panose="02070309020205020404" pitchFamily="49" charset="0"/>
              </a:rPr>
              <a:t>:</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a:t>
            </a:r>
            <a:r>
              <a:rPr lang="en-IE" sz="4000" dirty="0" err="1" smtClean="0">
                <a:solidFill>
                  <a:schemeClr val="bg1"/>
                </a:solidFill>
                <a:latin typeface="Courier New" panose="02070309020205020404" pitchFamily="49" charset="0"/>
                <a:cs typeface="Courier New" panose="02070309020205020404" pitchFamily="49" charset="0"/>
              </a:rPr>
              <a:t>Dict</a:t>
            </a:r>
            <a:r>
              <a:rPr lang="en-IE" sz="4000" dirty="0" smtClean="0">
                <a:solidFill>
                  <a:schemeClr val="bg1"/>
                </a:solidFill>
                <a:latin typeface="Courier New" panose="02070309020205020404" pitchFamily="49" charset="0"/>
                <a:cs typeface="Courier New" panose="02070309020205020404" pitchFamily="49" charset="0"/>
              </a:rPr>
              <a:t>[</a:t>
            </a:r>
            <a:r>
              <a:rPr lang="en-IE" sz="4000" dirty="0" err="1" smtClean="0">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 </a:t>
            </a:r>
            <a:r>
              <a:rPr lang="en-IE" sz="4000" dirty="0" err="1">
                <a:solidFill>
                  <a:schemeClr val="bg1"/>
                </a:solidFill>
                <a:latin typeface="Courier New" panose="02070309020205020404" pitchFamily="49" charset="0"/>
                <a:cs typeface="Courier New" panose="02070309020205020404" pitchFamily="49" charset="0"/>
              </a:rPr>
              <a:t>Dict</a:t>
            </a:r>
            <a:r>
              <a:rPr lang="en-IE" sz="4000" dirty="0">
                <a:solidFill>
                  <a:schemeClr val="bg1"/>
                </a:solidFill>
                <a:latin typeface="Courier New" panose="02070309020205020404" pitchFamily="49" charset="0"/>
                <a:cs typeface="Courier New" panose="02070309020205020404" pitchFamily="49" charset="0"/>
              </a:rPr>
              <a:t>[</a:t>
            </a:r>
            <a:r>
              <a:rPr lang="en-IE" sz="4000" dirty="0" err="1">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+ 1</a:t>
            </a:r>
          </a:p>
          <a:p>
            <a:pPr marL="0" indent="0">
              <a:buNone/>
            </a:pPr>
            <a:r>
              <a:rPr lang="en-IE" sz="4000" dirty="0">
                <a:solidFill>
                  <a:schemeClr val="bg1"/>
                </a:solidFill>
                <a:latin typeface="Courier New" panose="02070309020205020404" pitchFamily="49" charset="0"/>
                <a:cs typeface="Courier New" panose="02070309020205020404" pitchFamily="49" charset="0"/>
              </a:rPr>
              <a:t>        else:</a:t>
            </a:r>
          </a:p>
          <a:p>
            <a:pPr marL="0" indent="0">
              <a:buNone/>
            </a:pPr>
            <a:r>
              <a:rPr lang="en-IE" sz="4000" dirty="0">
                <a:solidFill>
                  <a:schemeClr val="bg1"/>
                </a:solidFill>
                <a:latin typeface="Courier New" panose="02070309020205020404" pitchFamily="49" charset="0"/>
                <a:cs typeface="Courier New" panose="02070309020205020404" pitchFamily="49" charset="0"/>
              </a:rPr>
              <a:t>            </a:t>
            </a:r>
            <a:r>
              <a:rPr lang="en-IE" sz="4000" dirty="0" err="1">
                <a:solidFill>
                  <a:schemeClr val="bg1"/>
                </a:solidFill>
                <a:latin typeface="Courier New" panose="02070309020205020404" pitchFamily="49" charset="0"/>
                <a:cs typeface="Courier New" panose="02070309020205020404" pitchFamily="49" charset="0"/>
              </a:rPr>
              <a:t>Dict</a:t>
            </a:r>
            <a:r>
              <a:rPr lang="en-IE" sz="4000" dirty="0">
                <a:solidFill>
                  <a:schemeClr val="bg1"/>
                </a:solidFill>
                <a:latin typeface="Courier New" panose="02070309020205020404" pitchFamily="49" charset="0"/>
                <a:cs typeface="Courier New" panose="02070309020205020404" pitchFamily="49" charset="0"/>
              </a:rPr>
              <a:t>[</a:t>
            </a:r>
            <a:r>
              <a:rPr lang="en-IE" sz="4000" dirty="0" err="1">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 1</a:t>
            </a:r>
          </a:p>
          <a:p>
            <a:pPr marL="0" indent="0">
              <a:buNone/>
            </a:pPr>
            <a:r>
              <a:rPr lang="en-IE" sz="4000" dirty="0">
                <a:solidFill>
                  <a:schemeClr val="bg1"/>
                </a:solidFill>
                <a:latin typeface="Courier New" panose="02070309020205020404" pitchFamily="49" charset="0"/>
                <a:cs typeface="Courier New" panose="02070309020205020404" pitchFamily="49" charset="0"/>
              </a:rPr>
              <a:t>        # ENDIF;</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 ENDFOR</a:t>
            </a:r>
            <a:r>
              <a:rPr lang="en-IE" sz="4000" dirty="0">
                <a:solidFill>
                  <a:schemeClr val="bg1"/>
                </a:solidFill>
                <a:latin typeface="Courier New" panose="02070309020205020404" pitchFamily="49" charset="0"/>
                <a:cs typeface="Courier New" panose="02070309020205020404" pitchFamily="49" charset="0"/>
              </a:rPr>
              <a:t>;</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return </a:t>
            </a:r>
            <a:r>
              <a:rPr lang="en-IE" sz="4000" dirty="0" err="1" smtClean="0">
                <a:solidFill>
                  <a:schemeClr val="bg1"/>
                </a:solidFill>
                <a:latin typeface="Courier New" panose="02070309020205020404" pitchFamily="49" charset="0"/>
                <a:cs typeface="Courier New" panose="02070309020205020404" pitchFamily="49" charset="0"/>
              </a:rPr>
              <a:t>Dict</a:t>
            </a:r>
            <a:endParaRPr lang="en-IE" sz="4000" dirty="0">
              <a:solidFill>
                <a:schemeClr val="bg1"/>
              </a:solidFill>
              <a:latin typeface="Courier New" panose="02070309020205020404" pitchFamily="49" charset="0"/>
              <a:cs typeface="Courier New" panose="02070309020205020404" pitchFamily="49" charset="0"/>
            </a:endParaRPr>
          </a:p>
          <a:p>
            <a:pPr marL="0" indent="0">
              <a:buNone/>
            </a:pPr>
            <a:r>
              <a:rPr lang="en-IE" sz="4000" dirty="0">
                <a:solidFill>
                  <a:schemeClr val="bg1"/>
                </a:solidFill>
                <a:latin typeface="Courier New" panose="02070309020205020404" pitchFamily="49" charset="0"/>
                <a:cs typeface="Courier New" panose="02070309020205020404" pitchFamily="49" charset="0"/>
              </a:rPr>
              <a:t># END </a:t>
            </a:r>
            <a:r>
              <a:rPr lang="en-IE" sz="4000" dirty="0" err="1">
                <a:solidFill>
                  <a:schemeClr val="bg1"/>
                </a:solidFill>
                <a:latin typeface="Courier New" panose="02070309020205020404" pitchFamily="49" charset="0"/>
                <a:cs typeface="Courier New" panose="02070309020205020404" pitchFamily="49" charset="0"/>
              </a:rPr>
              <a:t>FreqDict</a:t>
            </a:r>
            <a:r>
              <a:rPr lang="en-IE" sz="4000" dirty="0" smtClean="0">
                <a:solidFill>
                  <a:schemeClr val="bg1"/>
                </a:solidFill>
                <a:latin typeface="Courier New" panose="02070309020205020404" pitchFamily="49" charset="0"/>
                <a:cs typeface="Courier New" panose="02070309020205020404" pitchFamily="49" charset="0"/>
              </a:rPr>
              <a:t>.</a:t>
            </a:r>
            <a:endParaRPr lang="en-IE" sz="4000" dirty="0">
              <a:solidFill>
                <a:schemeClr val="bg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33119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The Dictionary Type</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fontScale="55000" lnSpcReduction="20000"/>
          </a:bodyPr>
          <a:lstStyle/>
          <a:p>
            <a:pPr marL="0" indent="0">
              <a:buNone/>
            </a:pPr>
            <a:r>
              <a:rPr lang="en-IE" sz="4000" dirty="0" err="1">
                <a:solidFill>
                  <a:schemeClr val="bg1"/>
                </a:solidFill>
                <a:latin typeface="Courier New" panose="02070309020205020404" pitchFamily="49" charset="0"/>
                <a:cs typeface="Courier New" panose="02070309020205020404" pitchFamily="49" charset="0"/>
              </a:rPr>
              <a:t>def</a:t>
            </a:r>
            <a:r>
              <a:rPr lang="en-IE" sz="4000" dirty="0">
                <a:solidFill>
                  <a:schemeClr val="bg1"/>
                </a:solidFill>
                <a:latin typeface="Courier New" panose="02070309020205020404" pitchFamily="49" charset="0"/>
                <a:cs typeface="Courier New" panose="02070309020205020404" pitchFamily="49" charset="0"/>
              </a:rPr>
              <a:t> </a:t>
            </a:r>
            <a:r>
              <a:rPr lang="en-IE" sz="4000" dirty="0" err="1">
                <a:solidFill>
                  <a:schemeClr val="bg1"/>
                </a:solidFill>
                <a:latin typeface="Courier New" panose="02070309020205020404" pitchFamily="49" charset="0"/>
                <a:cs typeface="Courier New" panose="02070309020205020404" pitchFamily="49" charset="0"/>
              </a:rPr>
              <a:t>FreqDict</a:t>
            </a:r>
            <a:r>
              <a:rPr lang="en-IE" sz="4000" dirty="0">
                <a:solidFill>
                  <a:schemeClr val="bg1"/>
                </a:solidFill>
                <a:latin typeface="Courier New" panose="02070309020205020404" pitchFamily="49" charset="0"/>
                <a:cs typeface="Courier New" panose="02070309020205020404" pitchFamily="49" charset="0"/>
              </a:rPr>
              <a:t>(s):</a:t>
            </a:r>
          </a:p>
          <a:p>
            <a:pPr marL="0" indent="0">
              <a:buNone/>
            </a:pPr>
            <a:r>
              <a:rPr lang="en-IE" sz="4000" dirty="0">
                <a:solidFill>
                  <a:schemeClr val="bg1"/>
                </a:solidFill>
                <a:latin typeface="Courier New" panose="02070309020205020404" pitchFamily="49" charset="0"/>
                <a:cs typeface="Courier New" panose="02070309020205020404" pitchFamily="49" charset="0"/>
              </a:rPr>
              <a:t>    </a:t>
            </a:r>
            <a:r>
              <a:rPr lang="en-IE" sz="4000" dirty="0" err="1">
                <a:solidFill>
                  <a:schemeClr val="bg1"/>
                </a:solidFill>
                <a:latin typeface="Courier New" panose="02070309020205020404" pitchFamily="49" charset="0"/>
                <a:cs typeface="Courier New" panose="02070309020205020404" pitchFamily="49" charset="0"/>
              </a:rPr>
              <a:t>NewString</a:t>
            </a:r>
            <a:r>
              <a:rPr lang="en-IE" sz="4000" dirty="0">
                <a:solidFill>
                  <a:schemeClr val="bg1"/>
                </a:solidFill>
                <a:latin typeface="Courier New" panose="02070309020205020404" pitchFamily="49" charset="0"/>
                <a:cs typeface="Courier New" panose="02070309020205020404" pitchFamily="49" charset="0"/>
              </a:rPr>
              <a:t> = Normalise(s)</a:t>
            </a:r>
          </a:p>
          <a:p>
            <a:pPr marL="0" indent="0">
              <a:buNone/>
            </a:pPr>
            <a:r>
              <a:rPr lang="en-IE" sz="4000" dirty="0">
                <a:solidFill>
                  <a:schemeClr val="bg1"/>
                </a:solidFill>
                <a:latin typeface="Courier New" panose="02070309020205020404" pitchFamily="49" charset="0"/>
                <a:cs typeface="Courier New" panose="02070309020205020404" pitchFamily="49" charset="0"/>
              </a:rPr>
              <a:t>    words = </a:t>
            </a:r>
            <a:r>
              <a:rPr lang="en-IE" sz="4000" dirty="0" err="1">
                <a:solidFill>
                  <a:schemeClr val="bg1"/>
                </a:solidFill>
                <a:latin typeface="Courier New" panose="02070309020205020404" pitchFamily="49" charset="0"/>
                <a:cs typeface="Courier New" panose="02070309020205020404" pitchFamily="49" charset="0"/>
              </a:rPr>
              <a:t>NewString.split</a:t>
            </a:r>
            <a:r>
              <a:rPr lang="en-IE" sz="4000" dirty="0">
                <a:solidFill>
                  <a:schemeClr val="bg1"/>
                </a:solidFill>
                <a:latin typeface="Courier New" panose="02070309020205020404" pitchFamily="49" charset="0"/>
                <a:cs typeface="Courier New" panose="02070309020205020404" pitchFamily="49" charset="0"/>
              </a:rPr>
              <a:t>()</a:t>
            </a:r>
          </a:p>
          <a:p>
            <a:pPr marL="0" indent="0">
              <a:buNone/>
            </a:pPr>
            <a:r>
              <a:rPr lang="en-IE" sz="4000" dirty="0">
                <a:solidFill>
                  <a:schemeClr val="bg1"/>
                </a:solidFill>
                <a:latin typeface="Courier New" panose="02070309020205020404" pitchFamily="49" charset="0"/>
                <a:cs typeface="Courier New" panose="02070309020205020404" pitchFamily="49" charset="0"/>
              </a:rPr>
              <a:t>    </a:t>
            </a:r>
            <a:r>
              <a:rPr lang="en-IE" sz="4000" dirty="0" err="1">
                <a:solidFill>
                  <a:schemeClr val="bg1"/>
                </a:solidFill>
                <a:latin typeface="Courier New" panose="02070309020205020404" pitchFamily="49" charset="0"/>
                <a:cs typeface="Courier New" panose="02070309020205020404" pitchFamily="49" charset="0"/>
              </a:rPr>
              <a:t>Dict</a:t>
            </a:r>
            <a:r>
              <a:rPr lang="en-IE" sz="4000" dirty="0">
                <a:solidFill>
                  <a:schemeClr val="bg1"/>
                </a:solidFill>
                <a:latin typeface="Courier New" panose="02070309020205020404" pitchFamily="49" charset="0"/>
                <a:cs typeface="Courier New" panose="02070309020205020404" pitchFamily="49" charset="0"/>
              </a:rPr>
              <a:t> = {}</a:t>
            </a:r>
          </a:p>
          <a:p>
            <a:pPr marL="0" indent="0">
              <a:buNone/>
            </a:pPr>
            <a:r>
              <a:rPr lang="en-IE" sz="4000" dirty="0">
                <a:solidFill>
                  <a:schemeClr val="bg1"/>
                </a:solidFill>
                <a:latin typeface="Courier New" panose="02070309020205020404" pitchFamily="49" charset="0"/>
                <a:cs typeface="Courier New" panose="02070309020205020404" pitchFamily="49" charset="0"/>
              </a:rPr>
              <a:t>    for </a:t>
            </a:r>
            <a:r>
              <a:rPr lang="en-IE" sz="4000" dirty="0" err="1">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in words:</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if </a:t>
            </a:r>
            <a:r>
              <a:rPr lang="en-IE" sz="4000" dirty="0" err="1">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in </a:t>
            </a:r>
            <a:r>
              <a:rPr lang="en-IE" sz="4000" dirty="0" err="1">
                <a:solidFill>
                  <a:schemeClr val="bg1"/>
                </a:solidFill>
                <a:latin typeface="Courier New" panose="02070309020205020404" pitchFamily="49" charset="0"/>
                <a:cs typeface="Courier New" panose="02070309020205020404" pitchFamily="49" charset="0"/>
              </a:rPr>
              <a:t>Dict</a:t>
            </a:r>
            <a:r>
              <a:rPr lang="en-IE" sz="4000" dirty="0">
                <a:solidFill>
                  <a:schemeClr val="bg1"/>
                </a:solidFill>
                <a:latin typeface="Courier New" panose="02070309020205020404" pitchFamily="49" charset="0"/>
                <a:cs typeface="Courier New" panose="02070309020205020404" pitchFamily="49" charset="0"/>
              </a:rPr>
              <a:t>:</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a:t>
            </a:r>
            <a:r>
              <a:rPr lang="en-IE" sz="4000" dirty="0" err="1" smtClean="0">
                <a:solidFill>
                  <a:schemeClr val="bg1"/>
                </a:solidFill>
                <a:latin typeface="Courier New" panose="02070309020205020404" pitchFamily="49" charset="0"/>
                <a:cs typeface="Courier New" panose="02070309020205020404" pitchFamily="49" charset="0"/>
              </a:rPr>
              <a:t>Dict</a:t>
            </a:r>
            <a:r>
              <a:rPr lang="en-IE" sz="4000" dirty="0" smtClean="0">
                <a:solidFill>
                  <a:schemeClr val="bg1"/>
                </a:solidFill>
                <a:latin typeface="Courier New" panose="02070309020205020404" pitchFamily="49" charset="0"/>
                <a:cs typeface="Courier New" panose="02070309020205020404" pitchFamily="49" charset="0"/>
              </a:rPr>
              <a:t>[</a:t>
            </a:r>
            <a:r>
              <a:rPr lang="en-IE" sz="4000" dirty="0" err="1" smtClean="0">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 </a:t>
            </a:r>
            <a:r>
              <a:rPr lang="en-IE" sz="4000" dirty="0" err="1">
                <a:solidFill>
                  <a:schemeClr val="bg1"/>
                </a:solidFill>
                <a:latin typeface="Courier New" panose="02070309020205020404" pitchFamily="49" charset="0"/>
                <a:cs typeface="Courier New" panose="02070309020205020404" pitchFamily="49" charset="0"/>
              </a:rPr>
              <a:t>Dict</a:t>
            </a:r>
            <a:r>
              <a:rPr lang="en-IE" sz="4000" dirty="0">
                <a:solidFill>
                  <a:schemeClr val="bg1"/>
                </a:solidFill>
                <a:latin typeface="Courier New" panose="02070309020205020404" pitchFamily="49" charset="0"/>
                <a:cs typeface="Courier New" panose="02070309020205020404" pitchFamily="49" charset="0"/>
              </a:rPr>
              <a:t>[</a:t>
            </a:r>
            <a:r>
              <a:rPr lang="en-IE" sz="4000" dirty="0" err="1">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+ 1</a:t>
            </a:r>
          </a:p>
          <a:p>
            <a:pPr marL="0" indent="0">
              <a:buNone/>
            </a:pPr>
            <a:r>
              <a:rPr lang="en-IE" sz="4000" dirty="0">
                <a:solidFill>
                  <a:schemeClr val="bg1"/>
                </a:solidFill>
                <a:latin typeface="Courier New" panose="02070309020205020404" pitchFamily="49" charset="0"/>
                <a:cs typeface="Courier New" panose="02070309020205020404" pitchFamily="49" charset="0"/>
              </a:rPr>
              <a:t>        else:</a:t>
            </a:r>
          </a:p>
          <a:p>
            <a:pPr marL="0" indent="0">
              <a:buNone/>
            </a:pPr>
            <a:r>
              <a:rPr lang="en-IE" sz="4000" dirty="0">
                <a:solidFill>
                  <a:schemeClr val="bg1"/>
                </a:solidFill>
                <a:latin typeface="Courier New" panose="02070309020205020404" pitchFamily="49" charset="0"/>
                <a:cs typeface="Courier New" panose="02070309020205020404" pitchFamily="49" charset="0"/>
              </a:rPr>
              <a:t>            </a:t>
            </a:r>
            <a:r>
              <a:rPr lang="en-IE" sz="4000" dirty="0" err="1">
                <a:solidFill>
                  <a:schemeClr val="bg1"/>
                </a:solidFill>
                <a:latin typeface="Courier New" panose="02070309020205020404" pitchFamily="49" charset="0"/>
                <a:cs typeface="Courier New" panose="02070309020205020404" pitchFamily="49" charset="0"/>
              </a:rPr>
              <a:t>Dict</a:t>
            </a:r>
            <a:r>
              <a:rPr lang="en-IE" sz="4000" dirty="0">
                <a:solidFill>
                  <a:schemeClr val="bg1"/>
                </a:solidFill>
                <a:latin typeface="Courier New" panose="02070309020205020404" pitchFamily="49" charset="0"/>
                <a:cs typeface="Courier New" panose="02070309020205020404" pitchFamily="49" charset="0"/>
              </a:rPr>
              <a:t>[</a:t>
            </a:r>
            <a:r>
              <a:rPr lang="en-IE" sz="4000" dirty="0" err="1">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 1</a:t>
            </a:r>
          </a:p>
          <a:p>
            <a:pPr marL="0" indent="0">
              <a:buNone/>
            </a:pPr>
            <a:r>
              <a:rPr lang="en-IE" sz="4000" dirty="0">
                <a:solidFill>
                  <a:schemeClr val="bg1"/>
                </a:solidFill>
                <a:latin typeface="Courier New" panose="02070309020205020404" pitchFamily="49" charset="0"/>
                <a:cs typeface="Courier New" panose="02070309020205020404" pitchFamily="49" charset="0"/>
              </a:rPr>
              <a:t>        # ENDIF;</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 ENDFOR</a:t>
            </a:r>
            <a:r>
              <a:rPr lang="en-IE" sz="4000" dirty="0">
                <a:solidFill>
                  <a:schemeClr val="bg1"/>
                </a:solidFill>
                <a:latin typeface="Courier New" panose="02070309020205020404" pitchFamily="49" charset="0"/>
                <a:cs typeface="Courier New" panose="02070309020205020404" pitchFamily="49" charset="0"/>
              </a:rPr>
              <a:t>;</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return </a:t>
            </a:r>
            <a:r>
              <a:rPr lang="en-IE" sz="4000" dirty="0" err="1" smtClean="0">
                <a:solidFill>
                  <a:schemeClr val="bg1"/>
                </a:solidFill>
                <a:latin typeface="Courier New" panose="02070309020205020404" pitchFamily="49" charset="0"/>
                <a:cs typeface="Courier New" panose="02070309020205020404" pitchFamily="49" charset="0"/>
              </a:rPr>
              <a:t>Dict</a:t>
            </a:r>
            <a:endParaRPr lang="en-IE" sz="4000" dirty="0">
              <a:solidFill>
                <a:schemeClr val="bg1"/>
              </a:solidFill>
              <a:latin typeface="Courier New" panose="02070309020205020404" pitchFamily="49" charset="0"/>
              <a:cs typeface="Courier New" panose="02070309020205020404" pitchFamily="49" charset="0"/>
            </a:endParaRPr>
          </a:p>
          <a:p>
            <a:pPr marL="0" indent="0">
              <a:buNone/>
            </a:pPr>
            <a:r>
              <a:rPr lang="en-IE" sz="4000" dirty="0">
                <a:solidFill>
                  <a:schemeClr val="bg1"/>
                </a:solidFill>
                <a:latin typeface="Courier New" panose="02070309020205020404" pitchFamily="49" charset="0"/>
                <a:cs typeface="Courier New" panose="02070309020205020404" pitchFamily="49" charset="0"/>
              </a:rPr>
              <a:t># END </a:t>
            </a:r>
            <a:r>
              <a:rPr lang="en-IE" sz="4000" dirty="0" err="1">
                <a:solidFill>
                  <a:schemeClr val="bg1"/>
                </a:solidFill>
                <a:latin typeface="Courier New" panose="02070309020205020404" pitchFamily="49" charset="0"/>
                <a:cs typeface="Courier New" panose="02070309020205020404" pitchFamily="49" charset="0"/>
              </a:rPr>
              <a:t>FreqDict</a:t>
            </a:r>
            <a:r>
              <a:rPr lang="en-IE" sz="4000" dirty="0" smtClean="0">
                <a:solidFill>
                  <a:schemeClr val="bg1"/>
                </a:solidFill>
                <a:latin typeface="Courier New" panose="02070309020205020404" pitchFamily="49" charset="0"/>
                <a:cs typeface="Courier New" panose="02070309020205020404" pitchFamily="49" charset="0"/>
              </a:rPr>
              <a:t>.</a:t>
            </a:r>
            <a:endParaRPr lang="en-IE" sz="4000" dirty="0">
              <a:solidFill>
                <a:schemeClr val="bg1"/>
              </a:solidFill>
              <a:latin typeface="Courier New" panose="02070309020205020404" pitchFamily="49" charset="0"/>
              <a:cs typeface="Courier New" panose="02070309020205020404" pitchFamily="49" charset="0"/>
            </a:endParaRPr>
          </a:p>
        </p:txBody>
      </p:sp>
      <p:sp>
        <p:nvSpPr>
          <p:cNvPr id="4" name="Rounded Rectangle 3"/>
          <p:cNvSpPr/>
          <p:nvPr/>
        </p:nvSpPr>
        <p:spPr>
          <a:xfrm>
            <a:off x="9767614" y="908720"/>
            <a:ext cx="2088232" cy="5760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solidFill>
                  <a:schemeClr val="tx1"/>
                </a:solidFill>
                <a:sym typeface="Wingdings" panose="05000000000000000000" pitchFamily="2" charset="2"/>
              </a:rPr>
              <a:t>Preprocessing</a:t>
            </a:r>
            <a:endParaRPr lang="en-IE" dirty="0">
              <a:solidFill>
                <a:schemeClr val="tx1"/>
              </a:solidFill>
            </a:endParaRPr>
          </a:p>
        </p:txBody>
      </p:sp>
      <p:cxnSp>
        <p:nvCxnSpPr>
          <p:cNvPr id="5" name="Elbow Connector 4"/>
          <p:cNvCxnSpPr>
            <a:stCxn id="4" idx="1"/>
          </p:cNvCxnSpPr>
          <p:nvPr/>
        </p:nvCxnSpPr>
        <p:spPr>
          <a:xfrm rot="10800000" flipV="1">
            <a:off x="5375126" y="1196752"/>
            <a:ext cx="4392488" cy="1080120"/>
          </a:xfrm>
          <a:prstGeom prst="bentConnector3">
            <a:avLst>
              <a:gd name="adj1" fmla="val 89111"/>
            </a:avLst>
          </a:prstGeom>
          <a:ln w="5715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18396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The Dictionary Type</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fontScale="55000" lnSpcReduction="20000"/>
          </a:bodyPr>
          <a:lstStyle/>
          <a:p>
            <a:pPr marL="0" indent="0">
              <a:buNone/>
            </a:pPr>
            <a:r>
              <a:rPr lang="en-IE" sz="4000" dirty="0" err="1">
                <a:solidFill>
                  <a:schemeClr val="bg1"/>
                </a:solidFill>
                <a:latin typeface="Courier New" panose="02070309020205020404" pitchFamily="49" charset="0"/>
                <a:cs typeface="Courier New" panose="02070309020205020404" pitchFamily="49" charset="0"/>
              </a:rPr>
              <a:t>def</a:t>
            </a:r>
            <a:r>
              <a:rPr lang="en-IE" sz="4000" dirty="0">
                <a:solidFill>
                  <a:schemeClr val="bg1"/>
                </a:solidFill>
                <a:latin typeface="Courier New" panose="02070309020205020404" pitchFamily="49" charset="0"/>
                <a:cs typeface="Courier New" panose="02070309020205020404" pitchFamily="49" charset="0"/>
              </a:rPr>
              <a:t> </a:t>
            </a:r>
            <a:r>
              <a:rPr lang="en-IE" sz="4000" dirty="0" err="1">
                <a:solidFill>
                  <a:schemeClr val="bg1"/>
                </a:solidFill>
                <a:latin typeface="Courier New" panose="02070309020205020404" pitchFamily="49" charset="0"/>
                <a:cs typeface="Courier New" panose="02070309020205020404" pitchFamily="49" charset="0"/>
              </a:rPr>
              <a:t>FreqDict</a:t>
            </a:r>
            <a:r>
              <a:rPr lang="en-IE" sz="4000" dirty="0">
                <a:solidFill>
                  <a:schemeClr val="bg1"/>
                </a:solidFill>
                <a:latin typeface="Courier New" panose="02070309020205020404" pitchFamily="49" charset="0"/>
                <a:cs typeface="Courier New" panose="02070309020205020404" pitchFamily="49" charset="0"/>
              </a:rPr>
              <a:t>(s):</a:t>
            </a:r>
          </a:p>
          <a:p>
            <a:pPr marL="0" indent="0">
              <a:buNone/>
            </a:pPr>
            <a:r>
              <a:rPr lang="en-IE" sz="4000" dirty="0">
                <a:solidFill>
                  <a:schemeClr val="bg1"/>
                </a:solidFill>
                <a:latin typeface="Courier New" panose="02070309020205020404" pitchFamily="49" charset="0"/>
                <a:cs typeface="Courier New" panose="02070309020205020404" pitchFamily="49" charset="0"/>
              </a:rPr>
              <a:t>    </a:t>
            </a:r>
            <a:r>
              <a:rPr lang="en-IE" sz="4000" dirty="0" err="1">
                <a:solidFill>
                  <a:schemeClr val="bg1"/>
                </a:solidFill>
                <a:latin typeface="Courier New" panose="02070309020205020404" pitchFamily="49" charset="0"/>
                <a:cs typeface="Courier New" panose="02070309020205020404" pitchFamily="49" charset="0"/>
              </a:rPr>
              <a:t>NewString</a:t>
            </a:r>
            <a:r>
              <a:rPr lang="en-IE" sz="4000" dirty="0">
                <a:solidFill>
                  <a:schemeClr val="bg1"/>
                </a:solidFill>
                <a:latin typeface="Courier New" panose="02070309020205020404" pitchFamily="49" charset="0"/>
                <a:cs typeface="Courier New" panose="02070309020205020404" pitchFamily="49" charset="0"/>
              </a:rPr>
              <a:t> = Normalise(s)</a:t>
            </a:r>
          </a:p>
          <a:p>
            <a:pPr marL="0" indent="0">
              <a:buNone/>
            </a:pPr>
            <a:r>
              <a:rPr lang="en-IE" sz="4000" dirty="0">
                <a:solidFill>
                  <a:schemeClr val="bg1"/>
                </a:solidFill>
                <a:latin typeface="Courier New" panose="02070309020205020404" pitchFamily="49" charset="0"/>
                <a:cs typeface="Courier New" panose="02070309020205020404" pitchFamily="49" charset="0"/>
              </a:rPr>
              <a:t>    words = </a:t>
            </a:r>
            <a:r>
              <a:rPr lang="en-IE" sz="4000" dirty="0" err="1">
                <a:solidFill>
                  <a:schemeClr val="bg1"/>
                </a:solidFill>
                <a:latin typeface="Courier New" panose="02070309020205020404" pitchFamily="49" charset="0"/>
                <a:cs typeface="Courier New" panose="02070309020205020404" pitchFamily="49" charset="0"/>
              </a:rPr>
              <a:t>NewString.split</a:t>
            </a:r>
            <a:r>
              <a:rPr lang="en-IE" sz="4000" dirty="0">
                <a:solidFill>
                  <a:schemeClr val="bg1"/>
                </a:solidFill>
                <a:latin typeface="Courier New" panose="02070309020205020404" pitchFamily="49" charset="0"/>
                <a:cs typeface="Courier New" panose="02070309020205020404" pitchFamily="49" charset="0"/>
              </a:rPr>
              <a:t>()</a:t>
            </a:r>
          </a:p>
          <a:p>
            <a:pPr marL="0" indent="0">
              <a:buNone/>
            </a:pPr>
            <a:r>
              <a:rPr lang="en-IE" sz="4000" dirty="0">
                <a:solidFill>
                  <a:schemeClr val="bg1"/>
                </a:solidFill>
                <a:latin typeface="Courier New" panose="02070309020205020404" pitchFamily="49" charset="0"/>
                <a:cs typeface="Courier New" panose="02070309020205020404" pitchFamily="49" charset="0"/>
              </a:rPr>
              <a:t>    </a:t>
            </a:r>
            <a:r>
              <a:rPr lang="en-IE" sz="4000" dirty="0" err="1">
                <a:solidFill>
                  <a:schemeClr val="bg1"/>
                </a:solidFill>
                <a:latin typeface="Courier New" panose="02070309020205020404" pitchFamily="49" charset="0"/>
                <a:cs typeface="Courier New" panose="02070309020205020404" pitchFamily="49" charset="0"/>
              </a:rPr>
              <a:t>Dict</a:t>
            </a:r>
            <a:r>
              <a:rPr lang="en-IE" sz="4000" dirty="0">
                <a:solidFill>
                  <a:schemeClr val="bg1"/>
                </a:solidFill>
                <a:latin typeface="Courier New" panose="02070309020205020404" pitchFamily="49" charset="0"/>
                <a:cs typeface="Courier New" panose="02070309020205020404" pitchFamily="49" charset="0"/>
              </a:rPr>
              <a:t> = {}</a:t>
            </a:r>
          </a:p>
          <a:p>
            <a:pPr marL="0" indent="0">
              <a:buNone/>
            </a:pPr>
            <a:r>
              <a:rPr lang="en-IE" sz="4000" dirty="0">
                <a:solidFill>
                  <a:schemeClr val="bg1"/>
                </a:solidFill>
                <a:latin typeface="Courier New" panose="02070309020205020404" pitchFamily="49" charset="0"/>
                <a:cs typeface="Courier New" panose="02070309020205020404" pitchFamily="49" charset="0"/>
              </a:rPr>
              <a:t>    for </a:t>
            </a:r>
            <a:r>
              <a:rPr lang="en-IE" sz="4000" dirty="0" err="1">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in words:</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if </a:t>
            </a:r>
            <a:r>
              <a:rPr lang="en-IE" sz="4000" dirty="0" err="1">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in </a:t>
            </a:r>
            <a:r>
              <a:rPr lang="en-IE" sz="4000" dirty="0" err="1">
                <a:solidFill>
                  <a:schemeClr val="bg1"/>
                </a:solidFill>
                <a:latin typeface="Courier New" panose="02070309020205020404" pitchFamily="49" charset="0"/>
                <a:cs typeface="Courier New" panose="02070309020205020404" pitchFamily="49" charset="0"/>
              </a:rPr>
              <a:t>Dict</a:t>
            </a:r>
            <a:r>
              <a:rPr lang="en-IE" sz="4000" dirty="0">
                <a:solidFill>
                  <a:schemeClr val="bg1"/>
                </a:solidFill>
                <a:latin typeface="Courier New" panose="02070309020205020404" pitchFamily="49" charset="0"/>
                <a:cs typeface="Courier New" panose="02070309020205020404" pitchFamily="49" charset="0"/>
              </a:rPr>
              <a:t>:</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a:t>
            </a:r>
            <a:r>
              <a:rPr lang="en-IE" sz="4000" dirty="0" err="1" smtClean="0">
                <a:solidFill>
                  <a:schemeClr val="bg1"/>
                </a:solidFill>
                <a:latin typeface="Courier New" panose="02070309020205020404" pitchFamily="49" charset="0"/>
                <a:cs typeface="Courier New" panose="02070309020205020404" pitchFamily="49" charset="0"/>
              </a:rPr>
              <a:t>Dict</a:t>
            </a:r>
            <a:r>
              <a:rPr lang="en-IE" sz="4000" dirty="0" smtClean="0">
                <a:solidFill>
                  <a:schemeClr val="bg1"/>
                </a:solidFill>
                <a:latin typeface="Courier New" panose="02070309020205020404" pitchFamily="49" charset="0"/>
                <a:cs typeface="Courier New" panose="02070309020205020404" pitchFamily="49" charset="0"/>
              </a:rPr>
              <a:t>[</a:t>
            </a:r>
            <a:r>
              <a:rPr lang="en-IE" sz="4000" dirty="0" err="1" smtClean="0">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 </a:t>
            </a:r>
            <a:r>
              <a:rPr lang="en-IE" sz="4000" dirty="0" err="1">
                <a:solidFill>
                  <a:schemeClr val="bg1"/>
                </a:solidFill>
                <a:latin typeface="Courier New" panose="02070309020205020404" pitchFamily="49" charset="0"/>
                <a:cs typeface="Courier New" panose="02070309020205020404" pitchFamily="49" charset="0"/>
              </a:rPr>
              <a:t>Dict</a:t>
            </a:r>
            <a:r>
              <a:rPr lang="en-IE" sz="4000" dirty="0">
                <a:solidFill>
                  <a:schemeClr val="bg1"/>
                </a:solidFill>
                <a:latin typeface="Courier New" panose="02070309020205020404" pitchFamily="49" charset="0"/>
                <a:cs typeface="Courier New" panose="02070309020205020404" pitchFamily="49" charset="0"/>
              </a:rPr>
              <a:t>[</a:t>
            </a:r>
            <a:r>
              <a:rPr lang="en-IE" sz="4000" dirty="0" err="1">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+ 1</a:t>
            </a:r>
          </a:p>
          <a:p>
            <a:pPr marL="0" indent="0">
              <a:buNone/>
            </a:pPr>
            <a:r>
              <a:rPr lang="en-IE" sz="4000" dirty="0">
                <a:solidFill>
                  <a:schemeClr val="bg1"/>
                </a:solidFill>
                <a:latin typeface="Courier New" panose="02070309020205020404" pitchFamily="49" charset="0"/>
                <a:cs typeface="Courier New" panose="02070309020205020404" pitchFamily="49" charset="0"/>
              </a:rPr>
              <a:t>        else:</a:t>
            </a:r>
          </a:p>
          <a:p>
            <a:pPr marL="0" indent="0">
              <a:buNone/>
            </a:pPr>
            <a:r>
              <a:rPr lang="en-IE" sz="4000" dirty="0">
                <a:solidFill>
                  <a:schemeClr val="bg1"/>
                </a:solidFill>
                <a:latin typeface="Courier New" panose="02070309020205020404" pitchFamily="49" charset="0"/>
                <a:cs typeface="Courier New" panose="02070309020205020404" pitchFamily="49" charset="0"/>
              </a:rPr>
              <a:t>            </a:t>
            </a:r>
            <a:r>
              <a:rPr lang="en-IE" sz="4000" dirty="0" err="1">
                <a:solidFill>
                  <a:schemeClr val="bg1"/>
                </a:solidFill>
                <a:latin typeface="Courier New" panose="02070309020205020404" pitchFamily="49" charset="0"/>
                <a:cs typeface="Courier New" panose="02070309020205020404" pitchFamily="49" charset="0"/>
              </a:rPr>
              <a:t>Dict</a:t>
            </a:r>
            <a:r>
              <a:rPr lang="en-IE" sz="4000" dirty="0">
                <a:solidFill>
                  <a:schemeClr val="bg1"/>
                </a:solidFill>
                <a:latin typeface="Courier New" panose="02070309020205020404" pitchFamily="49" charset="0"/>
                <a:cs typeface="Courier New" panose="02070309020205020404" pitchFamily="49" charset="0"/>
              </a:rPr>
              <a:t>[</a:t>
            </a:r>
            <a:r>
              <a:rPr lang="en-IE" sz="4000" dirty="0" err="1">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 1</a:t>
            </a:r>
          </a:p>
          <a:p>
            <a:pPr marL="0" indent="0">
              <a:buNone/>
            </a:pPr>
            <a:r>
              <a:rPr lang="en-IE" sz="4000" dirty="0">
                <a:solidFill>
                  <a:schemeClr val="bg1"/>
                </a:solidFill>
                <a:latin typeface="Courier New" panose="02070309020205020404" pitchFamily="49" charset="0"/>
                <a:cs typeface="Courier New" panose="02070309020205020404" pitchFamily="49" charset="0"/>
              </a:rPr>
              <a:t>        # ENDIF;</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 ENDFOR</a:t>
            </a:r>
            <a:r>
              <a:rPr lang="en-IE" sz="4000" dirty="0">
                <a:solidFill>
                  <a:schemeClr val="bg1"/>
                </a:solidFill>
                <a:latin typeface="Courier New" panose="02070309020205020404" pitchFamily="49" charset="0"/>
                <a:cs typeface="Courier New" panose="02070309020205020404" pitchFamily="49" charset="0"/>
              </a:rPr>
              <a:t>;</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return </a:t>
            </a:r>
            <a:r>
              <a:rPr lang="en-IE" sz="4000" dirty="0" err="1" smtClean="0">
                <a:solidFill>
                  <a:schemeClr val="bg1"/>
                </a:solidFill>
                <a:latin typeface="Courier New" panose="02070309020205020404" pitchFamily="49" charset="0"/>
                <a:cs typeface="Courier New" panose="02070309020205020404" pitchFamily="49" charset="0"/>
              </a:rPr>
              <a:t>Dict</a:t>
            </a:r>
            <a:endParaRPr lang="en-IE" sz="4000" dirty="0">
              <a:solidFill>
                <a:schemeClr val="bg1"/>
              </a:solidFill>
              <a:latin typeface="Courier New" panose="02070309020205020404" pitchFamily="49" charset="0"/>
              <a:cs typeface="Courier New" panose="02070309020205020404" pitchFamily="49" charset="0"/>
            </a:endParaRPr>
          </a:p>
          <a:p>
            <a:pPr marL="0" indent="0">
              <a:buNone/>
            </a:pPr>
            <a:r>
              <a:rPr lang="en-IE" sz="4000" dirty="0">
                <a:solidFill>
                  <a:schemeClr val="bg1"/>
                </a:solidFill>
                <a:latin typeface="Courier New" panose="02070309020205020404" pitchFamily="49" charset="0"/>
                <a:cs typeface="Courier New" panose="02070309020205020404" pitchFamily="49" charset="0"/>
              </a:rPr>
              <a:t># END </a:t>
            </a:r>
            <a:r>
              <a:rPr lang="en-IE" sz="4000" dirty="0" err="1">
                <a:solidFill>
                  <a:schemeClr val="bg1"/>
                </a:solidFill>
                <a:latin typeface="Courier New" panose="02070309020205020404" pitchFamily="49" charset="0"/>
                <a:cs typeface="Courier New" panose="02070309020205020404" pitchFamily="49" charset="0"/>
              </a:rPr>
              <a:t>FreqDict</a:t>
            </a:r>
            <a:r>
              <a:rPr lang="en-IE" sz="4000" dirty="0" smtClean="0">
                <a:solidFill>
                  <a:schemeClr val="bg1"/>
                </a:solidFill>
                <a:latin typeface="Courier New" panose="02070309020205020404" pitchFamily="49" charset="0"/>
                <a:cs typeface="Courier New" panose="02070309020205020404" pitchFamily="49" charset="0"/>
              </a:rPr>
              <a:t>.</a:t>
            </a:r>
            <a:endParaRPr lang="en-IE" sz="4000" dirty="0">
              <a:solidFill>
                <a:schemeClr val="bg1"/>
              </a:solidFill>
              <a:latin typeface="Courier New" panose="02070309020205020404" pitchFamily="49" charset="0"/>
              <a:cs typeface="Courier New" panose="02070309020205020404" pitchFamily="49" charset="0"/>
            </a:endParaRPr>
          </a:p>
        </p:txBody>
      </p:sp>
      <p:sp>
        <p:nvSpPr>
          <p:cNvPr id="4" name="Rounded Rectangle 3"/>
          <p:cNvSpPr/>
          <p:nvPr/>
        </p:nvSpPr>
        <p:spPr>
          <a:xfrm>
            <a:off x="9047534" y="1700808"/>
            <a:ext cx="2808312" cy="5760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sym typeface="Wingdings" panose="05000000000000000000" pitchFamily="2" charset="2"/>
              </a:rPr>
              <a:t>Create an empty dictionary</a:t>
            </a:r>
            <a:endParaRPr lang="en-IE" dirty="0">
              <a:solidFill>
                <a:schemeClr val="tx1"/>
              </a:solidFill>
            </a:endParaRPr>
          </a:p>
        </p:txBody>
      </p:sp>
      <p:cxnSp>
        <p:nvCxnSpPr>
          <p:cNvPr id="6" name="Elbow Connector 5"/>
          <p:cNvCxnSpPr>
            <a:stCxn id="4" idx="1"/>
          </p:cNvCxnSpPr>
          <p:nvPr/>
        </p:nvCxnSpPr>
        <p:spPr>
          <a:xfrm rot="10800000" flipV="1">
            <a:off x="3142878" y="1988840"/>
            <a:ext cx="5904656" cy="864096"/>
          </a:xfrm>
          <a:prstGeom prst="bentConnector3">
            <a:avLst/>
          </a:prstGeom>
          <a:ln w="5715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9767614" y="908720"/>
            <a:ext cx="2088232" cy="5760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solidFill>
                  <a:schemeClr val="tx1"/>
                </a:solidFill>
                <a:sym typeface="Wingdings" panose="05000000000000000000" pitchFamily="2" charset="2"/>
              </a:rPr>
              <a:t>Preprocessing</a:t>
            </a:r>
            <a:endParaRPr lang="en-IE" dirty="0">
              <a:solidFill>
                <a:schemeClr val="tx1"/>
              </a:solidFill>
            </a:endParaRPr>
          </a:p>
        </p:txBody>
      </p:sp>
      <p:cxnSp>
        <p:nvCxnSpPr>
          <p:cNvPr id="9" name="Elbow Connector 8"/>
          <p:cNvCxnSpPr>
            <a:stCxn id="8" idx="1"/>
          </p:cNvCxnSpPr>
          <p:nvPr/>
        </p:nvCxnSpPr>
        <p:spPr>
          <a:xfrm rot="10800000" flipV="1">
            <a:off x="5375126" y="1196752"/>
            <a:ext cx="4392488" cy="1080120"/>
          </a:xfrm>
          <a:prstGeom prst="bentConnector3">
            <a:avLst>
              <a:gd name="adj1" fmla="val 89111"/>
            </a:avLst>
          </a:prstGeom>
          <a:ln w="5715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3761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The Dictionary Type</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fontScale="55000" lnSpcReduction="20000"/>
          </a:bodyPr>
          <a:lstStyle/>
          <a:p>
            <a:pPr marL="0" indent="0">
              <a:buNone/>
            </a:pPr>
            <a:r>
              <a:rPr lang="en-IE" sz="4000" dirty="0" err="1">
                <a:solidFill>
                  <a:schemeClr val="bg1"/>
                </a:solidFill>
                <a:latin typeface="Courier New" panose="02070309020205020404" pitchFamily="49" charset="0"/>
                <a:cs typeface="Courier New" panose="02070309020205020404" pitchFamily="49" charset="0"/>
              </a:rPr>
              <a:t>def</a:t>
            </a:r>
            <a:r>
              <a:rPr lang="en-IE" sz="4000" dirty="0">
                <a:solidFill>
                  <a:schemeClr val="bg1"/>
                </a:solidFill>
                <a:latin typeface="Courier New" panose="02070309020205020404" pitchFamily="49" charset="0"/>
                <a:cs typeface="Courier New" panose="02070309020205020404" pitchFamily="49" charset="0"/>
              </a:rPr>
              <a:t> </a:t>
            </a:r>
            <a:r>
              <a:rPr lang="en-IE" sz="4000" dirty="0" err="1">
                <a:solidFill>
                  <a:schemeClr val="bg1"/>
                </a:solidFill>
                <a:latin typeface="Courier New" panose="02070309020205020404" pitchFamily="49" charset="0"/>
                <a:cs typeface="Courier New" panose="02070309020205020404" pitchFamily="49" charset="0"/>
              </a:rPr>
              <a:t>FreqDict</a:t>
            </a:r>
            <a:r>
              <a:rPr lang="en-IE" sz="4000" dirty="0">
                <a:solidFill>
                  <a:schemeClr val="bg1"/>
                </a:solidFill>
                <a:latin typeface="Courier New" panose="02070309020205020404" pitchFamily="49" charset="0"/>
                <a:cs typeface="Courier New" panose="02070309020205020404" pitchFamily="49" charset="0"/>
              </a:rPr>
              <a:t>(s):</a:t>
            </a:r>
          </a:p>
          <a:p>
            <a:pPr marL="0" indent="0">
              <a:buNone/>
            </a:pPr>
            <a:r>
              <a:rPr lang="en-IE" sz="4000" dirty="0">
                <a:solidFill>
                  <a:schemeClr val="bg1"/>
                </a:solidFill>
                <a:latin typeface="Courier New" panose="02070309020205020404" pitchFamily="49" charset="0"/>
                <a:cs typeface="Courier New" panose="02070309020205020404" pitchFamily="49" charset="0"/>
              </a:rPr>
              <a:t>    </a:t>
            </a:r>
            <a:r>
              <a:rPr lang="en-IE" sz="4000" dirty="0" err="1">
                <a:solidFill>
                  <a:schemeClr val="bg1"/>
                </a:solidFill>
                <a:latin typeface="Courier New" panose="02070309020205020404" pitchFamily="49" charset="0"/>
                <a:cs typeface="Courier New" panose="02070309020205020404" pitchFamily="49" charset="0"/>
              </a:rPr>
              <a:t>NewString</a:t>
            </a:r>
            <a:r>
              <a:rPr lang="en-IE" sz="4000" dirty="0">
                <a:solidFill>
                  <a:schemeClr val="bg1"/>
                </a:solidFill>
                <a:latin typeface="Courier New" panose="02070309020205020404" pitchFamily="49" charset="0"/>
                <a:cs typeface="Courier New" panose="02070309020205020404" pitchFamily="49" charset="0"/>
              </a:rPr>
              <a:t> = Normalise(s)</a:t>
            </a:r>
          </a:p>
          <a:p>
            <a:pPr marL="0" indent="0">
              <a:buNone/>
            </a:pPr>
            <a:r>
              <a:rPr lang="en-IE" sz="4000" dirty="0">
                <a:solidFill>
                  <a:schemeClr val="bg1"/>
                </a:solidFill>
                <a:latin typeface="Courier New" panose="02070309020205020404" pitchFamily="49" charset="0"/>
                <a:cs typeface="Courier New" panose="02070309020205020404" pitchFamily="49" charset="0"/>
              </a:rPr>
              <a:t>    words = </a:t>
            </a:r>
            <a:r>
              <a:rPr lang="en-IE" sz="4000" dirty="0" err="1">
                <a:solidFill>
                  <a:schemeClr val="bg1"/>
                </a:solidFill>
                <a:latin typeface="Courier New" panose="02070309020205020404" pitchFamily="49" charset="0"/>
                <a:cs typeface="Courier New" panose="02070309020205020404" pitchFamily="49" charset="0"/>
              </a:rPr>
              <a:t>NewString.split</a:t>
            </a:r>
            <a:r>
              <a:rPr lang="en-IE" sz="4000" dirty="0">
                <a:solidFill>
                  <a:schemeClr val="bg1"/>
                </a:solidFill>
                <a:latin typeface="Courier New" panose="02070309020205020404" pitchFamily="49" charset="0"/>
                <a:cs typeface="Courier New" panose="02070309020205020404" pitchFamily="49" charset="0"/>
              </a:rPr>
              <a:t>()</a:t>
            </a:r>
          </a:p>
          <a:p>
            <a:pPr marL="0" indent="0">
              <a:buNone/>
            </a:pPr>
            <a:r>
              <a:rPr lang="en-IE" sz="4000" dirty="0">
                <a:solidFill>
                  <a:schemeClr val="bg1"/>
                </a:solidFill>
                <a:latin typeface="Courier New" panose="02070309020205020404" pitchFamily="49" charset="0"/>
                <a:cs typeface="Courier New" panose="02070309020205020404" pitchFamily="49" charset="0"/>
              </a:rPr>
              <a:t>    </a:t>
            </a:r>
            <a:r>
              <a:rPr lang="en-IE" sz="4000" dirty="0" err="1">
                <a:solidFill>
                  <a:schemeClr val="bg1"/>
                </a:solidFill>
                <a:latin typeface="Courier New" panose="02070309020205020404" pitchFamily="49" charset="0"/>
                <a:cs typeface="Courier New" panose="02070309020205020404" pitchFamily="49" charset="0"/>
              </a:rPr>
              <a:t>Dict</a:t>
            </a:r>
            <a:r>
              <a:rPr lang="en-IE" sz="4000" dirty="0">
                <a:solidFill>
                  <a:schemeClr val="bg1"/>
                </a:solidFill>
                <a:latin typeface="Courier New" panose="02070309020205020404" pitchFamily="49" charset="0"/>
                <a:cs typeface="Courier New" panose="02070309020205020404" pitchFamily="49" charset="0"/>
              </a:rPr>
              <a:t> = {}</a:t>
            </a:r>
          </a:p>
          <a:p>
            <a:pPr marL="0" indent="0">
              <a:buNone/>
            </a:pPr>
            <a:r>
              <a:rPr lang="en-IE" sz="4000" dirty="0">
                <a:solidFill>
                  <a:schemeClr val="bg1"/>
                </a:solidFill>
                <a:latin typeface="Courier New" panose="02070309020205020404" pitchFamily="49" charset="0"/>
                <a:cs typeface="Courier New" panose="02070309020205020404" pitchFamily="49" charset="0"/>
              </a:rPr>
              <a:t>    for </a:t>
            </a:r>
            <a:r>
              <a:rPr lang="en-IE" sz="4000" dirty="0" err="1">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in words:</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if </a:t>
            </a:r>
            <a:r>
              <a:rPr lang="en-IE" sz="4000" dirty="0" err="1">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in </a:t>
            </a:r>
            <a:r>
              <a:rPr lang="en-IE" sz="4000" dirty="0" err="1">
                <a:solidFill>
                  <a:schemeClr val="bg1"/>
                </a:solidFill>
                <a:latin typeface="Courier New" panose="02070309020205020404" pitchFamily="49" charset="0"/>
                <a:cs typeface="Courier New" panose="02070309020205020404" pitchFamily="49" charset="0"/>
              </a:rPr>
              <a:t>Dict</a:t>
            </a:r>
            <a:r>
              <a:rPr lang="en-IE" sz="4000" dirty="0">
                <a:solidFill>
                  <a:schemeClr val="bg1"/>
                </a:solidFill>
                <a:latin typeface="Courier New" panose="02070309020205020404" pitchFamily="49" charset="0"/>
                <a:cs typeface="Courier New" panose="02070309020205020404" pitchFamily="49" charset="0"/>
              </a:rPr>
              <a:t>:</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a:t>
            </a:r>
            <a:r>
              <a:rPr lang="en-IE" sz="4000" dirty="0" err="1" smtClean="0">
                <a:solidFill>
                  <a:schemeClr val="bg1"/>
                </a:solidFill>
                <a:latin typeface="Courier New" panose="02070309020205020404" pitchFamily="49" charset="0"/>
                <a:cs typeface="Courier New" panose="02070309020205020404" pitchFamily="49" charset="0"/>
              </a:rPr>
              <a:t>Dict</a:t>
            </a:r>
            <a:r>
              <a:rPr lang="en-IE" sz="4000" dirty="0" smtClean="0">
                <a:solidFill>
                  <a:schemeClr val="bg1"/>
                </a:solidFill>
                <a:latin typeface="Courier New" panose="02070309020205020404" pitchFamily="49" charset="0"/>
                <a:cs typeface="Courier New" panose="02070309020205020404" pitchFamily="49" charset="0"/>
              </a:rPr>
              <a:t>[</a:t>
            </a:r>
            <a:r>
              <a:rPr lang="en-IE" sz="4000" dirty="0" err="1" smtClean="0">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 </a:t>
            </a:r>
            <a:r>
              <a:rPr lang="en-IE" sz="4000" dirty="0" err="1">
                <a:solidFill>
                  <a:schemeClr val="bg1"/>
                </a:solidFill>
                <a:latin typeface="Courier New" panose="02070309020205020404" pitchFamily="49" charset="0"/>
                <a:cs typeface="Courier New" panose="02070309020205020404" pitchFamily="49" charset="0"/>
              </a:rPr>
              <a:t>Dict</a:t>
            </a:r>
            <a:r>
              <a:rPr lang="en-IE" sz="4000" dirty="0">
                <a:solidFill>
                  <a:schemeClr val="bg1"/>
                </a:solidFill>
                <a:latin typeface="Courier New" panose="02070309020205020404" pitchFamily="49" charset="0"/>
                <a:cs typeface="Courier New" panose="02070309020205020404" pitchFamily="49" charset="0"/>
              </a:rPr>
              <a:t>[</a:t>
            </a:r>
            <a:r>
              <a:rPr lang="en-IE" sz="4000" dirty="0" err="1">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+ 1</a:t>
            </a:r>
          </a:p>
          <a:p>
            <a:pPr marL="0" indent="0">
              <a:buNone/>
            </a:pPr>
            <a:r>
              <a:rPr lang="en-IE" sz="4000" dirty="0">
                <a:solidFill>
                  <a:schemeClr val="bg1"/>
                </a:solidFill>
                <a:latin typeface="Courier New" panose="02070309020205020404" pitchFamily="49" charset="0"/>
                <a:cs typeface="Courier New" panose="02070309020205020404" pitchFamily="49" charset="0"/>
              </a:rPr>
              <a:t>        else:</a:t>
            </a:r>
          </a:p>
          <a:p>
            <a:pPr marL="0" indent="0">
              <a:buNone/>
            </a:pPr>
            <a:r>
              <a:rPr lang="en-IE" sz="4000" dirty="0">
                <a:solidFill>
                  <a:schemeClr val="bg1"/>
                </a:solidFill>
                <a:latin typeface="Courier New" panose="02070309020205020404" pitchFamily="49" charset="0"/>
                <a:cs typeface="Courier New" panose="02070309020205020404" pitchFamily="49" charset="0"/>
              </a:rPr>
              <a:t>            </a:t>
            </a:r>
            <a:r>
              <a:rPr lang="en-IE" sz="4000" dirty="0" err="1">
                <a:solidFill>
                  <a:schemeClr val="bg1"/>
                </a:solidFill>
                <a:latin typeface="Courier New" panose="02070309020205020404" pitchFamily="49" charset="0"/>
                <a:cs typeface="Courier New" panose="02070309020205020404" pitchFamily="49" charset="0"/>
              </a:rPr>
              <a:t>Dict</a:t>
            </a:r>
            <a:r>
              <a:rPr lang="en-IE" sz="4000" dirty="0">
                <a:solidFill>
                  <a:schemeClr val="bg1"/>
                </a:solidFill>
                <a:latin typeface="Courier New" panose="02070309020205020404" pitchFamily="49" charset="0"/>
                <a:cs typeface="Courier New" panose="02070309020205020404" pitchFamily="49" charset="0"/>
              </a:rPr>
              <a:t>[</a:t>
            </a:r>
            <a:r>
              <a:rPr lang="en-IE" sz="4000" dirty="0" err="1">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 1</a:t>
            </a:r>
          </a:p>
          <a:p>
            <a:pPr marL="0" indent="0">
              <a:buNone/>
            </a:pPr>
            <a:r>
              <a:rPr lang="en-IE" sz="4000" dirty="0">
                <a:solidFill>
                  <a:schemeClr val="bg1"/>
                </a:solidFill>
                <a:latin typeface="Courier New" panose="02070309020205020404" pitchFamily="49" charset="0"/>
                <a:cs typeface="Courier New" panose="02070309020205020404" pitchFamily="49" charset="0"/>
              </a:rPr>
              <a:t>        # ENDIF;</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 ENDFOR</a:t>
            </a:r>
            <a:r>
              <a:rPr lang="en-IE" sz="4000" dirty="0">
                <a:solidFill>
                  <a:schemeClr val="bg1"/>
                </a:solidFill>
                <a:latin typeface="Courier New" panose="02070309020205020404" pitchFamily="49" charset="0"/>
                <a:cs typeface="Courier New" panose="02070309020205020404" pitchFamily="49" charset="0"/>
              </a:rPr>
              <a:t>;</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return </a:t>
            </a:r>
            <a:r>
              <a:rPr lang="en-IE" sz="4000" dirty="0" err="1" smtClean="0">
                <a:solidFill>
                  <a:schemeClr val="bg1"/>
                </a:solidFill>
                <a:latin typeface="Courier New" panose="02070309020205020404" pitchFamily="49" charset="0"/>
                <a:cs typeface="Courier New" panose="02070309020205020404" pitchFamily="49" charset="0"/>
              </a:rPr>
              <a:t>Dict</a:t>
            </a:r>
            <a:endParaRPr lang="en-IE" sz="4000" dirty="0">
              <a:solidFill>
                <a:schemeClr val="bg1"/>
              </a:solidFill>
              <a:latin typeface="Courier New" panose="02070309020205020404" pitchFamily="49" charset="0"/>
              <a:cs typeface="Courier New" panose="02070309020205020404" pitchFamily="49" charset="0"/>
            </a:endParaRPr>
          </a:p>
          <a:p>
            <a:pPr marL="0" indent="0">
              <a:buNone/>
            </a:pPr>
            <a:r>
              <a:rPr lang="en-IE" sz="4000" dirty="0">
                <a:solidFill>
                  <a:schemeClr val="bg1"/>
                </a:solidFill>
                <a:latin typeface="Courier New" panose="02070309020205020404" pitchFamily="49" charset="0"/>
                <a:cs typeface="Courier New" panose="02070309020205020404" pitchFamily="49" charset="0"/>
              </a:rPr>
              <a:t># END </a:t>
            </a:r>
            <a:r>
              <a:rPr lang="en-IE" sz="4000" dirty="0" err="1">
                <a:solidFill>
                  <a:schemeClr val="bg1"/>
                </a:solidFill>
                <a:latin typeface="Courier New" panose="02070309020205020404" pitchFamily="49" charset="0"/>
                <a:cs typeface="Courier New" panose="02070309020205020404" pitchFamily="49" charset="0"/>
              </a:rPr>
              <a:t>FreqDict</a:t>
            </a:r>
            <a:r>
              <a:rPr lang="en-IE" sz="4000" dirty="0" smtClean="0">
                <a:solidFill>
                  <a:schemeClr val="bg1"/>
                </a:solidFill>
                <a:latin typeface="Courier New" panose="02070309020205020404" pitchFamily="49" charset="0"/>
                <a:cs typeface="Courier New" panose="02070309020205020404" pitchFamily="49" charset="0"/>
              </a:rPr>
              <a:t>.</a:t>
            </a:r>
            <a:endParaRPr lang="en-IE" sz="4000" dirty="0">
              <a:solidFill>
                <a:schemeClr val="bg1"/>
              </a:solidFill>
              <a:latin typeface="Courier New" panose="02070309020205020404" pitchFamily="49" charset="0"/>
              <a:cs typeface="Courier New" panose="02070309020205020404" pitchFamily="49" charset="0"/>
            </a:endParaRPr>
          </a:p>
        </p:txBody>
      </p:sp>
      <p:sp>
        <p:nvSpPr>
          <p:cNvPr id="4" name="Rounded Rectangle 3"/>
          <p:cNvSpPr/>
          <p:nvPr/>
        </p:nvSpPr>
        <p:spPr>
          <a:xfrm>
            <a:off x="9047534" y="1700808"/>
            <a:ext cx="2808312" cy="5760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sym typeface="Wingdings" panose="05000000000000000000" pitchFamily="2" charset="2"/>
              </a:rPr>
              <a:t>Create an empty dictionary</a:t>
            </a:r>
            <a:endParaRPr lang="en-IE" dirty="0">
              <a:solidFill>
                <a:schemeClr val="tx1"/>
              </a:solidFill>
            </a:endParaRPr>
          </a:p>
        </p:txBody>
      </p:sp>
      <p:cxnSp>
        <p:nvCxnSpPr>
          <p:cNvPr id="6" name="Elbow Connector 5"/>
          <p:cNvCxnSpPr>
            <a:stCxn id="4" idx="1"/>
          </p:cNvCxnSpPr>
          <p:nvPr/>
        </p:nvCxnSpPr>
        <p:spPr>
          <a:xfrm rot="10800000" flipV="1">
            <a:off x="3142878" y="1988840"/>
            <a:ext cx="5904656" cy="864096"/>
          </a:xfrm>
          <a:prstGeom prst="bentConnector3">
            <a:avLst/>
          </a:prstGeom>
          <a:ln w="5715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8759502" y="2492896"/>
            <a:ext cx="3070871" cy="5760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sym typeface="Wingdings" panose="05000000000000000000" pitchFamily="2" charset="2"/>
              </a:rPr>
              <a:t>If that word is already found</a:t>
            </a:r>
            <a:endParaRPr lang="en-IE" dirty="0">
              <a:solidFill>
                <a:schemeClr val="tx1"/>
              </a:solidFill>
            </a:endParaRPr>
          </a:p>
        </p:txBody>
      </p:sp>
      <p:cxnSp>
        <p:nvCxnSpPr>
          <p:cNvPr id="8" name="Elbow Connector 7"/>
          <p:cNvCxnSpPr>
            <a:stCxn id="7" idx="1"/>
          </p:cNvCxnSpPr>
          <p:nvPr/>
        </p:nvCxnSpPr>
        <p:spPr>
          <a:xfrm rot="10800000" flipV="1">
            <a:off x="5663158" y="2780928"/>
            <a:ext cx="3096344" cy="648072"/>
          </a:xfrm>
          <a:prstGeom prst="bentConnector3">
            <a:avLst/>
          </a:prstGeom>
          <a:ln w="5715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9767614" y="908720"/>
            <a:ext cx="2088232" cy="5760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solidFill>
                  <a:schemeClr val="tx1"/>
                </a:solidFill>
                <a:sym typeface="Wingdings" panose="05000000000000000000" pitchFamily="2" charset="2"/>
              </a:rPr>
              <a:t>Preprocessing</a:t>
            </a:r>
            <a:endParaRPr lang="en-IE" dirty="0">
              <a:solidFill>
                <a:schemeClr val="tx1"/>
              </a:solidFill>
            </a:endParaRPr>
          </a:p>
        </p:txBody>
      </p:sp>
      <p:cxnSp>
        <p:nvCxnSpPr>
          <p:cNvPr id="10" name="Elbow Connector 9"/>
          <p:cNvCxnSpPr>
            <a:stCxn id="9" idx="1"/>
          </p:cNvCxnSpPr>
          <p:nvPr/>
        </p:nvCxnSpPr>
        <p:spPr>
          <a:xfrm rot="10800000" flipV="1">
            <a:off x="5375126" y="1196752"/>
            <a:ext cx="4392488" cy="1080120"/>
          </a:xfrm>
          <a:prstGeom prst="bentConnector3">
            <a:avLst>
              <a:gd name="adj1" fmla="val 89111"/>
            </a:avLst>
          </a:prstGeom>
          <a:ln w="5715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98932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The Dictionary Type</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fontScale="55000" lnSpcReduction="20000"/>
          </a:bodyPr>
          <a:lstStyle/>
          <a:p>
            <a:pPr marL="0" indent="0">
              <a:buNone/>
            </a:pPr>
            <a:r>
              <a:rPr lang="en-IE" sz="4000" dirty="0" err="1">
                <a:solidFill>
                  <a:schemeClr val="bg1"/>
                </a:solidFill>
                <a:latin typeface="Courier New" panose="02070309020205020404" pitchFamily="49" charset="0"/>
                <a:cs typeface="Courier New" panose="02070309020205020404" pitchFamily="49" charset="0"/>
              </a:rPr>
              <a:t>def</a:t>
            </a:r>
            <a:r>
              <a:rPr lang="en-IE" sz="4000" dirty="0">
                <a:solidFill>
                  <a:schemeClr val="bg1"/>
                </a:solidFill>
                <a:latin typeface="Courier New" panose="02070309020205020404" pitchFamily="49" charset="0"/>
                <a:cs typeface="Courier New" panose="02070309020205020404" pitchFamily="49" charset="0"/>
              </a:rPr>
              <a:t> </a:t>
            </a:r>
            <a:r>
              <a:rPr lang="en-IE" sz="4000" dirty="0" err="1">
                <a:solidFill>
                  <a:schemeClr val="bg1"/>
                </a:solidFill>
                <a:latin typeface="Courier New" panose="02070309020205020404" pitchFamily="49" charset="0"/>
                <a:cs typeface="Courier New" panose="02070309020205020404" pitchFamily="49" charset="0"/>
              </a:rPr>
              <a:t>FreqDict</a:t>
            </a:r>
            <a:r>
              <a:rPr lang="en-IE" sz="4000" dirty="0">
                <a:solidFill>
                  <a:schemeClr val="bg1"/>
                </a:solidFill>
                <a:latin typeface="Courier New" panose="02070309020205020404" pitchFamily="49" charset="0"/>
                <a:cs typeface="Courier New" panose="02070309020205020404" pitchFamily="49" charset="0"/>
              </a:rPr>
              <a:t>(s):</a:t>
            </a:r>
          </a:p>
          <a:p>
            <a:pPr marL="0" indent="0">
              <a:buNone/>
            </a:pPr>
            <a:r>
              <a:rPr lang="en-IE" sz="4000" dirty="0">
                <a:solidFill>
                  <a:schemeClr val="bg1"/>
                </a:solidFill>
                <a:latin typeface="Courier New" panose="02070309020205020404" pitchFamily="49" charset="0"/>
                <a:cs typeface="Courier New" panose="02070309020205020404" pitchFamily="49" charset="0"/>
              </a:rPr>
              <a:t>    </a:t>
            </a:r>
            <a:r>
              <a:rPr lang="en-IE" sz="4000" dirty="0" err="1">
                <a:solidFill>
                  <a:schemeClr val="bg1"/>
                </a:solidFill>
                <a:latin typeface="Courier New" panose="02070309020205020404" pitchFamily="49" charset="0"/>
                <a:cs typeface="Courier New" panose="02070309020205020404" pitchFamily="49" charset="0"/>
              </a:rPr>
              <a:t>NewString</a:t>
            </a:r>
            <a:r>
              <a:rPr lang="en-IE" sz="4000" dirty="0">
                <a:solidFill>
                  <a:schemeClr val="bg1"/>
                </a:solidFill>
                <a:latin typeface="Courier New" panose="02070309020205020404" pitchFamily="49" charset="0"/>
                <a:cs typeface="Courier New" panose="02070309020205020404" pitchFamily="49" charset="0"/>
              </a:rPr>
              <a:t> = Normalise(s)</a:t>
            </a:r>
          </a:p>
          <a:p>
            <a:pPr marL="0" indent="0">
              <a:buNone/>
            </a:pPr>
            <a:r>
              <a:rPr lang="en-IE" sz="4000" dirty="0">
                <a:solidFill>
                  <a:schemeClr val="bg1"/>
                </a:solidFill>
                <a:latin typeface="Courier New" panose="02070309020205020404" pitchFamily="49" charset="0"/>
                <a:cs typeface="Courier New" panose="02070309020205020404" pitchFamily="49" charset="0"/>
              </a:rPr>
              <a:t>    words = </a:t>
            </a:r>
            <a:r>
              <a:rPr lang="en-IE" sz="4000" dirty="0" err="1">
                <a:solidFill>
                  <a:schemeClr val="bg1"/>
                </a:solidFill>
                <a:latin typeface="Courier New" panose="02070309020205020404" pitchFamily="49" charset="0"/>
                <a:cs typeface="Courier New" panose="02070309020205020404" pitchFamily="49" charset="0"/>
              </a:rPr>
              <a:t>NewString.split</a:t>
            </a:r>
            <a:r>
              <a:rPr lang="en-IE" sz="4000" dirty="0">
                <a:solidFill>
                  <a:schemeClr val="bg1"/>
                </a:solidFill>
                <a:latin typeface="Courier New" panose="02070309020205020404" pitchFamily="49" charset="0"/>
                <a:cs typeface="Courier New" panose="02070309020205020404" pitchFamily="49" charset="0"/>
              </a:rPr>
              <a:t>()</a:t>
            </a:r>
          </a:p>
          <a:p>
            <a:pPr marL="0" indent="0">
              <a:buNone/>
            </a:pPr>
            <a:r>
              <a:rPr lang="en-IE" sz="4000" dirty="0">
                <a:solidFill>
                  <a:schemeClr val="bg1"/>
                </a:solidFill>
                <a:latin typeface="Courier New" panose="02070309020205020404" pitchFamily="49" charset="0"/>
                <a:cs typeface="Courier New" panose="02070309020205020404" pitchFamily="49" charset="0"/>
              </a:rPr>
              <a:t>    </a:t>
            </a:r>
            <a:r>
              <a:rPr lang="en-IE" sz="4000" dirty="0" err="1">
                <a:solidFill>
                  <a:schemeClr val="bg1"/>
                </a:solidFill>
                <a:latin typeface="Courier New" panose="02070309020205020404" pitchFamily="49" charset="0"/>
                <a:cs typeface="Courier New" panose="02070309020205020404" pitchFamily="49" charset="0"/>
              </a:rPr>
              <a:t>Dict</a:t>
            </a:r>
            <a:r>
              <a:rPr lang="en-IE" sz="4000" dirty="0">
                <a:solidFill>
                  <a:schemeClr val="bg1"/>
                </a:solidFill>
                <a:latin typeface="Courier New" panose="02070309020205020404" pitchFamily="49" charset="0"/>
                <a:cs typeface="Courier New" panose="02070309020205020404" pitchFamily="49" charset="0"/>
              </a:rPr>
              <a:t> = {}</a:t>
            </a:r>
          </a:p>
          <a:p>
            <a:pPr marL="0" indent="0">
              <a:buNone/>
            </a:pPr>
            <a:r>
              <a:rPr lang="en-IE" sz="4000" dirty="0">
                <a:solidFill>
                  <a:schemeClr val="bg1"/>
                </a:solidFill>
                <a:latin typeface="Courier New" panose="02070309020205020404" pitchFamily="49" charset="0"/>
                <a:cs typeface="Courier New" panose="02070309020205020404" pitchFamily="49" charset="0"/>
              </a:rPr>
              <a:t>    for </a:t>
            </a:r>
            <a:r>
              <a:rPr lang="en-IE" sz="4000" dirty="0" err="1">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in words:</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if </a:t>
            </a:r>
            <a:r>
              <a:rPr lang="en-IE" sz="4000" dirty="0" err="1">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in </a:t>
            </a:r>
            <a:r>
              <a:rPr lang="en-IE" sz="4000" dirty="0" err="1">
                <a:solidFill>
                  <a:schemeClr val="bg1"/>
                </a:solidFill>
                <a:latin typeface="Courier New" panose="02070309020205020404" pitchFamily="49" charset="0"/>
                <a:cs typeface="Courier New" panose="02070309020205020404" pitchFamily="49" charset="0"/>
              </a:rPr>
              <a:t>Dict</a:t>
            </a:r>
            <a:r>
              <a:rPr lang="en-IE" sz="4000" dirty="0">
                <a:solidFill>
                  <a:schemeClr val="bg1"/>
                </a:solidFill>
                <a:latin typeface="Courier New" panose="02070309020205020404" pitchFamily="49" charset="0"/>
                <a:cs typeface="Courier New" panose="02070309020205020404" pitchFamily="49" charset="0"/>
              </a:rPr>
              <a:t>:</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a:t>
            </a:r>
            <a:r>
              <a:rPr lang="en-IE" sz="4000" dirty="0" err="1" smtClean="0">
                <a:solidFill>
                  <a:schemeClr val="bg1"/>
                </a:solidFill>
                <a:latin typeface="Courier New" panose="02070309020205020404" pitchFamily="49" charset="0"/>
                <a:cs typeface="Courier New" panose="02070309020205020404" pitchFamily="49" charset="0"/>
              </a:rPr>
              <a:t>Dict</a:t>
            </a:r>
            <a:r>
              <a:rPr lang="en-IE" sz="4000" dirty="0" smtClean="0">
                <a:solidFill>
                  <a:schemeClr val="bg1"/>
                </a:solidFill>
                <a:latin typeface="Courier New" panose="02070309020205020404" pitchFamily="49" charset="0"/>
                <a:cs typeface="Courier New" panose="02070309020205020404" pitchFamily="49" charset="0"/>
              </a:rPr>
              <a:t>[</a:t>
            </a:r>
            <a:r>
              <a:rPr lang="en-IE" sz="4000" dirty="0" err="1" smtClean="0">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 </a:t>
            </a:r>
            <a:r>
              <a:rPr lang="en-IE" sz="4000" dirty="0" err="1">
                <a:solidFill>
                  <a:schemeClr val="bg1"/>
                </a:solidFill>
                <a:latin typeface="Courier New" panose="02070309020205020404" pitchFamily="49" charset="0"/>
                <a:cs typeface="Courier New" panose="02070309020205020404" pitchFamily="49" charset="0"/>
              </a:rPr>
              <a:t>Dict</a:t>
            </a:r>
            <a:r>
              <a:rPr lang="en-IE" sz="4000" dirty="0">
                <a:solidFill>
                  <a:schemeClr val="bg1"/>
                </a:solidFill>
                <a:latin typeface="Courier New" panose="02070309020205020404" pitchFamily="49" charset="0"/>
                <a:cs typeface="Courier New" panose="02070309020205020404" pitchFamily="49" charset="0"/>
              </a:rPr>
              <a:t>[</a:t>
            </a:r>
            <a:r>
              <a:rPr lang="en-IE" sz="4000" dirty="0" err="1">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+ 1</a:t>
            </a:r>
          </a:p>
          <a:p>
            <a:pPr marL="0" indent="0">
              <a:buNone/>
            </a:pPr>
            <a:r>
              <a:rPr lang="en-IE" sz="4000" dirty="0">
                <a:solidFill>
                  <a:schemeClr val="bg1"/>
                </a:solidFill>
                <a:latin typeface="Courier New" panose="02070309020205020404" pitchFamily="49" charset="0"/>
                <a:cs typeface="Courier New" panose="02070309020205020404" pitchFamily="49" charset="0"/>
              </a:rPr>
              <a:t>        else:</a:t>
            </a:r>
          </a:p>
          <a:p>
            <a:pPr marL="0" indent="0">
              <a:buNone/>
            </a:pPr>
            <a:r>
              <a:rPr lang="en-IE" sz="4000" dirty="0">
                <a:solidFill>
                  <a:schemeClr val="bg1"/>
                </a:solidFill>
                <a:latin typeface="Courier New" panose="02070309020205020404" pitchFamily="49" charset="0"/>
                <a:cs typeface="Courier New" panose="02070309020205020404" pitchFamily="49" charset="0"/>
              </a:rPr>
              <a:t>            </a:t>
            </a:r>
            <a:r>
              <a:rPr lang="en-IE" sz="4000" dirty="0" err="1">
                <a:solidFill>
                  <a:schemeClr val="bg1"/>
                </a:solidFill>
                <a:latin typeface="Courier New" panose="02070309020205020404" pitchFamily="49" charset="0"/>
                <a:cs typeface="Courier New" panose="02070309020205020404" pitchFamily="49" charset="0"/>
              </a:rPr>
              <a:t>Dict</a:t>
            </a:r>
            <a:r>
              <a:rPr lang="en-IE" sz="4000" dirty="0">
                <a:solidFill>
                  <a:schemeClr val="bg1"/>
                </a:solidFill>
                <a:latin typeface="Courier New" panose="02070309020205020404" pitchFamily="49" charset="0"/>
                <a:cs typeface="Courier New" panose="02070309020205020404" pitchFamily="49" charset="0"/>
              </a:rPr>
              <a:t>[</a:t>
            </a:r>
            <a:r>
              <a:rPr lang="en-IE" sz="4000" dirty="0" err="1">
                <a:solidFill>
                  <a:schemeClr val="bg1"/>
                </a:solidFill>
                <a:latin typeface="Courier New" panose="02070309020205020404" pitchFamily="49" charset="0"/>
                <a:cs typeface="Courier New" panose="02070309020205020404" pitchFamily="49" charset="0"/>
              </a:rPr>
              <a:t>wordindex</a:t>
            </a:r>
            <a:r>
              <a:rPr lang="en-IE" sz="4000" dirty="0">
                <a:solidFill>
                  <a:schemeClr val="bg1"/>
                </a:solidFill>
                <a:latin typeface="Courier New" panose="02070309020205020404" pitchFamily="49" charset="0"/>
                <a:cs typeface="Courier New" panose="02070309020205020404" pitchFamily="49" charset="0"/>
              </a:rPr>
              <a:t>] = 1</a:t>
            </a:r>
          </a:p>
          <a:p>
            <a:pPr marL="0" indent="0">
              <a:buNone/>
            </a:pPr>
            <a:r>
              <a:rPr lang="en-IE" sz="4000" dirty="0">
                <a:solidFill>
                  <a:schemeClr val="bg1"/>
                </a:solidFill>
                <a:latin typeface="Courier New" panose="02070309020205020404" pitchFamily="49" charset="0"/>
                <a:cs typeface="Courier New" panose="02070309020205020404" pitchFamily="49" charset="0"/>
              </a:rPr>
              <a:t>        # ENDIF;</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 ENDFOR</a:t>
            </a:r>
            <a:r>
              <a:rPr lang="en-IE" sz="4000" dirty="0">
                <a:solidFill>
                  <a:schemeClr val="bg1"/>
                </a:solidFill>
                <a:latin typeface="Courier New" panose="02070309020205020404" pitchFamily="49" charset="0"/>
                <a:cs typeface="Courier New" panose="02070309020205020404" pitchFamily="49" charset="0"/>
              </a:rPr>
              <a:t>;</a:t>
            </a:r>
          </a:p>
          <a:p>
            <a:pPr marL="0" indent="0">
              <a:buNone/>
            </a:pPr>
            <a:r>
              <a:rPr lang="en-IE" sz="4000" dirty="0" smtClean="0">
                <a:solidFill>
                  <a:schemeClr val="bg1"/>
                </a:solidFill>
                <a:latin typeface="Courier New" panose="02070309020205020404" pitchFamily="49" charset="0"/>
                <a:cs typeface="Courier New" panose="02070309020205020404" pitchFamily="49" charset="0"/>
              </a:rPr>
              <a:t>    return </a:t>
            </a:r>
            <a:r>
              <a:rPr lang="en-IE" sz="4000" dirty="0" err="1" smtClean="0">
                <a:solidFill>
                  <a:schemeClr val="bg1"/>
                </a:solidFill>
                <a:latin typeface="Courier New" panose="02070309020205020404" pitchFamily="49" charset="0"/>
                <a:cs typeface="Courier New" panose="02070309020205020404" pitchFamily="49" charset="0"/>
              </a:rPr>
              <a:t>Dict</a:t>
            </a:r>
            <a:endParaRPr lang="en-IE" sz="4000" dirty="0">
              <a:solidFill>
                <a:schemeClr val="bg1"/>
              </a:solidFill>
              <a:latin typeface="Courier New" panose="02070309020205020404" pitchFamily="49" charset="0"/>
              <a:cs typeface="Courier New" panose="02070309020205020404" pitchFamily="49" charset="0"/>
            </a:endParaRPr>
          </a:p>
          <a:p>
            <a:pPr marL="0" indent="0">
              <a:buNone/>
            </a:pPr>
            <a:r>
              <a:rPr lang="en-IE" sz="4000" dirty="0">
                <a:solidFill>
                  <a:schemeClr val="bg1"/>
                </a:solidFill>
                <a:latin typeface="Courier New" panose="02070309020205020404" pitchFamily="49" charset="0"/>
                <a:cs typeface="Courier New" panose="02070309020205020404" pitchFamily="49" charset="0"/>
              </a:rPr>
              <a:t># END </a:t>
            </a:r>
            <a:r>
              <a:rPr lang="en-IE" sz="4000" dirty="0" err="1">
                <a:solidFill>
                  <a:schemeClr val="bg1"/>
                </a:solidFill>
                <a:latin typeface="Courier New" panose="02070309020205020404" pitchFamily="49" charset="0"/>
                <a:cs typeface="Courier New" panose="02070309020205020404" pitchFamily="49" charset="0"/>
              </a:rPr>
              <a:t>FreqDict</a:t>
            </a:r>
            <a:r>
              <a:rPr lang="en-IE" sz="4000" dirty="0" smtClean="0">
                <a:solidFill>
                  <a:schemeClr val="bg1"/>
                </a:solidFill>
                <a:latin typeface="Courier New" panose="02070309020205020404" pitchFamily="49" charset="0"/>
                <a:cs typeface="Courier New" panose="02070309020205020404" pitchFamily="49" charset="0"/>
              </a:rPr>
              <a:t>.</a:t>
            </a:r>
            <a:endParaRPr lang="en-IE" sz="4000" dirty="0">
              <a:solidFill>
                <a:schemeClr val="bg1"/>
              </a:solidFill>
              <a:latin typeface="Courier New" panose="02070309020205020404" pitchFamily="49" charset="0"/>
              <a:cs typeface="Courier New" panose="02070309020205020404" pitchFamily="49" charset="0"/>
            </a:endParaRPr>
          </a:p>
        </p:txBody>
      </p:sp>
      <p:sp>
        <p:nvSpPr>
          <p:cNvPr id="4" name="Rounded Rectangle 3"/>
          <p:cNvSpPr/>
          <p:nvPr/>
        </p:nvSpPr>
        <p:spPr>
          <a:xfrm>
            <a:off x="9047534" y="1700808"/>
            <a:ext cx="2808312" cy="5760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sym typeface="Wingdings" panose="05000000000000000000" pitchFamily="2" charset="2"/>
              </a:rPr>
              <a:t>Create an empty dictionary</a:t>
            </a:r>
            <a:endParaRPr lang="en-IE" dirty="0">
              <a:solidFill>
                <a:schemeClr val="tx1"/>
              </a:solidFill>
            </a:endParaRPr>
          </a:p>
        </p:txBody>
      </p:sp>
      <p:cxnSp>
        <p:nvCxnSpPr>
          <p:cNvPr id="6" name="Elbow Connector 5"/>
          <p:cNvCxnSpPr>
            <a:stCxn id="4" idx="1"/>
          </p:cNvCxnSpPr>
          <p:nvPr/>
        </p:nvCxnSpPr>
        <p:spPr>
          <a:xfrm rot="10800000" flipV="1">
            <a:off x="3142878" y="1988840"/>
            <a:ext cx="5904656" cy="864096"/>
          </a:xfrm>
          <a:prstGeom prst="bentConnector3">
            <a:avLst/>
          </a:prstGeom>
          <a:ln w="5715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7" name="Rounded Rectangle 6"/>
          <p:cNvSpPr/>
          <p:nvPr/>
        </p:nvSpPr>
        <p:spPr>
          <a:xfrm>
            <a:off x="8759502" y="2492896"/>
            <a:ext cx="3070871" cy="5760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chemeClr val="tx1"/>
                </a:solidFill>
                <a:sym typeface="Wingdings" panose="05000000000000000000" pitchFamily="2" charset="2"/>
              </a:rPr>
              <a:t>If that word is already found</a:t>
            </a:r>
            <a:endParaRPr lang="en-IE" dirty="0">
              <a:solidFill>
                <a:schemeClr val="tx1"/>
              </a:solidFill>
            </a:endParaRPr>
          </a:p>
        </p:txBody>
      </p:sp>
      <p:cxnSp>
        <p:nvCxnSpPr>
          <p:cNvPr id="8" name="Elbow Connector 7"/>
          <p:cNvCxnSpPr>
            <a:stCxn id="7" idx="1"/>
          </p:cNvCxnSpPr>
          <p:nvPr/>
        </p:nvCxnSpPr>
        <p:spPr>
          <a:xfrm rot="10800000" flipV="1">
            <a:off x="5663158" y="2780928"/>
            <a:ext cx="3096344" cy="648072"/>
          </a:xfrm>
          <a:prstGeom prst="bentConnector3">
            <a:avLst/>
          </a:prstGeom>
          <a:ln w="5715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a:off x="3312367" y="5229200"/>
            <a:ext cx="8759503" cy="14401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sym typeface="Wingdings" panose="05000000000000000000" pitchFamily="2" charset="2"/>
              </a:rPr>
              <a:t>A long time ago in a galaxy far, far </a:t>
            </a:r>
            <a:r>
              <a:rPr lang="en-IE" sz="2400" dirty="0" smtClean="0">
                <a:solidFill>
                  <a:schemeClr val="tx1"/>
                </a:solidFill>
                <a:sym typeface="Wingdings" panose="05000000000000000000" pitchFamily="2" charset="2"/>
              </a:rPr>
              <a:t>away ...</a:t>
            </a:r>
          </a:p>
          <a:p>
            <a:pPr algn="ctr"/>
            <a:r>
              <a:rPr lang="en-IE" sz="2400" dirty="0" smtClean="0">
                <a:solidFill>
                  <a:schemeClr val="tx1"/>
                </a:solidFill>
                <a:sym typeface="Wingdings" panose="05000000000000000000" pitchFamily="2" charset="2"/>
              </a:rPr>
              <a:t>{'ago': 1, 'time': 1, 'galaxy': 1, 'away': 1, 'long': 1, 'a': 2, 'far': 2, 'in': 1}</a:t>
            </a:r>
            <a:endParaRPr lang="en-IE" sz="2400" dirty="0">
              <a:solidFill>
                <a:schemeClr val="tx1"/>
              </a:solidFill>
            </a:endParaRPr>
          </a:p>
        </p:txBody>
      </p:sp>
      <p:sp>
        <p:nvSpPr>
          <p:cNvPr id="10" name="Rounded Rectangle 9"/>
          <p:cNvSpPr/>
          <p:nvPr/>
        </p:nvSpPr>
        <p:spPr>
          <a:xfrm>
            <a:off x="9767614" y="908720"/>
            <a:ext cx="2088232" cy="57606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err="1" smtClean="0">
                <a:solidFill>
                  <a:schemeClr val="tx1"/>
                </a:solidFill>
                <a:sym typeface="Wingdings" panose="05000000000000000000" pitchFamily="2" charset="2"/>
              </a:rPr>
              <a:t>Preprocessing</a:t>
            </a:r>
            <a:endParaRPr lang="en-IE" dirty="0">
              <a:solidFill>
                <a:schemeClr val="tx1"/>
              </a:solidFill>
            </a:endParaRPr>
          </a:p>
        </p:txBody>
      </p:sp>
      <p:cxnSp>
        <p:nvCxnSpPr>
          <p:cNvPr id="11" name="Elbow Connector 10"/>
          <p:cNvCxnSpPr>
            <a:stCxn id="10" idx="1"/>
          </p:cNvCxnSpPr>
          <p:nvPr/>
        </p:nvCxnSpPr>
        <p:spPr>
          <a:xfrm rot="10800000" flipV="1">
            <a:off x="5375126" y="1196752"/>
            <a:ext cx="4392488" cy="1080120"/>
          </a:xfrm>
          <a:prstGeom prst="bentConnector3">
            <a:avLst>
              <a:gd name="adj1" fmla="val 89111"/>
            </a:avLst>
          </a:prstGeom>
          <a:ln w="57150">
            <a:solidFill>
              <a:schemeClr val="tx2">
                <a:lumMod val="40000"/>
                <a:lumOff val="6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34067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The Dictionary Type</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a:bodyPr>
          <a:lstStyle/>
          <a:p>
            <a:r>
              <a:rPr lang="en-IE" sz="4000" dirty="0" smtClean="0">
                <a:solidFill>
                  <a:schemeClr val="bg1"/>
                </a:solidFill>
              </a:rPr>
              <a:t>The only problem with the dictionary type is that it is indexed by words, not the values, so if we wanted to print out the top 20 most frequently occurring words in a string, that’d be a bit tricky.</a:t>
            </a:r>
          </a:p>
          <a:p>
            <a:endParaRPr lang="en-IE" sz="4000" dirty="0">
              <a:solidFill>
                <a:schemeClr val="bg1"/>
              </a:solidFill>
            </a:endParaRPr>
          </a:p>
          <a:p>
            <a:r>
              <a:rPr lang="en-IE" sz="4000" dirty="0" smtClean="0">
                <a:solidFill>
                  <a:schemeClr val="bg1"/>
                </a:solidFill>
              </a:rPr>
              <a:t>But we have a simple way of fixing that. </a:t>
            </a:r>
          </a:p>
        </p:txBody>
      </p:sp>
    </p:spTree>
    <p:extLst>
      <p:ext uri="{BB962C8B-B14F-4D97-AF65-F5344CB8AC3E}">
        <p14:creationId xmlns:p14="http://schemas.microsoft.com/office/powerpoint/2010/main" val="11216595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The Dictionary Type</a:t>
            </a:r>
            <a:endParaRPr lang="en-IE" dirty="0">
              <a:solidFill>
                <a:schemeClr val="bg1"/>
              </a:solidFill>
            </a:endParaRPr>
          </a:p>
        </p:txBody>
      </p:sp>
      <p:sp>
        <p:nvSpPr>
          <p:cNvPr id="2" name="Content Placeholder 1"/>
          <p:cNvSpPr>
            <a:spLocks noGrp="1"/>
          </p:cNvSpPr>
          <p:nvPr>
            <p:ph idx="1"/>
          </p:nvPr>
        </p:nvSpPr>
        <p:spPr>
          <a:xfrm>
            <a:off x="609521" y="1600201"/>
            <a:ext cx="10742269" cy="4525963"/>
          </a:xfrm>
        </p:spPr>
        <p:txBody>
          <a:bodyPr>
            <a:normAutofit fontScale="92500" lnSpcReduction="20000"/>
          </a:bodyPr>
          <a:lstStyle/>
          <a:p>
            <a:r>
              <a:rPr lang="en-IE" sz="4000" dirty="0" smtClean="0">
                <a:solidFill>
                  <a:schemeClr val="bg1"/>
                </a:solidFill>
              </a:rPr>
              <a:t>We can convert the dictionary into an array:</a:t>
            </a:r>
          </a:p>
          <a:p>
            <a:endParaRPr lang="en-IE" sz="4000" dirty="0">
              <a:solidFill>
                <a:schemeClr val="bg1"/>
              </a:solidFill>
            </a:endParaRPr>
          </a:p>
          <a:p>
            <a:pPr marL="400050" lvl="1" indent="0">
              <a:buNone/>
            </a:pPr>
            <a:r>
              <a:rPr lang="en-IE" sz="3600" dirty="0" err="1" smtClean="0">
                <a:solidFill>
                  <a:schemeClr val="bg1"/>
                </a:solidFill>
                <a:latin typeface="Courier New" panose="02070309020205020404" pitchFamily="49" charset="0"/>
                <a:cs typeface="Courier New" panose="02070309020205020404" pitchFamily="49" charset="0"/>
              </a:rPr>
              <a:t>DictArray</a:t>
            </a:r>
            <a:r>
              <a:rPr lang="en-IE" sz="3600" dirty="0" smtClean="0">
                <a:solidFill>
                  <a:schemeClr val="bg1"/>
                </a:solidFill>
                <a:latin typeface="Courier New" panose="02070309020205020404" pitchFamily="49" charset="0"/>
                <a:cs typeface="Courier New" panose="02070309020205020404" pitchFamily="49" charset="0"/>
              </a:rPr>
              <a:t> = [ ]</a:t>
            </a:r>
          </a:p>
          <a:p>
            <a:pPr marL="400050" lvl="1" indent="0">
              <a:buNone/>
            </a:pPr>
            <a:r>
              <a:rPr lang="en-IE" sz="3600" dirty="0">
                <a:solidFill>
                  <a:schemeClr val="bg1"/>
                </a:solidFill>
                <a:latin typeface="Courier New" panose="02070309020205020404" pitchFamily="49" charset="0"/>
                <a:cs typeface="Courier New" panose="02070309020205020404" pitchFamily="49" charset="0"/>
              </a:rPr>
              <a:t>f</a:t>
            </a:r>
            <a:r>
              <a:rPr lang="en-IE" sz="3600" dirty="0" smtClean="0">
                <a:solidFill>
                  <a:schemeClr val="bg1"/>
                </a:solidFill>
                <a:latin typeface="Courier New" panose="02070309020205020404" pitchFamily="49" charset="0"/>
                <a:cs typeface="Courier New" panose="02070309020205020404" pitchFamily="49" charset="0"/>
              </a:rPr>
              <a:t>or k in </a:t>
            </a:r>
            <a:r>
              <a:rPr lang="en-IE" sz="3600" dirty="0" err="1" smtClean="0">
                <a:solidFill>
                  <a:schemeClr val="bg1"/>
                </a:solidFill>
                <a:latin typeface="Courier New" panose="02070309020205020404" pitchFamily="49" charset="0"/>
                <a:cs typeface="Courier New" panose="02070309020205020404" pitchFamily="49" charset="0"/>
              </a:rPr>
              <a:t>Dict</a:t>
            </a:r>
            <a:r>
              <a:rPr lang="en-IE" sz="3600" dirty="0" smtClean="0">
                <a:solidFill>
                  <a:schemeClr val="bg1"/>
                </a:solidFill>
                <a:latin typeface="Courier New" panose="02070309020205020404" pitchFamily="49" charset="0"/>
                <a:cs typeface="Courier New" panose="02070309020205020404" pitchFamily="49" charset="0"/>
              </a:rPr>
              <a:t>:</a:t>
            </a:r>
          </a:p>
          <a:p>
            <a:pPr marL="400050" lvl="1" indent="0">
              <a:buNone/>
            </a:pPr>
            <a:r>
              <a:rPr lang="en-IE" sz="3600" dirty="0" smtClean="0">
                <a:solidFill>
                  <a:schemeClr val="bg1"/>
                </a:solidFill>
                <a:latin typeface="Courier New" panose="02070309020205020404" pitchFamily="49" charset="0"/>
                <a:cs typeface="Courier New" panose="02070309020205020404" pitchFamily="49" charset="0"/>
              </a:rPr>
              <a:t># DO</a:t>
            </a:r>
          </a:p>
          <a:p>
            <a:pPr marL="400050" lvl="1" indent="0">
              <a:buNone/>
            </a:pPr>
            <a:r>
              <a:rPr lang="en-IE" sz="3600" dirty="0">
                <a:solidFill>
                  <a:schemeClr val="bg1"/>
                </a:solidFill>
                <a:latin typeface="Courier New" panose="02070309020205020404" pitchFamily="49" charset="0"/>
                <a:cs typeface="Courier New" panose="02070309020205020404" pitchFamily="49" charset="0"/>
              </a:rPr>
              <a:t> </a:t>
            </a:r>
            <a:r>
              <a:rPr lang="en-IE" sz="3600" dirty="0" smtClean="0">
                <a:solidFill>
                  <a:schemeClr val="bg1"/>
                </a:solidFill>
                <a:latin typeface="Courier New" panose="02070309020205020404" pitchFamily="49" charset="0"/>
                <a:cs typeface="Courier New" panose="02070309020205020404" pitchFamily="49" charset="0"/>
              </a:rPr>
              <a:t>   pair = (</a:t>
            </a:r>
            <a:r>
              <a:rPr lang="en-IE" sz="3600" dirty="0" err="1">
                <a:solidFill>
                  <a:schemeClr val="bg1"/>
                </a:solidFill>
                <a:latin typeface="Courier New" panose="02070309020205020404" pitchFamily="49" charset="0"/>
                <a:cs typeface="Courier New" panose="02070309020205020404" pitchFamily="49" charset="0"/>
              </a:rPr>
              <a:t>Dict</a:t>
            </a:r>
            <a:r>
              <a:rPr lang="en-IE" sz="3600" dirty="0" smtClean="0">
                <a:solidFill>
                  <a:schemeClr val="bg1"/>
                </a:solidFill>
                <a:latin typeface="Courier New" panose="02070309020205020404" pitchFamily="49" charset="0"/>
                <a:cs typeface="Courier New" panose="02070309020205020404" pitchFamily="49" charset="0"/>
              </a:rPr>
              <a:t>[k], k)</a:t>
            </a:r>
          </a:p>
          <a:p>
            <a:pPr marL="400050" lvl="1" indent="0">
              <a:buNone/>
            </a:pPr>
            <a:r>
              <a:rPr lang="en-IE" sz="3600" dirty="0">
                <a:solidFill>
                  <a:schemeClr val="bg1"/>
                </a:solidFill>
                <a:latin typeface="Courier New" panose="02070309020205020404" pitchFamily="49" charset="0"/>
                <a:cs typeface="Courier New" panose="02070309020205020404" pitchFamily="49" charset="0"/>
              </a:rPr>
              <a:t> </a:t>
            </a:r>
            <a:r>
              <a:rPr lang="en-IE" sz="3600" dirty="0" smtClean="0">
                <a:solidFill>
                  <a:schemeClr val="bg1"/>
                </a:solidFill>
                <a:latin typeface="Courier New" panose="02070309020205020404" pitchFamily="49" charset="0"/>
                <a:cs typeface="Courier New" panose="02070309020205020404" pitchFamily="49" charset="0"/>
              </a:rPr>
              <a:t>   </a:t>
            </a:r>
            <a:r>
              <a:rPr lang="en-IE" sz="3600" dirty="0" err="1" smtClean="0">
                <a:solidFill>
                  <a:schemeClr val="bg1"/>
                </a:solidFill>
                <a:latin typeface="Courier New" panose="02070309020205020404" pitchFamily="49" charset="0"/>
                <a:cs typeface="Courier New" panose="02070309020205020404" pitchFamily="49" charset="0"/>
              </a:rPr>
              <a:t>DictArray.append</a:t>
            </a:r>
            <a:r>
              <a:rPr lang="en-IE" sz="3600" dirty="0" smtClean="0">
                <a:solidFill>
                  <a:schemeClr val="bg1"/>
                </a:solidFill>
                <a:latin typeface="Courier New" panose="02070309020205020404" pitchFamily="49" charset="0"/>
                <a:cs typeface="Courier New" panose="02070309020205020404" pitchFamily="49" charset="0"/>
              </a:rPr>
              <a:t>(pair)</a:t>
            </a:r>
          </a:p>
          <a:p>
            <a:pPr marL="400050" lvl="1" indent="0">
              <a:buNone/>
            </a:pPr>
            <a:r>
              <a:rPr lang="en-IE" sz="3600" dirty="0" smtClean="0">
                <a:solidFill>
                  <a:schemeClr val="bg1"/>
                </a:solidFill>
                <a:latin typeface="Courier New" panose="02070309020205020404" pitchFamily="49" charset="0"/>
                <a:cs typeface="Courier New" panose="02070309020205020404" pitchFamily="49" charset="0"/>
              </a:rPr>
              <a:t># ENDFOR;</a:t>
            </a:r>
          </a:p>
          <a:p>
            <a:endParaRPr lang="en-IE" sz="4000" dirty="0">
              <a:solidFill>
                <a:schemeClr val="bg1"/>
              </a:solidFill>
            </a:endParaRPr>
          </a:p>
        </p:txBody>
      </p:sp>
    </p:spTree>
    <p:extLst>
      <p:ext uri="{BB962C8B-B14F-4D97-AF65-F5344CB8AC3E}">
        <p14:creationId xmlns:p14="http://schemas.microsoft.com/office/powerpoint/2010/main" val="14988990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n-IE" altLang="en-US" sz="6600" dirty="0" smtClean="0"/>
              <a:t>etc.</a:t>
            </a:r>
            <a:endParaRPr lang="en-GB" altLang="en-US" sz="6600" dirty="0"/>
          </a:p>
        </p:txBody>
      </p:sp>
      <p:sp>
        <p:nvSpPr>
          <p:cNvPr id="39939" name="Rectangle 3"/>
          <p:cNvSpPr>
            <a:spLocks noGrp="1" noChangeArrowheads="1"/>
          </p:cNvSpPr>
          <p:nvPr>
            <p:ph type="subTitle" idx="1"/>
          </p:nvPr>
        </p:nvSpPr>
        <p:spPr/>
        <p:txBody>
          <a:bodyPr/>
          <a:lstStyle/>
          <a:p>
            <a:r>
              <a:rPr lang="en-IE" altLang="en-US">
                <a:latin typeface="+mj-lt"/>
              </a:rPr>
              <a:t> </a:t>
            </a:r>
          </a:p>
          <a:p>
            <a:endParaRPr lang="en-GB" altLang="en-US">
              <a:latin typeface="+mj-lt"/>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2" y="-13855"/>
            <a:ext cx="12181174" cy="6858001"/>
          </a:xfrm>
          <a:prstGeom prst="rect">
            <a:avLst/>
          </a:prstGeom>
        </p:spPr>
      </p:pic>
    </p:spTree>
    <p:extLst>
      <p:ext uri="{BB962C8B-B14F-4D97-AF65-F5344CB8AC3E}">
        <p14:creationId xmlns:p14="http://schemas.microsoft.com/office/powerpoint/2010/main" val="4148038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E" dirty="0" smtClean="0">
                <a:solidFill>
                  <a:schemeClr val="bg1"/>
                </a:solidFill>
              </a:rPr>
              <a:t>How Google works</a:t>
            </a:r>
            <a:endParaRPr lang="en-IE" dirty="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2798" y="1312757"/>
            <a:ext cx="7344816" cy="5284595"/>
          </a:xfrm>
          <a:prstGeom prst="rect">
            <a:avLst/>
          </a:prstGeom>
        </p:spPr>
      </p:pic>
    </p:spTree>
    <p:extLst>
      <p:ext uri="{BB962C8B-B14F-4D97-AF65-F5344CB8AC3E}">
        <p14:creationId xmlns:p14="http://schemas.microsoft.com/office/powerpoint/2010/main" val="2411739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IE" sz="6600" dirty="0" smtClean="0">
                <a:solidFill>
                  <a:schemeClr val="bg1"/>
                </a:solidFill>
              </a:rPr>
              <a:t>Handling Strings</a:t>
            </a:r>
            <a:endParaRPr lang="en-IE" sz="6600" dirty="0">
              <a:solidFill>
                <a:schemeClr val="bg1"/>
              </a:solidFill>
            </a:endParaRPr>
          </a:p>
        </p:txBody>
      </p:sp>
    </p:spTree>
    <p:extLst>
      <p:ext uri="{BB962C8B-B14F-4D97-AF65-F5344CB8AC3E}">
        <p14:creationId xmlns:p14="http://schemas.microsoft.com/office/powerpoint/2010/main" val="1062806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74" y="279718"/>
            <a:ext cx="11245080" cy="6317634"/>
          </a:xfrm>
          <a:prstGeom prst="rect">
            <a:avLst/>
          </a:prstGeom>
        </p:spPr>
      </p:pic>
    </p:spTree>
    <p:extLst>
      <p:ext uri="{BB962C8B-B14F-4D97-AF65-F5344CB8AC3E}">
        <p14:creationId xmlns:p14="http://schemas.microsoft.com/office/powerpoint/2010/main" val="1854740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574" y="279718"/>
            <a:ext cx="11245080" cy="6317634"/>
          </a:xfrm>
          <a:prstGeom prst="rect">
            <a:avLst/>
          </a:prstGeom>
        </p:spPr>
      </p:pic>
      <p:sp>
        <p:nvSpPr>
          <p:cNvPr id="2" name="TextBox 1"/>
          <p:cNvSpPr txBox="1"/>
          <p:nvPr/>
        </p:nvSpPr>
        <p:spPr>
          <a:xfrm>
            <a:off x="694606" y="2413337"/>
            <a:ext cx="519694" cy="1015663"/>
          </a:xfrm>
          <a:prstGeom prst="rect">
            <a:avLst/>
          </a:prstGeom>
          <a:noFill/>
        </p:spPr>
        <p:txBody>
          <a:bodyPr wrap="none" rtlCol="0">
            <a:spAutoFit/>
          </a:bodyPr>
          <a:lstStyle/>
          <a:p>
            <a:r>
              <a:rPr lang="en-IE" sz="6000" b="1" dirty="0" smtClean="0">
                <a:solidFill>
                  <a:schemeClr val="accent5">
                    <a:lumMod val="60000"/>
                    <a:lumOff val="40000"/>
                  </a:schemeClr>
                </a:solidFill>
              </a:rPr>
              <a:t>“</a:t>
            </a:r>
            <a:endParaRPr lang="en-IE" sz="2400" b="1" dirty="0">
              <a:solidFill>
                <a:schemeClr val="accent5">
                  <a:lumMod val="60000"/>
                  <a:lumOff val="40000"/>
                </a:schemeClr>
              </a:solidFill>
            </a:endParaRPr>
          </a:p>
        </p:txBody>
      </p:sp>
      <p:sp>
        <p:nvSpPr>
          <p:cNvPr id="5" name="TextBox 4"/>
          <p:cNvSpPr txBox="1"/>
          <p:nvPr/>
        </p:nvSpPr>
        <p:spPr>
          <a:xfrm>
            <a:off x="4655046" y="3284984"/>
            <a:ext cx="519694" cy="1015663"/>
          </a:xfrm>
          <a:prstGeom prst="rect">
            <a:avLst/>
          </a:prstGeom>
          <a:noFill/>
        </p:spPr>
        <p:txBody>
          <a:bodyPr wrap="none" rtlCol="0">
            <a:spAutoFit/>
          </a:bodyPr>
          <a:lstStyle/>
          <a:p>
            <a:r>
              <a:rPr lang="en-IE" sz="6000" b="1" dirty="0" smtClean="0">
                <a:solidFill>
                  <a:schemeClr val="accent5">
                    <a:lumMod val="60000"/>
                    <a:lumOff val="40000"/>
                  </a:schemeClr>
                </a:solidFill>
              </a:rPr>
              <a:t>”</a:t>
            </a:r>
            <a:endParaRPr lang="en-IE" sz="2400" b="1" dirty="0">
              <a:solidFill>
                <a:schemeClr val="accent5">
                  <a:lumMod val="60000"/>
                  <a:lumOff val="40000"/>
                </a:schemeClr>
              </a:solidFill>
            </a:endParaRPr>
          </a:p>
        </p:txBody>
      </p:sp>
    </p:spTree>
    <p:extLst>
      <p:ext uri="{BB962C8B-B14F-4D97-AF65-F5344CB8AC3E}">
        <p14:creationId xmlns:p14="http://schemas.microsoft.com/office/powerpoint/2010/main" val="1381776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2384</TotalTime>
  <Words>1956</Words>
  <Application>Microsoft Office PowerPoint</Application>
  <PresentationFormat>Custom</PresentationFormat>
  <Paragraphs>441</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Python: Programming the Google Search</vt:lpstr>
      <vt:lpstr>How Google works</vt:lpstr>
      <vt:lpstr>How Google works</vt:lpstr>
      <vt:lpstr>How Google works</vt:lpstr>
      <vt:lpstr>How Google works</vt:lpstr>
      <vt:lpstr>How Google works</vt:lpstr>
      <vt:lpstr>Handling Strings</vt:lpstr>
      <vt:lpstr>PowerPoint Presentation</vt:lpstr>
      <vt:lpstr>PowerPoint Presentation</vt:lpstr>
      <vt:lpstr>Handling Strings</vt:lpstr>
      <vt:lpstr>Handling Strings</vt:lpstr>
      <vt:lpstr>Handling Strings</vt:lpstr>
      <vt:lpstr>Handling Strings</vt:lpstr>
      <vt:lpstr>Handling Strings</vt:lpstr>
      <vt:lpstr>Handling Strings</vt:lpstr>
      <vt:lpstr>Handling Strings</vt:lpstr>
      <vt:lpstr>Handling Strings</vt:lpstr>
      <vt:lpstr>What preprocessing features does Python provide?</vt:lpstr>
      <vt:lpstr>Handling Strings</vt:lpstr>
      <vt:lpstr>Handling Strings</vt:lpstr>
      <vt:lpstr>Handling Strings</vt:lpstr>
      <vt:lpstr>Handling Strings</vt:lpstr>
      <vt:lpstr>PowerPoint Presentation</vt:lpstr>
      <vt:lpstr>Handling Strings</vt:lpstr>
      <vt:lpstr>Handling Strings</vt:lpstr>
      <vt:lpstr>Handling Strings</vt:lpstr>
      <vt:lpstr>Handling Strings</vt:lpstr>
      <vt:lpstr>Handling Strings</vt:lpstr>
      <vt:lpstr>Handling Strings</vt:lpstr>
      <vt:lpstr>Handling Strings</vt:lpstr>
      <vt:lpstr>PowerPoint Presentation</vt:lpstr>
      <vt:lpstr>String Preprocessing</vt:lpstr>
      <vt:lpstr>String Preprocessing</vt:lpstr>
      <vt:lpstr>String Preprocessing</vt:lpstr>
      <vt:lpstr>String Preprocessing</vt:lpstr>
      <vt:lpstr>PowerPoint Presentation</vt:lpstr>
      <vt:lpstr>Handling Strings in Files</vt:lpstr>
      <vt:lpstr>Handling Strings in Files</vt:lpstr>
      <vt:lpstr>Handling Strings in Files</vt:lpstr>
      <vt:lpstr>Handling Strings in Files</vt:lpstr>
      <vt:lpstr>Handling Strings in Files</vt:lpstr>
      <vt:lpstr>Handling Strings in Files</vt:lpstr>
      <vt:lpstr>Handling Strings in Files</vt:lpstr>
      <vt:lpstr>The Dictionary Type</vt:lpstr>
      <vt:lpstr>The Dictionary Type</vt:lpstr>
      <vt:lpstr>The Dictionary Type</vt:lpstr>
      <vt:lpstr>The Dictionary Type</vt:lpstr>
      <vt:lpstr>The Dictionary Type</vt:lpstr>
      <vt:lpstr>The Dictionary Type</vt:lpstr>
      <vt:lpstr>The Dictionary Type</vt:lpstr>
      <vt:lpstr>The Dictionary Type</vt:lpstr>
      <vt:lpstr>The Dictionary Type</vt:lpstr>
      <vt:lpstr>The Dictionary Type</vt:lpstr>
      <vt:lpstr>The Dictionary Type</vt:lpstr>
      <vt:lpstr>The Dictionary Type</vt:lpstr>
      <vt:lpstr>The Dictionary Type</vt:lpstr>
      <vt:lpstr>The Dictionary Type</vt:lpstr>
      <vt:lpstr>etc.</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Flow Charting</dc:title>
  <dc:creator>dgordon</dc:creator>
  <cp:lastModifiedBy>DIT</cp:lastModifiedBy>
  <cp:revision>224</cp:revision>
  <dcterms:created xsi:type="dcterms:W3CDTF">2011-10-08T11:06:39Z</dcterms:created>
  <dcterms:modified xsi:type="dcterms:W3CDTF">2016-04-11T13:42:11Z</dcterms:modified>
</cp:coreProperties>
</file>