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8" r:id="rId2"/>
    <p:sldId id="727" r:id="rId3"/>
    <p:sldId id="730" r:id="rId4"/>
    <p:sldId id="731" r:id="rId5"/>
    <p:sldId id="732" r:id="rId6"/>
    <p:sldId id="728" r:id="rId7"/>
    <p:sldId id="733" r:id="rId8"/>
    <p:sldId id="736" r:id="rId9"/>
    <p:sldId id="734" r:id="rId10"/>
    <p:sldId id="735" r:id="rId11"/>
    <p:sldId id="737" r:id="rId12"/>
    <p:sldId id="738" r:id="rId13"/>
    <p:sldId id="740" r:id="rId14"/>
    <p:sldId id="743" r:id="rId15"/>
    <p:sldId id="741" r:id="rId16"/>
    <p:sldId id="739" r:id="rId17"/>
    <p:sldId id="744" r:id="rId18"/>
    <p:sldId id="746" r:id="rId19"/>
    <p:sldId id="742" r:id="rId20"/>
    <p:sldId id="745" r:id="rId21"/>
    <p:sldId id="747" r:id="rId22"/>
    <p:sldId id="748" r:id="rId23"/>
    <p:sldId id="749" r:id="rId24"/>
    <p:sldId id="750" r:id="rId25"/>
    <p:sldId id="751" r:id="rId26"/>
    <p:sldId id="752" r:id="rId27"/>
    <p:sldId id="557" r:id="rId28"/>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96"/>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07/03/2016</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07/03/2016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07/03/2016</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a:solidFill>
                  <a:schemeClr val="bg1"/>
                </a:solidFill>
              </a:rPr>
              <a:t>Python: </a:t>
            </a:r>
            <a:r>
              <a:rPr lang="en-IE" sz="6000" dirty="0" smtClean="0">
                <a:solidFill>
                  <a:schemeClr val="bg1"/>
                </a:solidFill>
              </a:rPr>
              <a:t>Exception Handling</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ExceptionHandling2</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(input("What File would you like to read:  "))</a:t>
            </a:r>
          </a:p>
          <a:p>
            <a:pPr marL="0" indent="0">
              <a:buNone/>
            </a:pP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"C:\\Python34\\"</a:t>
            </a:r>
          </a:p>
          <a:p>
            <a:pPr marL="0" indent="0">
              <a:buNone/>
            </a:pPr>
            <a:r>
              <a:rPr lang="en-IE" sz="2400" dirty="0">
                <a:solidFill>
                  <a:schemeClr val="bg1"/>
                </a:solidFill>
                <a:latin typeface="Courier New" panose="02070309020205020404" pitchFamily="49" charset="0"/>
                <a:cs typeface="Courier New" panose="02070309020205020404" pitchFamily="49" charset="0"/>
              </a:rPr>
              <a:t>Extension = ".txt"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Extension</a:t>
            </a: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a:t>
            </a: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"r")</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except: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print("No file of that name found")</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Oval 3"/>
          <p:cNvSpPr/>
          <p:nvPr/>
        </p:nvSpPr>
        <p:spPr>
          <a:xfrm>
            <a:off x="9191550" y="3933056"/>
            <a:ext cx="2520000" cy="252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b="1" dirty="0" smtClean="0">
                <a:solidFill>
                  <a:schemeClr val="tx1"/>
                </a:solidFill>
              </a:rPr>
              <a:t>With the exception block</a:t>
            </a:r>
            <a:endParaRPr lang="en-IE" sz="2400" b="1" dirty="0">
              <a:solidFill>
                <a:schemeClr val="tx1"/>
              </a:solidFill>
            </a:endParaRPr>
          </a:p>
        </p:txBody>
      </p:sp>
    </p:spTree>
    <p:extLst>
      <p:ext uri="{BB962C8B-B14F-4D97-AF65-F5344CB8AC3E}">
        <p14:creationId xmlns:p14="http://schemas.microsoft.com/office/powerpoint/2010/main" val="34632457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lnSpcReduction="10000"/>
          </a:bodyPr>
          <a:lstStyle/>
          <a:p>
            <a:r>
              <a:rPr lang="en-IE" dirty="0" smtClean="0">
                <a:solidFill>
                  <a:schemeClr val="bg1"/>
                </a:solidFill>
              </a:rPr>
              <a:t>Python can detect different types of exceptions, including:</a:t>
            </a:r>
          </a:p>
          <a:p>
            <a:pPr lvl="1"/>
            <a:r>
              <a:rPr lang="en-IE" dirty="0" err="1" smtClean="0">
                <a:solidFill>
                  <a:schemeClr val="bg1"/>
                </a:solidFill>
              </a:rPr>
              <a:t>Input/Output</a:t>
            </a:r>
            <a:r>
              <a:rPr lang="en-IE" dirty="0" smtClean="0">
                <a:solidFill>
                  <a:schemeClr val="bg1"/>
                </a:solidFill>
              </a:rPr>
              <a:t> exceptions</a:t>
            </a:r>
          </a:p>
          <a:p>
            <a:pPr lvl="1"/>
            <a:r>
              <a:rPr lang="en-IE" dirty="0" smtClean="0">
                <a:solidFill>
                  <a:schemeClr val="bg1"/>
                </a:solidFill>
              </a:rPr>
              <a:t>File indexing exceptions</a:t>
            </a:r>
          </a:p>
          <a:p>
            <a:pPr lvl="1"/>
            <a:r>
              <a:rPr lang="en-IE" dirty="0" smtClean="0">
                <a:solidFill>
                  <a:schemeClr val="bg1"/>
                </a:solidFill>
              </a:rPr>
              <a:t>Directory key exceptions</a:t>
            </a:r>
          </a:p>
          <a:p>
            <a:pPr lvl="1"/>
            <a:r>
              <a:rPr lang="en-IE" dirty="0" smtClean="0">
                <a:solidFill>
                  <a:schemeClr val="bg1"/>
                </a:solidFill>
              </a:rPr>
              <a:t>Variable naming exceptions</a:t>
            </a:r>
          </a:p>
          <a:p>
            <a:pPr lvl="1"/>
            <a:r>
              <a:rPr lang="en-IE" dirty="0" smtClean="0">
                <a:solidFill>
                  <a:schemeClr val="bg1"/>
                </a:solidFill>
              </a:rPr>
              <a:t>Syntax exceptions</a:t>
            </a:r>
          </a:p>
          <a:p>
            <a:pPr lvl="1"/>
            <a:r>
              <a:rPr lang="en-IE" dirty="0" smtClean="0">
                <a:solidFill>
                  <a:schemeClr val="bg1"/>
                </a:solidFill>
              </a:rPr>
              <a:t>Type exceptions</a:t>
            </a:r>
          </a:p>
          <a:p>
            <a:pPr lvl="1"/>
            <a:r>
              <a:rPr lang="en-IE" dirty="0" smtClean="0">
                <a:solidFill>
                  <a:schemeClr val="bg1"/>
                </a:solidFill>
              </a:rPr>
              <a:t>Argument exceptions</a:t>
            </a:r>
          </a:p>
          <a:p>
            <a:pPr lvl="1"/>
            <a:r>
              <a:rPr lang="en-IE" dirty="0" smtClean="0">
                <a:solidFill>
                  <a:schemeClr val="bg1"/>
                </a:solidFill>
              </a:rPr>
              <a:t>Divide-by-zero exceptions</a:t>
            </a:r>
            <a:endParaRPr lang="en-IE" dirty="0">
              <a:solidFill>
                <a:schemeClr val="bg1"/>
              </a:solidFill>
            </a:endParaRPr>
          </a:p>
        </p:txBody>
      </p:sp>
    </p:spTree>
    <p:extLst>
      <p:ext uri="{BB962C8B-B14F-4D97-AF65-F5344CB8AC3E}">
        <p14:creationId xmlns:p14="http://schemas.microsoft.com/office/powerpoint/2010/main" val="2007278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504687997"/>
              </p:ext>
            </p:extLst>
          </p:nvPr>
        </p:nvGraphicFramePr>
        <p:xfrm>
          <a:off x="406574" y="1304793"/>
          <a:ext cx="11377264" cy="4622616"/>
        </p:xfrm>
        <a:graphic>
          <a:graphicData uri="http://schemas.openxmlformats.org/drawingml/2006/table">
            <a:tbl>
              <a:tblPr firstRow="1" bandRow="1">
                <a:tableStyleId>{5C22544A-7EE6-4342-B048-85BDC9FD1C3A}</a:tableStyleId>
              </a:tblPr>
              <a:tblGrid>
                <a:gridCol w="3456384"/>
                <a:gridCol w="7920880"/>
              </a:tblGrid>
              <a:tr h="513057">
                <a:tc>
                  <a:txBody>
                    <a:bodyPr/>
                    <a:lstStyle/>
                    <a:p>
                      <a:r>
                        <a:rPr lang="en-IE" sz="2800" dirty="0" smtClean="0"/>
                        <a:t>Exception Type</a:t>
                      </a:r>
                      <a:endParaRPr lang="en-IE" sz="2800" dirty="0"/>
                    </a:p>
                  </a:txBody>
                  <a:tcPr/>
                </a:tc>
                <a:tc>
                  <a:txBody>
                    <a:bodyPr/>
                    <a:lstStyle/>
                    <a:p>
                      <a:r>
                        <a:rPr lang="en-IE" sz="2800" dirty="0" smtClean="0"/>
                        <a:t>Description</a:t>
                      </a:r>
                      <a:endParaRPr lang="en-IE" sz="28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IOError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trying</a:t>
                      </a:r>
                      <a:r>
                        <a:rPr lang="en-IE" sz="2400" baseline="0" dirty="0" smtClean="0"/>
                        <a:t> to read or write a non-existent file</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IndexError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an</a:t>
                      </a:r>
                      <a:r>
                        <a:rPr lang="en-IE" sz="2400" baseline="0" dirty="0" smtClean="0"/>
                        <a:t> array element that doesn’t exist is named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KeyError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 dictionary key is not found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NameError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the name of</a:t>
                      </a:r>
                      <a:r>
                        <a:rPr lang="en-IE" sz="2400" baseline="0" dirty="0" smtClean="0"/>
                        <a:t> variable or function is not found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SyntaxError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a:t>
                      </a:r>
                      <a:r>
                        <a:rPr lang="en-IE" sz="2400" baseline="0" dirty="0" smtClean="0"/>
                        <a:t> syntax error in the code is detected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TypeError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an inappropriate type is detected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ValueError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a </a:t>
                      </a:r>
                      <a:r>
                        <a:rPr lang="en-IE" sz="2400" dirty="0" smtClean="0"/>
                        <a:t>problem with the value passed in is detected</a:t>
                      </a:r>
                      <a:endParaRPr lang="en-IE" sz="2400" dirty="0"/>
                    </a:p>
                  </a:txBody>
                  <a:tcPr/>
                </a:tc>
              </a:tr>
              <a:tr h="513057">
                <a:tc>
                  <a:txBody>
                    <a:bodyPr/>
                    <a:lstStyle/>
                    <a:p>
                      <a:r>
                        <a:rPr lang="en-IE" sz="2400" b="1" dirty="0" err="1" smtClean="0">
                          <a:latin typeface="Courier New" panose="02070309020205020404" pitchFamily="49" charset="0"/>
                          <a:cs typeface="Courier New" panose="02070309020205020404" pitchFamily="49" charset="0"/>
                        </a:rPr>
                        <a:t>ZeroDivisionError</a:t>
                      </a:r>
                      <a:endParaRPr lang="en-IE" sz="2400" b="1" dirty="0">
                        <a:latin typeface="Courier New" panose="02070309020205020404" pitchFamily="49" charset="0"/>
                        <a:cs typeface="Courier New" panose="02070309020205020404" pitchFamily="49" charset="0"/>
                      </a:endParaRPr>
                    </a:p>
                  </a:txBody>
                  <a:tcPr/>
                </a:tc>
                <a:tc>
                  <a:txBody>
                    <a:bodyPr/>
                    <a:lstStyle/>
                    <a:p>
                      <a:r>
                        <a:rPr lang="en-IE" sz="2400" dirty="0" smtClean="0"/>
                        <a:t>Raised when denominator of</a:t>
                      </a:r>
                      <a:r>
                        <a:rPr lang="en-IE" sz="2400" baseline="0" dirty="0" smtClean="0"/>
                        <a:t> a division is zero</a:t>
                      </a:r>
                      <a:endParaRPr lang="en-IE" sz="2400" dirty="0"/>
                    </a:p>
                  </a:txBody>
                  <a:tcPr/>
                </a:tc>
              </a:tr>
            </a:tbl>
          </a:graphicData>
        </a:graphic>
      </p:graphicFrame>
    </p:spTree>
    <p:extLst>
      <p:ext uri="{BB962C8B-B14F-4D97-AF65-F5344CB8AC3E}">
        <p14:creationId xmlns:p14="http://schemas.microsoft.com/office/powerpoint/2010/main" val="4235488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ExceptionHandling3</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(input("Please Input a Value:  "))</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value input was",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print("Dude, you didn't type in a number!")</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053323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ExceptionHandling3</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(input("Please Input a Value:  "))</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value input was",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print("Dude, you didn't type in a number!")</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
        <p:nvSpPr>
          <p:cNvPr id="5" name="Rounded Rectangle 4"/>
          <p:cNvSpPr/>
          <p:nvPr/>
        </p:nvSpPr>
        <p:spPr>
          <a:xfrm>
            <a:off x="694606" y="5661248"/>
            <a:ext cx="10801200"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Checking for a </a:t>
            </a:r>
            <a:r>
              <a:rPr lang="en-IE" sz="2400" dirty="0" err="1" smtClean="0"/>
              <a:t>ValueError</a:t>
            </a:r>
            <a:r>
              <a:rPr lang="en-IE" sz="2400" dirty="0" smtClean="0"/>
              <a:t>.</a:t>
            </a:r>
            <a:endParaRPr lang="en-IE" sz="2400" dirty="0"/>
          </a:p>
        </p:txBody>
      </p:sp>
    </p:spTree>
    <p:extLst>
      <p:ext uri="{BB962C8B-B14F-4D97-AF65-F5344CB8AC3E}">
        <p14:creationId xmlns:p14="http://schemas.microsoft.com/office/powerpoint/2010/main" val="14816608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dirty="0" smtClean="0">
                <a:solidFill>
                  <a:schemeClr val="bg1"/>
                </a:solidFill>
              </a:rPr>
              <a:t>We can handle multiple exceptions together by listing them in a single </a:t>
            </a:r>
            <a:r>
              <a:rPr lang="en-IE" dirty="0" smtClean="0">
                <a:solidFill>
                  <a:schemeClr val="bg1"/>
                </a:solidFill>
                <a:latin typeface="Courier New" panose="02070309020205020404" pitchFamily="49" charset="0"/>
                <a:cs typeface="Courier New" panose="02070309020205020404" pitchFamily="49" charset="0"/>
              </a:rPr>
              <a:t>except</a:t>
            </a:r>
            <a:r>
              <a:rPr lang="en-IE" dirty="0" smtClean="0">
                <a:solidFill>
                  <a:schemeClr val="bg1"/>
                </a:solidFill>
              </a:rPr>
              <a:t> clause.</a:t>
            </a:r>
          </a:p>
          <a:p>
            <a:endParaRPr lang="en-IE" dirty="0" smtClean="0">
              <a:solidFill>
                <a:schemeClr val="bg1"/>
              </a:solidFill>
            </a:endParaRPr>
          </a:p>
          <a:p>
            <a:r>
              <a:rPr lang="en-IE" dirty="0" smtClean="0">
                <a:solidFill>
                  <a:schemeClr val="bg1"/>
                </a:solidFill>
              </a:rPr>
              <a:t>For example:</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     except(</a:t>
            </a:r>
            <a:r>
              <a:rPr lang="en-IE" dirty="0" err="1" smtClean="0">
                <a:solidFill>
                  <a:schemeClr val="bg1"/>
                </a:solidFill>
                <a:latin typeface="Courier New" panose="02070309020205020404" pitchFamily="49" charset="0"/>
                <a:cs typeface="Courier New" panose="02070309020205020404" pitchFamily="49" charset="0"/>
              </a:rPr>
              <a:t>TypeError</a:t>
            </a:r>
            <a:r>
              <a:rPr lang="en-IE" dirty="0">
                <a:solidFill>
                  <a:schemeClr val="bg1"/>
                </a:solidFill>
                <a:latin typeface="Courier New" panose="02070309020205020404" pitchFamily="49" charset="0"/>
                <a:cs typeface="Courier New" panose="02070309020205020404" pitchFamily="49" charset="0"/>
              </a:rPr>
              <a:t>, </a:t>
            </a:r>
            <a:r>
              <a:rPr lang="en-IE" dirty="0" err="1">
                <a:solidFill>
                  <a:schemeClr val="bg1"/>
                </a:solidFill>
                <a:latin typeface="Courier New" panose="02070309020205020404" pitchFamily="49" charset="0"/>
                <a:cs typeface="Courier New" panose="02070309020205020404" pitchFamily="49" charset="0"/>
              </a:rPr>
              <a:t>ValueError</a:t>
            </a:r>
            <a:r>
              <a:rPr lang="en-IE" dirty="0">
                <a:solidFill>
                  <a:schemeClr val="bg1"/>
                </a:solidFill>
                <a:latin typeface="Courier New" panose="02070309020205020404" pitchFamily="49" charset="0"/>
                <a:cs typeface="Courier New" panose="02070309020205020404" pitchFamily="49" charset="0"/>
              </a:rPr>
              <a:t>):</a:t>
            </a:r>
            <a:endParaRPr lang="en-IE" dirty="0">
              <a:solidFill>
                <a:schemeClr val="bg1"/>
              </a:solidFill>
            </a:endParaRPr>
          </a:p>
        </p:txBody>
      </p:sp>
    </p:spTree>
    <p:extLst>
      <p:ext uri="{BB962C8B-B14F-4D97-AF65-F5344CB8AC3E}">
        <p14:creationId xmlns:p14="http://schemas.microsoft.com/office/powerpoint/2010/main" val="39915981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ExceptionHandling4</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print(float(</a:t>
            </a:r>
            <a:r>
              <a:rPr lang="en-IE" sz="2400" dirty="0" err="1" smtClean="0">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except(</a:t>
            </a:r>
            <a:r>
              <a:rPr lang="en-IE" sz="2400" dirty="0" err="1" smtClean="0">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7651713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ExceptionHandling4</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print(float(</a:t>
            </a:r>
            <a:r>
              <a:rPr lang="en-IE" sz="2400" dirty="0" err="1" smtClean="0">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
        <p:nvSpPr>
          <p:cNvPr id="5" name="Rounded Rectangle 4"/>
          <p:cNvSpPr/>
          <p:nvPr/>
        </p:nvSpPr>
        <p:spPr>
          <a:xfrm>
            <a:off x="3430910" y="5085184"/>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Checking for a </a:t>
            </a:r>
            <a:r>
              <a:rPr lang="en-IE" sz="2400" dirty="0" err="1" smtClean="0"/>
              <a:t>TypeError</a:t>
            </a:r>
            <a:r>
              <a:rPr lang="en-IE" sz="2400" dirty="0" smtClean="0"/>
              <a:t> and </a:t>
            </a:r>
            <a:r>
              <a:rPr lang="en-IE" sz="2400" dirty="0" err="1" smtClean="0"/>
              <a:t>ValueError</a:t>
            </a:r>
            <a:r>
              <a:rPr lang="en-IE" sz="2400" dirty="0" smtClean="0"/>
              <a:t>.</a:t>
            </a:r>
            <a:endParaRPr lang="en-IE" sz="2400" dirty="0"/>
          </a:p>
        </p:txBody>
      </p:sp>
      <p:sp>
        <p:nvSpPr>
          <p:cNvPr id="6" name="Rounded Rectangle 5"/>
          <p:cNvSpPr/>
          <p:nvPr/>
        </p:nvSpPr>
        <p:spPr>
          <a:xfrm>
            <a:off x="3430910" y="5877272"/>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err="1" smtClean="0"/>
              <a:t>TypeError</a:t>
            </a:r>
            <a:r>
              <a:rPr lang="en-IE" sz="2400" dirty="0" smtClean="0"/>
              <a:t>: float(None)</a:t>
            </a:r>
            <a:endParaRPr lang="en-IE" sz="2400" dirty="0"/>
          </a:p>
          <a:p>
            <a:pPr algn="ctr"/>
            <a:r>
              <a:rPr lang="en-IE" sz="2400" dirty="0" err="1" smtClean="0"/>
              <a:t>ValueError</a:t>
            </a:r>
            <a:r>
              <a:rPr lang="en-IE" sz="2400" dirty="0" smtClean="0"/>
              <a:t>: float(“Hi!”)</a:t>
            </a:r>
            <a:endParaRPr lang="en-IE" sz="2400" dirty="0"/>
          </a:p>
        </p:txBody>
      </p:sp>
    </p:spTree>
    <p:extLst>
      <p:ext uri="{BB962C8B-B14F-4D97-AF65-F5344CB8AC3E}">
        <p14:creationId xmlns:p14="http://schemas.microsoft.com/office/powerpoint/2010/main" val="1571435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dirty="0" smtClean="0">
                <a:solidFill>
                  <a:schemeClr val="bg1"/>
                </a:solidFill>
              </a:rPr>
              <a:t>We can also handle multiple exceptions individually by listing them in a </a:t>
            </a:r>
            <a:r>
              <a:rPr lang="en-IE" dirty="0" err="1" smtClean="0">
                <a:solidFill>
                  <a:schemeClr val="bg1"/>
                </a:solidFill>
              </a:rPr>
              <a:t>seperate</a:t>
            </a:r>
            <a:r>
              <a:rPr lang="en-IE" dirty="0" smtClean="0">
                <a:solidFill>
                  <a:schemeClr val="bg1"/>
                </a:solidFill>
              </a:rPr>
              <a:t> </a:t>
            </a:r>
            <a:r>
              <a:rPr lang="en-IE" dirty="0" smtClean="0">
                <a:solidFill>
                  <a:schemeClr val="bg1"/>
                </a:solidFill>
                <a:latin typeface="Courier New" panose="02070309020205020404" pitchFamily="49" charset="0"/>
                <a:cs typeface="Courier New" panose="02070309020205020404" pitchFamily="49" charset="0"/>
              </a:rPr>
              <a:t>except</a:t>
            </a:r>
            <a:r>
              <a:rPr lang="en-IE" dirty="0" smtClean="0">
                <a:solidFill>
                  <a:schemeClr val="bg1"/>
                </a:solidFill>
              </a:rPr>
              <a:t> clauses.</a:t>
            </a:r>
          </a:p>
          <a:p>
            <a:endParaRPr lang="en-IE" dirty="0" smtClean="0">
              <a:solidFill>
                <a:schemeClr val="bg1"/>
              </a:solidFill>
            </a:endParaRPr>
          </a:p>
          <a:p>
            <a:r>
              <a:rPr lang="en-IE" dirty="0" smtClean="0">
                <a:solidFill>
                  <a:schemeClr val="bg1"/>
                </a:solidFill>
              </a:rPr>
              <a:t>For example:</a:t>
            </a:r>
          </a:p>
          <a:p>
            <a:pPr marL="0" indent="0">
              <a:buNone/>
            </a:pPr>
            <a:r>
              <a:rPr lang="en-IE" dirty="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     except </a:t>
            </a:r>
            <a:r>
              <a:rPr lang="en-IE" dirty="0" err="1" smtClean="0">
                <a:solidFill>
                  <a:schemeClr val="bg1"/>
                </a:solidFill>
                <a:latin typeface="Courier New" panose="02070309020205020404" pitchFamily="49" charset="0"/>
                <a:cs typeface="Courier New" panose="02070309020205020404" pitchFamily="49" charset="0"/>
              </a:rPr>
              <a:t>TypeError</a:t>
            </a:r>
            <a:r>
              <a:rPr lang="en-IE" dirty="0" smtClean="0">
                <a:solidFill>
                  <a:schemeClr val="bg1"/>
                </a:solidFill>
                <a:latin typeface="Courier New" panose="02070309020205020404" pitchFamily="49" charset="0"/>
                <a:cs typeface="Courier New" panose="02070309020205020404" pitchFamily="49" charset="0"/>
              </a:rPr>
              <a:t>:</a:t>
            </a:r>
          </a:p>
          <a:p>
            <a:pPr marL="0" indent="0">
              <a:buNone/>
            </a:pPr>
            <a:r>
              <a:rPr lang="en-IE" dirty="0">
                <a:solidFill>
                  <a:schemeClr val="bg1"/>
                </a:solidFill>
                <a:latin typeface="Courier New" panose="02070309020205020404" pitchFamily="49" charset="0"/>
                <a:cs typeface="Courier New" panose="02070309020205020404" pitchFamily="49" charset="0"/>
              </a:rPr>
              <a:t> </a:t>
            </a:r>
            <a:endParaRPr lang="en-IE" dirty="0" smtClean="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      except </a:t>
            </a:r>
            <a:r>
              <a:rPr lang="en-IE" dirty="0" err="1" smtClean="0">
                <a:solidFill>
                  <a:schemeClr val="bg1"/>
                </a:solidFill>
                <a:latin typeface="Courier New" panose="02070309020205020404" pitchFamily="49" charset="0"/>
                <a:cs typeface="Courier New" panose="02070309020205020404" pitchFamily="49" charset="0"/>
              </a:rPr>
              <a:t>ValueError</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endParaRPr>
          </a:p>
        </p:txBody>
      </p:sp>
    </p:spTree>
    <p:extLst>
      <p:ext uri="{BB962C8B-B14F-4D97-AF65-F5344CB8AC3E}">
        <p14:creationId xmlns:p14="http://schemas.microsoft.com/office/powerpoint/2010/main" val="15887181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fontScale="925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ExceptionHandling5</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print(float(</a:t>
            </a:r>
            <a:r>
              <a:rPr lang="en-IE" sz="2400" dirty="0" err="1" smtClean="0">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 </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smtClean="0">
                <a:solidFill>
                  <a:schemeClr val="bg1"/>
                </a:solidFill>
                <a:latin typeface="Courier New" panose="02070309020205020404" pitchFamily="49" charset="0"/>
                <a:cs typeface="Courier New" panose="02070309020205020404" pitchFamily="49" charset="0"/>
              </a:rPr>
              <a:t>("Type </a:t>
            </a:r>
            <a:r>
              <a:rPr lang="en-IE" sz="2400" dirty="0">
                <a:solidFill>
                  <a:schemeClr val="bg1"/>
                </a:solidFill>
                <a:latin typeface="Courier New" panose="02070309020205020404" pitchFamily="49" charset="0"/>
                <a:cs typeface="Courier New" panose="02070309020205020404" pitchFamily="49" charset="0"/>
              </a:rPr>
              <a:t>Error: Dude, you typed in a NULL </a:t>
            </a:r>
            <a:r>
              <a:rPr lang="en-IE" sz="2400" dirty="0" smtClean="0">
                <a:solidFill>
                  <a:schemeClr val="bg1"/>
                </a:solidFill>
                <a:latin typeface="Courier New" panose="02070309020205020404" pitchFamily="49" charset="0"/>
                <a:cs typeface="Courier New" panose="02070309020205020404" pitchFamily="49" charset="0"/>
              </a:rPr>
              <a: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print("Value Error: Dude, you typed in </a:t>
            </a:r>
            <a:r>
              <a:rPr lang="en-IE" sz="2400" dirty="0" smtClean="0">
                <a:solidFill>
                  <a:schemeClr val="bg1"/>
                </a:solidFill>
                <a:latin typeface="Courier New" panose="02070309020205020404" pitchFamily="49" charset="0"/>
                <a:cs typeface="Courier New" panose="02070309020205020404" pitchFamily="49" charset="0"/>
              </a:rPr>
              <a:t>characters")</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296587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When an error occurs in a program that causes the program to crash, we call that an “</a:t>
            </a:r>
            <a:r>
              <a:rPr lang="en-IE" i="1" dirty="0" smtClean="0">
                <a:solidFill>
                  <a:schemeClr val="bg1"/>
                </a:solidFill>
              </a:rPr>
              <a:t>exception</a:t>
            </a:r>
            <a:r>
              <a:rPr lang="en-IE" dirty="0" smtClean="0">
                <a:solidFill>
                  <a:schemeClr val="bg1"/>
                </a:solidFill>
              </a:rPr>
              <a:t>” (since something exceptional has occurred).</a:t>
            </a:r>
          </a:p>
          <a:p>
            <a:endParaRPr lang="en-IE" dirty="0">
              <a:solidFill>
                <a:schemeClr val="bg1"/>
              </a:solidFill>
            </a:endParaRPr>
          </a:p>
          <a:p>
            <a:r>
              <a:rPr lang="en-IE" dirty="0" smtClean="0">
                <a:solidFill>
                  <a:schemeClr val="bg1"/>
                </a:solidFill>
              </a:rPr>
              <a:t>We say that “</a:t>
            </a:r>
            <a:r>
              <a:rPr lang="en-IE" i="1" dirty="0" smtClean="0">
                <a:solidFill>
                  <a:schemeClr val="bg1"/>
                </a:solidFill>
              </a:rPr>
              <a:t>Python raises an exception</a:t>
            </a:r>
            <a:r>
              <a:rPr lang="en-IE" dirty="0" smtClean="0">
                <a:solidFill>
                  <a:schemeClr val="bg1"/>
                </a:solidFill>
              </a:rPr>
              <a:t>” when an error occurs.</a:t>
            </a:r>
            <a:endParaRPr lang="en-IE" dirty="0">
              <a:solidFill>
                <a:schemeClr val="bg1"/>
              </a:solidFill>
            </a:endParaRPr>
          </a:p>
        </p:txBody>
      </p:sp>
    </p:spTree>
    <p:extLst>
      <p:ext uri="{BB962C8B-B14F-4D97-AF65-F5344CB8AC3E}">
        <p14:creationId xmlns:p14="http://schemas.microsoft.com/office/powerpoint/2010/main" val="9627192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fontScale="925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ExceptionHandling5</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        print(float(</a:t>
            </a:r>
            <a:r>
              <a:rPr lang="en-IE" sz="2400" dirty="0" err="1" smtClean="0">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 </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smtClean="0">
                <a:solidFill>
                  <a:schemeClr val="bg1"/>
                </a:solidFill>
                <a:latin typeface="Courier New" panose="02070309020205020404" pitchFamily="49" charset="0"/>
                <a:cs typeface="Courier New" panose="02070309020205020404" pitchFamily="49" charset="0"/>
              </a:rPr>
              <a:t>("Type </a:t>
            </a:r>
            <a:r>
              <a:rPr lang="en-IE" sz="2400" dirty="0">
                <a:solidFill>
                  <a:schemeClr val="bg1"/>
                </a:solidFill>
                <a:latin typeface="Courier New" panose="02070309020205020404" pitchFamily="49" charset="0"/>
                <a:cs typeface="Courier New" panose="02070309020205020404" pitchFamily="49" charset="0"/>
              </a:rPr>
              <a:t>Error: Dude, you typed in a NULL </a:t>
            </a:r>
            <a:r>
              <a:rPr lang="en-IE" sz="2400" dirty="0" smtClean="0">
                <a:solidFill>
                  <a:schemeClr val="bg1"/>
                </a:solidFill>
                <a:latin typeface="Courier New" panose="02070309020205020404" pitchFamily="49" charset="0"/>
                <a:cs typeface="Courier New" panose="02070309020205020404" pitchFamily="49" charset="0"/>
              </a:rPr>
              <a:t>value”)</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print("Value Error: Dude, you typed in </a:t>
            </a:r>
            <a:r>
              <a:rPr lang="en-IE" sz="2400" dirty="0" smtClean="0">
                <a:solidFill>
                  <a:schemeClr val="bg1"/>
                </a:solidFill>
                <a:latin typeface="Courier New" panose="02070309020205020404" pitchFamily="49" charset="0"/>
                <a:cs typeface="Courier New" panose="02070309020205020404" pitchFamily="49" charset="0"/>
              </a:rPr>
              <a:t>characters")</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
        <p:nvSpPr>
          <p:cNvPr id="5" name="Rounded Rectangle 4"/>
          <p:cNvSpPr/>
          <p:nvPr/>
        </p:nvSpPr>
        <p:spPr>
          <a:xfrm>
            <a:off x="3430910" y="5085184"/>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Checking for a </a:t>
            </a:r>
            <a:r>
              <a:rPr lang="en-IE" sz="2400" dirty="0" err="1" smtClean="0"/>
              <a:t>TypeError</a:t>
            </a:r>
            <a:r>
              <a:rPr lang="en-IE" sz="2400" dirty="0" smtClean="0"/>
              <a:t> and </a:t>
            </a:r>
            <a:r>
              <a:rPr lang="en-IE" sz="2400" dirty="0" err="1" smtClean="0"/>
              <a:t>ValueError</a:t>
            </a:r>
            <a:r>
              <a:rPr lang="en-IE" sz="2400" dirty="0" smtClean="0"/>
              <a:t>.</a:t>
            </a:r>
            <a:endParaRPr lang="en-IE" sz="2400" dirty="0"/>
          </a:p>
        </p:txBody>
      </p:sp>
      <p:sp>
        <p:nvSpPr>
          <p:cNvPr id="6" name="Rounded Rectangle 5"/>
          <p:cNvSpPr/>
          <p:nvPr/>
        </p:nvSpPr>
        <p:spPr>
          <a:xfrm>
            <a:off x="3430910" y="5877272"/>
            <a:ext cx="8208912"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err="1" smtClean="0"/>
              <a:t>TypeError</a:t>
            </a:r>
            <a:r>
              <a:rPr lang="en-IE" sz="2400" dirty="0" smtClean="0"/>
              <a:t>: float(None)</a:t>
            </a:r>
            <a:endParaRPr lang="en-IE" sz="2400" dirty="0"/>
          </a:p>
          <a:p>
            <a:pPr algn="ctr"/>
            <a:r>
              <a:rPr lang="en-IE" sz="2400" dirty="0" err="1" smtClean="0"/>
              <a:t>ValueError</a:t>
            </a:r>
            <a:r>
              <a:rPr lang="en-IE" sz="2400" dirty="0" smtClean="0"/>
              <a:t>: float(“Hi!”)</a:t>
            </a:r>
            <a:endParaRPr lang="en-IE" sz="2400" dirty="0"/>
          </a:p>
        </p:txBody>
      </p:sp>
    </p:spTree>
    <p:extLst>
      <p:ext uri="{BB962C8B-B14F-4D97-AF65-F5344CB8AC3E}">
        <p14:creationId xmlns:p14="http://schemas.microsoft.com/office/powerpoint/2010/main" val="25261910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dirty="0" smtClean="0">
                <a:solidFill>
                  <a:schemeClr val="bg1"/>
                </a:solidFill>
              </a:rPr>
              <a:t>When an exception occurs, that exception passes a system message back to the program as well that can be printed out.</a:t>
            </a:r>
          </a:p>
          <a:p>
            <a:endParaRPr lang="en-IE" dirty="0">
              <a:solidFill>
                <a:schemeClr val="bg1"/>
              </a:solidFill>
            </a:endParaRPr>
          </a:p>
          <a:p>
            <a:r>
              <a:rPr lang="en-IE" dirty="0" smtClean="0">
                <a:solidFill>
                  <a:schemeClr val="bg1"/>
                </a:solidFill>
              </a:rPr>
              <a:t>For example:</a:t>
            </a:r>
          </a:p>
          <a:p>
            <a:pPr marL="0" indent="0">
              <a:buNone/>
            </a:pPr>
            <a:r>
              <a:rPr lang="en-IE" dirty="0" smtClean="0">
                <a:solidFill>
                  <a:schemeClr val="bg1"/>
                </a:solidFill>
                <a:latin typeface="Courier New" panose="02070309020205020404" pitchFamily="49" charset="0"/>
                <a:cs typeface="Courier New" panose="02070309020205020404" pitchFamily="49" charset="0"/>
              </a:rPr>
              <a:t>   except </a:t>
            </a:r>
            <a:r>
              <a:rPr lang="en-IE" dirty="0" err="1" smtClean="0">
                <a:solidFill>
                  <a:schemeClr val="bg1"/>
                </a:solidFill>
                <a:latin typeface="Courier New" panose="02070309020205020404" pitchFamily="49" charset="0"/>
                <a:cs typeface="Courier New" panose="02070309020205020404" pitchFamily="49" charset="0"/>
              </a:rPr>
              <a:t>TypeError</a:t>
            </a:r>
            <a:r>
              <a:rPr lang="en-IE" dirty="0" smtClean="0">
                <a:solidFill>
                  <a:schemeClr val="bg1"/>
                </a:solidFill>
                <a:latin typeface="Courier New" panose="02070309020205020404" pitchFamily="49" charset="0"/>
                <a:cs typeface="Courier New" panose="02070309020205020404" pitchFamily="49" charset="0"/>
              </a:rPr>
              <a:t> as </a:t>
            </a:r>
            <a:r>
              <a:rPr lang="en-IE" dirty="0" err="1">
                <a:solidFill>
                  <a:schemeClr val="bg1"/>
                </a:solidFill>
                <a:latin typeface="Courier New" panose="02070309020205020404" pitchFamily="49" charset="0"/>
                <a:cs typeface="Courier New" panose="02070309020205020404" pitchFamily="49" charset="0"/>
              </a:rPr>
              <a:t>SysMessage</a:t>
            </a:r>
            <a:r>
              <a:rPr lang="en-IE" dirty="0" smtClean="0">
                <a:solidFill>
                  <a:schemeClr val="bg1"/>
                </a:solidFill>
                <a:latin typeface="Courier New" panose="02070309020205020404" pitchFamily="49" charset="0"/>
                <a:cs typeface="Courier New" panose="02070309020205020404" pitchFamily="49" charset="0"/>
              </a:rPr>
              <a:t>:</a:t>
            </a:r>
            <a:endParaRPr lang="en-IE" dirty="0">
              <a:solidFill>
                <a:schemeClr val="bg1"/>
              </a:solidFill>
              <a:latin typeface="Courier New" panose="02070309020205020404" pitchFamily="49" charset="0"/>
              <a:cs typeface="Courier New" panose="02070309020205020404" pitchFamily="49" charset="0"/>
            </a:endParaRPr>
          </a:p>
          <a:p>
            <a:pPr marL="0" indent="0">
              <a:buNone/>
            </a:pPr>
            <a:r>
              <a:rPr lang="en-IE" dirty="0" smtClean="0">
                <a:solidFill>
                  <a:schemeClr val="bg1"/>
                </a:solidFill>
                <a:latin typeface="Courier New" panose="02070309020205020404" pitchFamily="49" charset="0"/>
                <a:cs typeface="Courier New" panose="02070309020205020404" pitchFamily="49" charset="0"/>
              </a:rPr>
              <a:t>      print</a:t>
            </a:r>
            <a:r>
              <a:rPr lang="en-IE" dirty="0">
                <a:solidFill>
                  <a:schemeClr val="bg1"/>
                </a:solidFill>
                <a:latin typeface="Courier New" panose="02070309020205020404" pitchFamily="49" charset="0"/>
                <a:cs typeface="Courier New" panose="02070309020205020404" pitchFamily="49" charset="0"/>
              </a:rPr>
              <a:t>("System Message:", </a:t>
            </a:r>
            <a:r>
              <a:rPr lang="en-IE" dirty="0" err="1">
                <a:solidFill>
                  <a:schemeClr val="bg1"/>
                </a:solidFill>
                <a:latin typeface="Courier New" panose="02070309020205020404" pitchFamily="49" charset="0"/>
                <a:cs typeface="Courier New" panose="02070309020205020404" pitchFamily="49" charset="0"/>
              </a:rPr>
              <a:t>SysMessage</a:t>
            </a:r>
            <a:r>
              <a:rPr lang="en-IE" dirty="0">
                <a:solidFill>
                  <a:schemeClr val="bg1"/>
                </a:solidFill>
                <a:latin typeface="Courier New" panose="02070309020205020404" pitchFamily="49" charset="0"/>
                <a:cs typeface="Courier New" panose="02070309020205020404" pitchFamily="49" charset="0"/>
              </a:rPr>
              <a:t>)</a:t>
            </a:r>
            <a:endParaRPr lang="en-IE" dirty="0">
              <a:solidFill>
                <a:schemeClr val="bg1"/>
              </a:solidFill>
            </a:endParaRPr>
          </a:p>
        </p:txBody>
      </p:sp>
    </p:spTree>
    <p:extLst>
      <p:ext uri="{BB962C8B-B14F-4D97-AF65-F5344CB8AC3E}">
        <p14:creationId xmlns:p14="http://schemas.microsoft.com/office/powerpoint/2010/main" val="17020001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lnSpcReduction="1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ExceptionHandling6</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print(float(</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 as </a:t>
            </a:r>
            <a:r>
              <a:rPr lang="en-IE" sz="2400" dirty="0" err="1">
                <a:solidFill>
                  <a:schemeClr val="bg1"/>
                </a:solidFill>
                <a:latin typeface="Courier New" panose="02070309020205020404" pitchFamily="49" charset="0"/>
                <a:cs typeface="Courier New" panose="02070309020205020404" pitchFamily="49" charset="0"/>
              </a:rPr>
              <a:t>SysMessage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print("System Message:", </a:t>
            </a:r>
            <a:r>
              <a:rPr lang="en-IE" sz="2400" dirty="0" err="1">
                <a:solidFill>
                  <a:schemeClr val="bg1"/>
                </a:solidFill>
                <a:latin typeface="Courier New" panose="02070309020205020404" pitchFamily="49" charset="0"/>
                <a:cs typeface="Courier New" panose="02070309020205020404" pitchFamily="49" charset="0"/>
              </a:rPr>
              <a:t>SysMessage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971086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lnSpcReduction="1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ExceptionHandling6</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for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in (None, "Hi!"):</a:t>
            </a:r>
          </a:p>
          <a:p>
            <a:pPr marL="0" indent="0">
              <a:buNone/>
            </a:pPr>
            <a:r>
              <a:rPr lang="en-IE" sz="2400" dirty="0">
                <a:solidFill>
                  <a:schemeClr val="bg1"/>
                </a:solidFill>
                <a:latin typeface="Courier New" panose="02070309020205020404" pitchFamily="49" charset="0"/>
                <a:cs typeface="Courier New" panose="02070309020205020404" pitchFamily="49" charset="0"/>
              </a:rPr>
              <a:t># DO</a:t>
            </a:r>
          </a:p>
          <a:p>
            <a:pPr marL="0" indent="0">
              <a:buNone/>
            </a:pPr>
            <a:r>
              <a:rPr lang="en-IE" sz="2400" dirty="0">
                <a:solidFill>
                  <a:schemeClr val="bg1"/>
                </a:solidFill>
                <a:latin typeface="Courier New" panose="02070309020205020404" pitchFamily="49" charset="0"/>
                <a:cs typeface="Courier New" panose="02070309020205020404" pitchFamily="49" charset="0"/>
              </a:rPr>
              <a:t>    try:</a:t>
            </a:r>
          </a:p>
          <a:p>
            <a:pPr marL="0" indent="0">
              <a:buNone/>
            </a:pPr>
            <a:r>
              <a:rPr lang="en-IE" sz="2400" dirty="0">
                <a:solidFill>
                  <a:schemeClr val="bg1"/>
                </a:solidFill>
                <a:latin typeface="Courier New" panose="02070309020205020404" pitchFamily="49" charset="0"/>
                <a:cs typeface="Courier New" panose="02070309020205020404" pitchFamily="49" charset="0"/>
              </a:rPr>
              <a:t>        print(float(</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except(</a:t>
            </a:r>
            <a:r>
              <a:rPr lang="en-IE" sz="2400" dirty="0" err="1">
                <a:solidFill>
                  <a:schemeClr val="bg1"/>
                </a:solidFill>
                <a:latin typeface="Courier New" panose="02070309020205020404" pitchFamily="49" charset="0"/>
                <a:cs typeface="Courier New" panose="02070309020205020404" pitchFamily="49" charset="0"/>
              </a:rPr>
              <a:t>TypeError</a:t>
            </a: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 as </a:t>
            </a:r>
            <a:r>
              <a:rPr lang="en-IE" sz="2400" dirty="0" err="1">
                <a:solidFill>
                  <a:schemeClr val="bg1"/>
                </a:solidFill>
                <a:latin typeface="Courier New" panose="02070309020205020404" pitchFamily="49" charset="0"/>
                <a:cs typeface="Courier New" panose="02070309020205020404" pitchFamily="49" charset="0"/>
              </a:rPr>
              <a:t>SysMessage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print("System Message:", </a:t>
            </a:r>
            <a:r>
              <a:rPr lang="en-IE" sz="2400" dirty="0" err="1">
                <a:solidFill>
                  <a:schemeClr val="bg1"/>
                </a:solidFill>
                <a:latin typeface="Courier New" panose="02070309020205020404" pitchFamily="49" charset="0"/>
                <a:cs typeface="Courier New" panose="02070309020205020404" pitchFamily="49" charset="0"/>
              </a:rPr>
              <a:t>SysMessage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ENDFOR;</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
        <p:nvSpPr>
          <p:cNvPr id="5" name="Rounded Rectangle 4"/>
          <p:cNvSpPr/>
          <p:nvPr/>
        </p:nvSpPr>
        <p:spPr>
          <a:xfrm>
            <a:off x="478582" y="5733256"/>
            <a:ext cx="11161240" cy="86401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a:t>System Message: </a:t>
            </a:r>
            <a:r>
              <a:rPr lang="en-IE" sz="2400" i="1" dirty="0"/>
              <a:t>float() argument must be a string or a number, not '</a:t>
            </a:r>
            <a:r>
              <a:rPr lang="en-IE" sz="2400" i="1" dirty="0" err="1"/>
              <a:t>NoneType</a:t>
            </a:r>
            <a:r>
              <a:rPr lang="en-IE" sz="2400" i="1" dirty="0"/>
              <a:t>'</a:t>
            </a:r>
          </a:p>
          <a:p>
            <a:pPr algn="ctr"/>
            <a:r>
              <a:rPr lang="en-IE" sz="2400" dirty="0"/>
              <a:t>System Message: </a:t>
            </a:r>
            <a:r>
              <a:rPr lang="en-IE" sz="2400" i="1" dirty="0"/>
              <a:t>could not convert string to float: 'Hi!'</a:t>
            </a:r>
          </a:p>
        </p:txBody>
      </p:sp>
    </p:spTree>
    <p:extLst>
      <p:ext uri="{BB962C8B-B14F-4D97-AF65-F5344CB8AC3E}">
        <p14:creationId xmlns:p14="http://schemas.microsoft.com/office/powerpoint/2010/main" val="23591125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r>
              <a:rPr lang="en-IE" dirty="0" smtClean="0">
                <a:solidFill>
                  <a:schemeClr val="bg1"/>
                </a:solidFill>
              </a:rPr>
              <a:t>For can also add a single </a:t>
            </a:r>
            <a:r>
              <a:rPr lang="en-IE" dirty="0" smtClean="0">
                <a:solidFill>
                  <a:schemeClr val="bg1"/>
                </a:solidFill>
                <a:latin typeface="Courier New" panose="02070309020205020404" pitchFamily="49" charset="0"/>
                <a:cs typeface="Courier New" panose="02070309020205020404" pitchFamily="49" charset="0"/>
              </a:rPr>
              <a:t>else</a:t>
            </a:r>
            <a:r>
              <a:rPr lang="en-IE" dirty="0" smtClean="0">
                <a:solidFill>
                  <a:schemeClr val="bg1"/>
                </a:solidFill>
              </a:rPr>
              <a:t> statement to the </a:t>
            </a:r>
            <a:r>
              <a:rPr lang="en-IE" dirty="0" smtClean="0">
                <a:solidFill>
                  <a:schemeClr val="bg1"/>
                </a:solidFill>
                <a:latin typeface="Courier New" panose="02070309020205020404" pitchFamily="49" charset="0"/>
                <a:cs typeface="Courier New" panose="02070309020205020404" pitchFamily="49" charset="0"/>
              </a:rPr>
              <a:t>except</a:t>
            </a:r>
            <a:r>
              <a:rPr lang="en-IE" dirty="0" smtClean="0">
                <a:solidFill>
                  <a:schemeClr val="bg1"/>
                </a:solidFill>
              </a:rPr>
              <a:t> block.</a:t>
            </a:r>
          </a:p>
          <a:p>
            <a:endParaRPr lang="en-IE" dirty="0">
              <a:solidFill>
                <a:schemeClr val="bg1"/>
              </a:solidFill>
            </a:endParaRPr>
          </a:p>
          <a:p>
            <a:r>
              <a:rPr lang="en-IE" dirty="0" smtClean="0">
                <a:solidFill>
                  <a:schemeClr val="bg1"/>
                </a:solidFill>
              </a:rPr>
              <a:t>This </a:t>
            </a:r>
            <a:r>
              <a:rPr lang="en-IE" dirty="0" smtClean="0">
                <a:solidFill>
                  <a:schemeClr val="bg1"/>
                </a:solidFill>
                <a:latin typeface="Courier New" panose="02070309020205020404" pitchFamily="49" charset="0"/>
                <a:cs typeface="Courier New" panose="02070309020205020404" pitchFamily="49" charset="0"/>
              </a:rPr>
              <a:t>else</a:t>
            </a:r>
            <a:r>
              <a:rPr lang="en-IE" dirty="0" smtClean="0">
                <a:solidFill>
                  <a:schemeClr val="bg1"/>
                </a:solidFill>
              </a:rPr>
              <a:t> statement is executed if no exceptions are raised in the </a:t>
            </a:r>
            <a:r>
              <a:rPr lang="en-IE" dirty="0" smtClean="0">
                <a:solidFill>
                  <a:schemeClr val="bg1"/>
                </a:solidFill>
                <a:latin typeface="Courier New" panose="02070309020205020404" pitchFamily="49" charset="0"/>
                <a:cs typeface="Courier New" panose="02070309020205020404" pitchFamily="49" charset="0"/>
              </a:rPr>
              <a:t>try</a:t>
            </a:r>
            <a:r>
              <a:rPr lang="en-IE" dirty="0" smtClean="0">
                <a:solidFill>
                  <a:schemeClr val="bg1"/>
                </a:solidFill>
              </a:rPr>
              <a:t> block.</a:t>
            </a:r>
            <a:endParaRPr lang="en-IE" dirty="0">
              <a:solidFill>
                <a:schemeClr val="bg1"/>
              </a:solidFill>
            </a:endParaRPr>
          </a:p>
        </p:txBody>
      </p:sp>
    </p:spTree>
    <p:extLst>
      <p:ext uri="{BB962C8B-B14F-4D97-AF65-F5344CB8AC3E}">
        <p14:creationId xmlns:p14="http://schemas.microsoft.com/office/powerpoint/2010/main" val="10086730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ExceptionHandling7</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(input("Please Input a Value:  "))</a:t>
            </a:r>
          </a:p>
          <a:p>
            <a:pPr marL="0" indent="0">
              <a:buNone/>
            </a:pPr>
            <a:r>
              <a:rPr lang="en-IE" sz="2400" dirty="0">
                <a:solidFill>
                  <a:schemeClr val="bg1"/>
                </a:solidFill>
                <a:latin typeface="Courier New" panose="02070309020205020404" pitchFamily="49" charset="0"/>
                <a:cs typeface="Courier New" panose="02070309020205020404" pitchFamily="49" charset="0"/>
              </a:rPr>
              <a:t>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print("Dude, you didn't type in a number!")</a:t>
            </a:r>
          </a:p>
          <a:p>
            <a:pPr marL="0" indent="0">
              <a:buNone/>
            </a:pPr>
            <a:r>
              <a:rPr lang="en-IE" sz="2400" dirty="0">
                <a:solidFill>
                  <a:schemeClr val="bg1"/>
                </a:solidFill>
                <a:latin typeface="Courier New" panose="02070309020205020404" pitchFamily="49" charset="0"/>
                <a:cs typeface="Courier New" panose="02070309020205020404" pitchFamily="49" charset="0"/>
              </a:rPr>
              <a:t>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value input was",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5697433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268760"/>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ExceptionHandling7</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int</a:t>
            </a:r>
            <a:r>
              <a:rPr lang="en-IE" sz="2400" dirty="0">
                <a:solidFill>
                  <a:schemeClr val="bg1"/>
                </a:solidFill>
                <a:latin typeface="Courier New" panose="02070309020205020404" pitchFamily="49" charset="0"/>
                <a:cs typeface="Courier New" panose="02070309020205020404" pitchFamily="49" charset="0"/>
              </a:rPr>
              <a:t>(input("Please Input a Value:  "))</a:t>
            </a:r>
          </a:p>
          <a:p>
            <a:pPr marL="0" indent="0">
              <a:buNone/>
            </a:pPr>
            <a:r>
              <a:rPr lang="en-IE" sz="2400" dirty="0">
                <a:solidFill>
                  <a:schemeClr val="bg1"/>
                </a:solidFill>
                <a:latin typeface="Courier New" panose="02070309020205020404" pitchFamily="49" charset="0"/>
                <a:cs typeface="Courier New" panose="02070309020205020404" pitchFamily="49" charset="0"/>
              </a:rPr>
              <a:t>except </a:t>
            </a:r>
            <a:r>
              <a:rPr lang="en-IE" sz="2400" dirty="0" err="1">
                <a:solidFill>
                  <a:schemeClr val="bg1"/>
                </a:solidFill>
                <a:latin typeface="Courier New" panose="02070309020205020404" pitchFamily="49" charset="0"/>
                <a:cs typeface="Courier New" panose="02070309020205020404" pitchFamily="49" charset="0"/>
              </a:rPr>
              <a:t>ValueError</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print("Dude, you didn't type in a number!")</a:t>
            </a:r>
          </a:p>
          <a:p>
            <a:pPr marL="0" indent="0">
              <a:buNone/>
            </a:pPr>
            <a:r>
              <a:rPr lang="en-IE" sz="2400" dirty="0">
                <a:solidFill>
                  <a:schemeClr val="bg1"/>
                </a:solidFill>
                <a:latin typeface="Courier New" panose="02070309020205020404" pitchFamily="49" charset="0"/>
                <a:cs typeface="Courier New" panose="02070309020205020404" pitchFamily="49" charset="0"/>
              </a:rPr>
              <a:t>else:</a:t>
            </a:r>
          </a:p>
          <a:p>
            <a:pPr marL="0" indent="0">
              <a:buNone/>
            </a:pPr>
            <a:r>
              <a:rPr lang="en-IE" sz="2400" dirty="0">
                <a:solidFill>
                  <a:schemeClr val="bg1"/>
                </a:solidFill>
                <a:latin typeface="Courier New" panose="02070309020205020404" pitchFamily="49" charset="0"/>
                <a:cs typeface="Courier New" panose="02070309020205020404" pitchFamily="49" charset="0"/>
              </a:rPr>
              <a:t>    print("The value input was", </a:t>
            </a:r>
            <a:r>
              <a:rPr lang="en-IE" sz="2400" dirty="0" err="1">
                <a:solidFill>
                  <a:schemeClr val="bg1"/>
                </a:solidFill>
                <a:latin typeface="Courier New" panose="02070309020205020404" pitchFamily="49" charset="0"/>
                <a:cs typeface="Courier New" panose="02070309020205020404" pitchFamily="49" charset="0"/>
              </a:rPr>
              <a:t>InputValue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endParaRPr lang="en-IE" sz="2400" dirty="0">
              <a:solidFill>
                <a:schemeClr val="bg1"/>
              </a:solidFill>
              <a:latin typeface="Courier New" panose="02070309020205020404" pitchFamily="49" charset="0"/>
              <a:cs typeface="Courier New" panose="02070309020205020404" pitchFamily="49" charset="0"/>
            </a:endParaRPr>
          </a:p>
        </p:txBody>
      </p:sp>
      <p:sp>
        <p:nvSpPr>
          <p:cNvPr id="4" name="Rounded Rectangle 3"/>
          <p:cNvSpPr/>
          <p:nvPr/>
        </p:nvSpPr>
        <p:spPr>
          <a:xfrm>
            <a:off x="478582" y="5733256"/>
            <a:ext cx="11161240" cy="864016"/>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dirty="0" smtClean="0"/>
              <a:t>An ELSE statement after the EXCEPT block allows the program to let the user know that the TRY statement </a:t>
            </a:r>
            <a:r>
              <a:rPr lang="en-IE" sz="2400" dirty="0" err="1" smtClean="0"/>
              <a:t>suceeded</a:t>
            </a:r>
            <a:r>
              <a:rPr lang="en-IE" sz="2400" dirty="0" smtClean="0"/>
              <a:t>.</a:t>
            </a:r>
            <a:endParaRPr lang="en-IE" sz="2400" i="1" dirty="0"/>
          </a:p>
        </p:txBody>
      </p:sp>
    </p:spTree>
    <p:extLst>
      <p:ext uri="{BB962C8B-B14F-4D97-AF65-F5344CB8AC3E}">
        <p14:creationId xmlns:p14="http://schemas.microsoft.com/office/powerpoint/2010/main" val="16950538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What happens if we try to open a file that doesn’t exist?</a:t>
            </a:r>
            <a:endParaRPr lang="en-IE" dirty="0">
              <a:solidFill>
                <a:schemeClr val="bg1"/>
              </a:solidFill>
            </a:endParaRPr>
          </a:p>
          <a:p>
            <a:endParaRPr lang="en-IE" dirty="0">
              <a:solidFill>
                <a:schemeClr val="bg1"/>
              </a:solidFill>
            </a:endParaRPr>
          </a:p>
        </p:txBody>
      </p:sp>
    </p:spTree>
    <p:extLst>
      <p:ext uri="{BB962C8B-B14F-4D97-AF65-F5344CB8AC3E}">
        <p14:creationId xmlns:p14="http://schemas.microsoft.com/office/powerpoint/2010/main" val="7479556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What happens if we try to open a file that doesn’t exist?</a:t>
            </a:r>
            <a:endParaRPr lang="en-IE" dirty="0">
              <a:solidFill>
                <a:schemeClr val="bg1"/>
              </a:solidFill>
            </a:endParaRPr>
          </a:p>
          <a:p>
            <a:endParaRPr lang="en-IE" dirty="0">
              <a:solidFill>
                <a:schemeClr val="bg1"/>
              </a:solidFill>
            </a:endParaRPr>
          </a:p>
        </p:txBody>
      </p:sp>
      <p:sp>
        <p:nvSpPr>
          <p:cNvPr id="4" name="Rounded Rectangle 3"/>
          <p:cNvSpPr/>
          <p:nvPr/>
        </p:nvSpPr>
        <p:spPr>
          <a:xfrm>
            <a:off x="694606" y="2708920"/>
            <a:ext cx="10801200" cy="316835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b="1" dirty="0" smtClean="0">
                <a:solidFill>
                  <a:schemeClr val="tx1"/>
                </a:solidFill>
                <a:latin typeface="Courier New" panose="02070309020205020404" pitchFamily="49" charset="0"/>
                <a:cs typeface="Courier New" panose="02070309020205020404" pitchFamily="49" charset="0"/>
              </a:rPr>
              <a:t>&gt;&gt;&gt; </a:t>
            </a:r>
            <a:endParaRPr lang="en-IE" sz="2400" b="1" dirty="0">
              <a:solidFill>
                <a:schemeClr val="tx1"/>
              </a:solidFill>
              <a:latin typeface="Courier New" panose="02070309020205020404" pitchFamily="49" charset="0"/>
              <a:cs typeface="Courier New" panose="02070309020205020404" pitchFamily="49" charset="0"/>
            </a:endParaRPr>
          </a:p>
          <a:p>
            <a:r>
              <a:rPr lang="en-IE" sz="2400" b="1" dirty="0" err="1">
                <a:solidFill>
                  <a:srgbClr val="FF0000"/>
                </a:solidFill>
                <a:latin typeface="Courier New" panose="02070309020205020404" pitchFamily="49" charset="0"/>
                <a:cs typeface="Courier New" panose="02070309020205020404" pitchFamily="49" charset="0"/>
              </a:rPr>
              <a:t>Traceback</a:t>
            </a:r>
            <a:r>
              <a:rPr lang="en-IE" sz="2400" b="1" dirty="0">
                <a:solidFill>
                  <a:srgbClr val="FF0000"/>
                </a:solidFill>
                <a:latin typeface="Courier New" panose="02070309020205020404" pitchFamily="49" charset="0"/>
                <a:cs typeface="Courier New" panose="02070309020205020404" pitchFamily="49" charset="0"/>
              </a:rPr>
              <a:t> (most recent call last):</a:t>
            </a:r>
          </a:p>
          <a:p>
            <a:r>
              <a:rPr lang="en-IE" sz="2400" b="1" dirty="0">
                <a:solidFill>
                  <a:srgbClr val="FF0000"/>
                </a:solidFill>
                <a:latin typeface="Courier New" panose="02070309020205020404" pitchFamily="49" charset="0"/>
                <a:cs typeface="Courier New" panose="02070309020205020404" pitchFamily="49" charset="0"/>
              </a:rPr>
              <a:t>  File "C:\</a:t>
            </a:r>
            <a:r>
              <a:rPr lang="en-IE" sz="2400" b="1" dirty="0" smtClean="0">
                <a:solidFill>
                  <a:srgbClr val="FF0000"/>
                </a:solidFill>
                <a:latin typeface="Courier New" panose="02070309020205020404" pitchFamily="49" charset="0"/>
                <a:cs typeface="Courier New" panose="02070309020205020404" pitchFamily="49" charset="0"/>
              </a:rPr>
              <a:t>Python34\FileRead.py</a:t>
            </a:r>
            <a:r>
              <a:rPr lang="en-IE" sz="2400" b="1" dirty="0">
                <a:solidFill>
                  <a:srgbClr val="FF0000"/>
                </a:solidFill>
                <a:latin typeface="Courier New" panose="02070309020205020404" pitchFamily="49" charset="0"/>
                <a:cs typeface="Courier New" panose="02070309020205020404" pitchFamily="49" charset="0"/>
              </a:rPr>
              <a:t>", line 3, in &lt;module&gt;</a:t>
            </a:r>
          </a:p>
          <a:p>
            <a:r>
              <a:rPr lang="en-IE" sz="2400" b="1" dirty="0">
                <a:solidFill>
                  <a:srgbClr val="FF0000"/>
                </a:solidFill>
                <a:latin typeface="Courier New" panose="02070309020205020404" pitchFamily="49" charset="0"/>
                <a:cs typeface="Courier New" panose="02070309020205020404" pitchFamily="49" charset="0"/>
              </a:rPr>
              <a:t>    </a:t>
            </a:r>
            <a:r>
              <a:rPr lang="en-IE" sz="2400" b="1" dirty="0" err="1">
                <a:solidFill>
                  <a:srgbClr val="FF0000"/>
                </a:solidFill>
                <a:latin typeface="Courier New" panose="02070309020205020404" pitchFamily="49" charset="0"/>
                <a:cs typeface="Courier New" panose="02070309020205020404" pitchFamily="49" charset="0"/>
              </a:rPr>
              <a:t>file_pointer</a:t>
            </a:r>
            <a:r>
              <a:rPr lang="en-IE" sz="2400" b="1" dirty="0">
                <a:solidFill>
                  <a:srgbClr val="FF0000"/>
                </a:solidFill>
                <a:latin typeface="Courier New" panose="02070309020205020404" pitchFamily="49" charset="0"/>
                <a:cs typeface="Courier New" panose="02070309020205020404" pitchFamily="49" charset="0"/>
              </a:rPr>
              <a:t> = open("C:\</a:t>
            </a:r>
            <a:r>
              <a:rPr lang="en-IE" sz="2400" b="1" dirty="0" smtClean="0">
                <a:solidFill>
                  <a:srgbClr val="FF0000"/>
                </a:solidFill>
                <a:latin typeface="Courier New" panose="02070309020205020404" pitchFamily="49" charset="0"/>
                <a:cs typeface="Courier New" panose="02070309020205020404" pitchFamily="49" charset="0"/>
              </a:rPr>
              <a:t>Python34\MyDtaa.txt</a:t>
            </a:r>
            <a:r>
              <a:rPr lang="en-IE" sz="2400" b="1" dirty="0">
                <a:solidFill>
                  <a:srgbClr val="FF0000"/>
                </a:solidFill>
                <a:latin typeface="Courier New" panose="02070309020205020404" pitchFamily="49" charset="0"/>
                <a:cs typeface="Courier New" panose="02070309020205020404" pitchFamily="49" charset="0"/>
              </a:rPr>
              <a:t>", "r")</a:t>
            </a:r>
          </a:p>
          <a:p>
            <a:r>
              <a:rPr lang="en-IE" sz="2400" b="1" dirty="0" err="1">
                <a:solidFill>
                  <a:srgbClr val="FF0000"/>
                </a:solidFill>
                <a:latin typeface="Courier New" panose="02070309020205020404" pitchFamily="49" charset="0"/>
                <a:cs typeface="Courier New" panose="02070309020205020404" pitchFamily="49" charset="0"/>
              </a:rPr>
              <a:t>FileNotFoundError</a:t>
            </a:r>
            <a:r>
              <a:rPr lang="en-IE" sz="2400" b="1" dirty="0">
                <a:solidFill>
                  <a:srgbClr val="FF0000"/>
                </a:solidFill>
                <a:latin typeface="Courier New" panose="02070309020205020404" pitchFamily="49" charset="0"/>
                <a:cs typeface="Courier New" panose="02070309020205020404" pitchFamily="49" charset="0"/>
              </a:rPr>
              <a:t>: [</a:t>
            </a:r>
            <a:r>
              <a:rPr lang="en-IE" sz="2400" b="1" dirty="0" err="1">
                <a:solidFill>
                  <a:srgbClr val="FF0000"/>
                </a:solidFill>
                <a:latin typeface="Courier New" panose="02070309020205020404" pitchFamily="49" charset="0"/>
                <a:cs typeface="Courier New" panose="02070309020205020404" pitchFamily="49" charset="0"/>
              </a:rPr>
              <a:t>Errno</a:t>
            </a:r>
            <a:r>
              <a:rPr lang="en-IE" sz="2400" b="1" dirty="0">
                <a:solidFill>
                  <a:srgbClr val="FF0000"/>
                </a:solidFill>
                <a:latin typeface="Courier New" panose="02070309020205020404" pitchFamily="49" charset="0"/>
                <a:cs typeface="Courier New" panose="02070309020205020404" pitchFamily="49" charset="0"/>
              </a:rPr>
              <a:t> 2] No such file or directory: 'C:\\Python34\\</a:t>
            </a:r>
            <a:r>
              <a:rPr lang="en-IE" sz="2400" b="1" dirty="0" smtClean="0">
                <a:solidFill>
                  <a:srgbClr val="FF0000"/>
                </a:solidFill>
                <a:latin typeface="Courier New" panose="02070309020205020404" pitchFamily="49" charset="0"/>
                <a:cs typeface="Courier New" panose="02070309020205020404" pitchFamily="49" charset="0"/>
              </a:rPr>
              <a:t>MyDtaa.txt'</a:t>
            </a:r>
            <a:endParaRPr lang="en-IE" sz="2400" b="1" dirty="0">
              <a:solidFill>
                <a:srgbClr val="FF0000"/>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956658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Python has a way of intercepting the exceptions (and handling it) before the program crashes, and exiting gracefully.</a:t>
            </a:r>
          </a:p>
          <a:p>
            <a:endParaRPr lang="en-IE" dirty="0">
              <a:solidFill>
                <a:schemeClr val="bg1"/>
              </a:solidFill>
            </a:endParaRPr>
          </a:p>
          <a:p>
            <a:r>
              <a:rPr lang="en-IE" dirty="0" smtClean="0">
                <a:solidFill>
                  <a:schemeClr val="bg1"/>
                </a:solidFill>
              </a:rPr>
              <a:t>Using the </a:t>
            </a:r>
            <a:r>
              <a:rPr lang="en-IE" dirty="0" smtClean="0">
                <a:solidFill>
                  <a:schemeClr val="bg1"/>
                </a:solidFill>
                <a:latin typeface="Courier New" panose="02070309020205020404" pitchFamily="49" charset="0"/>
                <a:cs typeface="Courier New" panose="02070309020205020404" pitchFamily="49" charset="0"/>
              </a:rPr>
              <a:t>try</a:t>
            </a:r>
            <a:r>
              <a:rPr lang="en-IE" dirty="0" smtClean="0">
                <a:solidFill>
                  <a:schemeClr val="bg1"/>
                </a:solidFill>
              </a:rPr>
              <a:t> and </a:t>
            </a:r>
            <a:r>
              <a:rPr lang="en-IE" dirty="0" smtClean="0">
                <a:solidFill>
                  <a:schemeClr val="bg1"/>
                </a:solidFill>
                <a:latin typeface="Courier New" panose="02070309020205020404" pitchFamily="49" charset="0"/>
                <a:cs typeface="Courier New" panose="02070309020205020404" pitchFamily="49" charset="0"/>
              </a:rPr>
              <a:t>except</a:t>
            </a:r>
            <a:r>
              <a:rPr lang="en-IE" dirty="0" smtClean="0">
                <a:solidFill>
                  <a:schemeClr val="bg1"/>
                </a:solidFill>
              </a:rPr>
              <a:t> commands.</a:t>
            </a:r>
            <a:endParaRPr lang="en-IE" dirty="0">
              <a:solidFill>
                <a:schemeClr val="bg1"/>
              </a:solidFill>
            </a:endParaRPr>
          </a:p>
          <a:p>
            <a:endParaRPr lang="en-IE" dirty="0">
              <a:solidFill>
                <a:schemeClr val="bg1"/>
              </a:solidFill>
            </a:endParaRPr>
          </a:p>
        </p:txBody>
      </p:sp>
    </p:spTree>
    <p:extLst>
      <p:ext uri="{BB962C8B-B14F-4D97-AF65-F5344CB8AC3E}">
        <p14:creationId xmlns:p14="http://schemas.microsoft.com/office/powerpoint/2010/main" val="38653017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ExceptionHanding1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open("C:\Python34\FakeFile.txt", "r")</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except</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Tree>
    <p:extLst>
      <p:ext uri="{BB962C8B-B14F-4D97-AF65-F5344CB8AC3E}">
        <p14:creationId xmlns:p14="http://schemas.microsoft.com/office/powerpoint/2010/main" val="4070709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ExceptionHanding1</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try:</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open("C:\Python34\FakeFile.txt", "r")</a:t>
            </a:r>
          </a:p>
          <a:p>
            <a:pPr marL="0" indent="0">
              <a:buNone/>
            </a:pPr>
            <a:r>
              <a:rPr lang="en-IE" sz="2400" dirty="0">
                <a:solidFill>
                  <a:schemeClr val="bg1"/>
                </a:solidFill>
                <a:latin typeface="Courier New" panose="02070309020205020404" pitchFamily="49" charset="0"/>
                <a:cs typeface="Courier New" panose="02070309020205020404" pitchFamily="49" charset="0"/>
              </a:rPr>
              <a:t>    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a:t>
            </a: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smtClean="0">
                <a:solidFill>
                  <a:schemeClr val="bg1"/>
                </a:solidFill>
                <a:latin typeface="Courier New" panose="02070309020205020404" pitchFamily="49" charset="0"/>
                <a:cs typeface="Courier New" panose="02070309020205020404" pitchFamily="49" charset="0"/>
              </a:rPr>
              <a:t>()</a:t>
            </a:r>
          </a:p>
          <a:p>
            <a:pPr marL="0" indent="0">
              <a:buNone/>
            </a:pPr>
            <a:r>
              <a:rPr lang="en-IE" sz="2400" dirty="0" smtClean="0">
                <a:solidFill>
                  <a:schemeClr val="bg1"/>
                </a:solidFill>
                <a:latin typeface="Courier New" panose="02070309020205020404" pitchFamily="49" charset="0"/>
                <a:cs typeface="Courier New" panose="02070309020205020404" pitchFamily="49" charset="0"/>
              </a:rPr>
              <a:t>except</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a:solidFill>
                  <a:schemeClr val="bg1"/>
                </a:solidFill>
                <a:latin typeface="Courier New" panose="02070309020205020404" pitchFamily="49" charset="0"/>
                <a:cs typeface="Courier New" panose="02070309020205020404" pitchFamily="49" charset="0"/>
              </a:rPr>
              <a:t>    print("Something went wrong</a:t>
            </a:r>
            <a:r>
              <a:rPr lang="en-IE" sz="2400" dirty="0" smtClean="0">
                <a:solidFill>
                  <a:schemeClr val="bg1"/>
                </a:solidFill>
                <a:latin typeface="Courier New" panose="02070309020205020404" pitchFamily="49" charset="0"/>
                <a:cs typeface="Courier New" panose="02070309020205020404" pitchFamily="49" charset="0"/>
              </a:rPr>
              <a:t>")   </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Rounded Rectangle 3"/>
          <p:cNvSpPr/>
          <p:nvPr/>
        </p:nvSpPr>
        <p:spPr>
          <a:xfrm>
            <a:off x="694606" y="2132856"/>
            <a:ext cx="10801200"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t>IF (There is no problem opening the file)</a:t>
            </a:r>
          </a:p>
          <a:p>
            <a:r>
              <a:rPr lang="en-IE" sz="2400" dirty="0" smtClean="0"/>
              <a:t>    THEN</a:t>
            </a:r>
            <a:endParaRPr lang="en-IE" sz="2400" dirty="0"/>
          </a:p>
        </p:txBody>
      </p:sp>
      <p:sp>
        <p:nvSpPr>
          <p:cNvPr id="5" name="Rounded Rectangle 4"/>
          <p:cNvSpPr/>
          <p:nvPr/>
        </p:nvSpPr>
        <p:spPr>
          <a:xfrm>
            <a:off x="694606" y="4293136"/>
            <a:ext cx="10801200" cy="36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t>    ELSE</a:t>
            </a:r>
            <a:endParaRPr lang="en-IE" sz="2400" dirty="0"/>
          </a:p>
        </p:txBody>
      </p:sp>
      <p:sp>
        <p:nvSpPr>
          <p:cNvPr id="6" name="Rounded Rectangle 5"/>
          <p:cNvSpPr/>
          <p:nvPr/>
        </p:nvSpPr>
        <p:spPr>
          <a:xfrm>
            <a:off x="694606" y="5157192"/>
            <a:ext cx="10801200" cy="72000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E" sz="2400" dirty="0" smtClean="0"/>
              <a:t>    ENDIF;</a:t>
            </a:r>
          </a:p>
          <a:p>
            <a:r>
              <a:rPr lang="en-IE" sz="2400" dirty="0" smtClean="0"/>
              <a:t>END.</a:t>
            </a:r>
            <a:endParaRPr lang="en-IE" sz="2400" dirty="0"/>
          </a:p>
        </p:txBody>
      </p:sp>
    </p:spTree>
    <p:extLst>
      <p:ext uri="{BB962C8B-B14F-4D97-AF65-F5344CB8AC3E}">
        <p14:creationId xmlns:p14="http://schemas.microsoft.com/office/powerpoint/2010/main" val="2214947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lstStyle/>
          <a:p>
            <a:r>
              <a:rPr lang="en-IE" dirty="0" smtClean="0">
                <a:solidFill>
                  <a:schemeClr val="bg1"/>
                </a:solidFill>
              </a:rPr>
              <a:t>If we are asking for the user to input the filename we want to open, it is very important that we include an exception handling block to make sure we deal with the case of the user typing in the wrong filename.</a:t>
            </a:r>
            <a:endParaRPr lang="en-IE" dirty="0">
              <a:solidFill>
                <a:schemeClr val="bg1"/>
              </a:solidFill>
            </a:endParaRPr>
          </a:p>
        </p:txBody>
      </p:sp>
    </p:spTree>
    <p:extLst>
      <p:ext uri="{BB962C8B-B14F-4D97-AF65-F5344CB8AC3E}">
        <p14:creationId xmlns:p14="http://schemas.microsoft.com/office/powerpoint/2010/main" val="25596000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smtClean="0">
                <a:solidFill>
                  <a:schemeClr val="bg1"/>
                </a:solidFill>
              </a:rPr>
              <a:t>Exception Handling</a:t>
            </a:r>
            <a:endParaRPr lang="en-IE" dirty="0">
              <a:solidFill>
                <a:schemeClr val="bg1"/>
              </a:solidFill>
            </a:endParaRPr>
          </a:p>
        </p:txBody>
      </p:sp>
      <p:sp>
        <p:nvSpPr>
          <p:cNvPr id="2" name="Content Placeholder 1"/>
          <p:cNvSpPr>
            <a:spLocks noGrp="1"/>
          </p:cNvSpPr>
          <p:nvPr>
            <p:ph idx="1"/>
          </p:nvPr>
        </p:nvSpPr>
        <p:spPr>
          <a:xfrm>
            <a:off x="609521" y="1600201"/>
            <a:ext cx="10742269" cy="4525963"/>
          </a:xfrm>
        </p:spPr>
        <p:txBody>
          <a:bodyPr>
            <a:normAutofit fontScale="92500" lnSpcReduction="20000"/>
          </a:bodyPr>
          <a:lstStyle/>
          <a:p>
            <a:pPr marL="0" indent="0">
              <a:buNone/>
            </a:pPr>
            <a:r>
              <a:rPr lang="en-IE" sz="2400" dirty="0">
                <a:solidFill>
                  <a:schemeClr val="bg1"/>
                </a:solidFill>
                <a:latin typeface="Courier New" panose="02070309020205020404" pitchFamily="49" charset="0"/>
                <a:cs typeface="Courier New" panose="02070309020205020404" pitchFamily="49" charset="0"/>
              </a:rPr>
              <a:t># PROGRAM </a:t>
            </a:r>
            <a:r>
              <a:rPr lang="en-IE" sz="2400" dirty="0" smtClean="0">
                <a:solidFill>
                  <a:schemeClr val="bg1"/>
                </a:solidFill>
                <a:latin typeface="Courier New" panose="02070309020205020404" pitchFamily="49" charset="0"/>
                <a:cs typeface="Courier New" panose="02070309020205020404" pitchFamily="49" charset="0"/>
              </a:rPr>
              <a:t>ExceptionHandling2</a:t>
            </a:r>
            <a:endParaRPr lang="en-IE" sz="2400" dirty="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str</a:t>
            </a:r>
            <a:r>
              <a:rPr lang="en-IE" sz="2400" dirty="0">
                <a:solidFill>
                  <a:schemeClr val="bg1"/>
                </a:solidFill>
                <a:latin typeface="Courier New" panose="02070309020205020404" pitchFamily="49" charset="0"/>
                <a:cs typeface="Courier New" panose="02070309020205020404" pitchFamily="49" charset="0"/>
              </a:rPr>
              <a:t>(input("What File would you like to read:  "))</a:t>
            </a:r>
          </a:p>
          <a:p>
            <a:pPr marL="0" indent="0">
              <a:buNone/>
            </a:pP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"C:\\Python34\\"</a:t>
            </a:r>
          </a:p>
          <a:p>
            <a:pPr marL="0" indent="0">
              <a:buNone/>
            </a:pPr>
            <a:r>
              <a:rPr lang="en-IE" sz="2400" dirty="0">
                <a:solidFill>
                  <a:schemeClr val="bg1"/>
                </a:solidFill>
                <a:latin typeface="Courier New" panose="02070309020205020404" pitchFamily="49" charset="0"/>
                <a:cs typeface="Courier New" panose="02070309020205020404" pitchFamily="49" charset="0"/>
              </a:rPr>
              <a:t>Extension = ".txt"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PathName</a:t>
            </a:r>
            <a:r>
              <a:rPr lang="en-IE" sz="2400" dirty="0">
                <a:solidFill>
                  <a:schemeClr val="bg1"/>
                </a:solidFill>
                <a:latin typeface="Courier New" panose="02070309020205020404" pitchFamily="49" charset="0"/>
                <a:cs typeface="Courier New" panose="02070309020205020404" pitchFamily="49" charset="0"/>
              </a:rPr>
              <a:t> + </a:t>
            </a:r>
            <a:r>
              <a:rPr lang="en-IE" sz="2400" dirty="0" err="1">
                <a:solidFill>
                  <a:schemeClr val="bg1"/>
                </a:solidFill>
                <a:latin typeface="Courier New" panose="02070309020205020404" pitchFamily="49" charset="0"/>
                <a:cs typeface="Courier New" panose="02070309020205020404" pitchFamily="49" charset="0"/>
              </a:rPr>
              <a:t>NameOfFile</a:t>
            </a:r>
            <a:r>
              <a:rPr lang="en-IE" sz="2400" dirty="0">
                <a:solidFill>
                  <a:schemeClr val="bg1"/>
                </a:solidFill>
                <a:latin typeface="Courier New" panose="02070309020205020404" pitchFamily="49" charset="0"/>
                <a:cs typeface="Courier New" panose="02070309020205020404" pitchFamily="49" charset="0"/>
              </a:rPr>
              <a:t> + Extension</a:t>
            </a: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a:t>
            </a:r>
            <a:r>
              <a:rPr lang="en-IE" sz="2400" dirty="0">
                <a:solidFill>
                  <a:schemeClr val="bg1"/>
                </a:solidFill>
                <a:latin typeface="Courier New" panose="02070309020205020404" pitchFamily="49" charset="0"/>
                <a:cs typeface="Courier New" panose="02070309020205020404" pitchFamily="49" charset="0"/>
              </a:rPr>
              <a:t> = open(</a:t>
            </a:r>
            <a:r>
              <a:rPr lang="en-IE" sz="2400" dirty="0" err="1">
                <a:solidFill>
                  <a:schemeClr val="bg1"/>
                </a:solidFill>
                <a:latin typeface="Courier New" panose="02070309020205020404" pitchFamily="49" charset="0"/>
                <a:cs typeface="Courier New" panose="02070309020205020404" pitchFamily="49" charset="0"/>
              </a:rPr>
              <a:t>FullFileName</a:t>
            </a:r>
            <a:r>
              <a:rPr lang="en-IE" sz="2400" dirty="0">
                <a:solidFill>
                  <a:schemeClr val="bg1"/>
                </a:solidFill>
                <a:latin typeface="Courier New" panose="02070309020205020404" pitchFamily="49" charset="0"/>
                <a:cs typeface="Courier New" panose="02070309020205020404" pitchFamily="49" charset="0"/>
              </a:rPr>
              <a:t>, "r")</a:t>
            </a:r>
          </a:p>
          <a:p>
            <a:pPr marL="0" indent="0">
              <a:buNone/>
            </a:pPr>
            <a:r>
              <a:rPr lang="en-IE" sz="2400" dirty="0">
                <a:solidFill>
                  <a:schemeClr val="bg1"/>
                </a:solidFill>
                <a:latin typeface="Courier New" panose="02070309020205020404" pitchFamily="49" charset="0"/>
                <a:cs typeface="Courier New" panose="02070309020205020404" pitchFamily="49" charset="0"/>
              </a:rPr>
              <a:t>print(</a:t>
            </a:r>
            <a:r>
              <a:rPr lang="en-IE" sz="2400" dirty="0" err="1">
                <a:solidFill>
                  <a:schemeClr val="bg1"/>
                </a:solidFill>
                <a:latin typeface="Courier New" panose="02070309020205020404" pitchFamily="49" charset="0"/>
                <a:cs typeface="Courier New" panose="02070309020205020404" pitchFamily="49" charset="0"/>
              </a:rPr>
              <a:t>file_pointer.read</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r>
              <a:rPr lang="en-IE" sz="2400" dirty="0" err="1">
                <a:solidFill>
                  <a:schemeClr val="bg1"/>
                </a:solidFill>
                <a:latin typeface="Courier New" panose="02070309020205020404" pitchFamily="49" charset="0"/>
                <a:cs typeface="Courier New" panose="02070309020205020404" pitchFamily="49" charset="0"/>
              </a:rPr>
              <a:t>file_pointer.close</a:t>
            </a:r>
            <a:r>
              <a:rPr lang="en-IE" sz="2400" dirty="0">
                <a:solidFill>
                  <a:schemeClr val="bg1"/>
                </a:solidFill>
                <a:latin typeface="Courier New" panose="02070309020205020404" pitchFamily="49" charset="0"/>
                <a:cs typeface="Courier New" panose="02070309020205020404" pitchFamily="49" charset="0"/>
              </a:rPr>
              <a:t>()</a:t>
            </a:r>
          </a:p>
          <a:p>
            <a:pPr marL="0"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0" indent="0">
              <a:buNone/>
            </a:pPr>
            <a:endParaRPr lang="en-IE" sz="2400" dirty="0">
              <a:solidFill>
                <a:schemeClr val="bg1"/>
              </a:solidFill>
              <a:latin typeface="Courier New" panose="02070309020205020404" pitchFamily="49" charset="0"/>
              <a:cs typeface="Courier New" panose="02070309020205020404" pitchFamily="49" charset="0"/>
            </a:endParaRPr>
          </a:p>
          <a:p>
            <a:pPr marL="0" indent="0">
              <a:buNone/>
            </a:pPr>
            <a:r>
              <a:rPr lang="en-IE" sz="2400" dirty="0">
                <a:solidFill>
                  <a:schemeClr val="bg1"/>
                </a:solidFill>
                <a:latin typeface="Courier New" panose="02070309020205020404" pitchFamily="49" charset="0"/>
                <a:cs typeface="Courier New" panose="02070309020205020404" pitchFamily="49" charset="0"/>
              </a:rPr>
              <a:t># END.</a:t>
            </a:r>
          </a:p>
        </p:txBody>
      </p:sp>
      <p:sp>
        <p:nvSpPr>
          <p:cNvPr id="4" name="Oval 3"/>
          <p:cNvSpPr/>
          <p:nvPr/>
        </p:nvSpPr>
        <p:spPr>
          <a:xfrm>
            <a:off x="9191550" y="3933056"/>
            <a:ext cx="2520000" cy="2520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b="1" dirty="0" smtClean="0">
                <a:solidFill>
                  <a:schemeClr val="tx1"/>
                </a:solidFill>
              </a:rPr>
              <a:t>Without the exception block</a:t>
            </a:r>
            <a:endParaRPr lang="en-IE" sz="2400" b="1" dirty="0">
              <a:solidFill>
                <a:schemeClr val="tx1"/>
              </a:solidFill>
            </a:endParaRPr>
          </a:p>
        </p:txBody>
      </p:sp>
    </p:spTree>
    <p:extLst>
      <p:ext uri="{BB962C8B-B14F-4D97-AF65-F5344CB8AC3E}">
        <p14:creationId xmlns:p14="http://schemas.microsoft.com/office/powerpoint/2010/main" val="20782123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2275</TotalTime>
  <Words>1265</Words>
  <Application>Microsoft Office PowerPoint</Application>
  <PresentationFormat>Custom</PresentationFormat>
  <Paragraphs>245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Python: 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Exception Handling</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DIT</cp:lastModifiedBy>
  <cp:revision>208</cp:revision>
  <dcterms:created xsi:type="dcterms:W3CDTF">2011-10-08T11:06:39Z</dcterms:created>
  <dcterms:modified xsi:type="dcterms:W3CDTF">2016-03-07T18:23:50Z</dcterms:modified>
</cp:coreProperties>
</file>