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8" r:id="rId2"/>
    <p:sldId id="676" r:id="rId3"/>
    <p:sldId id="680" r:id="rId4"/>
    <p:sldId id="696" r:id="rId5"/>
    <p:sldId id="681" r:id="rId6"/>
    <p:sldId id="679" r:id="rId7"/>
    <p:sldId id="678" r:id="rId8"/>
    <p:sldId id="697" r:id="rId9"/>
    <p:sldId id="677" r:id="rId10"/>
    <p:sldId id="675" r:id="rId11"/>
    <p:sldId id="672" r:id="rId12"/>
    <p:sldId id="673" r:id="rId13"/>
    <p:sldId id="698" r:id="rId14"/>
    <p:sldId id="686" r:id="rId15"/>
    <p:sldId id="687" r:id="rId16"/>
    <p:sldId id="688" r:id="rId17"/>
    <p:sldId id="689" r:id="rId18"/>
    <p:sldId id="690" r:id="rId19"/>
    <p:sldId id="691" r:id="rId20"/>
    <p:sldId id="692" r:id="rId21"/>
    <p:sldId id="693" r:id="rId22"/>
    <p:sldId id="694" r:id="rId23"/>
    <p:sldId id="695" r:id="rId24"/>
    <p:sldId id="557" r:id="rId25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31/01/2017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31/01/2017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31/01/2017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31/01/2017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31/01/2017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31/01/2017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31/01/2017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31/01/2017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31/01/2017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31/01/2017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31/01/2017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31/01/2017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31/01/2017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Python: Recursion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altLang="en-US" smtClean="0">
                <a:solidFill>
                  <a:schemeClr val="bg1"/>
                </a:solidFill>
              </a:rPr>
              <a:t>Recursion: Decimal to Binary Conversion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521" y="1600201"/>
            <a:ext cx="100935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bg1"/>
                </a:solidFill>
              </a:rPr>
              <a:t>How do we convert decimal numbers to binary?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E" sz="2400" dirty="0" smtClean="0">
                <a:solidFill>
                  <a:schemeClr val="bg1"/>
                </a:solidFill>
              </a:rPr>
              <a:t>Let’s try the number 23…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E" sz="2400" dirty="0" smtClean="0">
                <a:solidFill>
                  <a:schemeClr val="bg1"/>
                </a:solidFill>
              </a:rPr>
              <a:t>23 / 2 = 11 and remainder is 1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E" sz="2400" dirty="0" smtClean="0">
                <a:solidFill>
                  <a:schemeClr val="bg1"/>
                </a:solidFill>
              </a:rPr>
              <a:t>11/2 = 5 and remainder is 1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E" sz="2400" dirty="0" smtClean="0">
                <a:solidFill>
                  <a:schemeClr val="bg1"/>
                </a:solidFill>
              </a:rPr>
              <a:t>5/2 = 2 and remainder is 1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E" sz="2400" dirty="0" smtClean="0">
                <a:solidFill>
                  <a:schemeClr val="bg1"/>
                </a:solidFill>
              </a:rPr>
              <a:t>2/2 = 1 and remainder is 0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E" sz="2400" dirty="0" smtClean="0">
                <a:solidFill>
                  <a:schemeClr val="bg1"/>
                </a:solidFill>
              </a:rPr>
              <a:t>1/2 = 0 and remainder is 1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IE" sz="2400" dirty="0" smtClean="0">
                <a:solidFill>
                  <a:schemeClr val="bg1"/>
                </a:solidFill>
              </a:rPr>
              <a:t>&gt;&gt; So DEC 23 is BIN 10111</a:t>
            </a:r>
          </a:p>
          <a:p>
            <a:endParaRPr lang="en-IE" dirty="0" smtClean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9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Decimal to Binary Conversion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382229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DecToBin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n &lt; 0: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'Must be a positive integer'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 == 0: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'0'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DecToBin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(n//2) +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(n%2)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DecToBin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9983638" y="6093296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40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Decimal to Binary Conversion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382229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########### MAIN PROGRAM ###########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(input("Enter DECIMAL number: "))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print("The number",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"is",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DecToBin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 "in BINARY")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DecimalToBinaryConversion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18542" y="116632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6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Linked Lists: </a:t>
            </a:r>
            <a:r>
              <a:rPr lang="en-IE" sz="6000" dirty="0" smtClean="0">
                <a:solidFill>
                  <a:schemeClr val="bg1"/>
                </a:solidFill>
              </a:rPr>
              <a:t>Recursion</a:t>
            </a:r>
            <a:endParaRPr lang="en-IE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7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altLang="en-US" dirty="0" smtClean="0">
                <a:solidFill>
                  <a:schemeClr val="bg1"/>
                </a:solidFill>
              </a:rPr>
              <a:t>Linked Lists: Recursion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521" y="1600201"/>
            <a:ext cx="100935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bg1"/>
                </a:solidFill>
              </a:rPr>
              <a:t>How do we count the number of nodes in a linked list recursively?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IE" sz="2400" dirty="0">
              <a:solidFill>
                <a:schemeClr val="bg1"/>
              </a:solidFill>
            </a:endParaRPr>
          </a:p>
          <a:p>
            <a:pPr algn="l"/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RecursiveCount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(Current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algn="l"/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: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: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+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RecursiveCount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: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: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 rot="2447013">
            <a:off x="8848739" y="3553209"/>
            <a:ext cx="34220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Key change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976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>
                <a:solidFill>
                  <a:schemeClr val="bg1"/>
                </a:solidFill>
              </a:rPr>
              <a:t>Linked Lists: Recursion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382229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RecursiveCount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(Current):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Current == None: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0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1 +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RecursiveCount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RecursiveCount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print("Recursive Count:",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RecursiveCount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HeadNode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189203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altLang="en-US" dirty="0" smtClean="0">
                <a:solidFill>
                  <a:schemeClr val="bg1"/>
                </a:solidFill>
              </a:rPr>
              <a:t>Linked Lists: Recursion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521" y="1600201"/>
            <a:ext cx="100935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bg1"/>
                </a:solidFill>
              </a:rPr>
              <a:t>How do we print out the nodes in a linked list recursively?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IE" sz="2400" dirty="0">
              <a:solidFill>
                <a:schemeClr val="bg1"/>
              </a:solidFill>
            </a:endParaRPr>
          </a:p>
          <a:p>
            <a:pPr algn="l"/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RecursivePrint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(Current):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: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algn="l"/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l"/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RecursivePrint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: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rot="2447013">
            <a:off x="8848739" y="3553209"/>
            <a:ext cx="34220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Key change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202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>
                <a:solidFill>
                  <a:schemeClr val="bg1"/>
                </a:solidFill>
              </a:rPr>
              <a:t>Linked Lists: Recursion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382229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RecursivePrint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(Current):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Current == None: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RecursivePrint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RecursiveCount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RecursivePrint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(Current)</a:t>
            </a:r>
          </a:p>
        </p:txBody>
      </p:sp>
    </p:spTree>
    <p:extLst>
      <p:ext uri="{BB962C8B-B14F-4D97-AF65-F5344CB8AC3E}">
        <p14:creationId xmlns:p14="http://schemas.microsoft.com/office/powerpoint/2010/main" val="400314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altLang="en-US" dirty="0" smtClean="0">
                <a:solidFill>
                  <a:schemeClr val="bg1"/>
                </a:solidFill>
              </a:rPr>
              <a:t>Linked Lists: Recursion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521" y="1600201"/>
            <a:ext cx="100935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bg1"/>
                </a:solidFill>
              </a:rPr>
              <a:t>How do we find a node in a linked list recursively?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IE" sz="2400" dirty="0">
              <a:solidFill>
                <a:schemeClr val="bg1"/>
              </a:solidFill>
            </a:endParaRPr>
          </a:p>
          <a:p>
            <a:pPr algn="l"/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FindANode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(Current, N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algn="l"/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: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: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FindANode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: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: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rot="2447013">
            <a:off x="8848739" y="3553209"/>
            <a:ext cx="34220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Key change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421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>
                <a:solidFill>
                  <a:schemeClr val="bg1"/>
                </a:solidFill>
              </a:rPr>
              <a:t>Linked Lists: Recursion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600201"/>
            <a:ext cx="10382229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FindANode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(Current, N):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None):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None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N):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print(N, "was found")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FindANode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 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FindANode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FindANode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(Current, 37)</a:t>
            </a:r>
          </a:p>
        </p:txBody>
      </p:sp>
    </p:spTree>
    <p:extLst>
      <p:ext uri="{BB962C8B-B14F-4D97-AF65-F5344CB8AC3E}">
        <p14:creationId xmlns:p14="http://schemas.microsoft.com/office/powerpoint/2010/main" val="124370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altLang="en-US" smtClean="0">
                <a:solidFill>
                  <a:schemeClr val="bg1"/>
                </a:solidFill>
              </a:rPr>
              <a:t>Recursion: Factorial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9521" y="1600201"/>
            <a:ext cx="100935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E" sz="2800" dirty="0" smtClean="0">
                <a:solidFill>
                  <a:schemeClr val="bg1"/>
                </a:solidFill>
              </a:rPr>
              <a:t>7! = 7 * (6 * 5 * 4 * 3 * 2 * 1)</a:t>
            </a:r>
          </a:p>
          <a:p>
            <a:pPr algn="l"/>
            <a:r>
              <a:rPr lang="en-IE" sz="2800" dirty="0" smtClean="0">
                <a:solidFill>
                  <a:schemeClr val="bg1"/>
                </a:solidFill>
              </a:rPr>
              <a:t>is </a:t>
            </a:r>
          </a:p>
          <a:p>
            <a:pPr algn="l"/>
            <a:r>
              <a:rPr lang="en-IE" sz="2800" dirty="0" smtClean="0">
                <a:solidFill>
                  <a:schemeClr val="bg1"/>
                </a:solidFill>
              </a:rPr>
              <a:t>7! = 7 * 6!</a:t>
            </a:r>
          </a:p>
          <a:p>
            <a:pPr algn="l"/>
            <a:r>
              <a:rPr lang="en-IE" sz="2800" dirty="0" smtClean="0">
                <a:solidFill>
                  <a:schemeClr val="bg1"/>
                </a:solidFill>
              </a:rPr>
              <a:t>and</a:t>
            </a:r>
          </a:p>
          <a:p>
            <a:pPr algn="l"/>
            <a:r>
              <a:rPr lang="en-IE" sz="2800" dirty="0" smtClean="0">
                <a:solidFill>
                  <a:schemeClr val="bg1"/>
                </a:solidFill>
              </a:rPr>
              <a:t>9! = 9 * 8 * 7 * 6 * 5 * 4 * 3 * 2 * 1</a:t>
            </a:r>
          </a:p>
          <a:p>
            <a:pPr algn="l"/>
            <a:r>
              <a:rPr lang="en-IE" sz="2800" dirty="0" smtClean="0">
                <a:solidFill>
                  <a:schemeClr val="bg1"/>
                </a:solidFill>
              </a:rPr>
              <a:t>9!=  9 * (8 * 7 * 6 * 5 * 4 * 3 * 2 * 1)</a:t>
            </a:r>
          </a:p>
          <a:p>
            <a:pPr algn="l"/>
            <a:r>
              <a:rPr lang="en-IE" sz="2800" dirty="0" smtClean="0">
                <a:solidFill>
                  <a:schemeClr val="bg1"/>
                </a:solidFill>
              </a:rPr>
              <a:t>9! = 9 * 8!</a:t>
            </a:r>
          </a:p>
          <a:p>
            <a:pPr algn="l"/>
            <a:r>
              <a:rPr lang="en-IE" sz="2800" dirty="0">
                <a:solidFill>
                  <a:schemeClr val="bg1"/>
                </a:solidFill>
              </a:rPr>
              <a:t>a</a:t>
            </a:r>
            <a:r>
              <a:rPr lang="en-IE" sz="2800" dirty="0" smtClean="0">
                <a:solidFill>
                  <a:schemeClr val="bg1"/>
                </a:solidFill>
              </a:rPr>
              <a:t>nd</a:t>
            </a:r>
          </a:p>
          <a:p>
            <a:pPr algn="l"/>
            <a:r>
              <a:rPr lang="en-IE" sz="2800" dirty="0" smtClean="0">
                <a:solidFill>
                  <a:schemeClr val="bg1"/>
                </a:solidFill>
              </a:rPr>
              <a:t>N! = N * (N-1)!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62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altLang="en-US" dirty="0" smtClean="0">
                <a:solidFill>
                  <a:schemeClr val="bg1"/>
                </a:solidFill>
              </a:rPr>
              <a:t>Linked Lists: Recursion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521" y="1600201"/>
            <a:ext cx="100935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bg1"/>
                </a:solidFill>
              </a:rPr>
              <a:t>How do we insert a node in a linked list recursively?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IE" sz="2400" dirty="0">
              <a:solidFill>
                <a:schemeClr val="bg1"/>
              </a:solidFill>
            </a:endParaRPr>
          </a:p>
          <a:p>
            <a:pPr algn="l"/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InsertANode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(Current,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algn="l"/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: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nodeX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ListNode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(N, None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nodeX.pointer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nodeX</a:t>
            </a: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:</a:t>
            </a:r>
          </a:p>
          <a:p>
            <a:pPr algn="l"/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InsertANode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N)</a:t>
            </a:r>
          </a:p>
          <a:p>
            <a:pPr algn="l"/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rot="2447013">
            <a:off x="8848739" y="3553209"/>
            <a:ext cx="34220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Key change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288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>
                <a:solidFill>
                  <a:schemeClr val="bg1"/>
                </a:solidFill>
              </a:rPr>
              <a:t>Linked Lists: Recursion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21" y="1340768"/>
            <a:ext cx="10382229" cy="518457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InsertANode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(Current,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None):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None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nodeX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ListNode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(N, None)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nodeX.pointer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nodeX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InsertANode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 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END.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InsertANode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RetValue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InsertANode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(Current, 37, 12345)       </a:t>
            </a:r>
          </a:p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RecursivePrint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(Current)</a:t>
            </a:r>
          </a:p>
        </p:txBody>
      </p:sp>
    </p:spTree>
    <p:extLst>
      <p:ext uri="{BB962C8B-B14F-4D97-AF65-F5344CB8AC3E}">
        <p14:creationId xmlns:p14="http://schemas.microsoft.com/office/powerpoint/2010/main" val="194406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altLang="en-US" dirty="0" smtClean="0">
                <a:solidFill>
                  <a:schemeClr val="bg1"/>
                </a:solidFill>
              </a:rPr>
              <a:t>Linked Lists: Recursion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521" y="1600201"/>
            <a:ext cx="100935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bg1"/>
                </a:solidFill>
              </a:rPr>
              <a:t>How do we delete a node in a linked list recursively?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IE" sz="2400" dirty="0">
              <a:solidFill>
                <a:schemeClr val="bg1"/>
              </a:solidFill>
            </a:endParaRPr>
          </a:p>
          <a:p>
            <a:pPr algn="l"/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DeleteANode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(Current, N):</a:t>
            </a:r>
          </a:p>
          <a:p>
            <a:pPr algn="l"/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: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: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DeleteANode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: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: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rot="2447013">
            <a:off x="8848739" y="3553209"/>
            <a:ext cx="34220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Key change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344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altLang="en-US" dirty="0">
                <a:solidFill>
                  <a:schemeClr val="bg1"/>
                </a:solidFill>
              </a:rPr>
              <a:t>Linked Lists: Recursion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8582" y="1340768"/>
            <a:ext cx="11102309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DeleteANode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(Current, N):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(Current != None):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Current.value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N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THEN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Current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else: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DeleteANode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Current.pointer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N)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ENDIF;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Current</a:t>
            </a: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DeleteANode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RetValue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DeleteANode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(Current, 12345)</a:t>
            </a:r>
          </a:p>
          <a:p>
            <a:pPr marL="0" indent="0">
              <a:buNone/>
            </a:pP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RecursivePrint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(Current)</a:t>
            </a:r>
          </a:p>
        </p:txBody>
      </p:sp>
    </p:spTree>
    <p:extLst>
      <p:ext uri="{BB962C8B-B14F-4D97-AF65-F5344CB8AC3E}">
        <p14:creationId xmlns:p14="http://schemas.microsoft.com/office/powerpoint/2010/main" val="428288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altLang="en-US" smtClean="0">
                <a:solidFill>
                  <a:schemeClr val="bg1"/>
                </a:solidFill>
              </a:rPr>
              <a:t>Recursion: Factorial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9521" y="1600201"/>
            <a:ext cx="100935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RecursiveFactorial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RecursiveFact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algn="l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n==0:</a:t>
            </a:r>
          </a:p>
          <a:p>
            <a:pPr algn="l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algn="l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1</a:t>
            </a:r>
          </a:p>
          <a:p>
            <a:pPr algn="l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   </a:t>
            </a:r>
          </a:p>
          <a:p>
            <a:pPr algn="l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n *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RecursiveFact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(n-1)</a:t>
            </a:r>
          </a:p>
          <a:p>
            <a:pPr algn="l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algn="l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RecursiveFact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983638" y="6093296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77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altLang="en-US" smtClean="0">
                <a:solidFill>
                  <a:schemeClr val="bg1"/>
                </a:solidFill>
              </a:rPr>
              <a:t>Recursion: Factorial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9521" y="1600201"/>
            <a:ext cx="100935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RecursiveFactorial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RecursiveFact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algn="l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n==0:</a:t>
            </a:r>
          </a:p>
          <a:p>
            <a:pPr algn="l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algn="l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1</a:t>
            </a:r>
          </a:p>
          <a:p>
            <a:pPr algn="l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   </a:t>
            </a:r>
          </a:p>
          <a:p>
            <a:pPr algn="l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n *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RecursiveFact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(n-1)</a:t>
            </a:r>
          </a:p>
          <a:p>
            <a:pPr algn="l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algn="l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RecursiveFact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983638" y="6093296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86694" y="2852936"/>
            <a:ext cx="2664296" cy="144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4452670" y="5030592"/>
            <a:ext cx="2664296" cy="144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3985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altLang="en-US" smtClean="0">
                <a:solidFill>
                  <a:schemeClr val="bg1"/>
                </a:solidFill>
              </a:rPr>
              <a:t>Recursion: Factorial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9521" y="1600201"/>
            <a:ext cx="100935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 MAIN PROGRAM #########</a:t>
            </a:r>
          </a:p>
          <a:p>
            <a:pPr algn="l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(input("Enter number: "))</a:t>
            </a:r>
          </a:p>
          <a:p>
            <a:pPr algn="l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(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RecursiveFact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algn="l"/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RecursiveFactorial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sz="28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8542" y="116632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58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altLang="en-US" smtClean="0">
                <a:solidFill>
                  <a:schemeClr val="bg1"/>
                </a:solidFill>
              </a:rPr>
              <a:t>Recursion: Fibonacci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09521" y="1600201"/>
            <a:ext cx="5935735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bg1"/>
                </a:solidFill>
              </a:rPr>
              <a:t>The Fibonacci numbers are numbers where the next number in the sequence is the sum of the previous two.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bg1"/>
                </a:solidFill>
              </a:rPr>
              <a:t>The sequence starts with 1, 1,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bg1"/>
                </a:solidFill>
              </a:rPr>
              <a:t>And then it’s 2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bg1"/>
                </a:solidFill>
              </a:rPr>
              <a:t>Then 3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bg1"/>
                </a:solidFill>
              </a:rPr>
              <a:t>Then 5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bg1"/>
                </a:solidFill>
              </a:rPr>
              <a:t>Then 8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E" dirty="0" smtClean="0">
                <a:solidFill>
                  <a:schemeClr val="bg1"/>
                </a:solidFill>
              </a:rPr>
              <a:t>Then 13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256" y="1196752"/>
            <a:ext cx="5238582" cy="525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42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altLang="en-US" dirty="0" smtClean="0">
                <a:solidFill>
                  <a:schemeClr val="bg1"/>
                </a:solidFill>
              </a:rPr>
              <a:t>Recursion: Fibonacci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521" y="1600201"/>
            <a:ext cx="100935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RecursiveFibonacci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l"/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RecursiveFib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n==1 or n==2: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1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algn="l"/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RecursiveFib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(n-1)+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RecursiveFib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(n-2)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RecursiveFibonacci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983638" y="6093296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altLang="en-US" dirty="0" smtClean="0">
                <a:solidFill>
                  <a:schemeClr val="bg1"/>
                </a:solidFill>
              </a:rPr>
              <a:t>Recursion: Fibonacci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521" y="1600201"/>
            <a:ext cx="100935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PROGRAM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RecursiveFibonacci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l"/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RecursiveFib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if n==1 or n==2: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THEN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1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else:</a:t>
            </a:r>
          </a:p>
          <a:p>
            <a:pPr algn="l"/>
            <a:r>
              <a:rPr lang="en-IE" sz="24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RecursiveFib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(n-1)+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RecursiveFib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(n-2)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ENDIF;</a:t>
            </a:r>
          </a:p>
          <a:p>
            <a:pPr algn="l"/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RecursiveFibonacci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sz="24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983638" y="6093296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14686" y="2852936"/>
            <a:ext cx="2664296" cy="144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9" name="Rectangle 8"/>
          <p:cNvSpPr/>
          <p:nvPr/>
        </p:nvSpPr>
        <p:spPr>
          <a:xfrm>
            <a:off x="3574926" y="5013176"/>
            <a:ext cx="2664296" cy="144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Rectangle 9"/>
          <p:cNvSpPr/>
          <p:nvPr/>
        </p:nvSpPr>
        <p:spPr>
          <a:xfrm>
            <a:off x="6959302" y="5013176"/>
            <a:ext cx="2664296" cy="1440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7443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E" altLang="en-US" dirty="0" smtClean="0">
                <a:solidFill>
                  <a:schemeClr val="bg1"/>
                </a:solidFill>
              </a:rPr>
              <a:t>Recursion: Fibonacci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521" y="1600201"/>
            <a:ext cx="100935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######## MAIN PROGRAM #########</a:t>
            </a:r>
          </a:p>
          <a:p>
            <a:pPr algn="l"/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(input("Enter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"))</a:t>
            </a:r>
          </a:p>
          <a:p>
            <a:pPr algn="l"/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RecursiveFib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InputVal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RecursiveFibonacci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en-IE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IE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18542" y="116632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40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1670</TotalTime>
  <Words>1009</Words>
  <Application>Microsoft Office PowerPoint</Application>
  <PresentationFormat>Custom</PresentationFormat>
  <Paragraphs>240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Courier New</vt:lpstr>
      <vt:lpstr>Wingdings</vt:lpstr>
      <vt:lpstr>Office Theme</vt:lpstr>
      <vt:lpstr>Python: Recursion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Decimal to Binary Conversion</vt:lpstr>
      <vt:lpstr>Decimal to Binary Conversion</vt:lpstr>
      <vt:lpstr>Linked Lists: Recursion</vt:lpstr>
      <vt:lpstr>PowerPoint Presentation</vt:lpstr>
      <vt:lpstr>Linked Lists: Recursion</vt:lpstr>
      <vt:lpstr>PowerPoint Presentation</vt:lpstr>
      <vt:lpstr>Linked Lists: Recursion</vt:lpstr>
      <vt:lpstr>PowerPoint Presentation</vt:lpstr>
      <vt:lpstr>Linked Lists: Recursion</vt:lpstr>
      <vt:lpstr>PowerPoint Presentation</vt:lpstr>
      <vt:lpstr>Linked Lists: Recursion</vt:lpstr>
      <vt:lpstr>PowerPoint Presentation</vt:lpstr>
      <vt:lpstr>Linked Lists: Recursion</vt:lpstr>
      <vt:lpstr>etc.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176</cp:revision>
  <dcterms:created xsi:type="dcterms:W3CDTF">2011-10-08T11:06:39Z</dcterms:created>
  <dcterms:modified xsi:type="dcterms:W3CDTF">2017-01-31T14:39:22Z</dcterms:modified>
</cp:coreProperties>
</file>