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1"/>
  </p:notesMasterIdLst>
  <p:sldIdLst>
    <p:sldId id="256" r:id="rId2"/>
    <p:sldId id="326" r:id="rId3"/>
    <p:sldId id="331" r:id="rId4"/>
    <p:sldId id="332" r:id="rId5"/>
    <p:sldId id="330" r:id="rId6"/>
    <p:sldId id="334" r:id="rId7"/>
    <p:sldId id="335" r:id="rId8"/>
    <p:sldId id="343" r:id="rId9"/>
    <p:sldId id="336" r:id="rId10"/>
    <p:sldId id="344" r:id="rId11"/>
    <p:sldId id="337" r:id="rId12"/>
    <p:sldId id="338" r:id="rId13"/>
    <p:sldId id="339" r:id="rId14"/>
    <p:sldId id="327" r:id="rId15"/>
    <p:sldId id="328" r:id="rId16"/>
    <p:sldId id="340" r:id="rId17"/>
    <p:sldId id="341" r:id="rId18"/>
    <p:sldId id="342" r:id="rId19"/>
    <p:sldId id="345" r:id="rId20"/>
    <p:sldId id="347" r:id="rId21"/>
    <p:sldId id="348" r:id="rId22"/>
    <p:sldId id="349" r:id="rId23"/>
    <p:sldId id="350" r:id="rId24"/>
    <p:sldId id="351" r:id="rId25"/>
    <p:sldId id="352" r:id="rId26"/>
    <p:sldId id="353" r:id="rId27"/>
    <p:sldId id="325" r:id="rId28"/>
    <p:sldId id="354" r:id="rId29"/>
    <p:sldId id="324" r:id="rId30"/>
    <p:sldId id="366" r:id="rId31"/>
    <p:sldId id="367" r:id="rId32"/>
    <p:sldId id="357" r:id="rId33"/>
    <p:sldId id="358" r:id="rId34"/>
    <p:sldId id="359" r:id="rId35"/>
    <p:sldId id="360" r:id="rId36"/>
    <p:sldId id="361" r:id="rId37"/>
    <p:sldId id="362" r:id="rId38"/>
    <p:sldId id="363" r:id="rId39"/>
    <p:sldId id="364" r:id="rId40"/>
    <p:sldId id="365" r:id="rId41"/>
    <p:sldId id="356" r:id="rId42"/>
    <p:sldId id="368" r:id="rId43"/>
    <p:sldId id="369" r:id="rId44"/>
    <p:sldId id="380" r:id="rId45"/>
    <p:sldId id="378" r:id="rId46"/>
    <p:sldId id="379" r:id="rId47"/>
    <p:sldId id="381" r:id="rId48"/>
    <p:sldId id="382" r:id="rId49"/>
    <p:sldId id="383" r:id="rId50"/>
    <p:sldId id="376" r:id="rId51"/>
    <p:sldId id="384" r:id="rId52"/>
    <p:sldId id="385" r:id="rId53"/>
    <p:sldId id="386" r:id="rId54"/>
    <p:sldId id="387" r:id="rId55"/>
    <p:sldId id="388" r:id="rId56"/>
    <p:sldId id="389" r:id="rId57"/>
    <p:sldId id="390" r:id="rId58"/>
    <p:sldId id="391" r:id="rId59"/>
    <p:sldId id="323" r:id="rId60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BD7CF-CE8D-43B1-B884-D59884E078C3}" type="datetimeFigureOut">
              <a:rPr lang="en-IE" smtClean="0"/>
              <a:t>11/02/2016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C2457-0B7C-48B9-BDD1-92A4A044B4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54956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</a:t>
            </a:fld>
            <a:endParaRPr lang="en-I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10</a:t>
            </a:fld>
            <a:endParaRPr lang="en-I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11</a:t>
            </a:fld>
            <a:endParaRPr lang="en-I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12</a:t>
            </a:fld>
            <a:endParaRPr lang="en-I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13</a:t>
            </a:fld>
            <a:endParaRPr lang="en-I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14</a:t>
            </a:fld>
            <a:endParaRPr lang="en-I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15</a:t>
            </a:fld>
            <a:endParaRPr lang="en-I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16</a:t>
            </a:fld>
            <a:endParaRPr lang="en-I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17</a:t>
            </a:fld>
            <a:endParaRPr lang="en-I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18</a:t>
            </a:fld>
            <a:endParaRPr lang="en-I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19</a:t>
            </a:fld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</a:t>
            </a:fld>
            <a:endParaRPr lang="en-I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20</a:t>
            </a:fld>
            <a:endParaRPr lang="en-I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21</a:t>
            </a:fld>
            <a:endParaRPr lang="en-I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22</a:t>
            </a:fld>
            <a:endParaRPr lang="en-I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23</a:t>
            </a:fld>
            <a:endParaRPr lang="en-I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24</a:t>
            </a:fld>
            <a:endParaRPr lang="en-I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25</a:t>
            </a:fld>
            <a:endParaRPr lang="en-I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26</a:t>
            </a:fld>
            <a:endParaRPr lang="en-I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27</a:t>
            </a:fld>
            <a:endParaRPr lang="en-IE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28</a:t>
            </a:fld>
            <a:endParaRPr lang="en-IE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29</a:t>
            </a:fld>
            <a:endParaRPr lang="en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</a:t>
            </a:fld>
            <a:endParaRPr lang="en-IE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30</a:t>
            </a:fld>
            <a:endParaRPr lang="en-IE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31</a:t>
            </a:fld>
            <a:endParaRPr lang="en-IE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32</a:t>
            </a:fld>
            <a:endParaRPr lang="en-IE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33</a:t>
            </a:fld>
            <a:endParaRPr lang="en-IE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34</a:t>
            </a:fld>
            <a:endParaRPr lang="en-IE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35</a:t>
            </a:fld>
            <a:endParaRPr lang="en-IE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36</a:t>
            </a:fld>
            <a:endParaRPr lang="en-IE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37</a:t>
            </a:fld>
            <a:endParaRPr lang="en-IE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38</a:t>
            </a:fld>
            <a:endParaRPr lang="en-IE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39</a:t>
            </a:fld>
            <a:endParaRPr lang="en-I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4</a:t>
            </a:fld>
            <a:endParaRPr lang="en-IE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40</a:t>
            </a:fld>
            <a:endParaRPr lang="en-IE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41</a:t>
            </a:fld>
            <a:endParaRPr lang="en-IE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43</a:t>
            </a:fld>
            <a:endParaRPr lang="en-IE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51</a:t>
            </a:fld>
            <a:endParaRPr lang="en-IE" dirty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53</a:t>
            </a:fld>
            <a:endParaRPr lang="en-IE" dirty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55</a:t>
            </a:fld>
            <a:endParaRPr lang="en-IE" dirty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57</a:t>
            </a:fld>
            <a:endParaRPr lang="en-IE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5</a:t>
            </a:fld>
            <a:endParaRPr lang="en-I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6</a:t>
            </a:fld>
            <a:endParaRPr lang="en-I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7</a:t>
            </a:fld>
            <a:endParaRPr lang="en-I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8</a:t>
            </a:fld>
            <a:endParaRPr lang="en-I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9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11/02/2016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11/02/2016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11/02/2016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11/02/2016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11/02/2016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11/02/2016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11/02/2016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11/02/2016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11/02/2016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11/02/2016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11/02/2016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B0FEE-2562-4ECA-8249-9192E51E4D92}" type="datetimeFigureOut">
              <a:rPr lang="en-IE" smtClean="0"/>
              <a:pPr/>
              <a:t>11/02/2016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/>
              <a:t>Recursion</a:t>
            </a:r>
            <a:endParaRPr lang="en-IE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Damian Gordon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Factorial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IE" sz="2800" dirty="0" smtClean="0"/>
              <a:t>So</a:t>
            </a:r>
          </a:p>
          <a:p>
            <a:r>
              <a:rPr lang="en-IE" sz="2800" dirty="0" smtClean="0"/>
              <a:t>7! = 7 * (</a:t>
            </a:r>
            <a:r>
              <a:rPr lang="en-IE" sz="2800" dirty="0"/>
              <a:t>6 * 5 * 4 * 3 * 2 * 1</a:t>
            </a:r>
            <a:r>
              <a:rPr lang="en-IE" sz="2800" dirty="0" smtClean="0"/>
              <a:t>)</a:t>
            </a:r>
          </a:p>
          <a:p>
            <a:r>
              <a:rPr lang="en-IE" sz="2800" dirty="0" smtClean="0"/>
              <a:t>is </a:t>
            </a:r>
          </a:p>
          <a:p>
            <a:r>
              <a:rPr lang="en-IE" sz="2800" dirty="0" smtClean="0"/>
              <a:t>7! = 7 * 6!</a:t>
            </a:r>
          </a:p>
          <a:p>
            <a:r>
              <a:rPr lang="en-IE" sz="2800" dirty="0" smtClean="0"/>
              <a:t>and</a:t>
            </a:r>
          </a:p>
          <a:p>
            <a:r>
              <a:rPr lang="en-IE" sz="2800" dirty="0" smtClean="0"/>
              <a:t>9! = 9 * 8 * 7 * 6 </a:t>
            </a:r>
            <a:r>
              <a:rPr lang="en-IE" sz="2800" dirty="0"/>
              <a:t>* 5 * 4 * 3 * 2 * 1</a:t>
            </a:r>
            <a:endParaRPr lang="en-IE" sz="2800" dirty="0" smtClean="0"/>
          </a:p>
          <a:p>
            <a:r>
              <a:rPr lang="en-IE" sz="2800" dirty="0" smtClean="0"/>
              <a:t>9!= </a:t>
            </a:r>
            <a:r>
              <a:rPr lang="en-IE" sz="2800" dirty="0"/>
              <a:t> 9 * </a:t>
            </a:r>
            <a:r>
              <a:rPr lang="en-IE" sz="2800" dirty="0" smtClean="0"/>
              <a:t>(8 </a:t>
            </a:r>
            <a:r>
              <a:rPr lang="en-IE" sz="2800" dirty="0"/>
              <a:t>* 7 * 6 * 5 * 4 * 3 * 2 * </a:t>
            </a:r>
            <a:r>
              <a:rPr lang="en-IE" sz="2800" dirty="0" smtClean="0"/>
              <a:t>1)</a:t>
            </a:r>
          </a:p>
          <a:p>
            <a:r>
              <a:rPr lang="en-IE" sz="2800" dirty="0" smtClean="0"/>
              <a:t>9! = 9 * 8!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6886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Factorial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IE" sz="2800" dirty="0" smtClean="0"/>
              <a:t>Or, in general: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9145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Factorial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IE" sz="2800" dirty="0" smtClean="0"/>
              <a:t>Or, in general:</a:t>
            </a:r>
          </a:p>
          <a:p>
            <a:endParaRPr lang="en-IE" sz="2800" dirty="0"/>
          </a:p>
          <a:p>
            <a:r>
              <a:rPr lang="en-IE" sz="2800" dirty="0" smtClean="0"/>
              <a:t>N! = N * (N-1)!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9785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Factorial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IE" sz="2800" dirty="0" smtClean="0"/>
              <a:t>Or, in general:</a:t>
            </a:r>
          </a:p>
          <a:p>
            <a:endParaRPr lang="en-IE" sz="2800" dirty="0"/>
          </a:p>
          <a:p>
            <a:r>
              <a:rPr lang="en-IE" sz="2800" dirty="0" smtClean="0"/>
              <a:t>N! = N * (N-1)!</a:t>
            </a:r>
          </a:p>
          <a:p>
            <a:endParaRPr lang="en-IE" sz="2800" dirty="0"/>
          </a:p>
          <a:p>
            <a:r>
              <a:rPr lang="en-IE" sz="2800" dirty="0" smtClean="0"/>
              <a:t>or</a:t>
            </a:r>
          </a:p>
          <a:p>
            <a:endParaRPr lang="en-IE" sz="2800" dirty="0"/>
          </a:p>
          <a:p>
            <a:r>
              <a:rPr lang="en-IE" sz="2800" dirty="0" smtClean="0"/>
              <a:t>Factorial(N) = N * Factorial(N-1)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0201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Factorial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 smtClean="0"/>
              <a:t>Let’s remember how we did </a:t>
            </a:r>
            <a:r>
              <a:rPr lang="en-IE" b="1" dirty="0" smtClean="0"/>
              <a:t>Factorial</a:t>
            </a:r>
            <a:r>
              <a:rPr lang="en-IE" dirty="0" smtClean="0"/>
              <a:t> iteratively:</a:t>
            </a:r>
            <a:endParaRPr lang="en-IE" sz="2000" i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6557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317" y="1412776"/>
            <a:ext cx="8735833" cy="439248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Factorial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pPr>
              <a:buNone/>
            </a:pP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Factorial:</a:t>
            </a:r>
          </a:p>
          <a:p>
            <a:pPr>
              <a:buNone/>
            </a:pP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READ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Value; </a:t>
            </a:r>
          </a:p>
          <a:p>
            <a:pPr>
              <a:buNone/>
            </a:pPr>
            <a:r>
              <a:rPr lang="en-IE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 Total 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1;</a:t>
            </a:r>
          </a:p>
          <a:p>
            <a:pPr>
              <a:buNone/>
            </a:pP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(Value != 0)</a:t>
            </a:r>
          </a:p>
          <a:p>
            <a:pPr>
              <a:buNone/>
            </a:pP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DO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Total 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&lt;- Value 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* Total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;</a:t>
            </a:r>
            <a:endParaRPr lang="en-IE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      Value 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&lt;- Value 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- 1;</a:t>
            </a:r>
          </a:p>
          <a:p>
            <a:pPr>
              <a:buNone/>
            </a:pP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    ENDWHILE;</a:t>
            </a:r>
          </a:p>
          <a:p>
            <a:pPr>
              <a:buNone/>
            </a:pP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Total;</a:t>
            </a:r>
          </a:p>
          <a:p>
            <a:pPr>
              <a:buNone/>
            </a:pP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endParaRPr lang="en-IE" sz="2000" i="1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4218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Factorial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IE" sz="2800" dirty="0" smtClean="0"/>
              <a:t>Now this is how we implement the following:</a:t>
            </a:r>
          </a:p>
          <a:p>
            <a:endParaRPr lang="en-IE" sz="2800" dirty="0"/>
          </a:p>
          <a:p>
            <a:r>
              <a:rPr lang="en-IE" sz="2800" dirty="0" smtClean="0"/>
              <a:t>Factorial(N) = N * Factorial(N-1)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8768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317" y="1412776"/>
            <a:ext cx="8735833" cy="489654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Factorial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 Fact(N):</a:t>
            </a:r>
          </a:p>
          <a:p>
            <a:pPr>
              <a:buNone/>
            </a:pPr>
            <a:r>
              <a:rPr lang="en-IE" sz="2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4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 (N &lt;= 0)</a:t>
            </a:r>
          </a:p>
          <a:p>
            <a:pPr>
              <a:buNone/>
            </a:pPr>
            <a:r>
              <a:rPr lang="en-IE" sz="24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2400" b="1" dirty="0">
                <a:latin typeface="Courier New" pitchFamily="49" charset="0"/>
                <a:cs typeface="Courier New" pitchFamily="49" charset="0"/>
              </a:rPr>
              <a:t>THEN RETURN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 1;</a:t>
            </a:r>
          </a:p>
          <a:p>
            <a:pPr>
              <a:buNone/>
            </a:pPr>
            <a:r>
              <a:rPr lang="en-IE" sz="24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2400" b="1" dirty="0">
                <a:latin typeface="Courier New" pitchFamily="49" charset="0"/>
                <a:cs typeface="Courier New" pitchFamily="49" charset="0"/>
              </a:rPr>
              <a:t>ELSE RETURN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 N * Fact(N-1);</a:t>
            </a: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    ENDIF;</a:t>
            </a: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PROGRAM 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Factorial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  Get 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Value; </a:t>
            </a:r>
          </a:p>
          <a:p>
            <a:pPr>
              <a:buNone/>
            </a:pP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Fact(Value);</a:t>
            </a:r>
          </a:p>
          <a:p>
            <a:pPr>
              <a:buNone/>
            </a:pP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endParaRPr lang="en-IE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IE" sz="2000" i="1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3612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317" y="1412776"/>
            <a:ext cx="8735833" cy="489654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Factorial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6" name="Oval 5"/>
          <p:cNvSpPr/>
          <p:nvPr/>
        </p:nvSpPr>
        <p:spPr>
          <a:xfrm>
            <a:off x="5015086" y="2780928"/>
            <a:ext cx="936104" cy="57606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Oval 6"/>
          <p:cNvSpPr/>
          <p:nvPr/>
        </p:nvSpPr>
        <p:spPr>
          <a:xfrm>
            <a:off x="1918742" y="1556792"/>
            <a:ext cx="936104" cy="57606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9" name="Elbow Connector 8"/>
          <p:cNvCxnSpPr>
            <a:stCxn id="6" idx="0"/>
            <a:endCxn id="7" idx="6"/>
          </p:cNvCxnSpPr>
          <p:nvPr/>
        </p:nvCxnSpPr>
        <p:spPr>
          <a:xfrm rot="16200000" flipV="1">
            <a:off x="3700940" y="998730"/>
            <a:ext cx="936104" cy="2628292"/>
          </a:xfrm>
          <a:prstGeom prst="bentConnector2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 Fact(N):</a:t>
            </a:r>
          </a:p>
          <a:p>
            <a:pPr>
              <a:buNone/>
            </a:pPr>
            <a:r>
              <a:rPr lang="en-IE" sz="2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4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 (N &lt;= 0)</a:t>
            </a:r>
          </a:p>
          <a:p>
            <a:pPr>
              <a:buNone/>
            </a:pPr>
            <a:r>
              <a:rPr lang="en-IE" sz="24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2400" b="1" dirty="0">
                <a:latin typeface="Courier New" pitchFamily="49" charset="0"/>
                <a:cs typeface="Courier New" pitchFamily="49" charset="0"/>
              </a:rPr>
              <a:t>THEN RETURN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 1;</a:t>
            </a:r>
          </a:p>
          <a:p>
            <a:pPr>
              <a:buNone/>
            </a:pPr>
            <a:r>
              <a:rPr lang="en-IE" sz="24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2400" b="1" dirty="0">
                <a:latin typeface="Courier New" pitchFamily="49" charset="0"/>
                <a:cs typeface="Courier New" pitchFamily="49" charset="0"/>
              </a:rPr>
              <a:t>ELSE RETURN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 N * Fact(N-1);</a:t>
            </a: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    ENDIF;</a:t>
            </a: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PROGRAM 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Factorial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  Get 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Value; </a:t>
            </a:r>
          </a:p>
          <a:p>
            <a:pPr>
              <a:buNone/>
            </a:pP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Fact(Value);</a:t>
            </a:r>
          </a:p>
          <a:p>
            <a:pPr>
              <a:buNone/>
            </a:pP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endParaRPr lang="en-IE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IE" sz="2000" i="1" dirty="0"/>
          </a:p>
        </p:txBody>
      </p:sp>
      <p:sp>
        <p:nvSpPr>
          <p:cNvPr id="13" name="Rounded Rectangle 12"/>
          <p:cNvSpPr/>
          <p:nvPr/>
        </p:nvSpPr>
        <p:spPr>
          <a:xfrm>
            <a:off x="2436653" y="5157192"/>
            <a:ext cx="2280435" cy="50405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1052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Factorial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IE" sz="2800" dirty="0" smtClean="0"/>
              <a:t>So if N is 5</a:t>
            </a:r>
          </a:p>
          <a:p>
            <a:endParaRPr lang="en-IE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1497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 smtClean="0"/>
              <a:t>Recursion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758" y="1196752"/>
            <a:ext cx="7992888" cy="54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77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Factorial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IE" sz="2800" dirty="0" smtClean="0"/>
              <a:t>So if N is 5</a:t>
            </a:r>
          </a:p>
          <a:p>
            <a:r>
              <a:rPr lang="en-IE" sz="2800" b="1" dirty="0" smtClean="0"/>
              <a:t>MODULE Fact</a:t>
            </a:r>
            <a:r>
              <a:rPr lang="en-IE" sz="2800" dirty="0" smtClean="0"/>
              <a:t>(5) returns </a:t>
            </a:r>
          </a:p>
          <a:p>
            <a:pPr lvl="1"/>
            <a:r>
              <a:rPr lang="en-IE" sz="2400" dirty="0" smtClean="0"/>
              <a:t>5 * </a:t>
            </a:r>
            <a:r>
              <a:rPr lang="en-IE" sz="2400" b="1" dirty="0" smtClean="0"/>
              <a:t>Fact</a:t>
            </a:r>
            <a:r>
              <a:rPr lang="en-IE" sz="2400" dirty="0" smtClean="0"/>
              <a:t>(4)</a:t>
            </a:r>
          </a:p>
          <a:p>
            <a:endParaRPr lang="en-IE" sz="2800" dirty="0" smtClean="0"/>
          </a:p>
          <a:p>
            <a:endParaRPr lang="en-IE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867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Factorial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IE" sz="2800" dirty="0" smtClean="0"/>
              <a:t>So if N is 5</a:t>
            </a:r>
          </a:p>
          <a:p>
            <a:r>
              <a:rPr lang="en-IE" sz="2800" b="1" dirty="0" smtClean="0"/>
              <a:t>MODULE Fact</a:t>
            </a:r>
            <a:r>
              <a:rPr lang="en-IE" sz="2800" dirty="0" smtClean="0"/>
              <a:t>(5) returns </a:t>
            </a:r>
          </a:p>
          <a:p>
            <a:pPr lvl="1"/>
            <a:r>
              <a:rPr lang="en-IE" sz="2400" dirty="0" smtClean="0"/>
              <a:t>5 * </a:t>
            </a:r>
            <a:r>
              <a:rPr lang="en-IE" sz="2400" b="1" dirty="0" smtClean="0"/>
              <a:t>Fact</a:t>
            </a:r>
            <a:r>
              <a:rPr lang="en-IE" sz="2400" dirty="0" smtClean="0"/>
              <a:t>(4)</a:t>
            </a:r>
          </a:p>
          <a:p>
            <a:pPr lvl="1"/>
            <a:r>
              <a:rPr lang="en-IE" sz="2400" dirty="0" smtClean="0"/>
              <a:t>5 * 4 * </a:t>
            </a:r>
            <a:r>
              <a:rPr lang="en-IE" sz="2400" b="1" dirty="0" smtClean="0"/>
              <a:t>Fact</a:t>
            </a:r>
            <a:r>
              <a:rPr lang="en-IE" sz="2400" dirty="0" smtClean="0"/>
              <a:t>(3)</a:t>
            </a:r>
          </a:p>
          <a:p>
            <a:endParaRPr lang="en-IE" sz="2800" dirty="0" smtClean="0"/>
          </a:p>
          <a:p>
            <a:endParaRPr lang="en-IE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0935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Factorial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IE" sz="2800" dirty="0" smtClean="0"/>
              <a:t>So if N is 5</a:t>
            </a:r>
          </a:p>
          <a:p>
            <a:r>
              <a:rPr lang="en-IE" sz="2800" b="1" dirty="0" smtClean="0"/>
              <a:t>MODULE Fact</a:t>
            </a:r>
            <a:r>
              <a:rPr lang="en-IE" sz="2800" dirty="0" smtClean="0"/>
              <a:t>(5) returns </a:t>
            </a:r>
          </a:p>
          <a:p>
            <a:pPr lvl="1"/>
            <a:r>
              <a:rPr lang="en-IE" sz="2400" dirty="0" smtClean="0"/>
              <a:t>5 * </a:t>
            </a:r>
            <a:r>
              <a:rPr lang="en-IE" sz="2400" b="1" dirty="0" smtClean="0"/>
              <a:t>Fact</a:t>
            </a:r>
            <a:r>
              <a:rPr lang="en-IE" sz="2400" dirty="0" smtClean="0"/>
              <a:t>(4)</a:t>
            </a:r>
          </a:p>
          <a:p>
            <a:pPr lvl="1"/>
            <a:r>
              <a:rPr lang="en-IE" sz="2400" dirty="0" smtClean="0"/>
              <a:t>5 * 4 * </a:t>
            </a:r>
            <a:r>
              <a:rPr lang="en-IE" sz="2400" b="1" dirty="0" smtClean="0"/>
              <a:t>Fact</a:t>
            </a:r>
            <a:r>
              <a:rPr lang="en-IE" sz="2400" dirty="0" smtClean="0"/>
              <a:t>(3)</a:t>
            </a:r>
          </a:p>
          <a:p>
            <a:pPr lvl="1"/>
            <a:r>
              <a:rPr lang="en-IE" sz="2400" dirty="0" smtClean="0"/>
              <a:t>5 * 4 * 3 * </a:t>
            </a:r>
            <a:r>
              <a:rPr lang="en-IE" sz="2400" b="1" dirty="0" smtClean="0"/>
              <a:t>Fact</a:t>
            </a:r>
            <a:r>
              <a:rPr lang="en-IE" sz="2400" dirty="0" smtClean="0"/>
              <a:t>(2)</a:t>
            </a:r>
          </a:p>
          <a:p>
            <a:endParaRPr lang="en-IE" sz="2800" dirty="0" smtClean="0"/>
          </a:p>
          <a:p>
            <a:endParaRPr lang="en-IE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8084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Factorial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IE" sz="2800" dirty="0" smtClean="0"/>
              <a:t>So if N is 5</a:t>
            </a:r>
          </a:p>
          <a:p>
            <a:r>
              <a:rPr lang="en-IE" sz="2800" b="1" dirty="0" smtClean="0"/>
              <a:t>MODULE Fact</a:t>
            </a:r>
            <a:r>
              <a:rPr lang="en-IE" sz="2800" dirty="0" smtClean="0"/>
              <a:t>(5) returns </a:t>
            </a:r>
          </a:p>
          <a:p>
            <a:pPr lvl="1"/>
            <a:r>
              <a:rPr lang="en-IE" sz="2400" dirty="0" smtClean="0"/>
              <a:t>5 * </a:t>
            </a:r>
            <a:r>
              <a:rPr lang="en-IE" sz="2400" b="1" dirty="0" smtClean="0"/>
              <a:t>Fact</a:t>
            </a:r>
            <a:r>
              <a:rPr lang="en-IE" sz="2400" dirty="0" smtClean="0"/>
              <a:t>(4)</a:t>
            </a:r>
          </a:p>
          <a:p>
            <a:pPr lvl="1"/>
            <a:r>
              <a:rPr lang="en-IE" sz="2400" dirty="0" smtClean="0"/>
              <a:t>5 * 4 * </a:t>
            </a:r>
            <a:r>
              <a:rPr lang="en-IE" sz="2400" b="1" dirty="0" smtClean="0"/>
              <a:t>Fact</a:t>
            </a:r>
            <a:r>
              <a:rPr lang="en-IE" sz="2400" dirty="0" smtClean="0"/>
              <a:t>(3)</a:t>
            </a:r>
          </a:p>
          <a:p>
            <a:pPr lvl="1"/>
            <a:r>
              <a:rPr lang="en-IE" sz="2400" dirty="0" smtClean="0"/>
              <a:t>5 * 4 * 3 * </a:t>
            </a:r>
            <a:r>
              <a:rPr lang="en-IE" sz="2400" b="1" dirty="0" smtClean="0"/>
              <a:t>Fact</a:t>
            </a:r>
            <a:r>
              <a:rPr lang="en-IE" sz="2400" dirty="0" smtClean="0"/>
              <a:t>(2)</a:t>
            </a:r>
          </a:p>
          <a:p>
            <a:pPr lvl="1"/>
            <a:r>
              <a:rPr lang="en-IE" sz="2400" dirty="0" smtClean="0"/>
              <a:t>5 * 4 * 3 * 2 * </a:t>
            </a:r>
            <a:r>
              <a:rPr lang="en-IE" sz="2400" b="1" dirty="0" smtClean="0"/>
              <a:t>Fact</a:t>
            </a:r>
            <a:r>
              <a:rPr lang="en-IE" sz="2400" dirty="0" smtClean="0"/>
              <a:t>(1)</a:t>
            </a:r>
          </a:p>
          <a:p>
            <a:endParaRPr lang="en-IE" sz="2800" dirty="0" smtClean="0"/>
          </a:p>
          <a:p>
            <a:endParaRPr lang="en-IE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2868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Factorial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IE" sz="2800" dirty="0" smtClean="0"/>
              <a:t>So if N is 5</a:t>
            </a:r>
          </a:p>
          <a:p>
            <a:r>
              <a:rPr lang="en-IE" sz="2800" b="1" dirty="0" smtClean="0"/>
              <a:t>MODULE Fact</a:t>
            </a:r>
            <a:r>
              <a:rPr lang="en-IE" sz="2800" dirty="0" smtClean="0"/>
              <a:t>(5) returns </a:t>
            </a:r>
          </a:p>
          <a:p>
            <a:pPr lvl="1"/>
            <a:r>
              <a:rPr lang="en-IE" sz="2400" dirty="0" smtClean="0"/>
              <a:t>5 * </a:t>
            </a:r>
            <a:r>
              <a:rPr lang="en-IE" sz="2400" b="1" dirty="0" smtClean="0"/>
              <a:t>Fact</a:t>
            </a:r>
            <a:r>
              <a:rPr lang="en-IE" sz="2400" dirty="0" smtClean="0"/>
              <a:t>(4)</a:t>
            </a:r>
          </a:p>
          <a:p>
            <a:pPr lvl="1"/>
            <a:r>
              <a:rPr lang="en-IE" sz="2400" dirty="0" smtClean="0"/>
              <a:t>5 * 4 * </a:t>
            </a:r>
            <a:r>
              <a:rPr lang="en-IE" sz="2400" b="1" dirty="0" smtClean="0"/>
              <a:t>Fact</a:t>
            </a:r>
            <a:r>
              <a:rPr lang="en-IE" sz="2400" dirty="0" smtClean="0"/>
              <a:t>(3)</a:t>
            </a:r>
          </a:p>
          <a:p>
            <a:pPr lvl="1"/>
            <a:r>
              <a:rPr lang="en-IE" sz="2400" dirty="0" smtClean="0"/>
              <a:t>5 * 4 * 3 * </a:t>
            </a:r>
            <a:r>
              <a:rPr lang="en-IE" sz="2400" b="1" dirty="0" smtClean="0"/>
              <a:t>Fact</a:t>
            </a:r>
            <a:r>
              <a:rPr lang="en-IE" sz="2400" dirty="0" smtClean="0"/>
              <a:t>(2)</a:t>
            </a:r>
          </a:p>
          <a:p>
            <a:pPr lvl="1"/>
            <a:r>
              <a:rPr lang="en-IE" sz="2400" dirty="0" smtClean="0"/>
              <a:t>5 * 4 * 3 * 2 * </a:t>
            </a:r>
            <a:r>
              <a:rPr lang="en-IE" sz="2400" b="1" dirty="0" smtClean="0"/>
              <a:t>Fact</a:t>
            </a:r>
            <a:r>
              <a:rPr lang="en-IE" sz="2400" dirty="0" smtClean="0"/>
              <a:t>(1)</a:t>
            </a:r>
          </a:p>
          <a:p>
            <a:pPr lvl="1"/>
            <a:r>
              <a:rPr lang="en-IE" sz="2400" dirty="0" smtClean="0"/>
              <a:t>5 * 4 * 3 * 2 * 1 * </a:t>
            </a:r>
            <a:r>
              <a:rPr lang="en-IE" sz="2400" b="1" dirty="0" smtClean="0"/>
              <a:t>Fact</a:t>
            </a:r>
            <a:r>
              <a:rPr lang="en-IE" sz="2400" dirty="0" smtClean="0"/>
              <a:t>(0)</a:t>
            </a:r>
          </a:p>
          <a:p>
            <a:endParaRPr lang="en-IE" sz="2800" dirty="0" smtClean="0"/>
          </a:p>
          <a:p>
            <a:endParaRPr lang="en-IE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6330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Factorial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IE" sz="2800" dirty="0" smtClean="0"/>
              <a:t>So if N is 5</a:t>
            </a:r>
          </a:p>
          <a:p>
            <a:r>
              <a:rPr lang="en-IE" sz="2800" b="1" dirty="0" smtClean="0"/>
              <a:t>MODULE Fact</a:t>
            </a:r>
            <a:r>
              <a:rPr lang="en-IE" sz="2800" dirty="0" smtClean="0"/>
              <a:t>(5) returns </a:t>
            </a:r>
          </a:p>
          <a:p>
            <a:pPr lvl="1"/>
            <a:r>
              <a:rPr lang="en-IE" sz="2400" dirty="0" smtClean="0"/>
              <a:t>5 * </a:t>
            </a:r>
            <a:r>
              <a:rPr lang="en-IE" sz="2400" b="1" dirty="0" smtClean="0"/>
              <a:t>Fact</a:t>
            </a:r>
            <a:r>
              <a:rPr lang="en-IE" sz="2400" dirty="0" smtClean="0"/>
              <a:t>(4)</a:t>
            </a:r>
          </a:p>
          <a:p>
            <a:pPr lvl="1"/>
            <a:r>
              <a:rPr lang="en-IE" sz="2400" dirty="0" smtClean="0"/>
              <a:t>5 * 4 * </a:t>
            </a:r>
            <a:r>
              <a:rPr lang="en-IE" sz="2400" b="1" dirty="0" smtClean="0"/>
              <a:t>Fact</a:t>
            </a:r>
            <a:r>
              <a:rPr lang="en-IE" sz="2400" dirty="0" smtClean="0"/>
              <a:t>(3)</a:t>
            </a:r>
          </a:p>
          <a:p>
            <a:pPr lvl="1"/>
            <a:r>
              <a:rPr lang="en-IE" sz="2400" dirty="0" smtClean="0"/>
              <a:t>5 * 4 * 3 * </a:t>
            </a:r>
            <a:r>
              <a:rPr lang="en-IE" sz="2400" b="1" dirty="0" smtClean="0"/>
              <a:t>Fact</a:t>
            </a:r>
            <a:r>
              <a:rPr lang="en-IE" sz="2400" dirty="0" smtClean="0"/>
              <a:t>(2)</a:t>
            </a:r>
          </a:p>
          <a:p>
            <a:pPr lvl="1"/>
            <a:r>
              <a:rPr lang="en-IE" sz="2400" dirty="0" smtClean="0"/>
              <a:t>5 * 4 * 3 * 2 * </a:t>
            </a:r>
            <a:r>
              <a:rPr lang="en-IE" sz="2400" b="1" dirty="0" smtClean="0"/>
              <a:t>Fact</a:t>
            </a:r>
            <a:r>
              <a:rPr lang="en-IE" sz="2400" dirty="0" smtClean="0"/>
              <a:t>(1)</a:t>
            </a:r>
          </a:p>
          <a:p>
            <a:pPr lvl="1"/>
            <a:r>
              <a:rPr lang="en-IE" sz="2400" dirty="0" smtClean="0"/>
              <a:t>5 * 4 * 3 * 2 * 1 * </a:t>
            </a:r>
            <a:r>
              <a:rPr lang="en-IE" sz="2400" b="1" dirty="0" smtClean="0"/>
              <a:t>Fact</a:t>
            </a:r>
            <a:r>
              <a:rPr lang="en-IE" sz="2400" dirty="0" smtClean="0"/>
              <a:t>(0)</a:t>
            </a:r>
          </a:p>
          <a:p>
            <a:pPr lvl="1"/>
            <a:r>
              <a:rPr lang="en-IE" sz="2400" dirty="0" smtClean="0"/>
              <a:t>5 * 4 * 3 * 2 * 1 * 1</a:t>
            </a:r>
          </a:p>
          <a:p>
            <a:endParaRPr lang="en-IE" sz="2800" dirty="0" smtClean="0"/>
          </a:p>
          <a:p>
            <a:endParaRPr lang="en-IE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2087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Factorial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IE" sz="2800" dirty="0" smtClean="0"/>
              <a:t>So if N is 5</a:t>
            </a:r>
          </a:p>
          <a:p>
            <a:r>
              <a:rPr lang="en-IE" sz="2800" b="1" dirty="0" smtClean="0"/>
              <a:t>MODULE Fact</a:t>
            </a:r>
            <a:r>
              <a:rPr lang="en-IE" sz="2800" dirty="0" smtClean="0"/>
              <a:t>(5) returns </a:t>
            </a:r>
          </a:p>
          <a:p>
            <a:pPr lvl="1"/>
            <a:r>
              <a:rPr lang="en-IE" sz="2400" dirty="0" smtClean="0"/>
              <a:t>5 * </a:t>
            </a:r>
            <a:r>
              <a:rPr lang="en-IE" sz="2400" b="1" dirty="0" smtClean="0"/>
              <a:t>Fact</a:t>
            </a:r>
            <a:r>
              <a:rPr lang="en-IE" sz="2400" dirty="0" smtClean="0"/>
              <a:t>(4)</a:t>
            </a:r>
          </a:p>
          <a:p>
            <a:pPr lvl="1"/>
            <a:r>
              <a:rPr lang="en-IE" sz="2400" dirty="0" smtClean="0"/>
              <a:t>5 * 4 * </a:t>
            </a:r>
            <a:r>
              <a:rPr lang="en-IE" sz="2400" b="1" dirty="0" smtClean="0"/>
              <a:t>Fact</a:t>
            </a:r>
            <a:r>
              <a:rPr lang="en-IE" sz="2400" dirty="0" smtClean="0"/>
              <a:t>(3)</a:t>
            </a:r>
          </a:p>
          <a:p>
            <a:pPr lvl="1"/>
            <a:r>
              <a:rPr lang="en-IE" sz="2400" dirty="0" smtClean="0"/>
              <a:t>5 * 4 * 3 * </a:t>
            </a:r>
            <a:r>
              <a:rPr lang="en-IE" sz="2400" b="1" dirty="0" smtClean="0"/>
              <a:t>Fact</a:t>
            </a:r>
            <a:r>
              <a:rPr lang="en-IE" sz="2400" dirty="0" smtClean="0"/>
              <a:t>(2)</a:t>
            </a:r>
          </a:p>
          <a:p>
            <a:pPr lvl="1"/>
            <a:r>
              <a:rPr lang="en-IE" sz="2400" dirty="0" smtClean="0"/>
              <a:t>5 * 4 * 3 * 2 * </a:t>
            </a:r>
            <a:r>
              <a:rPr lang="en-IE" sz="2400" b="1" dirty="0" smtClean="0"/>
              <a:t>Fact</a:t>
            </a:r>
            <a:r>
              <a:rPr lang="en-IE" sz="2400" dirty="0" smtClean="0"/>
              <a:t>(1)</a:t>
            </a:r>
          </a:p>
          <a:p>
            <a:pPr lvl="1"/>
            <a:r>
              <a:rPr lang="en-IE" sz="2400" dirty="0" smtClean="0"/>
              <a:t>5 * 4 * 3 * 2 * 1 * </a:t>
            </a:r>
            <a:r>
              <a:rPr lang="en-IE" sz="2400" b="1" dirty="0" smtClean="0"/>
              <a:t>Fact</a:t>
            </a:r>
            <a:r>
              <a:rPr lang="en-IE" sz="2400" dirty="0" smtClean="0"/>
              <a:t>(0)</a:t>
            </a:r>
          </a:p>
          <a:p>
            <a:pPr lvl="1"/>
            <a:r>
              <a:rPr lang="en-IE" sz="2400" dirty="0" smtClean="0"/>
              <a:t>5 * 4 * 3 * 2 * 1 * 1</a:t>
            </a:r>
          </a:p>
          <a:p>
            <a:pPr lvl="1"/>
            <a:r>
              <a:rPr lang="en-IE" sz="2400" dirty="0" smtClean="0"/>
              <a:t>120</a:t>
            </a:r>
          </a:p>
          <a:p>
            <a:endParaRPr lang="en-IE" sz="2800" dirty="0" smtClean="0"/>
          </a:p>
          <a:p>
            <a:endParaRPr lang="en-IE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5286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</a:t>
            </a:r>
            <a:r>
              <a:rPr lang="en-IE" altLang="en-US" dirty="0" smtClean="0"/>
              <a:t>Fibonacci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5935735" cy="4525963"/>
          </a:xfrm>
        </p:spPr>
        <p:txBody>
          <a:bodyPr>
            <a:normAutofit fontScale="92500" lnSpcReduction="20000"/>
          </a:bodyPr>
          <a:lstStyle/>
          <a:p>
            <a:r>
              <a:rPr lang="en-IE" dirty="0" smtClean="0"/>
              <a:t>The </a:t>
            </a:r>
            <a:r>
              <a:rPr lang="en-IE" dirty="0"/>
              <a:t>Fibonacci </a:t>
            </a:r>
            <a:r>
              <a:rPr lang="en-IE" dirty="0" smtClean="0"/>
              <a:t>numbers are numbers where the next number in the sequence is the sum of the previous two.</a:t>
            </a:r>
          </a:p>
          <a:p>
            <a:r>
              <a:rPr lang="en-IE" dirty="0" smtClean="0"/>
              <a:t>The sequence starts with 1, 1,</a:t>
            </a:r>
          </a:p>
          <a:p>
            <a:r>
              <a:rPr lang="en-IE" dirty="0" smtClean="0"/>
              <a:t>And then it’s 2</a:t>
            </a:r>
          </a:p>
          <a:p>
            <a:r>
              <a:rPr lang="en-IE" dirty="0" smtClean="0"/>
              <a:t>Then 3</a:t>
            </a:r>
          </a:p>
          <a:p>
            <a:r>
              <a:rPr lang="en-IE" dirty="0" smtClean="0"/>
              <a:t>Then 5</a:t>
            </a:r>
          </a:p>
          <a:p>
            <a:r>
              <a:rPr lang="en-IE" dirty="0" smtClean="0"/>
              <a:t>Then 8</a:t>
            </a:r>
          </a:p>
          <a:p>
            <a:r>
              <a:rPr lang="en-IE" dirty="0" smtClean="0"/>
              <a:t>Then 13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5256" y="1196752"/>
            <a:ext cx="5238582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05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Fibonacci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 smtClean="0"/>
              <a:t>Let’s remember how we did </a:t>
            </a:r>
            <a:r>
              <a:rPr lang="en-IE" b="1" dirty="0" smtClean="0"/>
              <a:t>Fibonacci</a:t>
            </a:r>
            <a:r>
              <a:rPr lang="en-IE" dirty="0" smtClean="0"/>
              <a:t> iteratively:</a:t>
            </a:r>
            <a:endParaRPr lang="en-IE" sz="2000" i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8348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35317" y="1412776"/>
            <a:ext cx="9360289" cy="482453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Fibonacci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 fontScale="92500" lnSpcReduction="10000"/>
          </a:bodyPr>
          <a:lstStyle/>
          <a:p>
            <a:pPr marL="400050" lvl="1" indent="0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PROGRAM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FibonacciNumbers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IE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READ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A;</a:t>
            </a:r>
          </a:p>
          <a:p>
            <a:pPr marL="400050" lvl="1" indent="0">
              <a:buNone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FirstNum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&lt;- 1;</a:t>
            </a:r>
          </a:p>
          <a:p>
            <a:pPr marL="400050" lvl="1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SecondNum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&lt;-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1;</a:t>
            </a:r>
            <a:endParaRPr lang="en-IE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(A !=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00050" lvl="1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Total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SecondNum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FirstNum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FirstNum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SecondNum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SecondNum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&lt;- Total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A &lt;- A – 1;</a:t>
            </a:r>
          </a:p>
          <a:p>
            <a:pPr marL="400050" lvl="1" indent="0">
              <a:buNone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ENDWHILE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Total;</a:t>
            </a:r>
          </a:p>
          <a:p>
            <a:pPr marL="400050" lvl="1" indent="0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0497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 smtClean="0"/>
              <a:t>Recursion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774" y="1412776"/>
            <a:ext cx="7488832" cy="4967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48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Fibonacci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 smtClean="0"/>
              <a:t>Now let’s look at the recursive version:</a:t>
            </a:r>
            <a:endParaRPr lang="en-IE" sz="2000" i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5266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35317" y="1412776"/>
            <a:ext cx="10296393" cy="482453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Fibonacci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RecurFib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pPr marL="400050" lvl="1" indent="0">
              <a:buNone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 == 1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 == 2:</a:t>
            </a:r>
          </a:p>
          <a:p>
            <a:pPr marL="400050" lvl="1" indent="0">
              <a:buNone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 RETURN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1;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RecurFib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(N-1) +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RecurFib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(N-2);</a:t>
            </a:r>
          </a:p>
          <a:p>
            <a:pPr marL="400050" lvl="1" indent="0">
              <a:buNone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ENDIF;</a:t>
            </a:r>
            <a:endParaRPr lang="en-IE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  <a:p>
            <a:pPr marL="400050" lvl="1" indent="0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PROGRAM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FibonacciNumbers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IE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READ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A;</a:t>
            </a:r>
          </a:p>
          <a:p>
            <a:pPr marL="400050" lvl="1" indent="0">
              <a:buNone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RecurFib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(A);</a:t>
            </a:r>
          </a:p>
          <a:p>
            <a:pPr marL="400050" lvl="1" indent="0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2752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Decimal to Binary Conversion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 smtClean="0"/>
              <a:t>How do we convert decimal numbers to binary?</a:t>
            </a:r>
            <a:endParaRPr lang="en-IE" sz="2000" i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2165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Decimal to Binary Conversion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 smtClean="0"/>
              <a:t>How do we convert decimal numbers to binary?</a:t>
            </a:r>
          </a:p>
          <a:p>
            <a:endParaRPr lang="en-IE" dirty="0" smtClean="0"/>
          </a:p>
          <a:p>
            <a:r>
              <a:rPr lang="en-IE" sz="2400" dirty="0" smtClean="0"/>
              <a:t>Let’s try the number 23…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2857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Decimal to Binary Conversion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 smtClean="0"/>
              <a:t>How do we convert decimal numbers to binary?</a:t>
            </a:r>
          </a:p>
          <a:p>
            <a:endParaRPr lang="en-IE" dirty="0" smtClean="0"/>
          </a:p>
          <a:p>
            <a:r>
              <a:rPr lang="en-IE" sz="2400" dirty="0" smtClean="0"/>
              <a:t>Let’s try the number 23…</a:t>
            </a:r>
          </a:p>
          <a:p>
            <a:r>
              <a:rPr lang="en-IE" sz="2400" dirty="0" smtClean="0"/>
              <a:t>23 / 2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261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Decimal to Binary Conversion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 smtClean="0"/>
              <a:t>How do we convert decimal numbers to binary?</a:t>
            </a:r>
          </a:p>
          <a:p>
            <a:endParaRPr lang="en-IE" dirty="0" smtClean="0"/>
          </a:p>
          <a:p>
            <a:r>
              <a:rPr lang="en-IE" sz="2400" dirty="0" smtClean="0"/>
              <a:t>Let’s try the number 23…</a:t>
            </a:r>
          </a:p>
          <a:p>
            <a:r>
              <a:rPr lang="en-IE" sz="2400" dirty="0"/>
              <a:t>23 / 2 = 11 and remainder is 1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364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Decimal to Binary Conversion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 smtClean="0"/>
              <a:t>How do we convert decimal numbers to binary?</a:t>
            </a:r>
          </a:p>
          <a:p>
            <a:endParaRPr lang="en-IE" dirty="0" smtClean="0"/>
          </a:p>
          <a:p>
            <a:r>
              <a:rPr lang="en-IE" sz="2400" dirty="0" smtClean="0"/>
              <a:t>Let’s try the number 23…</a:t>
            </a:r>
          </a:p>
          <a:p>
            <a:r>
              <a:rPr lang="en-IE" sz="2400" dirty="0" smtClean="0"/>
              <a:t>23 / 2 = 11 and remainder is 1</a:t>
            </a:r>
          </a:p>
          <a:p>
            <a:r>
              <a:rPr lang="en-IE" sz="2400" dirty="0" smtClean="0"/>
              <a:t>11/2 = </a:t>
            </a:r>
            <a:r>
              <a:rPr lang="en-IE" sz="2400" dirty="0"/>
              <a:t>5 and remainder is 1</a:t>
            </a:r>
          </a:p>
          <a:p>
            <a:endParaRPr lang="en-IE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819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Decimal to Binary Conversion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 smtClean="0"/>
              <a:t>How do we convert decimal numbers to binary?</a:t>
            </a:r>
          </a:p>
          <a:p>
            <a:endParaRPr lang="en-IE" dirty="0" smtClean="0"/>
          </a:p>
          <a:p>
            <a:r>
              <a:rPr lang="en-IE" sz="2400" dirty="0" smtClean="0"/>
              <a:t>Let’s try the number 23…</a:t>
            </a:r>
          </a:p>
          <a:p>
            <a:r>
              <a:rPr lang="en-IE" sz="2400" dirty="0" smtClean="0"/>
              <a:t>23 / 2 = 11 and remainder is 1</a:t>
            </a:r>
          </a:p>
          <a:p>
            <a:r>
              <a:rPr lang="en-IE" sz="2400" dirty="0" smtClean="0"/>
              <a:t>11/2 = </a:t>
            </a:r>
            <a:r>
              <a:rPr lang="en-IE" sz="2400" dirty="0"/>
              <a:t>5 and remainder is </a:t>
            </a:r>
            <a:r>
              <a:rPr lang="en-IE" sz="2400" dirty="0" smtClean="0"/>
              <a:t>1</a:t>
            </a:r>
          </a:p>
          <a:p>
            <a:r>
              <a:rPr lang="en-IE" sz="2400" dirty="0" smtClean="0"/>
              <a:t>5/2 = 2 </a:t>
            </a:r>
            <a:r>
              <a:rPr lang="en-IE" sz="2400" dirty="0"/>
              <a:t>and remainder is 1</a:t>
            </a:r>
          </a:p>
          <a:p>
            <a:endParaRPr lang="en-IE" dirty="0"/>
          </a:p>
          <a:p>
            <a:endParaRPr lang="en-IE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3086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Decimal to Binary Conversion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 smtClean="0"/>
              <a:t>How do we convert decimal numbers to binary?</a:t>
            </a:r>
          </a:p>
          <a:p>
            <a:endParaRPr lang="en-IE" dirty="0" smtClean="0"/>
          </a:p>
          <a:p>
            <a:r>
              <a:rPr lang="en-IE" sz="2400" dirty="0" smtClean="0"/>
              <a:t>Let’s try the number 23…</a:t>
            </a:r>
          </a:p>
          <a:p>
            <a:r>
              <a:rPr lang="en-IE" sz="2400" dirty="0" smtClean="0"/>
              <a:t>23 / 2 = 11 and remainder is 1</a:t>
            </a:r>
          </a:p>
          <a:p>
            <a:r>
              <a:rPr lang="en-IE" sz="2400" dirty="0" smtClean="0"/>
              <a:t>11/2 = </a:t>
            </a:r>
            <a:r>
              <a:rPr lang="en-IE" sz="2400" dirty="0"/>
              <a:t>5 and remainder is </a:t>
            </a:r>
            <a:r>
              <a:rPr lang="en-IE" sz="2400" dirty="0" smtClean="0"/>
              <a:t>1</a:t>
            </a:r>
          </a:p>
          <a:p>
            <a:r>
              <a:rPr lang="en-IE" sz="2400" dirty="0" smtClean="0"/>
              <a:t>5/2 = 2 </a:t>
            </a:r>
            <a:r>
              <a:rPr lang="en-IE" sz="2400" dirty="0"/>
              <a:t>and remainder is 1</a:t>
            </a:r>
          </a:p>
          <a:p>
            <a:r>
              <a:rPr lang="en-IE" sz="2400" dirty="0" smtClean="0"/>
              <a:t>2/2 = 1 and remainder is 0</a:t>
            </a:r>
            <a:endParaRPr lang="en-IE" sz="2400" dirty="0"/>
          </a:p>
          <a:p>
            <a:endParaRPr lang="en-IE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7839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Decimal to Binary Conversion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IE" dirty="0" smtClean="0"/>
              <a:t>How do we convert decimal numbers to binary?</a:t>
            </a:r>
          </a:p>
          <a:p>
            <a:endParaRPr lang="en-IE" dirty="0" smtClean="0"/>
          </a:p>
          <a:p>
            <a:r>
              <a:rPr lang="en-IE" sz="2400" dirty="0" smtClean="0"/>
              <a:t>Let’s try the number 23…</a:t>
            </a:r>
          </a:p>
          <a:p>
            <a:r>
              <a:rPr lang="en-IE" sz="2400" dirty="0" smtClean="0"/>
              <a:t>23 / 2 = 11 and remainder is 1</a:t>
            </a:r>
          </a:p>
          <a:p>
            <a:r>
              <a:rPr lang="en-IE" sz="2400" dirty="0" smtClean="0"/>
              <a:t>11/2 = </a:t>
            </a:r>
            <a:r>
              <a:rPr lang="en-IE" sz="2400" dirty="0"/>
              <a:t>5 and remainder is </a:t>
            </a:r>
            <a:r>
              <a:rPr lang="en-IE" sz="2400" dirty="0" smtClean="0"/>
              <a:t>1</a:t>
            </a:r>
          </a:p>
          <a:p>
            <a:r>
              <a:rPr lang="en-IE" sz="2400" dirty="0" smtClean="0"/>
              <a:t>5/2 = 2 </a:t>
            </a:r>
            <a:r>
              <a:rPr lang="en-IE" sz="2400" dirty="0"/>
              <a:t>and remainder is 1</a:t>
            </a:r>
          </a:p>
          <a:p>
            <a:r>
              <a:rPr lang="en-IE" sz="2400" dirty="0" smtClean="0"/>
              <a:t>2/2 = 1 and remainder is 0</a:t>
            </a:r>
          </a:p>
          <a:p>
            <a:r>
              <a:rPr lang="en-IE" sz="2400" dirty="0" smtClean="0"/>
              <a:t>1/2 = 0 and remainder is 1</a:t>
            </a:r>
            <a:endParaRPr lang="en-IE" sz="2400" dirty="0"/>
          </a:p>
          <a:p>
            <a:endParaRPr lang="en-IE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2681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 smtClean="0"/>
              <a:t>Recursion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5855" y="1445853"/>
            <a:ext cx="4195575" cy="493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48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Decimal to Binary Conversion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IE" dirty="0" smtClean="0"/>
              <a:t>How do we convert decimal numbers to binary?</a:t>
            </a:r>
          </a:p>
          <a:p>
            <a:endParaRPr lang="en-IE" dirty="0" smtClean="0"/>
          </a:p>
          <a:p>
            <a:r>
              <a:rPr lang="en-IE" sz="2400" dirty="0" smtClean="0"/>
              <a:t>Let’s try the number 23…</a:t>
            </a:r>
          </a:p>
          <a:p>
            <a:r>
              <a:rPr lang="en-IE" sz="2400" dirty="0" smtClean="0"/>
              <a:t>23 / 2 = 11 and remainder is 1</a:t>
            </a:r>
          </a:p>
          <a:p>
            <a:r>
              <a:rPr lang="en-IE" sz="2400" dirty="0" smtClean="0"/>
              <a:t>11/2 = </a:t>
            </a:r>
            <a:r>
              <a:rPr lang="en-IE" sz="2400" dirty="0"/>
              <a:t>5 and remainder is </a:t>
            </a:r>
            <a:r>
              <a:rPr lang="en-IE" sz="2400" dirty="0" smtClean="0"/>
              <a:t>1</a:t>
            </a:r>
          </a:p>
          <a:p>
            <a:r>
              <a:rPr lang="en-IE" sz="2400" dirty="0" smtClean="0"/>
              <a:t>5/2 = 2 </a:t>
            </a:r>
            <a:r>
              <a:rPr lang="en-IE" sz="2400" dirty="0"/>
              <a:t>and remainder is 1</a:t>
            </a:r>
          </a:p>
          <a:p>
            <a:r>
              <a:rPr lang="en-IE" sz="2400" dirty="0" smtClean="0"/>
              <a:t>2/2 = 1 and remainder is 0</a:t>
            </a:r>
          </a:p>
          <a:p>
            <a:r>
              <a:rPr lang="en-IE" sz="2400" dirty="0" smtClean="0"/>
              <a:t>1/2 = 0 and remainder is 1</a:t>
            </a:r>
          </a:p>
          <a:p>
            <a:r>
              <a:rPr lang="en-IE" sz="2400" dirty="0" smtClean="0"/>
              <a:t>&gt;&gt; So DEC 23 is BIN 10111</a:t>
            </a:r>
            <a:endParaRPr lang="en-IE" sz="2400" dirty="0"/>
          </a:p>
          <a:p>
            <a:endParaRPr lang="en-IE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2400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35317" y="1412776"/>
            <a:ext cx="11304505" cy="482453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</a:t>
            </a:r>
            <a:r>
              <a:rPr lang="en-IE" altLang="en-US" dirty="0" smtClean="0"/>
              <a:t>Decimal to Binary Conversion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582" y="1600201"/>
            <a:ext cx="11305256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DecToBin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pPr marL="0" indent="0">
              <a:buNone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 == 0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‘0’;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		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DecToBin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2) + String(N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2);</a:t>
            </a:r>
          </a:p>
          <a:p>
            <a:pPr marL="0" indent="0">
              <a:buNone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ENDIF;</a:t>
            </a:r>
          </a:p>
          <a:p>
            <a:pPr marL="0" indent="0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  <a:p>
            <a:pPr marL="0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DecimalToBinary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READ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A;</a:t>
            </a:r>
          </a:p>
          <a:p>
            <a:pPr marL="0" indent="0">
              <a:buNone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DecToBin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(A);</a:t>
            </a:r>
          </a:p>
          <a:p>
            <a:pPr marL="0" indent="0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7515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Recursion: 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A linked list is made up of nodes.</a:t>
            </a:r>
          </a:p>
          <a:p>
            <a:endParaRPr lang="en-IE" dirty="0"/>
          </a:p>
          <a:p>
            <a:r>
              <a:rPr lang="en-IE" dirty="0" smtClean="0"/>
              <a:t>Each node has two parts to it:</a:t>
            </a:r>
          </a:p>
          <a:p>
            <a:endParaRPr lang="en-IE" dirty="0"/>
          </a:p>
          <a:p>
            <a:endParaRPr lang="en-IE" dirty="0" smtClean="0"/>
          </a:p>
          <a:p>
            <a:endParaRPr lang="en-IE" dirty="0" smtClean="0"/>
          </a:p>
          <a:p>
            <a:r>
              <a:rPr lang="en-IE" dirty="0" smtClean="0"/>
              <a:t>The pointer points to another node of the same type (recursively)</a:t>
            </a:r>
          </a:p>
        </p:txBody>
      </p:sp>
      <p:sp>
        <p:nvSpPr>
          <p:cNvPr id="4" name="Right Arrow Callout 3"/>
          <p:cNvSpPr/>
          <p:nvPr/>
        </p:nvSpPr>
        <p:spPr>
          <a:xfrm>
            <a:off x="4979082" y="3357072"/>
            <a:ext cx="2268252" cy="1296064"/>
          </a:xfrm>
          <a:prstGeom prst="rightArrow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 smtClean="0">
                <a:solidFill>
                  <a:schemeClr val="tx1"/>
                </a:solidFill>
              </a:rPr>
              <a:t>Pointer</a:t>
            </a:r>
            <a:endParaRPr lang="en-IE" sz="28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66914" y="3357072"/>
            <a:ext cx="1512168" cy="129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 smtClean="0">
                <a:solidFill>
                  <a:schemeClr val="tx1"/>
                </a:solidFill>
              </a:rPr>
              <a:t>Value</a:t>
            </a:r>
            <a:endParaRPr lang="en-IE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63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RecursiveCount</a:t>
            </a:r>
            <a:r>
              <a:rPr lang="en-IE" sz="6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IE" sz="6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627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6654" y="53590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679922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872468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53590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53590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679922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3611070" y="53590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55246" y="53590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355286" y="679922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679382" y="872468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175406" y="53590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219502" y="53590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9119542" y="679922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9443638" y="872468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939662" y="53590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887546" y="404664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55046" y="53598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555086" y="680002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5" name="Rectangle 24"/>
          <p:cNvSpPr/>
          <p:nvPr/>
        </p:nvSpPr>
        <p:spPr>
          <a:xfrm>
            <a:off x="5375206" y="53598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115046" y="87089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879182" y="895946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04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6654" y="53590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679922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872468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53590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53590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679922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3611070" y="53590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55246" y="53590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355286" y="679922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679382" y="872468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175406" y="53590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219502" y="53590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9119542" y="679922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9443638" y="872468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939662" y="53590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887546" y="404664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55046" y="53598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555086" y="680002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5" name="Rectangle 24"/>
          <p:cNvSpPr/>
          <p:nvPr/>
        </p:nvSpPr>
        <p:spPr>
          <a:xfrm>
            <a:off x="5375206" y="53598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115046" y="87089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879182" y="895946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Left Brace 6"/>
          <p:cNvSpPr/>
          <p:nvPr/>
        </p:nvSpPr>
        <p:spPr>
          <a:xfrm rot="16200000">
            <a:off x="1486654" y="1061732"/>
            <a:ext cx="702088" cy="144016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1" name="Left Brace 30"/>
          <p:cNvSpPr/>
          <p:nvPr/>
        </p:nvSpPr>
        <p:spPr>
          <a:xfrm rot="16200000">
            <a:off x="5906210" y="-1638588"/>
            <a:ext cx="702088" cy="6804816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2" name="Rectangle 31"/>
          <p:cNvSpPr/>
          <p:nvPr/>
        </p:nvSpPr>
        <p:spPr>
          <a:xfrm>
            <a:off x="1558702" y="197606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463138" y="197606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+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354548" y="1976066"/>
            <a:ext cx="38096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REST OF LIST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373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6654" y="53590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679922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872468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53590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53590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679922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3611070" y="53590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55246" y="53590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355286" y="679922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679382" y="872468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175406" y="53590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219502" y="53590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9119542" y="679922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9443638" y="872468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939662" y="53590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887546" y="404664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55046" y="53598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555086" y="680002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5" name="Rectangle 24"/>
          <p:cNvSpPr/>
          <p:nvPr/>
        </p:nvSpPr>
        <p:spPr>
          <a:xfrm>
            <a:off x="5375206" y="53598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115046" y="87089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879182" y="895946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Left Brace 6"/>
          <p:cNvSpPr/>
          <p:nvPr/>
        </p:nvSpPr>
        <p:spPr>
          <a:xfrm rot="16200000">
            <a:off x="1486654" y="1061732"/>
            <a:ext cx="702088" cy="144016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1" name="Left Brace 30"/>
          <p:cNvSpPr/>
          <p:nvPr/>
        </p:nvSpPr>
        <p:spPr>
          <a:xfrm rot="16200000">
            <a:off x="5906210" y="-1638588"/>
            <a:ext cx="702088" cy="6804816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2" name="Rectangle 31"/>
          <p:cNvSpPr/>
          <p:nvPr/>
        </p:nvSpPr>
        <p:spPr>
          <a:xfrm>
            <a:off x="1558702" y="197606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463138" y="197606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+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354548" y="1976066"/>
            <a:ext cx="38096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REST OF LIST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0" name="Left Brace 29"/>
          <p:cNvSpPr/>
          <p:nvPr/>
        </p:nvSpPr>
        <p:spPr>
          <a:xfrm rot="16200000">
            <a:off x="3248620" y="2327110"/>
            <a:ext cx="702088" cy="144016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5" name="Left Brace 34"/>
          <p:cNvSpPr/>
          <p:nvPr/>
        </p:nvSpPr>
        <p:spPr>
          <a:xfrm rot="16200000">
            <a:off x="6900482" y="603111"/>
            <a:ext cx="702088" cy="488816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6" name="Rectangle 35"/>
          <p:cNvSpPr/>
          <p:nvPr/>
        </p:nvSpPr>
        <p:spPr>
          <a:xfrm>
            <a:off x="3358902" y="321297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263338" y="321297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+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453861" y="3200202"/>
            <a:ext cx="38096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REST OF LIST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04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6654" y="53590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679922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872468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53590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53590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679922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3611070" y="53590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55246" y="53590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355286" y="679922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679382" y="872468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175406" y="53590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219502" y="53590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9119542" y="679922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9443638" y="872468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939662" y="53590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887546" y="404664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55046" y="53598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555086" y="680002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5" name="Rectangle 24"/>
          <p:cNvSpPr/>
          <p:nvPr/>
        </p:nvSpPr>
        <p:spPr>
          <a:xfrm>
            <a:off x="5375206" y="53598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115046" y="87089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879182" y="895946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Left Brace 6"/>
          <p:cNvSpPr/>
          <p:nvPr/>
        </p:nvSpPr>
        <p:spPr>
          <a:xfrm rot="16200000">
            <a:off x="1486654" y="1061732"/>
            <a:ext cx="702088" cy="144016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1" name="Left Brace 30"/>
          <p:cNvSpPr/>
          <p:nvPr/>
        </p:nvSpPr>
        <p:spPr>
          <a:xfrm rot="16200000">
            <a:off x="5906210" y="-1638588"/>
            <a:ext cx="702088" cy="6804816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2" name="Rectangle 31"/>
          <p:cNvSpPr/>
          <p:nvPr/>
        </p:nvSpPr>
        <p:spPr>
          <a:xfrm>
            <a:off x="1558702" y="197606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463138" y="197606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+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354548" y="1976066"/>
            <a:ext cx="38096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REST OF LIST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0" name="Left Brace 29"/>
          <p:cNvSpPr/>
          <p:nvPr/>
        </p:nvSpPr>
        <p:spPr>
          <a:xfrm rot="16200000">
            <a:off x="3248620" y="2327110"/>
            <a:ext cx="702088" cy="144016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5" name="Left Brace 34"/>
          <p:cNvSpPr/>
          <p:nvPr/>
        </p:nvSpPr>
        <p:spPr>
          <a:xfrm rot="16200000">
            <a:off x="6900482" y="603111"/>
            <a:ext cx="702088" cy="488816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8" name="Rectangle 37"/>
          <p:cNvSpPr/>
          <p:nvPr/>
        </p:nvSpPr>
        <p:spPr>
          <a:xfrm>
            <a:off x="5453861" y="3200202"/>
            <a:ext cx="38096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REST OF LIST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9" name="Left Brace 38"/>
          <p:cNvSpPr/>
          <p:nvPr/>
        </p:nvSpPr>
        <p:spPr>
          <a:xfrm rot="16200000">
            <a:off x="5240106" y="3726028"/>
            <a:ext cx="702088" cy="144016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0" name="Rectangle 39"/>
          <p:cNvSpPr/>
          <p:nvPr/>
        </p:nvSpPr>
        <p:spPr>
          <a:xfrm>
            <a:off x="5231110" y="4581128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023577" y="4581128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+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2" name="Left Brace 41"/>
          <p:cNvSpPr/>
          <p:nvPr/>
        </p:nvSpPr>
        <p:spPr>
          <a:xfrm rot="16200000">
            <a:off x="7778418" y="2843900"/>
            <a:ext cx="702088" cy="30604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3" name="Rectangle 42"/>
          <p:cNvSpPr/>
          <p:nvPr/>
        </p:nvSpPr>
        <p:spPr>
          <a:xfrm>
            <a:off x="6606368" y="4593902"/>
            <a:ext cx="38096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REST OF LIST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358902" y="321297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263338" y="321297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+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220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6654" y="53590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679922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872468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53590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53590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679922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3611070" y="53590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55246" y="53590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355286" y="679922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679382" y="872468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175406" y="53590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219502" y="53590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9119542" y="679922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9443638" y="872468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939662" y="53590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887546" y="404664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55046" y="53598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555086" y="680002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5" name="Rectangle 24"/>
          <p:cNvSpPr/>
          <p:nvPr/>
        </p:nvSpPr>
        <p:spPr>
          <a:xfrm>
            <a:off x="5375206" y="53598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115046" y="87089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879182" y="895946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Left Brace 6"/>
          <p:cNvSpPr/>
          <p:nvPr/>
        </p:nvSpPr>
        <p:spPr>
          <a:xfrm rot="16200000">
            <a:off x="1486654" y="1061732"/>
            <a:ext cx="702088" cy="144016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1" name="Left Brace 30"/>
          <p:cNvSpPr/>
          <p:nvPr/>
        </p:nvSpPr>
        <p:spPr>
          <a:xfrm rot="16200000">
            <a:off x="5906210" y="-1638588"/>
            <a:ext cx="702088" cy="6804816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2" name="Rectangle 31"/>
          <p:cNvSpPr/>
          <p:nvPr/>
        </p:nvSpPr>
        <p:spPr>
          <a:xfrm>
            <a:off x="1558702" y="197606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463138" y="197606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+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354548" y="1976066"/>
            <a:ext cx="38096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REST OF LIST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0" name="Left Brace 29"/>
          <p:cNvSpPr/>
          <p:nvPr/>
        </p:nvSpPr>
        <p:spPr>
          <a:xfrm rot="16200000">
            <a:off x="3248620" y="2327110"/>
            <a:ext cx="702088" cy="144016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5" name="Left Brace 34"/>
          <p:cNvSpPr/>
          <p:nvPr/>
        </p:nvSpPr>
        <p:spPr>
          <a:xfrm rot="16200000">
            <a:off x="6900482" y="603111"/>
            <a:ext cx="702088" cy="488816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8" name="Rectangle 37"/>
          <p:cNvSpPr/>
          <p:nvPr/>
        </p:nvSpPr>
        <p:spPr>
          <a:xfrm>
            <a:off x="5453861" y="3200202"/>
            <a:ext cx="38096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REST OF LIST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9" name="Left Brace 38"/>
          <p:cNvSpPr/>
          <p:nvPr/>
        </p:nvSpPr>
        <p:spPr>
          <a:xfrm rot="16200000">
            <a:off x="5240106" y="3726028"/>
            <a:ext cx="702088" cy="144016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0" name="Rectangle 39"/>
          <p:cNvSpPr/>
          <p:nvPr/>
        </p:nvSpPr>
        <p:spPr>
          <a:xfrm>
            <a:off x="5231110" y="4581128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023577" y="4581128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+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2" name="Left Brace 41"/>
          <p:cNvSpPr/>
          <p:nvPr/>
        </p:nvSpPr>
        <p:spPr>
          <a:xfrm rot="16200000">
            <a:off x="7778418" y="2843900"/>
            <a:ext cx="702088" cy="30604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3" name="Rectangle 42"/>
          <p:cNvSpPr/>
          <p:nvPr/>
        </p:nvSpPr>
        <p:spPr>
          <a:xfrm>
            <a:off x="6606368" y="4593902"/>
            <a:ext cx="38096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REST OF LIST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358902" y="321297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263338" y="321297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+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6" name="Left Brace 45"/>
          <p:cNvSpPr/>
          <p:nvPr/>
        </p:nvSpPr>
        <p:spPr>
          <a:xfrm rot="16200000">
            <a:off x="7078472" y="5120365"/>
            <a:ext cx="702088" cy="144016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7" name="Left Brace 46"/>
          <p:cNvSpPr/>
          <p:nvPr/>
        </p:nvSpPr>
        <p:spPr>
          <a:xfrm rot="16200000">
            <a:off x="8624482" y="5076189"/>
            <a:ext cx="702088" cy="144016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8" name="Rectangle 47"/>
          <p:cNvSpPr/>
          <p:nvPr/>
        </p:nvSpPr>
        <p:spPr>
          <a:xfrm>
            <a:off x="6958923" y="587727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751390" y="587727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+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8334181" y="5890046"/>
            <a:ext cx="38096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REST OF LIST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664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6654" y="53590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679922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872468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53590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53590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679922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3611070" y="53590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55246" y="53590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355286" y="679922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679382" y="872468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175406" y="53590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219502" y="53590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9119542" y="679922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9443638" y="872468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939662" y="53590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887546" y="404664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55046" y="53598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555086" y="680002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5" name="Rectangle 24"/>
          <p:cNvSpPr/>
          <p:nvPr/>
        </p:nvSpPr>
        <p:spPr>
          <a:xfrm>
            <a:off x="5375206" y="53598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115046" y="87089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879182" y="895946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Left Brace 6"/>
          <p:cNvSpPr/>
          <p:nvPr/>
        </p:nvSpPr>
        <p:spPr>
          <a:xfrm rot="16200000">
            <a:off x="1486654" y="1061732"/>
            <a:ext cx="702088" cy="144016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1" name="Left Brace 30"/>
          <p:cNvSpPr/>
          <p:nvPr/>
        </p:nvSpPr>
        <p:spPr>
          <a:xfrm rot="16200000">
            <a:off x="5906210" y="-1638588"/>
            <a:ext cx="702088" cy="6804816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2" name="Rectangle 31"/>
          <p:cNvSpPr/>
          <p:nvPr/>
        </p:nvSpPr>
        <p:spPr>
          <a:xfrm>
            <a:off x="1558702" y="197606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463138" y="197606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+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354548" y="1976066"/>
            <a:ext cx="38096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REST OF LIST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0" name="Left Brace 29"/>
          <p:cNvSpPr/>
          <p:nvPr/>
        </p:nvSpPr>
        <p:spPr>
          <a:xfrm rot="16200000">
            <a:off x="3248620" y="2327110"/>
            <a:ext cx="702088" cy="144016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5" name="Left Brace 34"/>
          <p:cNvSpPr/>
          <p:nvPr/>
        </p:nvSpPr>
        <p:spPr>
          <a:xfrm rot="16200000">
            <a:off x="6900482" y="603111"/>
            <a:ext cx="702088" cy="488816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8" name="Rectangle 37"/>
          <p:cNvSpPr/>
          <p:nvPr/>
        </p:nvSpPr>
        <p:spPr>
          <a:xfrm>
            <a:off x="5453861" y="3200202"/>
            <a:ext cx="38096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REST OF LIST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9" name="Left Brace 38"/>
          <p:cNvSpPr/>
          <p:nvPr/>
        </p:nvSpPr>
        <p:spPr>
          <a:xfrm rot="16200000">
            <a:off x="5240106" y="3726028"/>
            <a:ext cx="702088" cy="144016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0" name="Rectangle 39"/>
          <p:cNvSpPr/>
          <p:nvPr/>
        </p:nvSpPr>
        <p:spPr>
          <a:xfrm>
            <a:off x="5231110" y="4581128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023577" y="4581128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+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2" name="Left Brace 41"/>
          <p:cNvSpPr/>
          <p:nvPr/>
        </p:nvSpPr>
        <p:spPr>
          <a:xfrm rot="16200000">
            <a:off x="7778418" y="2843900"/>
            <a:ext cx="702088" cy="30604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3" name="Rectangle 42"/>
          <p:cNvSpPr/>
          <p:nvPr/>
        </p:nvSpPr>
        <p:spPr>
          <a:xfrm>
            <a:off x="6606368" y="4593902"/>
            <a:ext cx="38096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REST OF LIST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358902" y="321297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263338" y="321297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+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6" name="Left Brace 45"/>
          <p:cNvSpPr/>
          <p:nvPr/>
        </p:nvSpPr>
        <p:spPr>
          <a:xfrm rot="16200000">
            <a:off x="7078472" y="5120365"/>
            <a:ext cx="702088" cy="144016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7" name="Left Brace 46"/>
          <p:cNvSpPr/>
          <p:nvPr/>
        </p:nvSpPr>
        <p:spPr>
          <a:xfrm rot="16200000">
            <a:off x="8624482" y="5076189"/>
            <a:ext cx="702088" cy="144016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8" name="Rectangle 47"/>
          <p:cNvSpPr/>
          <p:nvPr/>
        </p:nvSpPr>
        <p:spPr>
          <a:xfrm>
            <a:off x="6958923" y="587727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751390" y="587727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+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583818" y="587727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288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 smtClean="0"/>
              <a:t>Recursion: Factorial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IE" sz="2800" dirty="0" smtClean="0"/>
              <a:t>Recursion is a feature of modularisation, when a module can call itself to complete a solution.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9092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7" y="1268760"/>
            <a:ext cx="11593289" cy="3240360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158089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RecursiveCount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(Current):</a:t>
            </a:r>
          </a:p>
          <a:p>
            <a:pPr marL="57150" indent="0">
              <a:buNone/>
            </a:pP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(Current == NULL)</a:t>
            </a:r>
          </a:p>
          <a:p>
            <a:pPr marL="57150" indent="0">
              <a:buNone/>
            </a:pP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 RETURN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0;</a:t>
            </a:r>
          </a:p>
          <a:p>
            <a:pPr marL="57150" indent="0">
              <a:buNone/>
            </a:pP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IE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+ </a:t>
            </a:r>
            <a:r>
              <a:rPr lang="en-IE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RecursiveCount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7150" indent="0">
              <a:buNone/>
            </a:pP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ENDIF;</a:t>
            </a:r>
            <a:endParaRPr lang="en-IE" sz="2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</a:t>
            </a:r>
            <a:r>
              <a:rPr lang="en-GB" dirty="0" smtClean="0"/>
              <a:t>Lists: Recursive Count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1394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RecursivePrint</a:t>
            </a:r>
            <a:r>
              <a:rPr lang="en-IE" sz="6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IE" sz="6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5484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7" y="1268760"/>
            <a:ext cx="11593289" cy="374441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158089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RecursivePrint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(Current):</a:t>
            </a:r>
          </a:p>
          <a:p>
            <a:pPr marL="57150" indent="0">
              <a:buNone/>
            </a:pP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(Current == NULL)</a:t>
            </a:r>
          </a:p>
          <a:p>
            <a:pPr marL="57150" indent="0">
              <a:buNone/>
            </a:pP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 RETURN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0;</a:t>
            </a:r>
          </a:p>
          <a:p>
            <a:pPr marL="57150" indent="0">
              <a:buNone/>
            </a:pP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 PRINT </a:t>
            </a:r>
            <a:r>
              <a:rPr lang="en-IE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Current.value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IE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RecursivePrint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57150" indent="0">
              <a:buNone/>
            </a:pP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ENDIF;</a:t>
            </a:r>
            <a:endParaRPr lang="en-IE" sz="2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</a:t>
            </a:r>
            <a:r>
              <a:rPr lang="en-GB" dirty="0" smtClean="0"/>
              <a:t>Lists: Recursive Print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2346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FindANode</a:t>
            </a:r>
            <a:r>
              <a:rPr lang="en-IE" sz="6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IE" sz="6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4325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7" y="1268760"/>
            <a:ext cx="11593289" cy="4320480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32047" y="1412776"/>
            <a:ext cx="12071871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FindANode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(Current, N):</a:t>
            </a: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NULL)</a:t>
            </a: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 RETURN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NULL;</a:t>
            </a: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 IF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Current.value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N)</a:t>
            </a:r>
          </a:p>
          <a:p>
            <a:pPr marL="57150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THEN PRINT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 “was found”;</a:t>
            </a: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RETURN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FindANode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7150" indent="0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ENDIF;</a:t>
            </a:r>
          </a:p>
          <a:p>
            <a:pPr marL="57150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ENDIF;</a:t>
            </a:r>
            <a:endParaRPr lang="en-IE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</a:t>
            </a:r>
            <a:r>
              <a:rPr lang="en-GB" dirty="0" smtClean="0"/>
              <a:t>Lists: Find a node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9318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InsertANode</a:t>
            </a:r>
            <a:r>
              <a:rPr lang="en-IE" sz="6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IE" sz="6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9999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7" y="1268760"/>
            <a:ext cx="11593289" cy="496855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32047" y="1412776"/>
            <a:ext cx="12071871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InsertANode</a:t>
            </a:r>
            <a:r>
              <a:rPr lang="en-IE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(Current, </a:t>
            </a:r>
            <a:r>
              <a:rPr lang="en-IE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N):</a:t>
            </a:r>
          </a:p>
          <a:p>
            <a:pPr marL="57150" indent="0">
              <a:buNone/>
            </a:pPr>
            <a:r>
              <a:rPr lang="en-I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IE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NULL)</a:t>
            </a:r>
          </a:p>
          <a:p>
            <a:pPr marL="57150" indent="0">
              <a:buNone/>
            </a:pPr>
            <a:r>
              <a:rPr lang="en-I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E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 RETURN</a:t>
            </a:r>
            <a:r>
              <a:rPr lang="en-IE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NULL;</a:t>
            </a:r>
          </a:p>
          <a:p>
            <a:pPr marL="57150" indent="0">
              <a:buNone/>
            </a:pPr>
            <a:r>
              <a:rPr lang="en-I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E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 IF </a:t>
            </a:r>
            <a:r>
              <a:rPr lang="en-IE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Current.value</a:t>
            </a:r>
            <a:r>
              <a:rPr lang="en-IE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IE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7150" indent="0">
              <a:buNone/>
            </a:pPr>
            <a:r>
              <a:rPr lang="en-IE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THEN </a:t>
            </a:r>
            <a:r>
              <a:rPr lang="en-IE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Nnode</a:t>
            </a:r>
            <a:r>
              <a:rPr lang="en-IE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&lt;-</a:t>
            </a:r>
            <a:r>
              <a:rPr lang="en-IE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E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IE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Node(N, NULL);</a:t>
            </a:r>
          </a:p>
          <a:p>
            <a:pPr marL="57150" indent="0">
              <a:buNone/>
            </a:pPr>
            <a:r>
              <a:rPr lang="en-I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</a:t>
            </a:r>
            <a:r>
              <a:rPr lang="en-IE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Nnode.pointer</a:t>
            </a:r>
            <a:r>
              <a:rPr lang="en-IE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IE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</a:t>
            </a:r>
            <a:r>
              <a:rPr lang="en-IE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IE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Nnode</a:t>
            </a:r>
            <a:r>
              <a:rPr lang="en-IE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IE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RETURN </a:t>
            </a:r>
            <a:r>
              <a:rPr lang="en-IE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InsertANode</a:t>
            </a:r>
            <a:r>
              <a:rPr lang="en-IE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IE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57150" indent="0">
              <a:buNone/>
            </a:pPr>
            <a:r>
              <a:rPr lang="en-IE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ENDIF;</a:t>
            </a:r>
          </a:p>
          <a:p>
            <a:pPr marL="57150" indent="0">
              <a:buNone/>
            </a:pPr>
            <a:r>
              <a:rPr lang="en-IE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ENDIF;</a:t>
            </a:r>
            <a:endParaRPr lang="en-IE" sz="2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</a:t>
            </a:r>
            <a:r>
              <a:rPr lang="en-GB" dirty="0" smtClean="0"/>
              <a:t>Lists: Insert a node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0841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DeleteANode</a:t>
            </a:r>
            <a:r>
              <a:rPr lang="en-IE" sz="6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IE" sz="6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2014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4565" y="1268760"/>
            <a:ext cx="11593289" cy="345638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32047" y="1412776"/>
            <a:ext cx="12071871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DeleteANode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(Current, N):</a:t>
            </a:r>
          </a:p>
          <a:p>
            <a:pPr marL="5715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NULL)</a:t>
            </a:r>
          </a:p>
          <a:p>
            <a:pPr marL="5715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E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 IF 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Current.value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N)</a:t>
            </a:r>
          </a:p>
          <a:p>
            <a:pPr marL="57150" indent="0">
              <a:buNone/>
            </a:pPr>
            <a:r>
              <a:rPr lang="en-I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THEN 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 &lt;- 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ELSE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DeleteANode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57150" indent="0">
              <a:buNone/>
            </a:pPr>
            <a:r>
              <a:rPr lang="en-IE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ENDIF;</a:t>
            </a:r>
          </a:p>
          <a:p>
            <a:pPr marL="57150" indent="0">
              <a:buNone/>
            </a:pPr>
            <a:r>
              <a:rPr lang="en-I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ENDIF;</a:t>
            </a:r>
            <a:endParaRPr lang="en-IE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</a:t>
            </a:r>
            <a:r>
              <a:rPr lang="en-GB" dirty="0" smtClean="0"/>
              <a:t>Lists: Delete a node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0826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04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80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Factorial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IE" sz="2800" dirty="0" smtClean="0"/>
              <a:t>Recursion is a feature of modularisation, when a module can call itself to complete a solution.</a:t>
            </a:r>
          </a:p>
          <a:p>
            <a:endParaRPr lang="en-IE" sz="2800" dirty="0"/>
          </a:p>
          <a:p>
            <a:r>
              <a:rPr lang="en-IE" sz="2800" dirty="0" smtClean="0"/>
              <a:t>Let’s remember factorial:</a:t>
            </a:r>
          </a:p>
          <a:p>
            <a:r>
              <a:rPr lang="en-IE" sz="2800" dirty="0" smtClean="0"/>
              <a:t>7! = 7 * 6 * 5 * 4 * 3 * 2 * 1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950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Factorial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IE" sz="2800" dirty="0" smtClean="0"/>
              <a:t>Recursion is a feature of modularisation, when a module can call itself to complete a solution.</a:t>
            </a:r>
          </a:p>
          <a:p>
            <a:endParaRPr lang="en-IE" sz="2800" dirty="0"/>
          </a:p>
          <a:p>
            <a:r>
              <a:rPr lang="en-IE" sz="2800" dirty="0" smtClean="0"/>
              <a:t>Let’s remember factorial:</a:t>
            </a:r>
          </a:p>
          <a:p>
            <a:r>
              <a:rPr lang="en-IE" sz="2800" dirty="0" smtClean="0"/>
              <a:t>7! = 7 * 6 * 5 * 4 * 3 * 2 * 1</a:t>
            </a:r>
          </a:p>
          <a:p>
            <a:r>
              <a:rPr lang="en-IE" sz="2800" dirty="0"/>
              <a:t>a</a:t>
            </a:r>
            <a:r>
              <a:rPr lang="en-IE" sz="2800" dirty="0" smtClean="0"/>
              <a:t>nd</a:t>
            </a:r>
          </a:p>
          <a:p>
            <a:r>
              <a:rPr lang="en-IE" sz="2800" dirty="0" smtClean="0"/>
              <a:t>6! </a:t>
            </a:r>
            <a:r>
              <a:rPr lang="en-IE" sz="2800" dirty="0"/>
              <a:t>= </a:t>
            </a:r>
            <a:r>
              <a:rPr lang="en-IE" sz="2800" dirty="0" smtClean="0"/>
              <a:t>6 </a:t>
            </a:r>
            <a:r>
              <a:rPr lang="en-IE" sz="2800" dirty="0"/>
              <a:t>* 5 * 4 * 3 * 2 * 1</a:t>
            </a:r>
          </a:p>
          <a:p>
            <a:endParaRPr lang="en-IE" sz="2800" dirty="0" smtClean="0"/>
          </a:p>
          <a:p>
            <a:endParaRPr lang="en-IE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9025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Factorial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IE" sz="2800" dirty="0"/>
              <a:t>S</a:t>
            </a:r>
            <a:r>
              <a:rPr lang="en-IE" sz="2800" dirty="0" smtClean="0"/>
              <a:t>o</a:t>
            </a:r>
          </a:p>
          <a:p>
            <a:r>
              <a:rPr lang="en-IE" sz="2800" dirty="0" smtClean="0"/>
              <a:t>7! = 7 * (6 * 5 * 4 * 3 * 2 * 1)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5606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Factorial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IE" sz="2800" dirty="0" smtClean="0"/>
              <a:t>So</a:t>
            </a:r>
          </a:p>
          <a:p>
            <a:r>
              <a:rPr lang="en-IE" sz="2800" dirty="0" smtClean="0"/>
              <a:t>7! = 7 * (</a:t>
            </a:r>
            <a:r>
              <a:rPr lang="en-IE" sz="2800" dirty="0"/>
              <a:t>6 * 5 * 4 * 3 * 2 * 1</a:t>
            </a:r>
            <a:r>
              <a:rPr lang="en-IE" sz="2800" dirty="0" smtClean="0"/>
              <a:t>)</a:t>
            </a:r>
          </a:p>
          <a:p>
            <a:r>
              <a:rPr lang="en-IE" sz="2800" dirty="0" smtClean="0"/>
              <a:t>is </a:t>
            </a:r>
          </a:p>
          <a:p>
            <a:r>
              <a:rPr lang="en-IE" sz="2800" dirty="0" smtClean="0"/>
              <a:t>7! = 7 * 6!</a:t>
            </a:r>
          </a:p>
          <a:p>
            <a:endParaRPr lang="en-IE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2297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1727</Words>
  <Application>Microsoft Office PowerPoint</Application>
  <PresentationFormat>Custom</PresentationFormat>
  <Paragraphs>429</Paragraphs>
  <Slides>59</Slides>
  <Notes>46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Office Theme</vt:lpstr>
      <vt:lpstr>Recursion</vt:lpstr>
      <vt:lpstr>Recursion</vt:lpstr>
      <vt:lpstr>Recursion</vt:lpstr>
      <vt:lpstr>Recursion</vt:lpstr>
      <vt:lpstr>Recursion: Factorial</vt:lpstr>
      <vt:lpstr>Recursion: Factorial</vt:lpstr>
      <vt:lpstr>Recursion: Factorial</vt:lpstr>
      <vt:lpstr>Recursion: Factorial</vt:lpstr>
      <vt:lpstr>Recursion: Factorial</vt:lpstr>
      <vt:lpstr>Recursion: Factorial</vt:lpstr>
      <vt:lpstr>Recursion: Factorial</vt:lpstr>
      <vt:lpstr>Recursion: Factorial</vt:lpstr>
      <vt:lpstr>Recursion: Factorial</vt:lpstr>
      <vt:lpstr>Recursion: Factorial</vt:lpstr>
      <vt:lpstr>Recursion: Factorial</vt:lpstr>
      <vt:lpstr>Recursion: Factorial</vt:lpstr>
      <vt:lpstr>Recursion: Factorial</vt:lpstr>
      <vt:lpstr>Recursion: Factorial</vt:lpstr>
      <vt:lpstr>Recursion: Factorial</vt:lpstr>
      <vt:lpstr>Recursion: Factorial</vt:lpstr>
      <vt:lpstr>Recursion: Factorial</vt:lpstr>
      <vt:lpstr>Recursion: Factorial</vt:lpstr>
      <vt:lpstr>Recursion: Factorial</vt:lpstr>
      <vt:lpstr>Recursion: Factorial</vt:lpstr>
      <vt:lpstr>Recursion: Factorial</vt:lpstr>
      <vt:lpstr>Recursion: Factorial</vt:lpstr>
      <vt:lpstr>Recursion: Fibonacci</vt:lpstr>
      <vt:lpstr>Recursion: Fibonacci</vt:lpstr>
      <vt:lpstr>Recursion: Fibonacci</vt:lpstr>
      <vt:lpstr>Recursion: Fibonacci</vt:lpstr>
      <vt:lpstr>Recursion: Fibonacci</vt:lpstr>
      <vt:lpstr>Recursion: Decimal to Binary Conversion</vt:lpstr>
      <vt:lpstr>Recursion: Decimal to Binary Conversion</vt:lpstr>
      <vt:lpstr>Recursion: Decimal to Binary Conversion</vt:lpstr>
      <vt:lpstr>Recursion: Decimal to Binary Conversion</vt:lpstr>
      <vt:lpstr>Recursion: Decimal to Binary Conversion</vt:lpstr>
      <vt:lpstr>Recursion: Decimal to Binary Conversion</vt:lpstr>
      <vt:lpstr>Recursion: Decimal to Binary Conversion</vt:lpstr>
      <vt:lpstr>Recursion: Decimal to Binary Conversion</vt:lpstr>
      <vt:lpstr>Recursion: Decimal to Binary Conversion</vt:lpstr>
      <vt:lpstr>Recursion: Decimal to Binary Conversion</vt:lpstr>
      <vt:lpstr>Recursion: Linked Lists</vt:lpstr>
      <vt:lpstr>RecursiveCount()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Linked Lists: Recursive Count</vt:lpstr>
      <vt:lpstr>RecursivePrint()</vt:lpstr>
      <vt:lpstr>Linked Lists: Recursive Print</vt:lpstr>
      <vt:lpstr>FindANode()</vt:lpstr>
      <vt:lpstr>Linked Lists: Find a node</vt:lpstr>
      <vt:lpstr>InsertANode()</vt:lpstr>
      <vt:lpstr>Linked Lists: Insert a node</vt:lpstr>
      <vt:lpstr>DeleteANode()</vt:lpstr>
      <vt:lpstr>Linked Lists: Delete a node</vt:lpstr>
      <vt:lpstr>etc.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PseudoCode (reprise)</dc:title>
  <dc:creator>dgordon</dc:creator>
  <cp:lastModifiedBy>DIT</cp:lastModifiedBy>
  <cp:revision>58</cp:revision>
  <dcterms:created xsi:type="dcterms:W3CDTF">2011-11-22T13:33:19Z</dcterms:created>
  <dcterms:modified xsi:type="dcterms:W3CDTF">2016-02-11T00:20:42Z</dcterms:modified>
</cp:coreProperties>
</file>