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326" r:id="rId3"/>
    <p:sldId id="331" r:id="rId4"/>
    <p:sldId id="332" r:id="rId5"/>
    <p:sldId id="330" r:id="rId6"/>
    <p:sldId id="334" r:id="rId7"/>
    <p:sldId id="335" r:id="rId8"/>
    <p:sldId id="343" r:id="rId9"/>
    <p:sldId id="336" r:id="rId10"/>
    <p:sldId id="344" r:id="rId11"/>
    <p:sldId id="337" r:id="rId12"/>
    <p:sldId id="338" r:id="rId13"/>
    <p:sldId id="339" r:id="rId14"/>
    <p:sldId id="327" r:id="rId15"/>
    <p:sldId id="328" r:id="rId16"/>
    <p:sldId id="340" r:id="rId17"/>
    <p:sldId id="341" r:id="rId18"/>
    <p:sldId id="342" r:id="rId19"/>
    <p:sldId id="345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25" r:id="rId28"/>
    <p:sldId id="354" r:id="rId29"/>
    <p:sldId id="324" r:id="rId30"/>
    <p:sldId id="366" r:id="rId31"/>
    <p:sldId id="367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56" r:id="rId42"/>
    <p:sldId id="368" r:id="rId43"/>
    <p:sldId id="369" r:id="rId44"/>
    <p:sldId id="380" r:id="rId45"/>
    <p:sldId id="378" r:id="rId46"/>
    <p:sldId id="379" r:id="rId47"/>
    <p:sldId id="381" r:id="rId48"/>
    <p:sldId id="382" r:id="rId49"/>
    <p:sldId id="383" r:id="rId50"/>
    <p:sldId id="376" r:id="rId51"/>
    <p:sldId id="384" r:id="rId52"/>
    <p:sldId id="385" r:id="rId53"/>
    <p:sldId id="386" r:id="rId54"/>
    <p:sldId id="387" r:id="rId55"/>
    <p:sldId id="388" r:id="rId56"/>
    <p:sldId id="389" r:id="rId57"/>
    <p:sldId id="390" r:id="rId58"/>
    <p:sldId id="391" r:id="rId59"/>
    <p:sldId id="323" r:id="rId6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11/02/2016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33</a:t>
            </a:fld>
            <a:endParaRPr lang="en-I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34</a:t>
            </a:fld>
            <a:endParaRPr lang="en-I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35</a:t>
            </a:fld>
            <a:endParaRPr lang="en-I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36</a:t>
            </a:fld>
            <a:endParaRPr lang="en-I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37</a:t>
            </a:fld>
            <a:endParaRPr lang="en-I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38</a:t>
            </a:fld>
            <a:endParaRPr lang="en-I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39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40</a:t>
            </a:fld>
            <a:endParaRPr lang="en-I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41</a:t>
            </a:fld>
            <a:endParaRPr lang="en-I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43</a:t>
            </a:fld>
            <a:endParaRPr lang="en-IE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51</a:t>
            </a:fld>
            <a:endParaRPr lang="en-IE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53</a:t>
            </a:fld>
            <a:endParaRPr lang="en-IE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55</a:t>
            </a:fld>
            <a:endParaRPr lang="en-IE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57</a:t>
            </a:fld>
            <a:endParaRPr lang="en-I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11/02/2016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Recursion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</a:t>
            </a:r>
          </a:p>
          <a:p>
            <a:r>
              <a:rPr lang="en-IE" sz="2800" dirty="0" smtClean="0"/>
              <a:t>7! = 7 * (</a:t>
            </a:r>
            <a:r>
              <a:rPr lang="en-IE" sz="2800" dirty="0"/>
              <a:t>6 * 5 * 4 * 3 * 2 * 1</a:t>
            </a:r>
            <a:r>
              <a:rPr lang="en-IE" sz="2800" dirty="0" smtClean="0"/>
              <a:t>)</a:t>
            </a:r>
          </a:p>
          <a:p>
            <a:r>
              <a:rPr lang="en-IE" sz="2800" dirty="0" smtClean="0"/>
              <a:t>is </a:t>
            </a:r>
          </a:p>
          <a:p>
            <a:r>
              <a:rPr lang="en-IE" sz="2800" dirty="0" smtClean="0"/>
              <a:t>7! = 7 * 6!</a:t>
            </a:r>
          </a:p>
          <a:p>
            <a:r>
              <a:rPr lang="en-IE" sz="2800" dirty="0" smtClean="0"/>
              <a:t>and</a:t>
            </a:r>
          </a:p>
          <a:p>
            <a:r>
              <a:rPr lang="en-IE" sz="2800" dirty="0" smtClean="0"/>
              <a:t>9! = 9 * 8 * 7 * 6 </a:t>
            </a:r>
            <a:r>
              <a:rPr lang="en-IE" sz="2800" dirty="0"/>
              <a:t>* 5 * 4 * 3 * 2 * 1</a:t>
            </a:r>
            <a:endParaRPr lang="en-IE" sz="2800" dirty="0" smtClean="0"/>
          </a:p>
          <a:p>
            <a:r>
              <a:rPr lang="en-IE" sz="2800" dirty="0" smtClean="0"/>
              <a:t>9!= </a:t>
            </a:r>
            <a:r>
              <a:rPr lang="en-IE" sz="2800" dirty="0"/>
              <a:t> 9 * </a:t>
            </a:r>
            <a:r>
              <a:rPr lang="en-IE" sz="2800" dirty="0" smtClean="0"/>
              <a:t>(8 </a:t>
            </a:r>
            <a:r>
              <a:rPr lang="en-IE" sz="2800" dirty="0"/>
              <a:t>* 7 * 6 * 5 * 4 * 3 * 2 * </a:t>
            </a:r>
            <a:r>
              <a:rPr lang="en-IE" sz="2800" dirty="0" smtClean="0"/>
              <a:t>1)</a:t>
            </a:r>
          </a:p>
          <a:p>
            <a:r>
              <a:rPr lang="en-IE" sz="2800" dirty="0" smtClean="0"/>
              <a:t>9! = 9 * 8!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88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14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  <a:p>
            <a:endParaRPr lang="en-IE" sz="2800" dirty="0"/>
          </a:p>
          <a:p>
            <a:r>
              <a:rPr lang="en-IE" sz="2800" dirty="0" smtClean="0"/>
              <a:t>N! = N * (N-1)!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78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Or, in general:</a:t>
            </a:r>
          </a:p>
          <a:p>
            <a:endParaRPr lang="en-IE" sz="2800" dirty="0"/>
          </a:p>
          <a:p>
            <a:r>
              <a:rPr lang="en-IE" sz="2800" dirty="0" smtClean="0"/>
              <a:t>N! = N * (N-1)!</a:t>
            </a:r>
          </a:p>
          <a:p>
            <a:endParaRPr lang="en-IE" sz="2800" dirty="0"/>
          </a:p>
          <a:p>
            <a:r>
              <a:rPr lang="en-IE" sz="2800" dirty="0" smtClean="0"/>
              <a:t>or</a:t>
            </a:r>
          </a:p>
          <a:p>
            <a:endParaRPr lang="en-IE" sz="2800" dirty="0"/>
          </a:p>
          <a:p>
            <a:r>
              <a:rPr lang="en-IE" sz="2800" dirty="0" smtClean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20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remember how we did </a:t>
            </a:r>
            <a:r>
              <a:rPr lang="en-IE" b="1" dirty="0" smtClean="0"/>
              <a:t>Factorial</a:t>
            </a:r>
            <a:r>
              <a:rPr lang="en-IE" dirty="0" smtClean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57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39248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Factorial: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(Value != 0)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Total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* Total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    Value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&lt;- Value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- 1;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Now this is how we implement the following:</a:t>
            </a:r>
          </a:p>
          <a:p>
            <a:endParaRPr lang="en-IE" sz="2800" dirty="0"/>
          </a:p>
          <a:p>
            <a:r>
              <a:rPr lang="en-IE" sz="2800" dirty="0" smtClean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768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Value;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61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5015086" y="2780928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1918742" y="1556792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Elbow Connector 8"/>
          <p:cNvCxnSpPr>
            <a:stCxn id="6" idx="0"/>
            <a:endCxn id="7" idx="6"/>
          </p:cNvCxnSpPr>
          <p:nvPr/>
        </p:nvCxnSpPr>
        <p:spPr>
          <a:xfrm rot="16200000" flipV="1">
            <a:off x="3700940" y="998730"/>
            <a:ext cx="936104" cy="2628292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Value;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2436653" y="5157192"/>
            <a:ext cx="2280435" cy="5040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05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49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1196752"/>
            <a:ext cx="7992888" cy="54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6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93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08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68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33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pPr lvl="1"/>
            <a:r>
              <a:rPr lang="en-IE" sz="2400" dirty="0" smtClean="0"/>
              <a:t>5 * 4 * 3 * 2 * 1 * 1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08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 if N is 5</a:t>
            </a:r>
          </a:p>
          <a:p>
            <a:r>
              <a:rPr lang="en-IE" sz="2800" b="1" dirty="0" smtClean="0"/>
              <a:t>MODULE Fact</a:t>
            </a:r>
            <a:r>
              <a:rPr lang="en-IE" sz="2800" dirty="0" smtClean="0"/>
              <a:t>(5) returns </a:t>
            </a:r>
          </a:p>
          <a:p>
            <a:pPr lvl="1"/>
            <a:r>
              <a:rPr lang="en-IE" sz="2400" dirty="0" smtClean="0"/>
              <a:t>5 * </a:t>
            </a:r>
            <a:r>
              <a:rPr lang="en-IE" sz="2400" b="1" dirty="0" smtClean="0"/>
              <a:t>Fact</a:t>
            </a:r>
            <a:r>
              <a:rPr lang="en-IE" sz="2400" dirty="0" smtClean="0"/>
              <a:t>(4)</a:t>
            </a:r>
          </a:p>
          <a:p>
            <a:pPr lvl="1"/>
            <a:r>
              <a:rPr lang="en-IE" sz="2400" dirty="0" smtClean="0"/>
              <a:t>5 * 4 * </a:t>
            </a:r>
            <a:r>
              <a:rPr lang="en-IE" sz="2400" b="1" dirty="0" smtClean="0"/>
              <a:t>Fact</a:t>
            </a:r>
            <a:r>
              <a:rPr lang="en-IE" sz="2400" dirty="0" smtClean="0"/>
              <a:t>(3)</a:t>
            </a:r>
          </a:p>
          <a:p>
            <a:pPr lvl="1"/>
            <a:r>
              <a:rPr lang="en-IE" sz="2400" dirty="0" smtClean="0"/>
              <a:t>5 * 4 * 3 * </a:t>
            </a:r>
            <a:r>
              <a:rPr lang="en-IE" sz="2400" b="1" dirty="0" smtClean="0"/>
              <a:t>Fact</a:t>
            </a:r>
            <a:r>
              <a:rPr lang="en-IE" sz="2400" dirty="0" smtClean="0"/>
              <a:t>(2)</a:t>
            </a:r>
          </a:p>
          <a:p>
            <a:pPr lvl="1"/>
            <a:r>
              <a:rPr lang="en-IE" sz="2400" dirty="0" smtClean="0"/>
              <a:t>5 * 4 * 3 * 2 * </a:t>
            </a:r>
            <a:r>
              <a:rPr lang="en-IE" sz="2400" b="1" dirty="0" smtClean="0"/>
              <a:t>Fact</a:t>
            </a:r>
            <a:r>
              <a:rPr lang="en-IE" sz="2400" dirty="0" smtClean="0"/>
              <a:t>(1)</a:t>
            </a:r>
          </a:p>
          <a:p>
            <a:pPr lvl="1"/>
            <a:r>
              <a:rPr lang="en-IE" sz="2400" dirty="0" smtClean="0"/>
              <a:t>5 * 4 * 3 * 2 * 1 * </a:t>
            </a:r>
            <a:r>
              <a:rPr lang="en-IE" sz="2400" b="1" dirty="0" smtClean="0"/>
              <a:t>Fact</a:t>
            </a:r>
            <a:r>
              <a:rPr lang="en-IE" sz="2400" dirty="0" smtClean="0"/>
              <a:t>(0)</a:t>
            </a:r>
          </a:p>
          <a:p>
            <a:pPr lvl="1"/>
            <a:r>
              <a:rPr lang="en-IE" sz="2400" dirty="0" smtClean="0"/>
              <a:t>5 * 4 * 3 * 2 * 1 * 1</a:t>
            </a:r>
          </a:p>
          <a:p>
            <a:pPr lvl="1"/>
            <a:r>
              <a:rPr lang="en-IE" sz="2400" dirty="0" smtClean="0"/>
              <a:t>120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286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</a:t>
            </a:r>
            <a:r>
              <a:rPr lang="en-IE" altLang="en-US" dirty="0" smtClean="0"/>
              <a:t>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5935735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The </a:t>
            </a:r>
            <a:r>
              <a:rPr lang="en-IE" dirty="0"/>
              <a:t>Fibonacci </a:t>
            </a:r>
            <a:r>
              <a:rPr lang="en-IE" dirty="0" smtClean="0"/>
              <a:t>numbers are numbers where the next number in the sequence is the sum of the previous two.</a:t>
            </a:r>
          </a:p>
          <a:p>
            <a:r>
              <a:rPr lang="en-IE" dirty="0" smtClean="0"/>
              <a:t>The sequence starts with 1, 1,</a:t>
            </a:r>
          </a:p>
          <a:p>
            <a:r>
              <a:rPr lang="en-IE" dirty="0" smtClean="0"/>
              <a:t>And then it’s 2</a:t>
            </a:r>
          </a:p>
          <a:p>
            <a:r>
              <a:rPr lang="en-IE" dirty="0" smtClean="0"/>
              <a:t>Then 3</a:t>
            </a:r>
          </a:p>
          <a:p>
            <a:r>
              <a:rPr lang="en-IE" dirty="0" smtClean="0"/>
              <a:t>Then 5</a:t>
            </a:r>
          </a:p>
          <a:p>
            <a:r>
              <a:rPr lang="en-IE" dirty="0" smtClean="0"/>
              <a:t>Then 8</a:t>
            </a:r>
          </a:p>
          <a:p>
            <a:r>
              <a:rPr lang="en-IE" dirty="0" smtClean="0"/>
              <a:t>Then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56" y="1196752"/>
            <a:ext cx="523858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Let’s remember how we did </a:t>
            </a:r>
            <a:r>
              <a:rPr lang="en-IE" b="1" dirty="0" smtClean="0"/>
              <a:t>Fibonacci</a:t>
            </a:r>
            <a:r>
              <a:rPr lang="en-IE" dirty="0" smtClean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348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9360289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 !=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Total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 &lt;- A – 1;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Total;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774" y="1412776"/>
            <a:ext cx="7488832" cy="496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Now let’s look at the recursive version: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26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1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2: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(N-1) +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(N-2);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5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16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85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6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/>
              <a:t>23 / 2 = 11 and remainder is 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6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 = 11 and remainder is 1</a:t>
            </a:r>
          </a:p>
          <a:p>
            <a:r>
              <a:rPr lang="en-IE" sz="2400" dirty="0" smtClean="0"/>
              <a:t>11/2 = </a:t>
            </a:r>
            <a:r>
              <a:rPr lang="en-IE" sz="2400" dirty="0"/>
              <a:t>5 and remainder is 1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1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 = 11 and remainder is 1</a:t>
            </a:r>
          </a:p>
          <a:p>
            <a:r>
              <a:rPr lang="en-IE" sz="2400" dirty="0" smtClean="0"/>
              <a:t>11/2 = </a:t>
            </a:r>
            <a:r>
              <a:rPr lang="en-IE" sz="2400" dirty="0"/>
              <a:t>5 and remainder is </a:t>
            </a:r>
            <a:r>
              <a:rPr lang="en-IE" sz="2400" dirty="0" smtClean="0"/>
              <a:t>1</a:t>
            </a:r>
          </a:p>
          <a:p>
            <a:r>
              <a:rPr lang="en-IE" sz="2400" dirty="0" smtClean="0"/>
              <a:t>5/2 = 2 </a:t>
            </a:r>
            <a:r>
              <a:rPr lang="en-IE" sz="2400" dirty="0"/>
              <a:t>and remainder is 1</a:t>
            </a:r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08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 = 11 and remainder is 1</a:t>
            </a:r>
          </a:p>
          <a:p>
            <a:r>
              <a:rPr lang="en-IE" sz="2400" dirty="0" smtClean="0"/>
              <a:t>11/2 = </a:t>
            </a:r>
            <a:r>
              <a:rPr lang="en-IE" sz="2400" dirty="0"/>
              <a:t>5 and remainder is </a:t>
            </a:r>
            <a:r>
              <a:rPr lang="en-IE" sz="2400" dirty="0" smtClean="0"/>
              <a:t>1</a:t>
            </a:r>
          </a:p>
          <a:p>
            <a:r>
              <a:rPr lang="en-IE" sz="2400" dirty="0" smtClean="0"/>
              <a:t>5/2 = 2 </a:t>
            </a:r>
            <a:r>
              <a:rPr lang="en-IE" sz="2400" dirty="0"/>
              <a:t>and remainder is 1</a:t>
            </a:r>
          </a:p>
          <a:p>
            <a:r>
              <a:rPr lang="en-IE" sz="2400" dirty="0" smtClean="0"/>
              <a:t>2/2 = 1 and remainder is 0</a:t>
            </a:r>
            <a:endParaRPr lang="en-IE" sz="2400" dirty="0"/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83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 = 11 and remainder is 1</a:t>
            </a:r>
          </a:p>
          <a:p>
            <a:r>
              <a:rPr lang="en-IE" sz="2400" dirty="0" smtClean="0"/>
              <a:t>11/2 = </a:t>
            </a:r>
            <a:r>
              <a:rPr lang="en-IE" sz="2400" dirty="0"/>
              <a:t>5 and remainder is </a:t>
            </a:r>
            <a:r>
              <a:rPr lang="en-IE" sz="2400" dirty="0" smtClean="0"/>
              <a:t>1</a:t>
            </a:r>
          </a:p>
          <a:p>
            <a:r>
              <a:rPr lang="en-IE" sz="2400" dirty="0" smtClean="0"/>
              <a:t>5/2 = 2 </a:t>
            </a:r>
            <a:r>
              <a:rPr lang="en-IE" sz="2400" dirty="0"/>
              <a:t>and remainder is 1</a:t>
            </a:r>
          </a:p>
          <a:p>
            <a:r>
              <a:rPr lang="en-IE" sz="2400" dirty="0" smtClean="0"/>
              <a:t>2/2 = 1 and remainder is 0</a:t>
            </a:r>
          </a:p>
          <a:p>
            <a:r>
              <a:rPr lang="en-IE" sz="2400" dirty="0" smtClean="0"/>
              <a:t>1/2 = 0 and remainder is 1</a:t>
            </a:r>
            <a:endParaRPr lang="en-IE" sz="2400" dirty="0"/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681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855" y="1445853"/>
            <a:ext cx="4195575" cy="49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dirty="0" smtClean="0"/>
              <a:t>How do we convert decimal numbers to binary?</a:t>
            </a:r>
          </a:p>
          <a:p>
            <a:endParaRPr lang="en-IE" dirty="0" smtClean="0"/>
          </a:p>
          <a:p>
            <a:r>
              <a:rPr lang="en-IE" sz="2400" dirty="0" smtClean="0"/>
              <a:t>Let’s try the number 23…</a:t>
            </a:r>
          </a:p>
          <a:p>
            <a:r>
              <a:rPr lang="en-IE" sz="2400" dirty="0" smtClean="0"/>
              <a:t>23 / 2 = 11 and remainder is 1</a:t>
            </a:r>
          </a:p>
          <a:p>
            <a:r>
              <a:rPr lang="en-IE" sz="2400" dirty="0" smtClean="0"/>
              <a:t>11/2 = </a:t>
            </a:r>
            <a:r>
              <a:rPr lang="en-IE" sz="2400" dirty="0"/>
              <a:t>5 and remainder is </a:t>
            </a:r>
            <a:r>
              <a:rPr lang="en-IE" sz="2400" dirty="0" smtClean="0"/>
              <a:t>1</a:t>
            </a:r>
          </a:p>
          <a:p>
            <a:r>
              <a:rPr lang="en-IE" sz="2400" dirty="0" smtClean="0"/>
              <a:t>5/2 = 2 </a:t>
            </a:r>
            <a:r>
              <a:rPr lang="en-IE" sz="2400" dirty="0"/>
              <a:t>and remainder is 1</a:t>
            </a:r>
          </a:p>
          <a:p>
            <a:r>
              <a:rPr lang="en-IE" sz="2400" dirty="0" smtClean="0"/>
              <a:t>2/2 = 1 and remainder is 0</a:t>
            </a:r>
          </a:p>
          <a:p>
            <a:r>
              <a:rPr lang="en-IE" sz="2400" dirty="0" smtClean="0"/>
              <a:t>1/2 = 0 and remainder is 1</a:t>
            </a:r>
          </a:p>
          <a:p>
            <a:r>
              <a:rPr lang="en-IE" sz="2400" dirty="0" smtClean="0"/>
              <a:t>&gt;&gt; So DEC 23 is BIN 10111</a:t>
            </a:r>
            <a:endParaRPr lang="en-IE" sz="2400" dirty="0"/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40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1304505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</a:t>
            </a:r>
            <a:r>
              <a:rPr lang="en-IE" altLang="en-US" dirty="0" smtClean="0"/>
              <a:t>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2" y="1600201"/>
            <a:ext cx="113052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0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‘0’;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2) + String(N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2);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DecimalToBinary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READ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1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Recursion: 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/>
          </a:p>
          <a:p>
            <a:r>
              <a:rPr lang="en-IE" dirty="0" smtClean="0"/>
              <a:t>Each node has two parts to it: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The pointer points to another node of the same type (recursively)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4979082" y="3357072"/>
            <a:ext cx="2268252" cy="1296064"/>
          </a:xfrm>
          <a:prstGeom prst="right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Pointer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6914" y="3357072"/>
            <a:ext cx="1512168" cy="129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Value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3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2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1486654" y="1061732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Left Brace 30"/>
          <p:cNvSpPr/>
          <p:nvPr/>
        </p:nvSpPr>
        <p:spPr>
          <a:xfrm rot="16200000">
            <a:off x="5906210" y="-1638588"/>
            <a:ext cx="702088" cy="68048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558702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3138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4548" y="197606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37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1486654" y="1061732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Left Brace 30"/>
          <p:cNvSpPr/>
          <p:nvPr/>
        </p:nvSpPr>
        <p:spPr>
          <a:xfrm rot="16200000">
            <a:off x="5906210" y="-1638588"/>
            <a:ext cx="702088" cy="68048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558702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3138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4548" y="197606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Left Brace 29"/>
          <p:cNvSpPr/>
          <p:nvPr/>
        </p:nvSpPr>
        <p:spPr>
          <a:xfrm rot="16200000">
            <a:off x="3248620" y="2327110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Left Brace 34"/>
          <p:cNvSpPr/>
          <p:nvPr/>
        </p:nvSpPr>
        <p:spPr>
          <a:xfrm rot="16200000">
            <a:off x="6900482" y="603111"/>
            <a:ext cx="702088" cy="4888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3358902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63338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53861" y="32002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1486654" y="1061732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Left Brace 30"/>
          <p:cNvSpPr/>
          <p:nvPr/>
        </p:nvSpPr>
        <p:spPr>
          <a:xfrm rot="16200000">
            <a:off x="5906210" y="-1638588"/>
            <a:ext cx="702088" cy="68048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558702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3138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4548" y="197606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Left Brace 29"/>
          <p:cNvSpPr/>
          <p:nvPr/>
        </p:nvSpPr>
        <p:spPr>
          <a:xfrm rot="16200000">
            <a:off x="3248620" y="2327110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Left Brace 34"/>
          <p:cNvSpPr/>
          <p:nvPr/>
        </p:nvSpPr>
        <p:spPr>
          <a:xfrm rot="16200000">
            <a:off x="6900482" y="603111"/>
            <a:ext cx="702088" cy="4888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5453861" y="32002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Left Brace 38"/>
          <p:cNvSpPr/>
          <p:nvPr/>
        </p:nvSpPr>
        <p:spPr>
          <a:xfrm rot="16200000">
            <a:off x="5240106" y="3726028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5231110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23577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Left Brace 41"/>
          <p:cNvSpPr/>
          <p:nvPr/>
        </p:nvSpPr>
        <p:spPr>
          <a:xfrm rot="16200000">
            <a:off x="7778418" y="2843900"/>
            <a:ext cx="702088" cy="3060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6606368" y="45939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8902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63338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2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1486654" y="1061732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Left Brace 30"/>
          <p:cNvSpPr/>
          <p:nvPr/>
        </p:nvSpPr>
        <p:spPr>
          <a:xfrm rot="16200000">
            <a:off x="5906210" y="-1638588"/>
            <a:ext cx="702088" cy="68048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558702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3138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4548" y="197606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Left Brace 29"/>
          <p:cNvSpPr/>
          <p:nvPr/>
        </p:nvSpPr>
        <p:spPr>
          <a:xfrm rot="16200000">
            <a:off x="3248620" y="2327110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Left Brace 34"/>
          <p:cNvSpPr/>
          <p:nvPr/>
        </p:nvSpPr>
        <p:spPr>
          <a:xfrm rot="16200000">
            <a:off x="6900482" y="603111"/>
            <a:ext cx="702088" cy="4888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5453861" y="32002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Left Brace 38"/>
          <p:cNvSpPr/>
          <p:nvPr/>
        </p:nvSpPr>
        <p:spPr>
          <a:xfrm rot="16200000">
            <a:off x="5240106" y="3726028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5231110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23577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Left Brace 41"/>
          <p:cNvSpPr/>
          <p:nvPr/>
        </p:nvSpPr>
        <p:spPr>
          <a:xfrm rot="16200000">
            <a:off x="7778418" y="2843900"/>
            <a:ext cx="702088" cy="3060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6606368" y="45939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8902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63338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Left Brace 45"/>
          <p:cNvSpPr/>
          <p:nvPr/>
        </p:nvSpPr>
        <p:spPr>
          <a:xfrm rot="16200000">
            <a:off x="7078472" y="5120365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Left Brace 46"/>
          <p:cNvSpPr/>
          <p:nvPr/>
        </p:nvSpPr>
        <p:spPr>
          <a:xfrm rot="16200000">
            <a:off x="8624482" y="5076189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6958923" y="587727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1390" y="587727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334181" y="589004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66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665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67992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872468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53590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404664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680002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53598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87089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89594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1486654" y="1061732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Left Brace 30"/>
          <p:cNvSpPr/>
          <p:nvPr/>
        </p:nvSpPr>
        <p:spPr>
          <a:xfrm rot="16200000">
            <a:off x="5906210" y="-1638588"/>
            <a:ext cx="702088" cy="6804816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558702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3138" y="197606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4548" y="1976066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Left Brace 29"/>
          <p:cNvSpPr/>
          <p:nvPr/>
        </p:nvSpPr>
        <p:spPr>
          <a:xfrm rot="16200000">
            <a:off x="3248620" y="2327110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Left Brace 34"/>
          <p:cNvSpPr/>
          <p:nvPr/>
        </p:nvSpPr>
        <p:spPr>
          <a:xfrm rot="16200000">
            <a:off x="6900482" y="603111"/>
            <a:ext cx="702088" cy="4888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5453861" y="32002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Left Brace 38"/>
          <p:cNvSpPr/>
          <p:nvPr/>
        </p:nvSpPr>
        <p:spPr>
          <a:xfrm rot="16200000">
            <a:off x="5240106" y="3726028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5231110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23577" y="45811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2" name="Left Brace 41"/>
          <p:cNvSpPr/>
          <p:nvPr/>
        </p:nvSpPr>
        <p:spPr>
          <a:xfrm rot="16200000">
            <a:off x="7778418" y="2843900"/>
            <a:ext cx="702088" cy="3060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6606368" y="4593902"/>
            <a:ext cx="38096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REST OF LIST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8902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63338" y="321297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6" name="Left Brace 45"/>
          <p:cNvSpPr/>
          <p:nvPr/>
        </p:nvSpPr>
        <p:spPr>
          <a:xfrm rot="16200000">
            <a:off x="7078472" y="5120365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Left Brace 46"/>
          <p:cNvSpPr/>
          <p:nvPr/>
        </p:nvSpPr>
        <p:spPr>
          <a:xfrm rot="16200000">
            <a:off x="8624482" y="5076189"/>
            <a:ext cx="702088" cy="144016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6958923" y="587727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1390" y="587727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583818" y="587727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88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 smtClean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2403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Recursive Count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39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5484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Recursive Print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34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32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3204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“was found”;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Find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931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99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9685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Node(N, NULL);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Insert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84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201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4565" y="1268760"/>
            <a:ext cx="11593289" cy="345638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IF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ELSE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Delete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0826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 smtClean="0"/>
              <a:t>Let’s remember factorial:</a:t>
            </a:r>
          </a:p>
          <a:p>
            <a:r>
              <a:rPr lang="en-IE" sz="2800" dirty="0" smtClean="0"/>
              <a:t>7! = 7 * 6 * 5 * 4 * 3 * 2 * 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5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 smtClean="0"/>
              <a:t>Let’s remember factorial:</a:t>
            </a:r>
          </a:p>
          <a:p>
            <a:r>
              <a:rPr lang="en-IE" sz="2800" dirty="0" smtClean="0"/>
              <a:t>7! = 7 * 6 * 5 * 4 * 3 * 2 * 1</a:t>
            </a:r>
          </a:p>
          <a:p>
            <a:r>
              <a:rPr lang="en-IE" sz="2800" dirty="0"/>
              <a:t>a</a:t>
            </a:r>
            <a:r>
              <a:rPr lang="en-IE" sz="2800" dirty="0" smtClean="0"/>
              <a:t>nd</a:t>
            </a:r>
          </a:p>
          <a:p>
            <a:r>
              <a:rPr lang="en-IE" sz="2800" dirty="0" smtClean="0"/>
              <a:t>6! </a:t>
            </a:r>
            <a:r>
              <a:rPr lang="en-IE" sz="2800" dirty="0"/>
              <a:t>= </a:t>
            </a:r>
            <a:r>
              <a:rPr lang="en-IE" sz="2800" dirty="0" smtClean="0"/>
              <a:t>6 </a:t>
            </a:r>
            <a:r>
              <a:rPr lang="en-IE" sz="2800" dirty="0"/>
              <a:t>* 5 * 4 * 3 * 2 * 1</a:t>
            </a:r>
          </a:p>
          <a:p>
            <a:endParaRPr lang="en-IE" sz="2800" dirty="0" smtClean="0"/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02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</a:t>
            </a:r>
            <a:r>
              <a:rPr lang="en-IE" sz="2800" dirty="0" smtClean="0"/>
              <a:t>o</a:t>
            </a:r>
          </a:p>
          <a:p>
            <a:r>
              <a:rPr lang="en-IE" sz="2800" dirty="0" smtClean="0"/>
              <a:t>7! = 7 * (6 * 5 * 4 * 3 * 2 * 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60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 smtClean="0"/>
              <a:t>So</a:t>
            </a:r>
          </a:p>
          <a:p>
            <a:r>
              <a:rPr lang="en-IE" sz="2800" dirty="0" smtClean="0"/>
              <a:t>7! = 7 * (</a:t>
            </a:r>
            <a:r>
              <a:rPr lang="en-IE" sz="2800" dirty="0"/>
              <a:t>6 * 5 * 4 * 3 * 2 * 1</a:t>
            </a:r>
            <a:r>
              <a:rPr lang="en-IE" sz="2800" dirty="0" smtClean="0"/>
              <a:t>)</a:t>
            </a:r>
          </a:p>
          <a:p>
            <a:r>
              <a:rPr lang="en-IE" sz="2800" dirty="0" smtClean="0"/>
              <a:t>is </a:t>
            </a:r>
          </a:p>
          <a:p>
            <a:r>
              <a:rPr lang="en-IE" sz="2800" dirty="0" smtClean="0"/>
              <a:t>7! = 7 * 6!</a:t>
            </a:r>
          </a:p>
          <a:p>
            <a:endParaRPr lang="en-IE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297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1727</Words>
  <Application>Microsoft Office PowerPoint</Application>
  <PresentationFormat>Custom</PresentationFormat>
  <Paragraphs>429</Paragraphs>
  <Slides>59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Recursion</vt:lpstr>
      <vt:lpstr>Recursion</vt:lpstr>
      <vt:lpstr>Recursion</vt:lpstr>
      <vt:lpstr>Recursion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Fibonacci</vt:lpstr>
      <vt:lpstr>Recursion: Fibonacci</vt:lpstr>
      <vt:lpstr>Recursion: Fibonacci</vt:lpstr>
      <vt:lpstr>Recursion: Fibonacci</vt:lpstr>
      <vt:lpstr>Recursion: Fibonacci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Decimal to Binary Conversion</vt:lpstr>
      <vt:lpstr>Recursion: Linked Lists</vt:lpstr>
      <vt:lpstr>RecursiveCount()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Linked Lists: Recursive Count</vt:lpstr>
      <vt:lpstr>RecursivePrint()</vt:lpstr>
      <vt:lpstr>Linked Lists: Recursive Print</vt:lpstr>
      <vt:lpstr>FindANode()</vt:lpstr>
      <vt:lpstr>Linked Lists: Find a node</vt:lpstr>
      <vt:lpstr>InsertANode()</vt:lpstr>
      <vt:lpstr>Linked Lists: Insert a node</vt:lpstr>
      <vt:lpstr>DeleteANode()</vt:lpstr>
      <vt:lpstr>Linked Lists: Delete a node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58</cp:revision>
  <dcterms:created xsi:type="dcterms:W3CDTF">2011-11-22T13:33:19Z</dcterms:created>
  <dcterms:modified xsi:type="dcterms:W3CDTF">2016-02-11T00:20:42Z</dcterms:modified>
</cp:coreProperties>
</file>