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359" r:id="rId3"/>
    <p:sldId id="315" r:id="rId4"/>
    <p:sldId id="317" r:id="rId5"/>
    <p:sldId id="316" r:id="rId6"/>
    <p:sldId id="318" r:id="rId7"/>
    <p:sldId id="319" r:id="rId8"/>
    <p:sldId id="320" r:id="rId9"/>
    <p:sldId id="323" r:id="rId10"/>
    <p:sldId id="322" r:id="rId11"/>
    <p:sldId id="321" r:id="rId12"/>
    <p:sldId id="360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63" r:id="rId22"/>
    <p:sldId id="364" r:id="rId23"/>
    <p:sldId id="365" r:id="rId24"/>
    <p:sldId id="366" r:id="rId25"/>
    <p:sldId id="392" r:id="rId26"/>
    <p:sldId id="368" r:id="rId27"/>
    <p:sldId id="367" r:id="rId28"/>
    <p:sldId id="393" r:id="rId29"/>
    <p:sldId id="370" r:id="rId30"/>
    <p:sldId id="371" r:id="rId31"/>
    <p:sldId id="372" r:id="rId32"/>
    <p:sldId id="394" r:id="rId33"/>
    <p:sldId id="373" r:id="rId34"/>
    <p:sldId id="374" r:id="rId35"/>
    <p:sldId id="375" r:id="rId36"/>
    <p:sldId id="369" r:id="rId37"/>
    <p:sldId id="395" r:id="rId38"/>
    <p:sldId id="383" r:id="rId39"/>
    <p:sldId id="384" r:id="rId40"/>
    <p:sldId id="385" r:id="rId41"/>
    <p:sldId id="386" r:id="rId42"/>
    <p:sldId id="387" r:id="rId43"/>
    <p:sldId id="388" r:id="rId44"/>
    <p:sldId id="376" r:id="rId45"/>
    <p:sldId id="391" r:id="rId46"/>
    <p:sldId id="390" r:id="rId47"/>
    <p:sldId id="389" r:id="rId48"/>
    <p:sldId id="396" r:id="rId49"/>
    <p:sldId id="382" r:id="rId50"/>
    <p:sldId id="378" r:id="rId51"/>
    <p:sldId id="379" r:id="rId52"/>
    <p:sldId id="380" r:id="rId53"/>
    <p:sldId id="381" r:id="rId54"/>
    <p:sldId id="397" r:id="rId55"/>
    <p:sldId id="416" r:id="rId56"/>
    <p:sldId id="417" r:id="rId57"/>
    <p:sldId id="418" r:id="rId58"/>
    <p:sldId id="419" r:id="rId59"/>
    <p:sldId id="420" r:id="rId60"/>
    <p:sldId id="421" r:id="rId61"/>
    <p:sldId id="422" r:id="rId62"/>
    <p:sldId id="406" r:id="rId63"/>
    <p:sldId id="415" r:id="rId64"/>
    <p:sldId id="413" r:id="rId65"/>
    <p:sldId id="414" r:id="rId66"/>
    <p:sldId id="398" r:id="rId67"/>
    <p:sldId id="399" r:id="rId68"/>
    <p:sldId id="400" r:id="rId69"/>
    <p:sldId id="401" r:id="rId70"/>
    <p:sldId id="402" r:id="rId71"/>
    <p:sldId id="403" r:id="rId72"/>
    <p:sldId id="412" r:id="rId73"/>
    <p:sldId id="407" r:id="rId74"/>
    <p:sldId id="408" r:id="rId75"/>
    <p:sldId id="404" r:id="rId76"/>
    <p:sldId id="410" r:id="rId77"/>
    <p:sldId id="409" r:id="rId78"/>
    <p:sldId id="411" r:id="rId79"/>
    <p:sldId id="305" r:id="rId8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06/02/2016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37</a:t>
            </a:fld>
            <a:endParaRPr lang="en-I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48</a:t>
            </a:fld>
            <a:endParaRPr lang="en-I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54</a:t>
            </a:fld>
            <a:endParaRPr lang="en-I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66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4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126654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910630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Start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  <p:sp>
        <p:nvSpPr>
          <p:cNvPr id="24" name="Up Arrow 23"/>
          <p:cNvSpPr/>
          <p:nvPr/>
        </p:nvSpPr>
        <p:spPr>
          <a:xfrm>
            <a:off x="8546892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8330868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End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11556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23" idx="6"/>
            <a:endCxn id="14" idx="1"/>
          </p:cNvCxnSpPr>
          <p:nvPr/>
        </p:nvCxnSpPr>
        <p:spPr>
          <a:xfrm flipH="1" flipV="1">
            <a:off x="4655046" y="3356952"/>
            <a:ext cx="324096" cy="1548212"/>
          </a:xfrm>
          <a:prstGeom prst="curvedConnector5">
            <a:avLst>
              <a:gd name="adj1" fmla="val -70535"/>
              <a:gd name="adj2" fmla="val 44187"/>
              <a:gd name="adj3" fmla="val 17053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9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4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8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4096011" y="3331923"/>
            <a:ext cx="2354893" cy="1791281"/>
          </a:xfrm>
          <a:custGeom>
            <a:avLst/>
            <a:gdLst>
              <a:gd name="connsiteX0" fmla="*/ 0 w 2354893"/>
              <a:gd name="connsiteY0" fmla="*/ 0 h 1791281"/>
              <a:gd name="connsiteX1" fmla="*/ 1252603 w 2354893"/>
              <a:gd name="connsiteY1" fmla="*/ 1791222 h 1791281"/>
              <a:gd name="connsiteX2" fmla="*/ 2354893 w 2354893"/>
              <a:gd name="connsiteY2" fmla="*/ 50104 h 179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4893" h="1791281">
                <a:moveTo>
                  <a:pt x="0" y="0"/>
                </a:moveTo>
                <a:cubicBezTo>
                  <a:pt x="430060" y="891435"/>
                  <a:pt x="860121" y="1782871"/>
                  <a:pt x="1252603" y="1791222"/>
                </a:cubicBezTo>
                <a:cubicBezTo>
                  <a:pt x="1645085" y="1799573"/>
                  <a:pt x="1999989" y="924838"/>
                  <a:pt x="2354893" y="5010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786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Imagine we wanted to have an array where we can dynamically add elements into it, and take them away.</a:t>
            </a:r>
          </a:p>
          <a:p>
            <a:endParaRPr lang="en-IE" dirty="0"/>
          </a:p>
          <a:p>
            <a:r>
              <a:rPr lang="en-IE" dirty="0" smtClean="0"/>
              <a:t>We can do this with a linked list.</a:t>
            </a:r>
          </a:p>
        </p:txBody>
      </p:sp>
    </p:spTree>
    <p:extLst>
      <p:ext uri="{BB962C8B-B14F-4D97-AF65-F5344CB8AC3E}">
        <p14:creationId xmlns:p14="http://schemas.microsoft.com/office/powerpoint/2010/main" val="5560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023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a </a:t>
            </a:r>
            <a:r>
              <a:rPr lang="en-IE" b="1" dirty="0" smtClean="0"/>
              <a:t>Linked List</a:t>
            </a:r>
            <a:r>
              <a:rPr lang="en-IE" dirty="0" smtClean="0"/>
              <a:t> is a series of </a:t>
            </a:r>
            <a:r>
              <a:rPr lang="en-IE" b="1" dirty="0" smtClean="0"/>
              <a:t>Nodes</a:t>
            </a:r>
          </a:p>
          <a:p>
            <a:r>
              <a:rPr lang="en-IE" dirty="0" smtClean="0"/>
              <a:t>And a </a:t>
            </a:r>
            <a:r>
              <a:rPr lang="en-IE" b="1" dirty="0" smtClean="0"/>
              <a:t>Node </a:t>
            </a:r>
            <a:r>
              <a:rPr lang="en-IE" dirty="0" smtClean="0"/>
              <a:t>has two parts</a:t>
            </a:r>
          </a:p>
          <a:p>
            <a:pPr lvl="1"/>
            <a:r>
              <a:rPr lang="en-IE" b="1" dirty="0" smtClean="0"/>
              <a:t>Value </a:t>
            </a:r>
          </a:p>
          <a:p>
            <a:pPr lvl="1"/>
            <a:r>
              <a:rPr lang="en-IE" b="1" dirty="0" smtClean="0"/>
              <a:t>Pointer</a:t>
            </a:r>
          </a:p>
          <a:p>
            <a:r>
              <a:rPr lang="en-IE" dirty="0" smtClean="0"/>
              <a:t>A Linked List has a pointer to the start of the list called </a:t>
            </a:r>
            <a:r>
              <a:rPr lang="en-IE" b="1" dirty="0" smtClean="0"/>
              <a:t>Head</a:t>
            </a:r>
            <a:r>
              <a:rPr lang="en-I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2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2890790" y="2627700"/>
            <a:ext cx="71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Value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3070870" y="2627620"/>
            <a:ext cx="134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IE" b="1" dirty="0"/>
              <a:t>Pointer</a:t>
            </a:r>
          </a:p>
        </p:txBody>
      </p:sp>
    </p:spTree>
    <p:extLst>
      <p:ext uri="{BB962C8B-B14F-4D97-AF65-F5344CB8AC3E}">
        <p14:creationId xmlns:p14="http://schemas.microsoft.com/office/powerpoint/2010/main" val="159036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ENDTYPE;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8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 smtClean="0"/>
              <a:t>Create an empty linked list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DeleteList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 </a:t>
            </a:r>
            <a:r>
              <a:rPr lang="en-IE" dirty="0" smtClean="0"/>
              <a:t>Delete a linked list</a:t>
            </a:r>
            <a:endParaRPr lang="en-IE" dirty="0"/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linked list </a:t>
            </a:r>
            <a:r>
              <a:rPr lang="en-IE" dirty="0"/>
              <a:t>is </a:t>
            </a:r>
            <a:r>
              <a:rPr lang="en-IE" dirty="0" smtClean="0"/>
              <a:t>empty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565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59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create a list: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22850" y="2636912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58955" y="5097958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3174872" y="3657798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25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NULL;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9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DeleteList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591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2890790" y="2627700"/>
            <a:ext cx="71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Value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3070870" y="2627620"/>
            <a:ext cx="134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IE" b="1" dirty="0"/>
              <a:t>Pointer</a:t>
            </a:r>
          </a:p>
        </p:txBody>
      </p:sp>
    </p:spTree>
    <p:extLst>
      <p:ext uri="{BB962C8B-B14F-4D97-AF65-F5344CB8AC3E}">
        <p14:creationId xmlns:p14="http://schemas.microsoft.com/office/powerpoint/2010/main" val="30700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2451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 rot="4455640">
            <a:off x="6370537" y="1020232"/>
            <a:ext cx="523796" cy="769785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2890790" y="2627700"/>
            <a:ext cx="71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Value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3070870" y="2627620"/>
            <a:ext cx="134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IE" b="1" dirty="0"/>
              <a:t>Pointer</a:t>
            </a:r>
          </a:p>
        </p:txBody>
      </p:sp>
    </p:spTree>
    <p:extLst>
      <p:ext uri="{BB962C8B-B14F-4D97-AF65-F5344CB8AC3E}">
        <p14:creationId xmlns:p14="http://schemas.microsoft.com/office/powerpoint/2010/main" val="8413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NULL;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471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192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check if a linked list is empty: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22850" y="2636912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58955" y="5097958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3174872" y="3657798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21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NULL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 &lt;- True;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ELSE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 &lt;- False;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86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844824"/>
            <a:ext cx="10729192" cy="30963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 smtClean="0">
                <a:cs typeface="Courier New" panose="02070309020205020404" pitchFamily="49" charset="0"/>
              </a:rPr>
              <a:t>Or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= NULL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58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/>
              <a:t> print out all the </a:t>
            </a:r>
            <a:r>
              <a:rPr lang="en-IE" dirty="0" smtClean="0"/>
              <a:t>nodes</a:t>
            </a: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FindNode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/>
              <a:t> Find a node with a given value (N)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lvl="1"/>
            <a:r>
              <a:rPr lang="en-IE" dirty="0" smtClean="0"/>
              <a:t>Insert a node at a particular position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/>
              <a:t> </a:t>
            </a:r>
            <a:r>
              <a:rPr lang="en-IE" dirty="0" smtClean="0"/>
              <a:t>Delete </a:t>
            </a:r>
            <a:r>
              <a:rPr lang="en-IE" dirty="0"/>
              <a:t>a node with a given value (N</a:t>
            </a:r>
            <a:r>
              <a:rPr lang="en-IE" dirty="0" smtClean="0"/>
              <a:t>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44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667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display all the values, start at the </a:t>
            </a:r>
            <a:r>
              <a:rPr lang="en-IE" b="1" dirty="0" smtClean="0"/>
              <a:t>Head</a:t>
            </a:r>
            <a:r>
              <a:rPr lang="en-IE" dirty="0" smtClean="0"/>
              <a:t>, and end at </a:t>
            </a:r>
            <a:r>
              <a:rPr lang="en-IE" b="1" dirty="0" smtClean="0"/>
              <a:t>NULL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2026694" y="3933056"/>
            <a:ext cx="3828487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28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display all the values, start at the </a:t>
            </a:r>
            <a:r>
              <a:rPr lang="en-IE" b="1" dirty="0"/>
              <a:t>Head</a:t>
            </a:r>
            <a:r>
              <a:rPr lang="en-IE" dirty="0"/>
              <a:t>, and end at </a:t>
            </a:r>
            <a:r>
              <a:rPr lang="en-IE" b="1" dirty="0"/>
              <a:t>NULL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3610910" y="3933056"/>
            <a:ext cx="2244271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18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/>
          </a:p>
          <a:p>
            <a:r>
              <a:rPr lang="en-IE" dirty="0" smtClean="0"/>
              <a:t>Each node has two parts to it: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476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display all the values, start at the </a:t>
            </a:r>
            <a:r>
              <a:rPr lang="en-IE" b="1" dirty="0"/>
              <a:t>Head</a:t>
            </a:r>
            <a:r>
              <a:rPr lang="en-IE" dirty="0"/>
              <a:t>, and end at </a:t>
            </a:r>
            <a:r>
              <a:rPr lang="en-IE" b="1" dirty="0"/>
              <a:t>NULL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5375206" y="3933056"/>
            <a:ext cx="479975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21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display all the values, start at the </a:t>
            </a:r>
            <a:r>
              <a:rPr lang="en-IE" b="1" dirty="0"/>
              <a:t>Head</a:t>
            </a:r>
            <a:r>
              <a:rPr lang="en-IE" dirty="0"/>
              <a:t>, and end at </a:t>
            </a:r>
            <a:r>
              <a:rPr lang="en-IE" b="1" dirty="0"/>
              <a:t>NULL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02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display all the values, start at the </a:t>
            </a:r>
            <a:r>
              <a:rPr lang="en-IE" b="1" dirty="0"/>
              <a:t>Head</a:t>
            </a:r>
            <a:r>
              <a:rPr lang="en-IE" dirty="0"/>
              <a:t>, and end at </a:t>
            </a:r>
            <a:r>
              <a:rPr lang="en-IE" b="1" dirty="0"/>
              <a:t>NULL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3084321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75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display all the values, start at the </a:t>
            </a:r>
            <a:r>
              <a:rPr lang="en-IE" b="1" dirty="0"/>
              <a:t>Head</a:t>
            </a:r>
            <a:r>
              <a:rPr lang="en-IE" dirty="0"/>
              <a:t>, and end at </a:t>
            </a:r>
            <a:r>
              <a:rPr lang="en-IE" b="1" dirty="0"/>
              <a:t>NULL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  <a:endCxn id="4" idx="2"/>
          </p:cNvCxnSpPr>
          <p:nvPr/>
        </p:nvCxnSpPr>
        <p:spPr>
          <a:xfrm flipV="1">
            <a:off x="5855181" y="3789040"/>
            <a:ext cx="4872499" cy="15841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637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Current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Currrent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92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print out a count of the number of nodes: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6735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62558" y="5157192"/>
            <a:ext cx="11593289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62558" y="4221088"/>
            <a:ext cx="11593289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262557" y="2276872"/>
            <a:ext cx="11593289" cy="5760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&lt;- 0;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Current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Currrent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“Number of Nodes:”,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88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&lt;- 0;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Current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Currrent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“Number of Nodes:”,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25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270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find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2026694" y="3933056"/>
            <a:ext cx="3828487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56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/>
          </a:p>
          <a:p>
            <a:r>
              <a:rPr lang="en-IE" dirty="0" smtClean="0"/>
              <a:t>Each node has two parts to it:</a:t>
            </a:r>
          </a:p>
          <a:p>
            <a:endParaRPr lang="en-IE" dirty="0" smtClean="0"/>
          </a:p>
        </p:txBody>
      </p:sp>
      <p:sp>
        <p:nvSpPr>
          <p:cNvPr id="4" name="Right Arrow Callout 3"/>
          <p:cNvSpPr/>
          <p:nvPr/>
        </p:nvSpPr>
        <p:spPr>
          <a:xfrm>
            <a:off x="4979082" y="4005144"/>
            <a:ext cx="2268252" cy="1440080"/>
          </a:xfrm>
          <a:prstGeom prst="right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Pointer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6914" y="4005144"/>
            <a:ext cx="1512168" cy="144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Value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7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find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3610910" y="3933056"/>
            <a:ext cx="2244271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299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find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5375206" y="3933056"/>
            <a:ext cx="479975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15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find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26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978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FindNode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N) AND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NULL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THEN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“Value not found”;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“Value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found”;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407574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695606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9731630" y="4640610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 flipV="1">
            <a:off x="9911630" y="4725144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199662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487694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523718" y="4640610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 flipV="1">
            <a:off x="10703718" y="4725144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991750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1279782" y="4581128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11315806" y="4640610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" name="Straight Arrow Connector 16"/>
          <p:cNvCxnSpPr>
            <a:stCxn id="16" idx="6"/>
          </p:cNvCxnSpPr>
          <p:nvPr/>
        </p:nvCxnSpPr>
        <p:spPr>
          <a:xfrm flipV="1">
            <a:off x="11495806" y="4725144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263558" y="3543399"/>
            <a:ext cx="905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9551590" y="4005064"/>
            <a:ext cx="288032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9155158" y="5805264"/>
            <a:ext cx="1152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9731630" y="5013176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5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517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2026694" y="3933056"/>
            <a:ext cx="3828487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35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3610910" y="3933056"/>
            <a:ext cx="2244271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3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5375206" y="3933056"/>
            <a:ext cx="479975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995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83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739135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N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291390" y="4509120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8615486" y="4701666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1151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084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739135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N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8291390" y="4509120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4" name="Rectangle 33"/>
          <p:cNvSpPr/>
          <p:nvPr/>
        </p:nvSpPr>
        <p:spPr>
          <a:xfrm>
            <a:off x="811151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9" name="Curved Connector 38"/>
          <p:cNvCxnSpPr/>
          <p:nvPr/>
        </p:nvCxnSpPr>
        <p:spPr>
          <a:xfrm flipH="1" flipV="1">
            <a:off x="8219502" y="3356952"/>
            <a:ext cx="251968" cy="1332188"/>
          </a:xfrm>
          <a:prstGeom prst="curvedConnector5">
            <a:avLst>
              <a:gd name="adj1" fmla="val -90726"/>
              <a:gd name="adj2" fmla="val 43245"/>
              <a:gd name="adj3" fmla="val 190726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5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in a value after position 4, of value 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73479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5855181" y="3933056"/>
            <a:ext cx="118170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6" name="Curved Connector 35"/>
          <p:cNvCxnSpPr>
            <a:endCxn id="18" idx="1"/>
          </p:cNvCxnSpPr>
          <p:nvPr/>
        </p:nvCxnSpPr>
        <p:spPr>
          <a:xfrm flipH="1" flipV="1">
            <a:off x="8219502" y="3356952"/>
            <a:ext cx="251968" cy="1332188"/>
          </a:xfrm>
          <a:prstGeom prst="curvedConnector5">
            <a:avLst>
              <a:gd name="adj1" fmla="val -90726"/>
              <a:gd name="adj2" fmla="val 43245"/>
              <a:gd name="adj3" fmla="val 190726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39135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N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8291390" y="4509120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47" name="Rectangle 46"/>
          <p:cNvSpPr/>
          <p:nvPr/>
        </p:nvSpPr>
        <p:spPr>
          <a:xfrm>
            <a:off x="8111510" y="4365104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48" name="Curved Connector 47"/>
          <p:cNvCxnSpPr/>
          <p:nvPr/>
        </p:nvCxnSpPr>
        <p:spPr>
          <a:xfrm flipH="1">
            <a:off x="7319342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0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2535286"/>
            <a:ext cx="11593289" cy="377403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First declare the important variables, and then create a new node:  </a:t>
            </a:r>
          </a:p>
          <a:p>
            <a:endParaRPr lang="en-IE" dirty="0"/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57150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N;</a:t>
            </a:r>
            <a:endParaRPr lang="en-IE" dirty="0"/>
          </a:p>
          <a:p>
            <a:endParaRPr lang="en-IE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8435526" y="530128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smtClean="0">
                <a:solidFill>
                  <a:schemeClr val="tx1"/>
                </a:solidFill>
              </a:rPr>
              <a:t>N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335566" y="544530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659662" y="563785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155686" y="530128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2535286"/>
            <a:ext cx="11593289" cy="377403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Next let’s find the position in the linked list:</a:t>
            </a:r>
          </a:p>
          <a:p>
            <a:endParaRPr lang="en-IE" dirty="0"/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  <a:endParaRPr lang="en-IE" sz="2800" b="1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6886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2751310"/>
            <a:ext cx="11593289" cy="377403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Now add to the start if it’s </a:t>
            </a:r>
            <a:r>
              <a:rPr lang="en-IE" b="1" dirty="0" err="1" smtClean="0"/>
              <a:t>Pos</a:t>
            </a:r>
            <a:r>
              <a:rPr lang="en-IE" dirty="0" smtClean="0"/>
              <a:t> 0, otherwise add it in after the position pointed to by </a:t>
            </a:r>
            <a:r>
              <a:rPr lang="en-IE" b="1" dirty="0" smtClean="0"/>
              <a:t>Current</a:t>
            </a:r>
            <a:r>
              <a:rPr lang="en-IE" dirty="0" smtClean="0"/>
              <a:t>.</a:t>
            </a:r>
          </a:p>
          <a:p>
            <a:pPr marL="0" indent="0">
              <a:buNone/>
            </a:pPr>
            <a:endParaRPr lang="en-IE" dirty="0"/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THEN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</p:txBody>
      </p:sp>
      <p:sp>
        <p:nvSpPr>
          <p:cNvPr id="6" name="Rectangle 5"/>
          <p:cNvSpPr/>
          <p:nvPr/>
        </p:nvSpPr>
        <p:spPr>
          <a:xfrm>
            <a:off x="9263558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551590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9587614" y="4310187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 flipV="1">
            <a:off x="9767614" y="4394721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055646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343678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379702" y="4310187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 flipV="1">
            <a:off x="10559702" y="4394721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847734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11135766" y="4250705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11171790" y="4310187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" name="Straight Arrow Connector 16"/>
          <p:cNvCxnSpPr>
            <a:stCxn id="16" idx="6"/>
          </p:cNvCxnSpPr>
          <p:nvPr/>
        </p:nvCxnSpPr>
        <p:spPr>
          <a:xfrm flipV="1">
            <a:off x="11351790" y="4394721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119542" y="3212976"/>
            <a:ext cx="905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9407574" y="3674641"/>
            <a:ext cx="288032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9767614" y="5474841"/>
            <a:ext cx="1152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0344086" y="4682753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0487694" y="3717032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10775726" y="3717032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Oval 23"/>
          <p:cNvSpPr/>
          <p:nvPr/>
        </p:nvSpPr>
        <p:spPr>
          <a:xfrm>
            <a:off x="10811750" y="3776514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5" name="Straight Arrow Connector 24"/>
          <p:cNvCxnSpPr>
            <a:stCxn id="24" idx="6"/>
          </p:cNvCxnSpPr>
          <p:nvPr/>
        </p:nvCxnSpPr>
        <p:spPr>
          <a:xfrm flipV="1">
            <a:off x="10991750" y="3861048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0082961" y="2741840"/>
            <a:ext cx="14575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NewNode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0826091" y="3136578"/>
            <a:ext cx="8792" cy="5380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75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1340768"/>
            <a:ext cx="11593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925143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  <a:endParaRPr lang="en-IE" sz="2400" dirty="0"/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Head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68070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6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IE" sz="6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326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528505" y="5373216"/>
            <a:ext cx="2653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H="1" flipV="1">
            <a:off x="838622" y="4005064"/>
            <a:ext cx="5016561" cy="136815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7188186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2026697" y="3789040"/>
            <a:ext cx="6156741" cy="17365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88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026694" y="3933056"/>
            <a:ext cx="3828488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4528505" y="5373216"/>
            <a:ext cx="2653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88186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4006974" y="3933056"/>
            <a:ext cx="3828488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611070" y="3933056"/>
            <a:ext cx="224411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4528505" y="5373216"/>
            <a:ext cx="2653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88186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5663158" y="3933056"/>
            <a:ext cx="2244112" cy="144016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36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5375206" y="3789040"/>
            <a:ext cx="479975" cy="15841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4528505" y="5373216"/>
            <a:ext cx="2653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88186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7199407" y="3789040"/>
            <a:ext cx="479975" cy="15841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93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 (e.g. 37) in the list: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42785" y="5445224"/>
            <a:ext cx="18080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Up Arrow 29"/>
          <p:cNvSpPr/>
          <p:nvPr/>
        </p:nvSpPr>
        <p:spPr>
          <a:xfrm>
            <a:off x="1558702" y="4005064"/>
            <a:ext cx="558152" cy="1512168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Freeform 30"/>
          <p:cNvSpPr/>
          <p:nvPr/>
        </p:nvSpPr>
        <p:spPr>
          <a:xfrm>
            <a:off x="5807174" y="3331923"/>
            <a:ext cx="2354893" cy="1791281"/>
          </a:xfrm>
          <a:custGeom>
            <a:avLst/>
            <a:gdLst>
              <a:gd name="connsiteX0" fmla="*/ 0 w 2354893"/>
              <a:gd name="connsiteY0" fmla="*/ 0 h 1791281"/>
              <a:gd name="connsiteX1" fmla="*/ 1252603 w 2354893"/>
              <a:gd name="connsiteY1" fmla="*/ 1791222 h 1791281"/>
              <a:gd name="connsiteX2" fmla="*/ 2354893 w 2354893"/>
              <a:gd name="connsiteY2" fmla="*/ 50104 h 179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4893" h="1791281">
                <a:moveTo>
                  <a:pt x="0" y="0"/>
                </a:moveTo>
                <a:cubicBezTo>
                  <a:pt x="430060" y="891435"/>
                  <a:pt x="860121" y="1782871"/>
                  <a:pt x="1252603" y="1791222"/>
                </a:cubicBezTo>
                <a:cubicBezTo>
                  <a:pt x="1645085" y="1799573"/>
                  <a:pt x="1999989" y="924838"/>
                  <a:pt x="2354893" y="5010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2" name="Rectangle 31"/>
          <p:cNvSpPr/>
          <p:nvPr/>
        </p:nvSpPr>
        <p:spPr>
          <a:xfrm>
            <a:off x="4528505" y="5373216"/>
            <a:ext cx="2653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88186" y="5373216"/>
            <a:ext cx="2363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5375206" y="3789040"/>
            <a:ext cx="479975" cy="15841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7199407" y="3789040"/>
            <a:ext cx="479975" cy="158417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2535286"/>
            <a:ext cx="11593289" cy="377403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Check if the required value is in the first node, if so, move the HEAD to the next node, and then it’s deleted:  </a:t>
            </a:r>
          </a:p>
          <a:p>
            <a:endParaRPr lang="en-IE" dirty="0"/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Previous &lt;-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IF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</a:t>
            </a:r>
          </a:p>
          <a:p>
            <a:pPr marL="57150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Head 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ENDIF;</a:t>
            </a:r>
          </a:p>
          <a:p>
            <a:pPr marL="57150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9335566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9623598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9659622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9839622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0127654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10415686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10451710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9" name="Straight Arrow Connector 38"/>
          <p:cNvCxnSpPr>
            <a:stCxn id="38" idx="6"/>
          </p:cNvCxnSpPr>
          <p:nvPr/>
        </p:nvCxnSpPr>
        <p:spPr>
          <a:xfrm flipV="1">
            <a:off x="10631710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0919742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11207774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11243798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 flipV="1">
            <a:off x="11423798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191550" y="2780928"/>
            <a:ext cx="905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9479582" y="3242593"/>
            <a:ext cx="288032" cy="43204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9335566" y="3818657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9335566" y="3818657"/>
            <a:ext cx="288032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Down Arrow 48"/>
          <p:cNvSpPr/>
          <p:nvPr/>
        </p:nvSpPr>
        <p:spPr>
          <a:xfrm rot="19079206">
            <a:off x="10061526" y="3185818"/>
            <a:ext cx="267262" cy="57746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852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2564904"/>
            <a:ext cx="11593289" cy="377403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Otherwise find the node in the same way as the previous function:</a:t>
            </a:r>
            <a:endParaRPr lang="en-IE" dirty="0"/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Current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Current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sz="2800" dirty="0"/>
          </a:p>
          <a:p>
            <a:endParaRPr lang="en-I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9335566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9623598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9659622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9839622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0127654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10415686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10451710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9" name="Straight Arrow Connector 38"/>
          <p:cNvCxnSpPr>
            <a:stCxn id="38" idx="6"/>
          </p:cNvCxnSpPr>
          <p:nvPr/>
        </p:nvCxnSpPr>
        <p:spPr>
          <a:xfrm flipV="1">
            <a:off x="10631710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0919742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11207774" y="3818657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11243798" y="387813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 flipV="1">
            <a:off x="11423798" y="3962673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191550" y="2780928"/>
            <a:ext cx="905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9479582" y="3242593"/>
            <a:ext cx="288032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8759502" y="5013176"/>
            <a:ext cx="12825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9624006" y="422108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0126838" y="5013176"/>
            <a:ext cx="1152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0559294" y="422108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0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262557" y="2564904"/>
            <a:ext cx="11593289" cy="410445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And then delete it:</a:t>
            </a:r>
          </a:p>
          <a:p>
            <a:pPr marL="0" indent="0">
              <a:buNone/>
            </a:pPr>
            <a:endParaRPr lang="en-IE" dirty="0"/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THEN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PRINT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/>
          </a:p>
          <a:p>
            <a:endParaRPr lang="en-IE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8327454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8615486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8651510" y="4928642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8831510" y="5013176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119542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9407574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9443598" y="4928642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ectangle 39"/>
          <p:cNvSpPr/>
          <p:nvPr/>
        </p:nvSpPr>
        <p:spPr>
          <a:xfrm>
            <a:off x="9911630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 40"/>
          <p:cNvSpPr/>
          <p:nvPr/>
        </p:nvSpPr>
        <p:spPr>
          <a:xfrm>
            <a:off x="10199662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10235686" y="4928642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 flipV="1">
            <a:off x="10415686" y="5013176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183438" y="3831431"/>
            <a:ext cx="905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8471470" y="4293096"/>
            <a:ext cx="288032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8471470" y="6063679"/>
            <a:ext cx="12825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Previous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9335974" y="5271591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838806" y="6063679"/>
            <a:ext cx="1152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0271262" y="5271591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0703718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10991750" y="4869160"/>
            <a:ext cx="2880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11027774" y="4928642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30" name="Straight Arrow Connector 29"/>
          <p:cNvCxnSpPr>
            <a:stCxn id="29" idx="6"/>
          </p:cNvCxnSpPr>
          <p:nvPr/>
        </p:nvCxnSpPr>
        <p:spPr>
          <a:xfrm flipV="1">
            <a:off x="11207774" y="5013176"/>
            <a:ext cx="288032" cy="54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flipV="1">
            <a:off x="9598280" y="4115092"/>
            <a:ext cx="1177446" cy="754068"/>
          </a:xfrm>
          <a:custGeom>
            <a:avLst/>
            <a:gdLst>
              <a:gd name="connsiteX0" fmla="*/ 0 w 2354893"/>
              <a:gd name="connsiteY0" fmla="*/ 0 h 1791281"/>
              <a:gd name="connsiteX1" fmla="*/ 1252603 w 2354893"/>
              <a:gd name="connsiteY1" fmla="*/ 1791222 h 1791281"/>
              <a:gd name="connsiteX2" fmla="*/ 2354893 w 2354893"/>
              <a:gd name="connsiteY2" fmla="*/ 50104 h 179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4893" h="1791281">
                <a:moveTo>
                  <a:pt x="0" y="0"/>
                </a:moveTo>
                <a:cubicBezTo>
                  <a:pt x="430060" y="891435"/>
                  <a:pt x="860121" y="1782871"/>
                  <a:pt x="1252603" y="1791222"/>
                </a:cubicBezTo>
                <a:cubicBezTo>
                  <a:pt x="1645085" y="1799573"/>
                  <a:pt x="1999989" y="924838"/>
                  <a:pt x="2354893" y="5010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939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196752"/>
            <a:ext cx="11593289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638" y="1268760"/>
            <a:ext cx="9852700" cy="532859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WHILE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DO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Current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Current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ENDWHILE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IF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THEN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ELSE </a:t>
            </a: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ENDIF;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ENDIF;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3861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print out a count of the node number where the delete was: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625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62558" y="5229200"/>
            <a:ext cx="11593289" cy="3600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62558" y="4064546"/>
            <a:ext cx="11593289" cy="3600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262557" y="1988840"/>
            <a:ext cx="11593289" cy="3600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638" y="1124744"/>
            <a:ext cx="9852700" cy="532859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WHILE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DO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Previous &lt;- Current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ENDWHILE;</a:t>
            </a:r>
            <a:endParaRPr lang="en-IE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IF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N) </a:t>
            </a: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THEN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Print “Node deleted at position:”,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ELSE </a:t>
            </a: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ENDIF;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ENDIF;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90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124744"/>
            <a:ext cx="11593289" cy="55446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638" y="1124744"/>
            <a:ext cx="9852700" cy="532859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WHILE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Previous &lt;- Current;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Current &lt;-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ENDWHILE;</a:t>
            </a:r>
            <a:endParaRPr lang="en-IE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IF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N) </a:t>
            </a: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THEN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Print “Node deleted at position:”, </a:t>
            </a:r>
            <a:r>
              <a:rPr lang="en-I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ELSE </a:t>
            </a:r>
            <a:r>
              <a:rPr lang="en-I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ENDIF;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ENDIF;</a:t>
            </a:r>
          </a:p>
          <a:p>
            <a:pPr marL="57150" indent="0">
              <a:buNone/>
            </a:pPr>
            <a:r>
              <a:rPr lang="en-IE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2815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1568</Words>
  <Application>Microsoft Office PowerPoint</Application>
  <PresentationFormat>Custom</PresentationFormat>
  <Paragraphs>639</Paragraphs>
  <Slides>79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CreateList()</vt:lpstr>
      <vt:lpstr>Linked Lists</vt:lpstr>
      <vt:lpstr>Linked Lists</vt:lpstr>
      <vt:lpstr>DeleteList()</vt:lpstr>
      <vt:lpstr>Linked Lists</vt:lpstr>
      <vt:lpstr>Linked Lists</vt:lpstr>
      <vt:lpstr>Linked Lists</vt:lpstr>
      <vt:lpstr>IsEmpty()</vt:lpstr>
      <vt:lpstr>Linked Lists</vt:lpstr>
      <vt:lpstr>Linked Lists</vt:lpstr>
      <vt:lpstr>Linked Lists</vt:lpstr>
      <vt:lpstr>Linked Lists</vt:lpstr>
      <vt:lpstr>DisplayList()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FindNode(N)</vt:lpstr>
      <vt:lpstr>Linked Lists</vt:lpstr>
      <vt:lpstr>Linked Lists</vt:lpstr>
      <vt:lpstr>Linked Lists</vt:lpstr>
      <vt:lpstr>Linked Lists</vt:lpstr>
      <vt:lpstr>Linked Lists</vt:lpstr>
      <vt:lpstr>InsertNode(Pos, N)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DeleteNode(N)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80</cp:revision>
  <dcterms:created xsi:type="dcterms:W3CDTF">2011-11-22T13:33:19Z</dcterms:created>
  <dcterms:modified xsi:type="dcterms:W3CDTF">2016-02-07T00:41:15Z</dcterms:modified>
</cp:coreProperties>
</file>