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7"/>
  </p:notesMasterIdLst>
  <p:sldIdLst>
    <p:sldId id="256" r:id="rId2"/>
    <p:sldId id="391" r:id="rId3"/>
    <p:sldId id="441" r:id="rId4"/>
    <p:sldId id="392" r:id="rId5"/>
    <p:sldId id="417" r:id="rId6"/>
    <p:sldId id="418" r:id="rId7"/>
    <p:sldId id="419" r:id="rId8"/>
    <p:sldId id="420" r:id="rId9"/>
    <p:sldId id="421" r:id="rId10"/>
    <p:sldId id="422" r:id="rId11"/>
    <p:sldId id="423" r:id="rId12"/>
    <p:sldId id="449" r:id="rId13"/>
    <p:sldId id="442" r:id="rId14"/>
    <p:sldId id="443" r:id="rId15"/>
    <p:sldId id="444" r:id="rId16"/>
    <p:sldId id="445" r:id="rId17"/>
    <p:sldId id="446" r:id="rId18"/>
    <p:sldId id="447" r:id="rId19"/>
    <p:sldId id="448" r:id="rId20"/>
    <p:sldId id="450" r:id="rId21"/>
    <p:sldId id="399" r:id="rId22"/>
    <p:sldId id="412" r:id="rId23"/>
    <p:sldId id="413" r:id="rId24"/>
    <p:sldId id="414" r:id="rId25"/>
    <p:sldId id="415" r:id="rId26"/>
    <p:sldId id="416" r:id="rId27"/>
    <p:sldId id="398" r:id="rId28"/>
    <p:sldId id="451" r:id="rId29"/>
    <p:sldId id="425" r:id="rId30"/>
    <p:sldId id="426" r:id="rId31"/>
    <p:sldId id="427" r:id="rId32"/>
    <p:sldId id="424" r:id="rId33"/>
    <p:sldId id="411" r:id="rId34"/>
    <p:sldId id="428" r:id="rId35"/>
    <p:sldId id="400" r:id="rId36"/>
    <p:sldId id="401" r:id="rId37"/>
    <p:sldId id="402" r:id="rId38"/>
    <p:sldId id="429" r:id="rId39"/>
    <p:sldId id="403" r:id="rId40"/>
    <p:sldId id="404" r:id="rId41"/>
    <p:sldId id="432" r:id="rId42"/>
    <p:sldId id="433" r:id="rId43"/>
    <p:sldId id="434" r:id="rId44"/>
    <p:sldId id="435" r:id="rId45"/>
    <p:sldId id="405" r:id="rId46"/>
    <p:sldId id="406" r:id="rId47"/>
    <p:sldId id="436" r:id="rId48"/>
    <p:sldId id="437" r:id="rId49"/>
    <p:sldId id="440" r:id="rId50"/>
    <p:sldId id="407" r:id="rId51"/>
    <p:sldId id="408" r:id="rId52"/>
    <p:sldId id="430" r:id="rId53"/>
    <p:sldId id="431" r:id="rId54"/>
    <p:sldId id="410" r:id="rId55"/>
    <p:sldId id="305" r:id="rId56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480" y="20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ABD7CF-CE8D-43B1-B884-D59884E078C3}" type="datetimeFigureOut">
              <a:rPr lang="en-IE" smtClean="0"/>
              <a:t>14/01/2016</a:t>
            </a:fld>
            <a:endParaRPr lang="en-I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C2457-0B7C-48B9-BDD1-92A4A044B45F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754956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</a:t>
            </a:fld>
            <a:endParaRPr lang="en-I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14/01/2016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14/01/2016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14/01/2016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14/01/2016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14/01/2016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14/01/2016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14/01/2016</a:t>
            </a:fld>
            <a:endParaRPr lang="en-I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14/01/2016</a:t>
            </a:fld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14/01/2016</a:t>
            </a:fld>
            <a:endParaRPr lang="en-I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14/01/2016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14/01/2016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B0FEE-2562-4ECA-8249-9192E51E4D92}" type="datetimeFigureOut">
              <a:rPr lang="en-IE" smtClean="0"/>
              <a:pPr/>
              <a:t>14/01/2016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E" sz="6600" dirty="0" smtClean="0"/>
              <a:t>Circular Queues:</a:t>
            </a:r>
            <a:br>
              <a:rPr lang="en-IE" sz="6600" dirty="0" smtClean="0"/>
            </a:br>
            <a:r>
              <a:rPr lang="en-IE" sz="6600" dirty="0" smtClean="0"/>
              <a:t>Implemented using Arrays</a:t>
            </a:r>
            <a:endParaRPr lang="en-IE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Damian Gordon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269954" y="2827884"/>
            <a:ext cx="3240360" cy="316835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Circular 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We can also have a circular queue:</a:t>
            </a:r>
          </a:p>
        </p:txBody>
      </p:sp>
      <p:sp>
        <p:nvSpPr>
          <p:cNvPr id="7" name="Oval 6"/>
          <p:cNvSpPr/>
          <p:nvPr/>
        </p:nvSpPr>
        <p:spPr>
          <a:xfrm>
            <a:off x="5015086" y="3501008"/>
            <a:ext cx="1800200" cy="1800200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8" name="Straight Connector 7"/>
          <p:cNvCxnSpPr>
            <a:stCxn id="7" idx="1"/>
          </p:cNvCxnSpPr>
          <p:nvPr/>
        </p:nvCxnSpPr>
        <p:spPr>
          <a:xfrm flipH="1" flipV="1">
            <a:off x="4799062" y="3284984"/>
            <a:ext cx="479657" cy="479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endCxn id="4" idx="0"/>
          </p:cNvCxnSpPr>
          <p:nvPr/>
        </p:nvCxnSpPr>
        <p:spPr>
          <a:xfrm flipV="1">
            <a:off x="5890134" y="2827884"/>
            <a:ext cx="0" cy="6731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7" idx="7"/>
            <a:endCxn id="4" idx="7"/>
          </p:cNvCxnSpPr>
          <p:nvPr/>
        </p:nvCxnSpPr>
        <p:spPr>
          <a:xfrm flipV="1">
            <a:off x="6551653" y="3291878"/>
            <a:ext cx="484121" cy="4727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815286" y="4401108"/>
            <a:ext cx="6950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5"/>
            <a:endCxn id="4" idx="5"/>
          </p:cNvCxnSpPr>
          <p:nvPr/>
        </p:nvCxnSpPr>
        <p:spPr>
          <a:xfrm>
            <a:off x="6551653" y="5037575"/>
            <a:ext cx="484121" cy="4946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7" idx="4"/>
            <a:endCxn id="4" idx="4"/>
          </p:cNvCxnSpPr>
          <p:nvPr/>
        </p:nvCxnSpPr>
        <p:spPr>
          <a:xfrm flipH="1">
            <a:off x="5890134" y="5301208"/>
            <a:ext cx="25052" cy="6950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7" idx="3"/>
            <a:endCxn id="4" idx="3"/>
          </p:cNvCxnSpPr>
          <p:nvPr/>
        </p:nvCxnSpPr>
        <p:spPr>
          <a:xfrm flipH="1">
            <a:off x="4744494" y="5037575"/>
            <a:ext cx="534225" cy="4946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7" idx="2"/>
            <a:endCxn id="4" idx="2"/>
          </p:cNvCxnSpPr>
          <p:nvPr/>
        </p:nvCxnSpPr>
        <p:spPr>
          <a:xfrm flipH="1">
            <a:off x="4269954" y="4401108"/>
            <a:ext cx="745132" cy="109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455907" y="242088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0</a:t>
            </a:r>
            <a:endParaRPr lang="en-IE" dirty="0"/>
          </a:p>
        </p:txBody>
      </p:sp>
      <p:sp>
        <p:nvSpPr>
          <p:cNvPr id="25" name="TextBox 24"/>
          <p:cNvSpPr txBox="1"/>
          <p:nvPr/>
        </p:nvSpPr>
        <p:spPr>
          <a:xfrm>
            <a:off x="7391350" y="340983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1</a:t>
            </a:r>
            <a:endParaRPr lang="en-IE" dirty="0"/>
          </a:p>
        </p:txBody>
      </p:sp>
      <p:sp>
        <p:nvSpPr>
          <p:cNvPr id="26" name="TextBox 25"/>
          <p:cNvSpPr txBox="1"/>
          <p:nvPr/>
        </p:nvSpPr>
        <p:spPr>
          <a:xfrm>
            <a:off x="7383982" y="484999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2</a:t>
            </a:r>
            <a:endParaRPr lang="en-IE" dirty="0"/>
          </a:p>
        </p:txBody>
      </p:sp>
      <p:sp>
        <p:nvSpPr>
          <p:cNvPr id="27" name="TextBox 26"/>
          <p:cNvSpPr txBox="1"/>
          <p:nvPr/>
        </p:nvSpPr>
        <p:spPr>
          <a:xfrm>
            <a:off x="6383238" y="585810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3</a:t>
            </a:r>
            <a:endParaRPr lang="en-IE" dirty="0"/>
          </a:p>
        </p:txBody>
      </p:sp>
      <p:sp>
        <p:nvSpPr>
          <p:cNvPr id="28" name="TextBox 27"/>
          <p:cNvSpPr txBox="1"/>
          <p:nvPr/>
        </p:nvSpPr>
        <p:spPr>
          <a:xfrm>
            <a:off x="5015086" y="578610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4</a:t>
            </a:r>
            <a:endParaRPr lang="en-IE" dirty="0"/>
          </a:p>
        </p:txBody>
      </p:sp>
      <p:sp>
        <p:nvSpPr>
          <p:cNvPr id="29" name="TextBox 28"/>
          <p:cNvSpPr txBox="1"/>
          <p:nvPr/>
        </p:nvSpPr>
        <p:spPr>
          <a:xfrm>
            <a:off x="4006974" y="477798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5</a:t>
            </a:r>
            <a:endParaRPr lang="en-IE" dirty="0"/>
          </a:p>
        </p:txBody>
      </p:sp>
      <p:sp>
        <p:nvSpPr>
          <p:cNvPr id="30" name="TextBox 29"/>
          <p:cNvSpPr txBox="1"/>
          <p:nvPr/>
        </p:nvSpPr>
        <p:spPr>
          <a:xfrm>
            <a:off x="3999606" y="328498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6</a:t>
            </a:r>
            <a:endParaRPr lang="en-IE" dirty="0"/>
          </a:p>
        </p:txBody>
      </p:sp>
      <p:sp>
        <p:nvSpPr>
          <p:cNvPr id="31" name="TextBox 30"/>
          <p:cNvSpPr txBox="1"/>
          <p:nvPr/>
        </p:nvSpPr>
        <p:spPr>
          <a:xfrm>
            <a:off x="4871070" y="242088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7</a:t>
            </a:r>
            <a:endParaRPr lang="en-IE" dirty="0"/>
          </a:p>
        </p:txBody>
      </p:sp>
      <p:sp>
        <p:nvSpPr>
          <p:cNvPr id="32" name="TextBox 31"/>
          <p:cNvSpPr txBox="1"/>
          <p:nvPr/>
        </p:nvSpPr>
        <p:spPr>
          <a:xfrm>
            <a:off x="7292935" y="1776543"/>
            <a:ext cx="8342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3600" b="1" dirty="0" smtClean="0"/>
              <a:t>Tail</a:t>
            </a:r>
            <a:endParaRPr lang="en-IE" sz="2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8510666" y="4222829"/>
            <a:ext cx="1184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3600" b="1" dirty="0" smtClean="0"/>
              <a:t>Head</a:t>
            </a:r>
            <a:endParaRPr lang="en-IE" sz="2400" b="1" dirty="0"/>
          </a:p>
        </p:txBody>
      </p:sp>
      <p:cxnSp>
        <p:nvCxnSpPr>
          <p:cNvPr id="36" name="Straight Arrow Connector 35"/>
          <p:cNvCxnSpPr>
            <a:stCxn id="34" idx="1"/>
          </p:cNvCxnSpPr>
          <p:nvPr/>
        </p:nvCxnSpPr>
        <p:spPr>
          <a:xfrm flipH="1">
            <a:off x="7510314" y="4545995"/>
            <a:ext cx="1000352" cy="23199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6799257" y="2348880"/>
            <a:ext cx="825021" cy="58486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769191" y="4561964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35</a:t>
            </a:r>
            <a:endParaRPr lang="en-IE" dirty="0"/>
          </a:p>
        </p:txBody>
      </p:sp>
      <p:sp>
        <p:nvSpPr>
          <p:cNvPr id="44" name="TextBox 43"/>
          <p:cNvSpPr txBox="1"/>
          <p:nvPr/>
        </p:nvSpPr>
        <p:spPr>
          <a:xfrm>
            <a:off x="6095206" y="530120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99</a:t>
            </a:r>
            <a:endParaRPr lang="en-IE" dirty="0"/>
          </a:p>
        </p:txBody>
      </p:sp>
      <p:sp>
        <p:nvSpPr>
          <p:cNvPr id="45" name="TextBox 44"/>
          <p:cNvSpPr txBox="1"/>
          <p:nvPr/>
        </p:nvSpPr>
        <p:spPr>
          <a:xfrm>
            <a:off x="5159102" y="5282044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22</a:t>
            </a:r>
            <a:endParaRPr lang="en-IE" dirty="0"/>
          </a:p>
        </p:txBody>
      </p:sp>
      <p:sp>
        <p:nvSpPr>
          <p:cNvPr id="33" name="TextBox 32"/>
          <p:cNvSpPr txBox="1"/>
          <p:nvPr/>
        </p:nvSpPr>
        <p:spPr>
          <a:xfrm>
            <a:off x="4511030" y="458112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68</a:t>
            </a:r>
            <a:endParaRPr lang="en-IE" dirty="0"/>
          </a:p>
        </p:txBody>
      </p:sp>
      <p:sp>
        <p:nvSpPr>
          <p:cNvPr id="35" name="TextBox 34"/>
          <p:cNvSpPr txBox="1"/>
          <p:nvPr/>
        </p:nvSpPr>
        <p:spPr>
          <a:xfrm>
            <a:off x="4439022" y="369786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54</a:t>
            </a:r>
            <a:endParaRPr lang="en-IE" dirty="0"/>
          </a:p>
        </p:txBody>
      </p:sp>
      <p:sp>
        <p:nvSpPr>
          <p:cNvPr id="37" name="TextBox 36"/>
          <p:cNvSpPr txBox="1"/>
          <p:nvPr/>
        </p:nvSpPr>
        <p:spPr>
          <a:xfrm>
            <a:off x="5185015" y="2996952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17</a:t>
            </a:r>
            <a:endParaRPr lang="en-IE" dirty="0"/>
          </a:p>
        </p:txBody>
      </p:sp>
      <p:sp>
        <p:nvSpPr>
          <p:cNvPr id="39" name="TextBox 38"/>
          <p:cNvSpPr txBox="1"/>
          <p:nvPr/>
        </p:nvSpPr>
        <p:spPr>
          <a:xfrm>
            <a:off x="6049111" y="297778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81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14528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269954" y="2827884"/>
            <a:ext cx="3240360" cy="316835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Circular 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We can also have a circular queue:</a:t>
            </a:r>
          </a:p>
        </p:txBody>
      </p:sp>
      <p:sp>
        <p:nvSpPr>
          <p:cNvPr id="7" name="Oval 6"/>
          <p:cNvSpPr/>
          <p:nvPr/>
        </p:nvSpPr>
        <p:spPr>
          <a:xfrm>
            <a:off x="5015086" y="3501008"/>
            <a:ext cx="1800200" cy="1800200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8" name="Straight Connector 7"/>
          <p:cNvCxnSpPr>
            <a:stCxn id="7" idx="1"/>
          </p:cNvCxnSpPr>
          <p:nvPr/>
        </p:nvCxnSpPr>
        <p:spPr>
          <a:xfrm flipH="1" flipV="1">
            <a:off x="4799062" y="3284984"/>
            <a:ext cx="479657" cy="479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endCxn id="4" idx="0"/>
          </p:cNvCxnSpPr>
          <p:nvPr/>
        </p:nvCxnSpPr>
        <p:spPr>
          <a:xfrm flipV="1">
            <a:off x="5890134" y="2827884"/>
            <a:ext cx="0" cy="6731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7" idx="7"/>
            <a:endCxn id="4" idx="7"/>
          </p:cNvCxnSpPr>
          <p:nvPr/>
        </p:nvCxnSpPr>
        <p:spPr>
          <a:xfrm flipV="1">
            <a:off x="6551653" y="3291878"/>
            <a:ext cx="484121" cy="4727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815286" y="4401108"/>
            <a:ext cx="6950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5"/>
            <a:endCxn id="4" idx="5"/>
          </p:cNvCxnSpPr>
          <p:nvPr/>
        </p:nvCxnSpPr>
        <p:spPr>
          <a:xfrm>
            <a:off x="6551653" y="5037575"/>
            <a:ext cx="484121" cy="4946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7" idx="4"/>
            <a:endCxn id="4" idx="4"/>
          </p:cNvCxnSpPr>
          <p:nvPr/>
        </p:nvCxnSpPr>
        <p:spPr>
          <a:xfrm flipH="1">
            <a:off x="5890134" y="5301208"/>
            <a:ext cx="25052" cy="6950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7" idx="3"/>
            <a:endCxn id="4" idx="3"/>
          </p:cNvCxnSpPr>
          <p:nvPr/>
        </p:nvCxnSpPr>
        <p:spPr>
          <a:xfrm flipH="1">
            <a:off x="4744494" y="5037575"/>
            <a:ext cx="534225" cy="4946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7" idx="2"/>
            <a:endCxn id="4" idx="2"/>
          </p:cNvCxnSpPr>
          <p:nvPr/>
        </p:nvCxnSpPr>
        <p:spPr>
          <a:xfrm flipH="1">
            <a:off x="4269954" y="4401108"/>
            <a:ext cx="745132" cy="109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455907" y="242088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0</a:t>
            </a:r>
            <a:endParaRPr lang="en-IE" dirty="0"/>
          </a:p>
        </p:txBody>
      </p:sp>
      <p:sp>
        <p:nvSpPr>
          <p:cNvPr id="25" name="TextBox 24"/>
          <p:cNvSpPr txBox="1"/>
          <p:nvPr/>
        </p:nvSpPr>
        <p:spPr>
          <a:xfrm>
            <a:off x="7391350" y="340983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1</a:t>
            </a:r>
            <a:endParaRPr lang="en-IE" dirty="0"/>
          </a:p>
        </p:txBody>
      </p:sp>
      <p:sp>
        <p:nvSpPr>
          <p:cNvPr id="26" name="TextBox 25"/>
          <p:cNvSpPr txBox="1"/>
          <p:nvPr/>
        </p:nvSpPr>
        <p:spPr>
          <a:xfrm>
            <a:off x="7383982" y="484999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2</a:t>
            </a:r>
            <a:endParaRPr lang="en-IE" dirty="0"/>
          </a:p>
        </p:txBody>
      </p:sp>
      <p:sp>
        <p:nvSpPr>
          <p:cNvPr id="27" name="TextBox 26"/>
          <p:cNvSpPr txBox="1"/>
          <p:nvPr/>
        </p:nvSpPr>
        <p:spPr>
          <a:xfrm>
            <a:off x="6383238" y="585810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3</a:t>
            </a:r>
            <a:endParaRPr lang="en-IE" dirty="0"/>
          </a:p>
        </p:txBody>
      </p:sp>
      <p:sp>
        <p:nvSpPr>
          <p:cNvPr id="28" name="TextBox 27"/>
          <p:cNvSpPr txBox="1"/>
          <p:nvPr/>
        </p:nvSpPr>
        <p:spPr>
          <a:xfrm>
            <a:off x="5015086" y="578610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4</a:t>
            </a:r>
            <a:endParaRPr lang="en-IE" dirty="0"/>
          </a:p>
        </p:txBody>
      </p:sp>
      <p:sp>
        <p:nvSpPr>
          <p:cNvPr id="29" name="TextBox 28"/>
          <p:cNvSpPr txBox="1"/>
          <p:nvPr/>
        </p:nvSpPr>
        <p:spPr>
          <a:xfrm>
            <a:off x="4006974" y="477798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5</a:t>
            </a:r>
            <a:endParaRPr lang="en-IE" dirty="0"/>
          </a:p>
        </p:txBody>
      </p:sp>
      <p:sp>
        <p:nvSpPr>
          <p:cNvPr id="30" name="TextBox 29"/>
          <p:cNvSpPr txBox="1"/>
          <p:nvPr/>
        </p:nvSpPr>
        <p:spPr>
          <a:xfrm>
            <a:off x="3999606" y="328498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6</a:t>
            </a:r>
            <a:endParaRPr lang="en-IE" dirty="0"/>
          </a:p>
        </p:txBody>
      </p:sp>
      <p:sp>
        <p:nvSpPr>
          <p:cNvPr id="31" name="TextBox 30"/>
          <p:cNvSpPr txBox="1"/>
          <p:nvPr/>
        </p:nvSpPr>
        <p:spPr>
          <a:xfrm>
            <a:off x="4871070" y="242088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7</a:t>
            </a:r>
            <a:endParaRPr lang="en-IE" dirty="0"/>
          </a:p>
        </p:txBody>
      </p:sp>
      <p:sp>
        <p:nvSpPr>
          <p:cNvPr id="32" name="TextBox 31"/>
          <p:cNvSpPr txBox="1"/>
          <p:nvPr/>
        </p:nvSpPr>
        <p:spPr>
          <a:xfrm>
            <a:off x="7885028" y="2348880"/>
            <a:ext cx="8342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3600" b="1" dirty="0" smtClean="0"/>
              <a:t>Tail</a:t>
            </a:r>
            <a:endParaRPr lang="en-IE" sz="2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8510666" y="4222829"/>
            <a:ext cx="1184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3600" b="1" dirty="0" smtClean="0"/>
              <a:t>Head</a:t>
            </a:r>
            <a:endParaRPr lang="en-IE" sz="2400" b="1" dirty="0"/>
          </a:p>
        </p:txBody>
      </p:sp>
      <p:cxnSp>
        <p:nvCxnSpPr>
          <p:cNvPr id="36" name="Straight Arrow Connector 35"/>
          <p:cNvCxnSpPr>
            <a:stCxn id="34" idx="1"/>
          </p:cNvCxnSpPr>
          <p:nvPr/>
        </p:nvCxnSpPr>
        <p:spPr>
          <a:xfrm flipH="1">
            <a:off x="7510314" y="4545995"/>
            <a:ext cx="1000352" cy="23199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7391350" y="2921217"/>
            <a:ext cx="825021" cy="58486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769191" y="4561964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35</a:t>
            </a:r>
            <a:endParaRPr lang="en-IE" dirty="0"/>
          </a:p>
        </p:txBody>
      </p:sp>
      <p:sp>
        <p:nvSpPr>
          <p:cNvPr id="44" name="TextBox 43"/>
          <p:cNvSpPr txBox="1"/>
          <p:nvPr/>
        </p:nvSpPr>
        <p:spPr>
          <a:xfrm>
            <a:off x="6095206" y="530120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99</a:t>
            </a:r>
            <a:endParaRPr lang="en-IE" dirty="0"/>
          </a:p>
        </p:txBody>
      </p:sp>
      <p:sp>
        <p:nvSpPr>
          <p:cNvPr id="45" name="TextBox 44"/>
          <p:cNvSpPr txBox="1"/>
          <p:nvPr/>
        </p:nvSpPr>
        <p:spPr>
          <a:xfrm>
            <a:off x="5159102" y="5282044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22</a:t>
            </a:r>
            <a:endParaRPr lang="en-IE" dirty="0"/>
          </a:p>
        </p:txBody>
      </p:sp>
      <p:sp>
        <p:nvSpPr>
          <p:cNvPr id="33" name="TextBox 32"/>
          <p:cNvSpPr txBox="1"/>
          <p:nvPr/>
        </p:nvSpPr>
        <p:spPr>
          <a:xfrm>
            <a:off x="4511030" y="458112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68</a:t>
            </a:r>
            <a:endParaRPr lang="en-IE" dirty="0"/>
          </a:p>
        </p:txBody>
      </p:sp>
      <p:sp>
        <p:nvSpPr>
          <p:cNvPr id="35" name="TextBox 34"/>
          <p:cNvSpPr txBox="1"/>
          <p:nvPr/>
        </p:nvSpPr>
        <p:spPr>
          <a:xfrm>
            <a:off x="4439022" y="369786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54</a:t>
            </a:r>
            <a:endParaRPr lang="en-IE" dirty="0"/>
          </a:p>
        </p:txBody>
      </p:sp>
      <p:sp>
        <p:nvSpPr>
          <p:cNvPr id="37" name="TextBox 36"/>
          <p:cNvSpPr txBox="1"/>
          <p:nvPr/>
        </p:nvSpPr>
        <p:spPr>
          <a:xfrm>
            <a:off x="5185015" y="2996952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17</a:t>
            </a:r>
            <a:endParaRPr lang="en-IE" dirty="0"/>
          </a:p>
        </p:txBody>
      </p:sp>
      <p:sp>
        <p:nvSpPr>
          <p:cNvPr id="39" name="TextBox 38"/>
          <p:cNvSpPr txBox="1"/>
          <p:nvPr/>
        </p:nvSpPr>
        <p:spPr>
          <a:xfrm>
            <a:off x="6049111" y="297778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81</a:t>
            </a:r>
            <a:endParaRPr lang="en-IE" dirty="0"/>
          </a:p>
        </p:txBody>
      </p:sp>
      <p:sp>
        <p:nvSpPr>
          <p:cNvPr id="40" name="TextBox 39"/>
          <p:cNvSpPr txBox="1"/>
          <p:nvPr/>
        </p:nvSpPr>
        <p:spPr>
          <a:xfrm>
            <a:off x="6841199" y="3645024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43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78232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Simple Simulation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6634487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We will implement a queue as an array called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Queue</a:t>
            </a:r>
            <a:r>
              <a:rPr lang="en-IE" dirty="0" smtClean="0"/>
              <a:t>.</a:t>
            </a:r>
          </a:p>
          <a:p>
            <a:endParaRPr lang="en-IE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371894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3902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5910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87918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59926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31934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03942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71894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43902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5910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87918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59926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31934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03942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887007" y="4459759"/>
            <a:ext cx="174438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Queue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020994" y="5949280"/>
            <a:ext cx="193854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MaxSize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6" name="Up Arrow 5"/>
          <p:cNvSpPr/>
          <p:nvPr/>
        </p:nvSpPr>
        <p:spPr>
          <a:xfrm>
            <a:off x="8471470" y="5445224"/>
            <a:ext cx="504056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9" name="Rectangle 28"/>
          <p:cNvSpPr/>
          <p:nvPr/>
        </p:nvSpPr>
        <p:spPr>
          <a:xfrm>
            <a:off x="3395567" y="2834697"/>
            <a:ext cx="129554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Head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3784693" y="3470575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6" name="Rectangle 25"/>
          <p:cNvSpPr/>
          <p:nvPr/>
        </p:nvSpPr>
        <p:spPr>
          <a:xfrm>
            <a:off x="5735166" y="2865130"/>
            <a:ext cx="90569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Tail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0" name="Down Arrow 29"/>
          <p:cNvSpPr/>
          <p:nvPr/>
        </p:nvSpPr>
        <p:spPr>
          <a:xfrm>
            <a:off x="5929366" y="3501008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2354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We will implement a queue as an array called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Queue</a:t>
            </a:r>
            <a:r>
              <a:rPr lang="en-IE" dirty="0" smtClean="0"/>
              <a:t>.</a:t>
            </a:r>
          </a:p>
          <a:p>
            <a:endParaRPr lang="en-IE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371894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3902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5910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87918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59926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31934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03942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71894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43902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5910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87918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59926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31934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03942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887007" y="4459759"/>
            <a:ext cx="174438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Queue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020994" y="5949280"/>
            <a:ext cx="193854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MaxSize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6" name="Up Arrow 5"/>
          <p:cNvSpPr/>
          <p:nvPr/>
        </p:nvSpPr>
        <p:spPr>
          <a:xfrm>
            <a:off x="8471470" y="5445224"/>
            <a:ext cx="504056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9" name="Rectangle 28"/>
          <p:cNvSpPr/>
          <p:nvPr/>
        </p:nvSpPr>
        <p:spPr>
          <a:xfrm>
            <a:off x="3395567" y="2834697"/>
            <a:ext cx="129554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Head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3784693" y="3470575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6" name="Rectangle 25"/>
          <p:cNvSpPr/>
          <p:nvPr/>
        </p:nvSpPr>
        <p:spPr>
          <a:xfrm>
            <a:off x="6455246" y="2865130"/>
            <a:ext cx="90569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Tail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0" name="Down Arrow 29"/>
          <p:cNvSpPr/>
          <p:nvPr/>
        </p:nvSpPr>
        <p:spPr>
          <a:xfrm>
            <a:off x="6649446" y="3501008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0154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We will implement a queue as an array called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Queue</a:t>
            </a:r>
            <a:r>
              <a:rPr lang="en-IE" dirty="0" smtClean="0"/>
              <a:t>.</a:t>
            </a:r>
          </a:p>
          <a:p>
            <a:endParaRPr lang="en-IE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371894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3902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5910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87918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59926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31934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03942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71894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43902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5910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87918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59926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31934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03942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887007" y="4459759"/>
            <a:ext cx="174438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Queue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020994" y="5949280"/>
            <a:ext cx="193854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MaxSize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6" name="Up Arrow 5"/>
          <p:cNvSpPr/>
          <p:nvPr/>
        </p:nvSpPr>
        <p:spPr>
          <a:xfrm>
            <a:off x="8471470" y="5445224"/>
            <a:ext cx="504056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9" name="Rectangle 28"/>
          <p:cNvSpPr/>
          <p:nvPr/>
        </p:nvSpPr>
        <p:spPr>
          <a:xfrm>
            <a:off x="3395567" y="2834697"/>
            <a:ext cx="129554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Head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3784693" y="3470575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6" name="Rectangle 25"/>
          <p:cNvSpPr/>
          <p:nvPr/>
        </p:nvSpPr>
        <p:spPr>
          <a:xfrm>
            <a:off x="7175326" y="2865130"/>
            <a:ext cx="90569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Tail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0" name="Down Arrow 29"/>
          <p:cNvSpPr/>
          <p:nvPr/>
        </p:nvSpPr>
        <p:spPr>
          <a:xfrm>
            <a:off x="7369526" y="3501008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8615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We will implement a queue as an array called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Queue</a:t>
            </a:r>
            <a:r>
              <a:rPr lang="en-IE" dirty="0" smtClean="0"/>
              <a:t>.</a:t>
            </a:r>
          </a:p>
          <a:p>
            <a:endParaRPr lang="en-IE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3718942" y="4293096"/>
            <a:ext cx="720080" cy="10801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3902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5910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87918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59926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31934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03942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71894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43902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5910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87918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59926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31934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03942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887007" y="4459759"/>
            <a:ext cx="174438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Queue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020994" y="5949280"/>
            <a:ext cx="193854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MaxSize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6" name="Up Arrow 5"/>
          <p:cNvSpPr/>
          <p:nvPr/>
        </p:nvSpPr>
        <p:spPr>
          <a:xfrm>
            <a:off x="8471470" y="5445224"/>
            <a:ext cx="504056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9" name="Rectangle 28"/>
          <p:cNvSpPr/>
          <p:nvPr/>
        </p:nvSpPr>
        <p:spPr>
          <a:xfrm>
            <a:off x="4150990" y="2834697"/>
            <a:ext cx="129554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Head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4540116" y="3470575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6" name="Rectangle 25"/>
          <p:cNvSpPr/>
          <p:nvPr/>
        </p:nvSpPr>
        <p:spPr>
          <a:xfrm>
            <a:off x="7175326" y="2865130"/>
            <a:ext cx="90569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Tail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0" name="Down Arrow 29"/>
          <p:cNvSpPr/>
          <p:nvPr/>
        </p:nvSpPr>
        <p:spPr>
          <a:xfrm>
            <a:off x="7369526" y="3501008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0764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We will implement a queue as an array called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Queue</a:t>
            </a:r>
            <a:r>
              <a:rPr lang="en-IE" dirty="0" smtClean="0"/>
              <a:t>.</a:t>
            </a:r>
          </a:p>
          <a:p>
            <a:endParaRPr lang="en-IE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3718942" y="4293096"/>
            <a:ext cx="720080" cy="10801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39022" y="4293096"/>
            <a:ext cx="720080" cy="10801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5910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87918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59926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31934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03942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71894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43902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5910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87918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59926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31934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03942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887007" y="4459759"/>
            <a:ext cx="174438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Queue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020994" y="5949280"/>
            <a:ext cx="193854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MaxSize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6" name="Up Arrow 5"/>
          <p:cNvSpPr/>
          <p:nvPr/>
        </p:nvSpPr>
        <p:spPr>
          <a:xfrm>
            <a:off x="8471470" y="5445224"/>
            <a:ext cx="504056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9" name="Rectangle 28"/>
          <p:cNvSpPr/>
          <p:nvPr/>
        </p:nvSpPr>
        <p:spPr>
          <a:xfrm>
            <a:off x="4871667" y="2834697"/>
            <a:ext cx="129554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Head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5260793" y="3470575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6" name="Rectangle 25"/>
          <p:cNvSpPr/>
          <p:nvPr/>
        </p:nvSpPr>
        <p:spPr>
          <a:xfrm>
            <a:off x="7175326" y="2865130"/>
            <a:ext cx="90569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Tail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0" name="Down Arrow 29"/>
          <p:cNvSpPr/>
          <p:nvPr/>
        </p:nvSpPr>
        <p:spPr>
          <a:xfrm>
            <a:off x="7369526" y="3501008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3143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We will implement a queue as an array called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Queue</a:t>
            </a:r>
            <a:r>
              <a:rPr lang="en-IE" dirty="0" smtClean="0"/>
              <a:t>.</a:t>
            </a:r>
          </a:p>
          <a:p>
            <a:endParaRPr lang="en-IE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3718942" y="4293096"/>
            <a:ext cx="720080" cy="10801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39022" y="4293096"/>
            <a:ext cx="720080" cy="10801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5910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87918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59926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31934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03942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71894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43902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5910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87918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59926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31934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03942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887007" y="4459759"/>
            <a:ext cx="174438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Queue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020994" y="5949280"/>
            <a:ext cx="193854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MaxSize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6" name="Up Arrow 5"/>
          <p:cNvSpPr/>
          <p:nvPr/>
        </p:nvSpPr>
        <p:spPr>
          <a:xfrm>
            <a:off x="8471470" y="5445224"/>
            <a:ext cx="504056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9" name="Rectangle 28"/>
          <p:cNvSpPr/>
          <p:nvPr/>
        </p:nvSpPr>
        <p:spPr>
          <a:xfrm>
            <a:off x="4871667" y="2834697"/>
            <a:ext cx="129554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Head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5260793" y="3470575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6" name="Rectangle 25"/>
          <p:cNvSpPr/>
          <p:nvPr/>
        </p:nvSpPr>
        <p:spPr>
          <a:xfrm>
            <a:off x="7925813" y="2865130"/>
            <a:ext cx="90569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Tail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0" name="Down Arrow 29"/>
          <p:cNvSpPr/>
          <p:nvPr/>
        </p:nvSpPr>
        <p:spPr>
          <a:xfrm>
            <a:off x="8120013" y="3501008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5808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We will implement a queue as an array called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Queue</a:t>
            </a:r>
            <a:r>
              <a:rPr lang="en-IE" dirty="0" smtClean="0"/>
              <a:t>.</a:t>
            </a:r>
          </a:p>
          <a:p>
            <a:endParaRPr lang="en-IE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371894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39022" y="4293096"/>
            <a:ext cx="720080" cy="10801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5910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87918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59926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31934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03942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71894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43902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5910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87918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59926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31934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03942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887007" y="4459759"/>
            <a:ext cx="174438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Queue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020994" y="5949280"/>
            <a:ext cx="193854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MaxSize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6" name="Up Arrow 5"/>
          <p:cNvSpPr/>
          <p:nvPr/>
        </p:nvSpPr>
        <p:spPr>
          <a:xfrm>
            <a:off x="8471470" y="5445224"/>
            <a:ext cx="504056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9" name="Rectangle 28"/>
          <p:cNvSpPr/>
          <p:nvPr/>
        </p:nvSpPr>
        <p:spPr>
          <a:xfrm>
            <a:off x="4871667" y="2834697"/>
            <a:ext cx="129554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Head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5260793" y="3470575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6" name="Rectangle 25"/>
          <p:cNvSpPr/>
          <p:nvPr/>
        </p:nvSpPr>
        <p:spPr>
          <a:xfrm>
            <a:off x="3677341" y="2865130"/>
            <a:ext cx="90569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Tail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0" name="Down Arrow 29"/>
          <p:cNvSpPr/>
          <p:nvPr/>
        </p:nvSpPr>
        <p:spPr>
          <a:xfrm>
            <a:off x="3871541" y="3501008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4957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Circular 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We can also have a circular queue:</a:t>
            </a:r>
          </a:p>
        </p:txBody>
      </p:sp>
    </p:spTree>
    <p:extLst>
      <p:ext uri="{BB962C8B-B14F-4D97-AF65-F5344CB8AC3E}">
        <p14:creationId xmlns:p14="http://schemas.microsoft.com/office/powerpoint/2010/main" val="94406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End of Simulation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5305570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Circular 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How does that work, let’s </a:t>
            </a:r>
            <a:r>
              <a:rPr lang="en-IE" dirty="0" err="1" smtClean="0"/>
              <a:t>DeleteFromQ</a:t>
            </a:r>
            <a:r>
              <a:rPr lang="en-IE" dirty="0" smtClean="0"/>
              <a:t>() </a:t>
            </a:r>
          </a:p>
          <a:p>
            <a:endParaRPr lang="en-IE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371894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3902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5910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59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87918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59926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31934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03942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71894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43902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5910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87918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59926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31934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03942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887007" y="4459759"/>
            <a:ext cx="174438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Queue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020994" y="5949280"/>
            <a:ext cx="193854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MaxSize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6" name="Up Arrow 5"/>
          <p:cNvSpPr/>
          <p:nvPr/>
        </p:nvSpPr>
        <p:spPr>
          <a:xfrm>
            <a:off x="8471470" y="5445224"/>
            <a:ext cx="504056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9" name="Rectangle 28"/>
          <p:cNvSpPr/>
          <p:nvPr/>
        </p:nvSpPr>
        <p:spPr>
          <a:xfrm>
            <a:off x="3395567" y="2834697"/>
            <a:ext cx="129554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Head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3784693" y="3470575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6" name="Rectangle 25"/>
          <p:cNvSpPr/>
          <p:nvPr/>
        </p:nvSpPr>
        <p:spPr>
          <a:xfrm>
            <a:off x="6455246" y="2865130"/>
            <a:ext cx="90569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Tail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0" name="Down Arrow 29"/>
          <p:cNvSpPr/>
          <p:nvPr/>
        </p:nvSpPr>
        <p:spPr>
          <a:xfrm>
            <a:off x="6649446" y="3501008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441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Circular 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Now </a:t>
            </a:r>
            <a:r>
              <a:rPr lang="en-IE" dirty="0" err="1" smtClean="0"/>
              <a:t>AddtoQ</a:t>
            </a:r>
            <a:r>
              <a:rPr lang="en-IE" dirty="0" smtClean="0"/>
              <a:t>(55)</a:t>
            </a:r>
          </a:p>
          <a:p>
            <a:endParaRPr lang="en-IE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371894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3902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5910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59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87918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59926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31934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03942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71894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43902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5910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87918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59926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31934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03942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887007" y="4459759"/>
            <a:ext cx="174438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Queue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020994" y="5949280"/>
            <a:ext cx="193854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MaxSize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6" name="Up Arrow 5"/>
          <p:cNvSpPr/>
          <p:nvPr/>
        </p:nvSpPr>
        <p:spPr>
          <a:xfrm>
            <a:off x="8471470" y="5445224"/>
            <a:ext cx="504056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9" name="Rectangle 28"/>
          <p:cNvSpPr/>
          <p:nvPr/>
        </p:nvSpPr>
        <p:spPr>
          <a:xfrm>
            <a:off x="4150990" y="2834697"/>
            <a:ext cx="129554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Head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4540116" y="3470575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6" name="Rectangle 25"/>
          <p:cNvSpPr/>
          <p:nvPr/>
        </p:nvSpPr>
        <p:spPr>
          <a:xfrm>
            <a:off x="6455246" y="2865130"/>
            <a:ext cx="90569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Tail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0" name="Down Arrow 29"/>
          <p:cNvSpPr/>
          <p:nvPr/>
        </p:nvSpPr>
        <p:spPr>
          <a:xfrm>
            <a:off x="6649446" y="3501008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3005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Circular 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Now let’s </a:t>
            </a:r>
            <a:r>
              <a:rPr lang="en-IE" dirty="0" err="1"/>
              <a:t>DeleteFromQ</a:t>
            </a:r>
            <a:r>
              <a:rPr lang="en-IE" dirty="0"/>
              <a:t>()</a:t>
            </a:r>
          </a:p>
          <a:p>
            <a:endParaRPr lang="en-IE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371894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3902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5910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59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87918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59926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31934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55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03942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71894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43902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5910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87918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59926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31934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03942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887007" y="4459759"/>
            <a:ext cx="174438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Queue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020994" y="5949280"/>
            <a:ext cx="193854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MaxSize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6" name="Up Arrow 5"/>
          <p:cNvSpPr/>
          <p:nvPr/>
        </p:nvSpPr>
        <p:spPr>
          <a:xfrm>
            <a:off x="8471470" y="5445224"/>
            <a:ext cx="504056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9" name="Rectangle 28"/>
          <p:cNvSpPr/>
          <p:nvPr/>
        </p:nvSpPr>
        <p:spPr>
          <a:xfrm>
            <a:off x="4150990" y="2834697"/>
            <a:ext cx="129554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Head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4540116" y="3470575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6" name="Rectangle 25"/>
          <p:cNvSpPr/>
          <p:nvPr/>
        </p:nvSpPr>
        <p:spPr>
          <a:xfrm>
            <a:off x="7175326" y="2865130"/>
            <a:ext cx="90569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Tail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0" name="Down Arrow 29"/>
          <p:cNvSpPr/>
          <p:nvPr/>
        </p:nvSpPr>
        <p:spPr>
          <a:xfrm>
            <a:off x="7369526" y="3501008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012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Circular 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Now </a:t>
            </a:r>
            <a:r>
              <a:rPr lang="en-IE" dirty="0" err="1" smtClean="0"/>
              <a:t>AddtoQ</a:t>
            </a:r>
            <a:r>
              <a:rPr lang="en-IE" dirty="0" smtClean="0"/>
              <a:t>(34)</a:t>
            </a:r>
            <a:endParaRPr lang="en-IE" dirty="0"/>
          </a:p>
          <a:p>
            <a:endParaRPr lang="en-IE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371894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3902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5910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59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87918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59926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31934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55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03942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71894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43902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5910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87918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59926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31934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03942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887007" y="4459759"/>
            <a:ext cx="174438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Queue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020994" y="5949280"/>
            <a:ext cx="193854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MaxSize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6" name="Up Arrow 5"/>
          <p:cNvSpPr/>
          <p:nvPr/>
        </p:nvSpPr>
        <p:spPr>
          <a:xfrm>
            <a:off x="8471470" y="5445224"/>
            <a:ext cx="504056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9" name="Rectangle 28"/>
          <p:cNvSpPr/>
          <p:nvPr/>
        </p:nvSpPr>
        <p:spPr>
          <a:xfrm>
            <a:off x="4799062" y="2834697"/>
            <a:ext cx="129554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Head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5188188" y="3470575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6" name="Rectangle 25"/>
          <p:cNvSpPr/>
          <p:nvPr/>
        </p:nvSpPr>
        <p:spPr>
          <a:xfrm>
            <a:off x="7175326" y="2865130"/>
            <a:ext cx="90569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Tail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0" name="Down Arrow 29"/>
          <p:cNvSpPr/>
          <p:nvPr/>
        </p:nvSpPr>
        <p:spPr>
          <a:xfrm>
            <a:off x="7369526" y="3501008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7243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Circular 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Now </a:t>
            </a:r>
            <a:r>
              <a:rPr lang="en-IE" dirty="0" err="1" smtClean="0"/>
              <a:t>AddtoQ</a:t>
            </a:r>
            <a:r>
              <a:rPr lang="en-IE" dirty="0" smtClean="0"/>
              <a:t>(12)</a:t>
            </a:r>
            <a:endParaRPr lang="en-IE" dirty="0"/>
          </a:p>
          <a:p>
            <a:endParaRPr lang="en-IE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371894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3902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5910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59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87918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59926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31934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55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03942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71894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43902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5910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87918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59926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31934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03942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887007" y="4459759"/>
            <a:ext cx="174438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Queue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020994" y="5949280"/>
            <a:ext cx="193854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MaxSize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6" name="Up Arrow 5"/>
          <p:cNvSpPr/>
          <p:nvPr/>
        </p:nvSpPr>
        <p:spPr>
          <a:xfrm>
            <a:off x="8471470" y="5445224"/>
            <a:ext cx="504056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9" name="Rectangle 28"/>
          <p:cNvSpPr/>
          <p:nvPr/>
        </p:nvSpPr>
        <p:spPr>
          <a:xfrm>
            <a:off x="4799062" y="2834697"/>
            <a:ext cx="129554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Head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5188188" y="3470575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6" name="Rectangle 25"/>
          <p:cNvSpPr/>
          <p:nvPr/>
        </p:nvSpPr>
        <p:spPr>
          <a:xfrm>
            <a:off x="7925813" y="2865130"/>
            <a:ext cx="90569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Tail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0" name="Down Arrow 29"/>
          <p:cNvSpPr/>
          <p:nvPr/>
        </p:nvSpPr>
        <p:spPr>
          <a:xfrm>
            <a:off x="8120013" y="3501008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0007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Circular Queues</a:t>
            </a:r>
            <a:endParaRPr lang="en-IE" dirty="0"/>
          </a:p>
        </p:txBody>
      </p:sp>
      <p:sp>
        <p:nvSpPr>
          <p:cNvPr id="11" name="Rectangle 10"/>
          <p:cNvSpPr/>
          <p:nvPr/>
        </p:nvSpPr>
        <p:spPr>
          <a:xfrm>
            <a:off x="371894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600" dirty="0" smtClean="0">
                <a:solidFill>
                  <a:schemeClr val="tx1"/>
                </a:solidFill>
              </a:rPr>
              <a:t>12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3902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5910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59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87918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59926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31934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55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03942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71894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43902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5910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87918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59926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31934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03942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887007" y="4459759"/>
            <a:ext cx="174438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Queue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020994" y="5949280"/>
            <a:ext cx="193854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MaxSize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6" name="Up Arrow 5"/>
          <p:cNvSpPr/>
          <p:nvPr/>
        </p:nvSpPr>
        <p:spPr>
          <a:xfrm>
            <a:off x="8471470" y="5445224"/>
            <a:ext cx="504056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9" name="Rectangle 28"/>
          <p:cNvSpPr/>
          <p:nvPr/>
        </p:nvSpPr>
        <p:spPr>
          <a:xfrm>
            <a:off x="4799062" y="2834697"/>
            <a:ext cx="129554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Head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5188188" y="3470575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6" name="Rectangle 25"/>
          <p:cNvSpPr/>
          <p:nvPr/>
        </p:nvSpPr>
        <p:spPr>
          <a:xfrm>
            <a:off x="3574926" y="2865130"/>
            <a:ext cx="90569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Tail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0" name="Down Arrow 29"/>
          <p:cNvSpPr/>
          <p:nvPr/>
        </p:nvSpPr>
        <p:spPr>
          <a:xfrm>
            <a:off x="3769126" y="3501008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961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Circular 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So </a:t>
            </a:r>
            <a:r>
              <a:rPr lang="en-IE" b="1" dirty="0" smtClean="0"/>
              <a:t>Tail</a:t>
            </a:r>
            <a:r>
              <a:rPr lang="en-IE" dirty="0" smtClean="0"/>
              <a:t> starts at 4, goes to 5, goes to 6, goes to 0, goes to 1, etc.</a:t>
            </a:r>
          </a:p>
          <a:p>
            <a:endParaRPr lang="en-IE" dirty="0"/>
          </a:p>
          <a:p>
            <a:r>
              <a:rPr lang="en-IE" dirty="0" smtClean="0"/>
              <a:t> So it’s Tail = Tail + 1,</a:t>
            </a:r>
          </a:p>
          <a:p>
            <a:endParaRPr lang="en-IE" dirty="0"/>
          </a:p>
          <a:p>
            <a:r>
              <a:rPr lang="en-IE" dirty="0" smtClean="0"/>
              <a:t>But…</a:t>
            </a:r>
          </a:p>
        </p:txBody>
      </p:sp>
    </p:spTree>
    <p:extLst>
      <p:ext uri="{BB962C8B-B14F-4D97-AF65-F5344CB8AC3E}">
        <p14:creationId xmlns:p14="http://schemas.microsoft.com/office/powerpoint/2010/main" val="110157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Circular 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E" dirty="0" smtClean="0"/>
              <a:t>So </a:t>
            </a:r>
            <a:r>
              <a:rPr lang="en-IE" b="1" dirty="0" smtClean="0"/>
              <a:t>Tail</a:t>
            </a:r>
            <a:r>
              <a:rPr lang="en-IE" dirty="0" smtClean="0"/>
              <a:t> starts at 4, goes to 5, goes to 6, goes to 0, goes to 1, etc.</a:t>
            </a:r>
          </a:p>
          <a:p>
            <a:endParaRPr lang="en-IE" dirty="0"/>
          </a:p>
          <a:p>
            <a:r>
              <a:rPr lang="en-IE" dirty="0" smtClean="0"/>
              <a:t> So it’s Tail = Tail + 1,</a:t>
            </a:r>
          </a:p>
          <a:p>
            <a:endParaRPr lang="en-IE" dirty="0"/>
          </a:p>
          <a:p>
            <a:r>
              <a:rPr lang="en-IE" dirty="0" smtClean="0"/>
              <a:t>But…</a:t>
            </a:r>
          </a:p>
          <a:p>
            <a:endParaRPr lang="en-IE" dirty="0"/>
          </a:p>
          <a:p>
            <a:r>
              <a:rPr lang="en-IE" dirty="0" smtClean="0"/>
              <a:t>To be circular it goes as follows: </a:t>
            </a:r>
          </a:p>
          <a:p>
            <a:r>
              <a:rPr lang="en-IE" dirty="0" smtClean="0"/>
              <a:t>4-</a:t>
            </a:r>
            <a:r>
              <a:rPr lang="en-IE" dirty="0"/>
              <a:t>&gt;5-&gt;</a:t>
            </a:r>
            <a:r>
              <a:rPr lang="en-IE" dirty="0" smtClean="0"/>
              <a:t>6</a:t>
            </a:r>
            <a:r>
              <a:rPr lang="en-IE" dirty="0"/>
              <a:t>-&gt;</a:t>
            </a:r>
            <a:r>
              <a:rPr lang="en-IE" dirty="0" smtClean="0"/>
              <a:t>0</a:t>
            </a:r>
            <a:r>
              <a:rPr lang="en-IE" dirty="0"/>
              <a:t>-&gt;</a:t>
            </a:r>
            <a:r>
              <a:rPr lang="en-IE" dirty="0" smtClean="0"/>
              <a:t>1</a:t>
            </a:r>
            <a:r>
              <a:rPr lang="en-IE" dirty="0"/>
              <a:t>-&gt;</a:t>
            </a:r>
            <a:r>
              <a:rPr lang="en-IE" dirty="0" smtClean="0"/>
              <a:t>2</a:t>
            </a:r>
            <a:r>
              <a:rPr lang="en-IE" dirty="0"/>
              <a:t>-&gt;</a:t>
            </a:r>
            <a:r>
              <a:rPr lang="en-IE" dirty="0" smtClean="0"/>
              <a:t>3</a:t>
            </a:r>
            <a:r>
              <a:rPr lang="en-IE" dirty="0"/>
              <a:t>-&gt;</a:t>
            </a:r>
            <a:r>
              <a:rPr lang="en-IE" dirty="0" smtClean="0"/>
              <a:t>4</a:t>
            </a:r>
            <a:r>
              <a:rPr lang="en-IE" dirty="0"/>
              <a:t>-&gt;</a:t>
            </a:r>
            <a:r>
              <a:rPr lang="en-IE" dirty="0" smtClean="0"/>
              <a:t>5</a:t>
            </a:r>
            <a:r>
              <a:rPr lang="en-IE" dirty="0"/>
              <a:t>-&gt;</a:t>
            </a:r>
            <a:r>
              <a:rPr lang="en-IE" dirty="0" smtClean="0"/>
              <a:t>6</a:t>
            </a:r>
            <a:r>
              <a:rPr lang="en-IE" dirty="0"/>
              <a:t>-&gt;</a:t>
            </a:r>
            <a:r>
              <a:rPr lang="en-IE" dirty="0" smtClean="0"/>
              <a:t>0</a:t>
            </a:r>
            <a:r>
              <a:rPr lang="en-IE" dirty="0"/>
              <a:t>-&gt;</a:t>
            </a:r>
            <a:r>
              <a:rPr lang="en-IE" dirty="0" smtClean="0"/>
              <a:t>1</a:t>
            </a:r>
            <a:r>
              <a:rPr lang="en-IE" dirty="0"/>
              <a:t>-&gt;2-&gt;3-&gt;4-</a:t>
            </a:r>
            <a:r>
              <a:rPr lang="en-IE" dirty="0" smtClean="0"/>
              <a:t>&gt;5-</a:t>
            </a:r>
            <a:r>
              <a:rPr lang="en-IE" dirty="0"/>
              <a:t>&gt;6-&gt;0-&gt;1-</a:t>
            </a:r>
            <a:r>
              <a:rPr lang="en-IE" dirty="0" smtClean="0"/>
              <a:t>&gt;etc.</a:t>
            </a:r>
          </a:p>
        </p:txBody>
      </p:sp>
    </p:spTree>
    <p:extLst>
      <p:ext uri="{BB962C8B-B14F-4D97-AF65-F5344CB8AC3E}">
        <p14:creationId xmlns:p14="http://schemas.microsoft.com/office/powerpoint/2010/main" val="356072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Circular 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So </a:t>
            </a:r>
            <a:r>
              <a:rPr lang="en-IE" b="1" dirty="0" smtClean="0"/>
              <a:t>Tail</a:t>
            </a:r>
            <a:r>
              <a:rPr lang="en-IE" dirty="0" smtClean="0"/>
              <a:t> starts at 4, goes to 5, goes to 6, goes to 0, goes to 1, etc.</a:t>
            </a:r>
          </a:p>
          <a:p>
            <a:endParaRPr lang="en-IE" dirty="0"/>
          </a:p>
          <a:p>
            <a:r>
              <a:rPr lang="en-IE" dirty="0" smtClean="0"/>
              <a:t> So it’s Tail = Tail + 1,</a:t>
            </a:r>
          </a:p>
          <a:p>
            <a:endParaRPr lang="en-IE" dirty="0"/>
          </a:p>
          <a:p>
            <a:r>
              <a:rPr lang="en-IE" dirty="0" smtClean="0"/>
              <a:t>But…</a:t>
            </a:r>
          </a:p>
          <a:p>
            <a:endParaRPr lang="en-IE" dirty="0"/>
          </a:p>
          <a:p>
            <a:r>
              <a:rPr lang="en-IE" dirty="0" smtClean="0"/>
              <a:t>Tail = (Tail + 1) % 7</a:t>
            </a:r>
          </a:p>
        </p:txBody>
      </p:sp>
    </p:spTree>
    <p:extLst>
      <p:ext uri="{BB962C8B-B14F-4D97-AF65-F5344CB8AC3E}">
        <p14:creationId xmlns:p14="http://schemas.microsoft.com/office/powerpoint/2010/main" val="230474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Circular 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We can also have a circular queue:</a:t>
            </a:r>
          </a:p>
          <a:p>
            <a:endParaRPr lang="en-IE" dirty="0"/>
          </a:p>
          <a:p>
            <a:r>
              <a:rPr lang="en-IE" dirty="0" smtClean="0"/>
              <a:t>A queue where the start and end of the queue are joined together.</a:t>
            </a:r>
          </a:p>
        </p:txBody>
      </p:sp>
    </p:spTree>
    <p:extLst>
      <p:ext uri="{BB962C8B-B14F-4D97-AF65-F5344CB8AC3E}">
        <p14:creationId xmlns:p14="http://schemas.microsoft.com/office/powerpoint/2010/main" val="29755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Circular 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So </a:t>
            </a:r>
            <a:r>
              <a:rPr lang="en-IE" b="1" dirty="0" smtClean="0"/>
              <a:t>Tail</a:t>
            </a:r>
            <a:r>
              <a:rPr lang="en-IE" dirty="0" smtClean="0"/>
              <a:t> starts at 4, goes to 5, goes to 6, goes to 0, goes to 1, etc.</a:t>
            </a:r>
          </a:p>
          <a:p>
            <a:endParaRPr lang="en-IE" dirty="0"/>
          </a:p>
          <a:p>
            <a:r>
              <a:rPr lang="en-IE" dirty="0" smtClean="0"/>
              <a:t> So it’s Tail = Tail + 1,</a:t>
            </a:r>
          </a:p>
          <a:p>
            <a:endParaRPr lang="en-IE" dirty="0"/>
          </a:p>
          <a:p>
            <a:r>
              <a:rPr lang="en-IE" dirty="0" smtClean="0"/>
              <a:t>But…</a:t>
            </a:r>
          </a:p>
          <a:p>
            <a:endParaRPr lang="en-IE" dirty="0"/>
          </a:p>
          <a:p>
            <a:r>
              <a:rPr lang="en-IE" dirty="0" smtClean="0"/>
              <a:t>Tail = (Tail + 1) % 7</a:t>
            </a: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5434056" y="1581844"/>
            <a:ext cx="5485686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E" dirty="0" smtClean="0"/>
          </a:p>
          <a:p>
            <a:endParaRPr lang="en-IE" dirty="0"/>
          </a:p>
          <a:p>
            <a:r>
              <a:rPr lang="en-IE" dirty="0" smtClean="0"/>
              <a:t>So Tail % 7 works as follows:</a:t>
            </a:r>
          </a:p>
          <a:p>
            <a:r>
              <a:rPr lang="en-IE" dirty="0" smtClean="0"/>
              <a:t>4 % 7 = 4</a:t>
            </a:r>
          </a:p>
          <a:p>
            <a:r>
              <a:rPr lang="en-IE" dirty="0" smtClean="0"/>
              <a:t>5 % 7 = 5</a:t>
            </a:r>
          </a:p>
          <a:p>
            <a:r>
              <a:rPr lang="en-IE" dirty="0" smtClean="0"/>
              <a:t>6 % 7 = 6</a:t>
            </a:r>
          </a:p>
          <a:p>
            <a:r>
              <a:rPr lang="en-IE" dirty="0" smtClean="0"/>
              <a:t>7 % 7 = 0</a:t>
            </a:r>
          </a:p>
          <a:p>
            <a:r>
              <a:rPr lang="en-IE" dirty="0" smtClean="0"/>
              <a:t>8 % 7 = 1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5544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Circular 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So </a:t>
            </a:r>
            <a:r>
              <a:rPr lang="en-IE" b="1" dirty="0" smtClean="0"/>
              <a:t>Tail</a:t>
            </a:r>
            <a:r>
              <a:rPr lang="en-IE" dirty="0" smtClean="0"/>
              <a:t> starts at 4, goes to 5, goes to 6, goes to 0, goes to 1, etc.</a:t>
            </a:r>
          </a:p>
          <a:p>
            <a:endParaRPr lang="en-IE" dirty="0"/>
          </a:p>
          <a:p>
            <a:r>
              <a:rPr lang="en-IE" dirty="0" smtClean="0"/>
              <a:t> So it’s Tail = Tail + 1,</a:t>
            </a:r>
          </a:p>
          <a:p>
            <a:endParaRPr lang="en-IE" dirty="0"/>
          </a:p>
          <a:p>
            <a:r>
              <a:rPr lang="en-IE" dirty="0" smtClean="0"/>
              <a:t>But…</a:t>
            </a:r>
          </a:p>
          <a:p>
            <a:endParaRPr lang="en-IE" dirty="0"/>
          </a:p>
          <a:p>
            <a:r>
              <a:rPr lang="en-IE" dirty="0" smtClean="0"/>
              <a:t>Tail = (Tail + 1) % 7</a:t>
            </a: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5434056" y="1581844"/>
            <a:ext cx="6277774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E" dirty="0" smtClean="0"/>
          </a:p>
          <a:p>
            <a:endParaRPr lang="en-IE" dirty="0"/>
          </a:p>
          <a:p>
            <a:r>
              <a:rPr lang="en-IE" dirty="0" smtClean="0"/>
              <a:t>So Tail % </a:t>
            </a:r>
            <a:r>
              <a:rPr lang="en-IE" dirty="0" err="1"/>
              <a:t>MaxSize</a:t>
            </a:r>
            <a:r>
              <a:rPr lang="en-IE" dirty="0" smtClean="0"/>
              <a:t> works as follows:</a:t>
            </a:r>
          </a:p>
          <a:p>
            <a:r>
              <a:rPr lang="en-IE" dirty="0" smtClean="0"/>
              <a:t>4 % </a:t>
            </a:r>
            <a:r>
              <a:rPr lang="en-IE" dirty="0" err="1" smtClean="0"/>
              <a:t>MaxSize</a:t>
            </a:r>
            <a:r>
              <a:rPr lang="en-IE" dirty="0" smtClean="0"/>
              <a:t> = 4</a:t>
            </a:r>
          </a:p>
          <a:p>
            <a:r>
              <a:rPr lang="en-IE" dirty="0" smtClean="0"/>
              <a:t>5 % </a:t>
            </a:r>
            <a:r>
              <a:rPr lang="en-IE" dirty="0" err="1"/>
              <a:t>MaxSize</a:t>
            </a:r>
            <a:r>
              <a:rPr lang="en-IE" dirty="0" smtClean="0"/>
              <a:t> = 5</a:t>
            </a:r>
          </a:p>
          <a:p>
            <a:r>
              <a:rPr lang="en-IE" dirty="0" smtClean="0"/>
              <a:t>6 % </a:t>
            </a:r>
            <a:r>
              <a:rPr lang="en-IE" dirty="0" err="1"/>
              <a:t>MaxSize</a:t>
            </a:r>
            <a:r>
              <a:rPr lang="en-IE" dirty="0" smtClean="0"/>
              <a:t> = 6</a:t>
            </a:r>
          </a:p>
          <a:p>
            <a:r>
              <a:rPr lang="en-IE" dirty="0" smtClean="0"/>
              <a:t>7 % </a:t>
            </a:r>
            <a:r>
              <a:rPr lang="en-IE" dirty="0" err="1"/>
              <a:t>MaxSize</a:t>
            </a:r>
            <a:r>
              <a:rPr lang="en-IE" dirty="0" smtClean="0"/>
              <a:t> = 0</a:t>
            </a:r>
          </a:p>
          <a:p>
            <a:r>
              <a:rPr lang="en-IE" dirty="0" smtClean="0"/>
              <a:t>8 % </a:t>
            </a:r>
            <a:r>
              <a:rPr lang="en-IE" dirty="0" err="1"/>
              <a:t>MaxSize</a:t>
            </a:r>
            <a:r>
              <a:rPr lang="en-IE" dirty="0" smtClean="0"/>
              <a:t> = 1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63421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Circular 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E" dirty="0" smtClean="0"/>
              <a:t>We will look at implementing the following modules:</a:t>
            </a:r>
          </a:p>
          <a:p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IsFull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IE" dirty="0"/>
          </a:p>
          <a:p>
            <a:pPr lvl="1"/>
            <a:r>
              <a:rPr lang="en-IE" dirty="0"/>
              <a:t>Check if the </a:t>
            </a:r>
            <a:r>
              <a:rPr lang="en-IE" dirty="0" smtClean="0"/>
              <a:t>queue </a:t>
            </a:r>
            <a:r>
              <a:rPr lang="en-IE" dirty="0"/>
              <a:t>is full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IE" dirty="0">
              <a:cs typeface="Courier New" panose="02070309020205020404" pitchFamily="49" charset="0"/>
            </a:endParaRPr>
          </a:p>
          <a:p>
            <a:pPr lvl="1"/>
            <a:r>
              <a:rPr lang="en-IE" dirty="0"/>
              <a:t>Check if the </a:t>
            </a:r>
            <a:r>
              <a:rPr lang="en-IE" dirty="0" smtClean="0"/>
              <a:t>queue </a:t>
            </a:r>
            <a:r>
              <a:rPr lang="en-IE" dirty="0"/>
              <a:t>is full </a:t>
            </a:r>
          </a:p>
          <a:p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AddToQ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(N)</a:t>
            </a:r>
          </a:p>
          <a:p>
            <a:pPr lvl="1"/>
            <a:r>
              <a:rPr lang="en-IE" dirty="0" smtClean="0"/>
              <a:t> Add a new item (N) to the back of the queue</a:t>
            </a:r>
          </a:p>
          <a:p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DeleteFromQ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IE" dirty="0" smtClean="0"/>
              <a:t>Remove the front value from the queue</a:t>
            </a:r>
          </a:p>
          <a:p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ClearQ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IE" dirty="0" smtClean="0"/>
              <a:t>Empty the queue</a:t>
            </a:r>
          </a:p>
        </p:txBody>
      </p:sp>
    </p:spTree>
    <p:extLst>
      <p:ext uri="{BB962C8B-B14F-4D97-AF65-F5344CB8AC3E}">
        <p14:creationId xmlns:p14="http://schemas.microsoft.com/office/powerpoint/2010/main" val="253078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Circular 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34566" y="1600201"/>
            <a:ext cx="5504343" cy="4525963"/>
          </a:xfrm>
        </p:spPr>
        <p:txBody>
          <a:bodyPr>
            <a:normAutofit/>
          </a:bodyPr>
          <a:lstStyle/>
          <a:p>
            <a:r>
              <a:rPr lang="en-IE" dirty="0" err="1" smtClean="0"/>
              <a:t>IsFull</a:t>
            </a:r>
            <a:r>
              <a:rPr lang="en-IE" dirty="0" smtClean="0"/>
              <a:t>() </a:t>
            </a:r>
          </a:p>
          <a:p>
            <a:pPr lvl="1"/>
            <a:r>
              <a:rPr lang="en-IE" dirty="0" smtClean="0"/>
              <a:t>if </a:t>
            </a:r>
            <a:r>
              <a:rPr lang="en-IE" b="1" dirty="0" smtClean="0"/>
              <a:t>Head</a:t>
            </a:r>
            <a:r>
              <a:rPr lang="en-IE" dirty="0" smtClean="0"/>
              <a:t> = (</a:t>
            </a:r>
            <a:r>
              <a:rPr lang="en-IE" b="1" dirty="0"/>
              <a:t>T</a:t>
            </a:r>
            <a:r>
              <a:rPr lang="en-IE" b="1" dirty="0" smtClean="0"/>
              <a:t>ail % </a:t>
            </a:r>
            <a:r>
              <a:rPr lang="en-IE" b="1" dirty="0" err="1" smtClean="0"/>
              <a:t>MaxSize</a:t>
            </a:r>
            <a:r>
              <a:rPr lang="en-IE" b="1" dirty="0" smtClean="0"/>
              <a:t>) + 1</a:t>
            </a:r>
          </a:p>
          <a:p>
            <a:pPr lvl="1"/>
            <a:endParaRPr lang="en-IE" b="1" dirty="0" smtClean="0"/>
          </a:p>
          <a:p>
            <a:pPr lvl="1"/>
            <a:r>
              <a:rPr lang="en-IE" dirty="0" smtClean="0"/>
              <a:t>If they have caught up to each other, then it’s full.</a:t>
            </a:r>
          </a:p>
          <a:p>
            <a:pPr marL="457200" lvl="1" indent="0">
              <a:buNone/>
            </a:pPr>
            <a:endParaRPr lang="en-IE" dirty="0"/>
          </a:p>
          <a:p>
            <a:pPr marL="457200" lvl="1" indent="0">
              <a:buNone/>
            </a:pPr>
            <a:r>
              <a:rPr lang="en-IE" dirty="0" smtClean="0"/>
              <a:t> </a:t>
            </a:r>
          </a:p>
          <a:p>
            <a:endParaRPr lang="en-IE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6887294" y="329717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607374" y="329717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59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327454" y="329717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887294" y="329717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607374" y="329717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327454" y="329717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9047534" y="329717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833463" y="1124744"/>
            <a:ext cx="45719" cy="566124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1" name="Oval 30"/>
          <p:cNvSpPr/>
          <p:nvPr/>
        </p:nvSpPr>
        <p:spPr>
          <a:xfrm>
            <a:off x="6502202" y="2179812"/>
            <a:ext cx="3240360" cy="316835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2" name="Oval 31"/>
          <p:cNvSpPr/>
          <p:nvPr/>
        </p:nvSpPr>
        <p:spPr>
          <a:xfrm>
            <a:off x="7247334" y="2852936"/>
            <a:ext cx="1800200" cy="1800200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33" name="Straight Connector 32"/>
          <p:cNvCxnSpPr>
            <a:stCxn id="32" idx="1"/>
          </p:cNvCxnSpPr>
          <p:nvPr/>
        </p:nvCxnSpPr>
        <p:spPr>
          <a:xfrm flipH="1" flipV="1">
            <a:off x="7031310" y="2636912"/>
            <a:ext cx="479657" cy="479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endCxn id="31" idx="0"/>
          </p:cNvCxnSpPr>
          <p:nvPr/>
        </p:nvCxnSpPr>
        <p:spPr>
          <a:xfrm flipV="1">
            <a:off x="8122382" y="2179812"/>
            <a:ext cx="0" cy="6731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32" idx="7"/>
            <a:endCxn id="31" idx="7"/>
          </p:cNvCxnSpPr>
          <p:nvPr/>
        </p:nvCxnSpPr>
        <p:spPr>
          <a:xfrm flipV="1">
            <a:off x="8783901" y="2643806"/>
            <a:ext cx="484121" cy="4727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9047534" y="3753036"/>
            <a:ext cx="6950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32" idx="5"/>
            <a:endCxn id="31" idx="5"/>
          </p:cNvCxnSpPr>
          <p:nvPr/>
        </p:nvCxnSpPr>
        <p:spPr>
          <a:xfrm>
            <a:off x="8783901" y="4389503"/>
            <a:ext cx="484121" cy="4946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32" idx="4"/>
            <a:endCxn id="31" idx="4"/>
          </p:cNvCxnSpPr>
          <p:nvPr/>
        </p:nvCxnSpPr>
        <p:spPr>
          <a:xfrm flipH="1">
            <a:off x="8122382" y="4653136"/>
            <a:ext cx="25052" cy="6950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32" idx="3"/>
            <a:endCxn id="31" idx="3"/>
          </p:cNvCxnSpPr>
          <p:nvPr/>
        </p:nvCxnSpPr>
        <p:spPr>
          <a:xfrm flipH="1">
            <a:off x="6976742" y="4389503"/>
            <a:ext cx="534225" cy="4946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2" idx="2"/>
            <a:endCxn id="31" idx="2"/>
          </p:cNvCxnSpPr>
          <p:nvPr/>
        </p:nvCxnSpPr>
        <p:spPr>
          <a:xfrm flipH="1">
            <a:off x="6502202" y="3753036"/>
            <a:ext cx="745132" cy="109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8688155" y="177281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0</a:t>
            </a:r>
            <a:endParaRPr lang="en-IE" dirty="0"/>
          </a:p>
        </p:txBody>
      </p:sp>
      <p:sp>
        <p:nvSpPr>
          <p:cNvPr id="42" name="TextBox 41"/>
          <p:cNvSpPr txBox="1"/>
          <p:nvPr/>
        </p:nvSpPr>
        <p:spPr>
          <a:xfrm>
            <a:off x="9623598" y="276176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1</a:t>
            </a:r>
            <a:endParaRPr lang="en-IE" dirty="0"/>
          </a:p>
        </p:txBody>
      </p:sp>
      <p:sp>
        <p:nvSpPr>
          <p:cNvPr id="43" name="TextBox 42"/>
          <p:cNvSpPr txBox="1"/>
          <p:nvPr/>
        </p:nvSpPr>
        <p:spPr>
          <a:xfrm>
            <a:off x="9616230" y="420192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2</a:t>
            </a:r>
            <a:endParaRPr lang="en-IE" dirty="0"/>
          </a:p>
        </p:txBody>
      </p:sp>
      <p:sp>
        <p:nvSpPr>
          <p:cNvPr id="44" name="TextBox 43"/>
          <p:cNvSpPr txBox="1"/>
          <p:nvPr/>
        </p:nvSpPr>
        <p:spPr>
          <a:xfrm>
            <a:off x="8615486" y="521003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3</a:t>
            </a:r>
            <a:endParaRPr lang="en-IE" dirty="0"/>
          </a:p>
        </p:txBody>
      </p:sp>
      <p:sp>
        <p:nvSpPr>
          <p:cNvPr id="45" name="TextBox 44"/>
          <p:cNvSpPr txBox="1"/>
          <p:nvPr/>
        </p:nvSpPr>
        <p:spPr>
          <a:xfrm>
            <a:off x="7247334" y="513802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4</a:t>
            </a:r>
            <a:endParaRPr lang="en-IE" dirty="0"/>
          </a:p>
        </p:txBody>
      </p:sp>
      <p:sp>
        <p:nvSpPr>
          <p:cNvPr id="46" name="TextBox 45"/>
          <p:cNvSpPr txBox="1"/>
          <p:nvPr/>
        </p:nvSpPr>
        <p:spPr>
          <a:xfrm>
            <a:off x="6239222" y="412991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5</a:t>
            </a:r>
            <a:endParaRPr lang="en-IE" dirty="0"/>
          </a:p>
        </p:txBody>
      </p:sp>
      <p:sp>
        <p:nvSpPr>
          <p:cNvPr id="47" name="TextBox 46"/>
          <p:cNvSpPr txBox="1"/>
          <p:nvPr/>
        </p:nvSpPr>
        <p:spPr>
          <a:xfrm>
            <a:off x="6231854" y="263691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6</a:t>
            </a:r>
            <a:endParaRPr lang="en-IE" dirty="0"/>
          </a:p>
        </p:txBody>
      </p:sp>
      <p:sp>
        <p:nvSpPr>
          <p:cNvPr id="48" name="TextBox 47"/>
          <p:cNvSpPr txBox="1"/>
          <p:nvPr/>
        </p:nvSpPr>
        <p:spPr>
          <a:xfrm>
            <a:off x="7103318" y="177281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7</a:t>
            </a:r>
            <a:endParaRPr lang="en-IE" dirty="0"/>
          </a:p>
        </p:txBody>
      </p:sp>
      <p:sp>
        <p:nvSpPr>
          <p:cNvPr id="49" name="TextBox 48"/>
          <p:cNvSpPr txBox="1"/>
          <p:nvPr/>
        </p:nvSpPr>
        <p:spPr>
          <a:xfrm>
            <a:off x="10117276" y="1700808"/>
            <a:ext cx="8342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3600" b="1" dirty="0" smtClean="0"/>
              <a:t>Tail</a:t>
            </a:r>
            <a:endParaRPr lang="en-IE" sz="24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10742914" y="3574757"/>
            <a:ext cx="1184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3600" b="1" dirty="0" smtClean="0"/>
              <a:t>Head</a:t>
            </a:r>
            <a:endParaRPr lang="en-IE" sz="2400" b="1" dirty="0"/>
          </a:p>
        </p:txBody>
      </p:sp>
      <p:cxnSp>
        <p:nvCxnSpPr>
          <p:cNvPr id="51" name="Straight Arrow Connector 50"/>
          <p:cNvCxnSpPr>
            <a:stCxn id="50" idx="1"/>
          </p:cNvCxnSpPr>
          <p:nvPr/>
        </p:nvCxnSpPr>
        <p:spPr>
          <a:xfrm flipH="1">
            <a:off x="9742562" y="3897923"/>
            <a:ext cx="1000352" cy="23199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9623598" y="2273145"/>
            <a:ext cx="825021" cy="58486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9001439" y="3913892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35</a:t>
            </a:r>
            <a:endParaRPr lang="en-IE" dirty="0"/>
          </a:p>
        </p:txBody>
      </p:sp>
      <p:sp>
        <p:nvSpPr>
          <p:cNvPr id="54" name="TextBox 53"/>
          <p:cNvSpPr txBox="1"/>
          <p:nvPr/>
        </p:nvSpPr>
        <p:spPr>
          <a:xfrm>
            <a:off x="8327454" y="4653136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99</a:t>
            </a:r>
            <a:endParaRPr lang="en-IE" dirty="0"/>
          </a:p>
        </p:txBody>
      </p:sp>
      <p:sp>
        <p:nvSpPr>
          <p:cNvPr id="55" name="TextBox 54"/>
          <p:cNvSpPr txBox="1"/>
          <p:nvPr/>
        </p:nvSpPr>
        <p:spPr>
          <a:xfrm>
            <a:off x="7391350" y="4633972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22</a:t>
            </a:r>
            <a:endParaRPr lang="en-IE" dirty="0"/>
          </a:p>
        </p:txBody>
      </p:sp>
      <p:sp>
        <p:nvSpPr>
          <p:cNvPr id="56" name="TextBox 55"/>
          <p:cNvSpPr txBox="1"/>
          <p:nvPr/>
        </p:nvSpPr>
        <p:spPr>
          <a:xfrm>
            <a:off x="6743278" y="3933056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68</a:t>
            </a:r>
            <a:endParaRPr lang="en-IE" dirty="0"/>
          </a:p>
        </p:txBody>
      </p:sp>
      <p:sp>
        <p:nvSpPr>
          <p:cNvPr id="57" name="TextBox 56"/>
          <p:cNvSpPr txBox="1"/>
          <p:nvPr/>
        </p:nvSpPr>
        <p:spPr>
          <a:xfrm>
            <a:off x="6671270" y="3049796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54</a:t>
            </a:r>
            <a:endParaRPr lang="en-IE" dirty="0"/>
          </a:p>
        </p:txBody>
      </p:sp>
      <p:sp>
        <p:nvSpPr>
          <p:cNvPr id="58" name="TextBox 57"/>
          <p:cNvSpPr txBox="1"/>
          <p:nvPr/>
        </p:nvSpPr>
        <p:spPr>
          <a:xfrm>
            <a:off x="7417263" y="2348880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17</a:t>
            </a:r>
            <a:endParaRPr lang="en-IE" dirty="0"/>
          </a:p>
        </p:txBody>
      </p:sp>
      <p:sp>
        <p:nvSpPr>
          <p:cNvPr id="59" name="TextBox 58"/>
          <p:cNvSpPr txBox="1"/>
          <p:nvPr/>
        </p:nvSpPr>
        <p:spPr>
          <a:xfrm>
            <a:off x="8281359" y="2329716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81</a:t>
            </a:r>
            <a:endParaRPr lang="en-IE" dirty="0"/>
          </a:p>
        </p:txBody>
      </p:sp>
      <p:sp>
        <p:nvSpPr>
          <p:cNvPr id="60" name="TextBox 59"/>
          <p:cNvSpPr txBox="1"/>
          <p:nvPr/>
        </p:nvSpPr>
        <p:spPr>
          <a:xfrm>
            <a:off x="9073447" y="2996952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43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55917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Circular 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34566" y="1600201"/>
            <a:ext cx="5504343" cy="4525963"/>
          </a:xfrm>
        </p:spPr>
        <p:txBody>
          <a:bodyPr>
            <a:normAutofit/>
          </a:bodyPr>
          <a:lstStyle/>
          <a:p>
            <a:r>
              <a:rPr lang="en-IE" dirty="0" err="1" smtClean="0"/>
              <a:t>IsFull</a:t>
            </a:r>
            <a:r>
              <a:rPr lang="en-IE" dirty="0" smtClean="0"/>
              <a:t>() </a:t>
            </a:r>
          </a:p>
          <a:p>
            <a:pPr lvl="1"/>
            <a:r>
              <a:rPr lang="en-IE" dirty="0" smtClean="0"/>
              <a:t>if </a:t>
            </a:r>
            <a:r>
              <a:rPr lang="en-IE" b="1" dirty="0" smtClean="0"/>
              <a:t>Head</a:t>
            </a:r>
            <a:r>
              <a:rPr lang="en-IE" dirty="0" smtClean="0"/>
              <a:t> = (</a:t>
            </a:r>
            <a:r>
              <a:rPr lang="en-IE" b="1" dirty="0"/>
              <a:t>T</a:t>
            </a:r>
            <a:r>
              <a:rPr lang="en-IE" b="1" dirty="0" smtClean="0"/>
              <a:t>ail % </a:t>
            </a:r>
            <a:r>
              <a:rPr lang="en-IE" b="1" dirty="0" err="1" smtClean="0"/>
              <a:t>MaxSize</a:t>
            </a:r>
            <a:r>
              <a:rPr lang="en-IE" b="1" dirty="0" smtClean="0"/>
              <a:t>) + 1</a:t>
            </a:r>
          </a:p>
          <a:p>
            <a:pPr lvl="1"/>
            <a:endParaRPr lang="en-IE" b="1" dirty="0" smtClean="0"/>
          </a:p>
          <a:p>
            <a:pPr lvl="1"/>
            <a:r>
              <a:rPr lang="en-IE" dirty="0" smtClean="0"/>
              <a:t>If they have caught up to each other, then it’s full.</a:t>
            </a:r>
          </a:p>
          <a:p>
            <a:pPr marL="457200" lvl="1" indent="0">
              <a:buNone/>
            </a:pPr>
            <a:endParaRPr lang="en-IE" dirty="0"/>
          </a:p>
          <a:p>
            <a:pPr marL="457200" lvl="1" indent="0">
              <a:buNone/>
            </a:pPr>
            <a:r>
              <a:rPr lang="en-IE" dirty="0" smtClean="0"/>
              <a:t> </a:t>
            </a:r>
          </a:p>
          <a:p>
            <a:endParaRPr lang="en-IE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6167214" y="329717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81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607374" y="329717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9</a:t>
            </a:r>
            <a:r>
              <a:rPr lang="en-IE" sz="3200" dirty="0" smtClean="0">
                <a:solidFill>
                  <a:schemeClr val="tx1"/>
                </a:solidFill>
              </a:rPr>
              <a:t>9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327454" y="329717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047534" y="329717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767614" y="329717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0487694" y="329717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17</a:t>
            </a:r>
            <a:endParaRPr lang="en-IE" sz="32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167214" y="329717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607374" y="329717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327454" y="329717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9047534" y="329717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767614" y="329717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0487694" y="329717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0239935" y="4953362"/>
            <a:ext cx="193854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MaxSize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6" name="Up Arrow 5"/>
          <p:cNvSpPr/>
          <p:nvPr/>
        </p:nvSpPr>
        <p:spPr>
          <a:xfrm>
            <a:off x="10919742" y="4449306"/>
            <a:ext cx="504056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9" name="Rectangle 28"/>
          <p:cNvSpPr/>
          <p:nvPr/>
        </p:nvSpPr>
        <p:spPr>
          <a:xfrm>
            <a:off x="7591266" y="1844824"/>
            <a:ext cx="118494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Head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7751390" y="2474657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6" name="Rectangle 25"/>
          <p:cNvSpPr/>
          <p:nvPr/>
        </p:nvSpPr>
        <p:spPr>
          <a:xfrm>
            <a:off x="6671270" y="1869212"/>
            <a:ext cx="90569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Tail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0" name="Down Arrow 29"/>
          <p:cNvSpPr/>
          <p:nvPr/>
        </p:nvSpPr>
        <p:spPr>
          <a:xfrm>
            <a:off x="6865470" y="2505090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" name="Rectangle 2"/>
          <p:cNvSpPr/>
          <p:nvPr/>
        </p:nvSpPr>
        <p:spPr>
          <a:xfrm>
            <a:off x="5833463" y="1124744"/>
            <a:ext cx="45719" cy="566124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1" name="Rectangle 60"/>
          <p:cNvSpPr/>
          <p:nvPr/>
        </p:nvSpPr>
        <p:spPr>
          <a:xfrm>
            <a:off x="6887294" y="329751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r>
              <a:rPr lang="en-IE" sz="3200" dirty="0" smtClean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62" name="Rectangle 61"/>
          <p:cNvSpPr/>
          <p:nvPr/>
        </p:nvSpPr>
        <p:spPr>
          <a:xfrm>
            <a:off x="6887294" y="3284984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93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8" y="1412776"/>
            <a:ext cx="10729192" cy="453650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IsFull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Full;</a:t>
            </a: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Head = (Tail + 1) %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MaxSize</a:t>
            </a:r>
            <a:endParaRPr lang="en-IE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Full &lt;- True;</a:t>
            </a:r>
          </a:p>
          <a:p>
            <a:pPr marL="857250" lvl="2" indent="0"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Full &lt;-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False; </a:t>
            </a: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ENDIF;</a:t>
            </a: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Full;</a:t>
            </a:r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Circular Queues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26368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8" y="1916832"/>
            <a:ext cx="10729192" cy="172819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14350" indent="-457200"/>
            <a:r>
              <a:rPr lang="en-IE" sz="2800" dirty="0">
                <a:cs typeface="Courier New" panose="02070309020205020404" pitchFamily="49" charset="0"/>
              </a:rPr>
              <a:t>O</a:t>
            </a:r>
            <a:r>
              <a:rPr lang="en-IE" sz="2800" dirty="0" smtClean="0">
                <a:cs typeface="Courier New" panose="02070309020205020404" pitchFamily="49" charset="0"/>
              </a:rPr>
              <a:t>r</a:t>
            </a:r>
          </a:p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IsFull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Head = (Tail + 1) %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MaxSize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Circular Queues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3059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Circular 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err="1" smtClean="0"/>
              <a:t>IsEmpty</a:t>
            </a:r>
            <a:r>
              <a:rPr lang="en-IE" dirty="0" smtClean="0"/>
              <a:t>() </a:t>
            </a:r>
          </a:p>
          <a:p>
            <a:pPr lvl="1"/>
            <a:r>
              <a:rPr lang="en-IE" dirty="0" smtClean="0"/>
              <a:t>if </a:t>
            </a:r>
            <a:r>
              <a:rPr lang="en-IE" b="1" dirty="0" smtClean="0"/>
              <a:t>Tail</a:t>
            </a:r>
            <a:r>
              <a:rPr lang="en-IE" dirty="0" smtClean="0"/>
              <a:t> = </a:t>
            </a:r>
            <a:r>
              <a:rPr lang="en-IE" b="1" dirty="0" smtClean="0"/>
              <a:t>Head</a:t>
            </a:r>
            <a:r>
              <a:rPr lang="en-IE" dirty="0" smtClean="0"/>
              <a:t> </a:t>
            </a:r>
          </a:p>
          <a:p>
            <a:endParaRPr lang="en-IE" dirty="0" smtClean="0"/>
          </a:p>
        </p:txBody>
      </p:sp>
      <p:sp>
        <p:nvSpPr>
          <p:cNvPr id="31" name="Rectangle 30"/>
          <p:cNvSpPr/>
          <p:nvPr/>
        </p:nvSpPr>
        <p:spPr>
          <a:xfrm>
            <a:off x="4374382" y="408926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094462" y="408926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59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814542" y="408926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374382" y="408926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094462" y="408926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814542" y="408926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534622" y="408926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3989290" y="2971900"/>
            <a:ext cx="3240360" cy="316835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9" name="Oval 38"/>
          <p:cNvSpPr/>
          <p:nvPr/>
        </p:nvSpPr>
        <p:spPr>
          <a:xfrm>
            <a:off x="4734422" y="3645024"/>
            <a:ext cx="1800200" cy="1800200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40" name="Straight Connector 39"/>
          <p:cNvCxnSpPr>
            <a:stCxn id="39" idx="1"/>
          </p:cNvCxnSpPr>
          <p:nvPr/>
        </p:nvCxnSpPr>
        <p:spPr>
          <a:xfrm flipH="1" flipV="1">
            <a:off x="4518398" y="3429000"/>
            <a:ext cx="479657" cy="479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endCxn id="38" idx="0"/>
          </p:cNvCxnSpPr>
          <p:nvPr/>
        </p:nvCxnSpPr>
        <p:spPr>
          <a:xfrm flipV="1">
            <a:off x="5609470" y="2971900"/>
            <a:ext cx="0" cy="6731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39" idx="7"/>
            <a:endCxn id="38" idx="7"/>
          </p:cNvCxnSpPr>
          <p:nvPr/>
        </p:nvCxnSpPr>
        <p:spPr>
          <a:xfrm flipV="1">
            <a:off x="6270989" y="3435894"/>
            <a:ext cx="484121" cy="4727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534622" y="4545124"/>
            <a:ext cx="6950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39" idx="5"/>
            <a:endCxn id="38" idx="5"/>
          </p:cNvCxnSpPr>
          <p:nvPr/>
        </p:nvCxnSpPr>
        <p:spPr>
          <a:xfrm>
            <a:off x="6270989" y="5181591"/>
            <a:ext cx="484121" cy="4946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39" idx="4"/>
            <a:endCxn id="38" idx="4"/>
          </p:cNvCxnSpPr>
          <p:nvPr/>
        </p:nvCxnSpPr>
        <p:spPr>
          <a:xfrm flipH="1">
            <a:off x="5609470" y="5445224"/>
            <a:ext cx="25052" cy="6950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39" idx="3"/>
            <a:endCxn id="38" idx="3"/>
          </p:cNvCxnSpPr>
          <p:nvPr/>
        </p:nvCxnSpPr>
        <p:spPr>
          <a:xfrm flipH="1">
            <a:off x="4463830" y="5181591"/>
            <a:ext cx="534225" cy="4946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39" idx="2"/>
            <a:endCxn id="38" idx="2"/>
          </p:cNvCxnSpPr>
          <p:nvPr/>
        </p:nvCxnSpPr>
        <p:spPr>
          <a:xfrm flipH="1">
            <a:off x="3989290" y="4545124"/>
            <a:ext cx="745132" cy="109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175243" y="256490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0</a:t>
            </a:r>
            <a:endParaRPr lang="en-IE" dirty="0"/>
          </a:p>
        </p:txBody>
      </p:sp>
      <p:sp>
        <p:nvSpPr>
          <p:cNvPr id="49" name="TextBox 48"/>
          <p:cNvSpPr txBox="1"/>
          <p:nvPr/>
        </p:nvSpPr>
        <p:spPr>
          <a:xfrm>
            <a:off x="7110686" y="355385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1</a:t>
            </a:r>
            <a:endParaRPr lang="en-IE" dirty="0"/>
          </a:p>
        </p:txBody>
      </p:sp>
      <p:sp>
        <p:nvSpPr>
          <p:cNvPr id="50" name="TextBox 49"/>
          <p:cNvSpPr txBox="1"/>
          <p:nvPr/>
        </p:nvSpPr>
        <p:spPr>
          <a:xfrm>
            <a:off x="7103318" y="499401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2</a:t>
            </a:r>
            <a:endParaRPr lang="en-IE" dirty="0"/>
          </a:p>
        </p:txBody>
      </p:sp>
      <p:sp>
        <p:nvSpPr>
          <p:cNvPr id="51" name="TextBox 50"/>
          <p:cNvSpPr txBox="1"/>
          <p:nvPr/>
        </p:nvSpPr>
        <p:spPr>
          <a:xfrm>
            <a:off x="6102574" y="600212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3</a:t>
            </a:r>
            <a:endParaRPr lang="en-IE" dirty="0"/>
          </a:p>
        </p:txBody>
      </p:sp>
      <p:sp>
        <p:nvSpPr>
          <p:cNvPr id="52" name="TextBox 51"/>
          <p:cNvSpPr txBox="1"/>
          <p:nvPr/>
        </p:nvSpPr>
        <p:spPr>
          <a:xfrm>
            <a:off x="4734422" y="593011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4</a:t>
            </a:r>
            <a:endParaRPr lang="en-IE" dirty="0"/>
          </a:p>
        </p:txBody>
      </p:sp>
      <p:sp>
        <p:nvSpPr>
          <p:cNvPr id="53" name="TextBox 52"/>
          <p:cNvSpPr txBox="1"/>
          <p:nvPr/>
        </p:nvSpPr>
        <p:spPr>
          <a:xfrm>
            <a:off x="3726310" y="492200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5</a:t>
            </a:r>
            <a:endParaRPr lang="en-IE" dirty="0"/>
          </a:p>
        </p:txBody>
      </p:sp>
      <p:sp>
        <p:nvSpPr>
          <p:cNvPr id="54" name="TextBox 53"/>
          <p:cNvSpPr txBox="1"/>
          <p:nvPr/>
        </p:nvSpPr>
        <p:spPr>
          <a:xfrm>
            <a:off x="3718942" y="342900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6</a:t>
            </a:r>
            <a:endParaRPr lang="en-IE" dirty="0"/>
          </a:p>
        </p:txBody>
      </p:sp>
      <p:sp>
        <p:nvSpPr>
          <p:cNvPr id="55" name="TextBox 54"/>
          <p:cNvSpPr txBox="1"/>
          <p:nvPr/>
        </p:nvSpPr>
        <p:spPr>
          <a:xfrm>
            <a:off x="4590406" y="256490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7</a:t>
            </a:r>
            <a:endParaRPr lang="en-IE" dirty="0"/>
          </a:p>
        </p:txBody>
      </p:sp>
      <p:sp>
        <p:nvSpPr>
          <p:cNvPr id="56" name="TextBox 55"/>
          <p:cNvSpPr txBox="1"/>
          <p:nvPr/>
        </p:nvSpPr>
        <p:spPr>
          <a:xfrm>
            <a:off x="5678846" y="1628800"/>
            <a:ext cx="8342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3600" b="1" dirty="0" smtClean="0"/>
              <a:t>Tail</a:t>
            </a:r>
            <a:endParaRPr lang="en-IE" sz="24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6796732" y="2060848"/>
            <a:ext cx="1184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3600" b="1" dirty="0" smtClean="0"/>
              <a:t>Head</a:t>
            </a:r>
            <a:endParaRPr lang="en-IE" sz="2400" b="1" dirty="0"/>
          </a:p>
        </p:txBody>
      </p:sp>
      <p:cxnSp>
        <p:nvCxnSpPr>
          <p:cNvPr id="58" name="Straight Arrow Connector 57"/>
          <p:cNvCxnSpPr/>
          <p:nvPr/>
        </p:nvCxnSpPr>
        <p:spPr>
          <a:xfrm flipH="1">
            <a:off x="6542651" y="2616007"/>
            <a:ext cx="839661" cy="47211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H="1">
            <a:off x="6095947" y="2218190"/>
            <a:ext cx="78636" cy="6338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040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Circular 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err="1" smtClean="0"/>
              <a:t>IsEmpty</a:t>
            </a:r>
            <a:r>
              <a:rPr lang="en-IE" dirty="0" smtClean="0"/>
              <a:t>() </a:t>
            </a:r>
          </a:p>
          <a:p>
            <a:pPr lvl="1"/>
            <a:r>
              <a:rPr lang="en-IE" dirty="0" smtClean="0"/>
              <a:t>if </a:t>
            </a:r>
            <a:r>
              <a:rPr lang="en-IE" b="1" dirty="0" smtClean="0"/>
              <a:t>Tail</a:t>
            </a:r>
            <a:r>
              <a:rPr lang="en-IE" dirty="0" smtClean="0"/>
              <a:t> = </a:t>
            </a:r>
            <a:r>
              <a:rPr lang="en-IE" b="1" dirty="0" smtClean="0"/>
              <a:t>Head</a:t>
            </a:r>
            <a:r>
              <a:rPr lang="en-IE" dirty="0" smtClean="0"/>
              <a:t> </a:t>
            </a:r>
          </a:p>
          <a:p>
            <a:endParaRPr lang="en-IE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371894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3902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5910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87918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59926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31934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03942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71894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43902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5910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87918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59926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31934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03942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887007" y="4459759"/>
            <a:ext cx="174438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Queue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020994" y="5949280"/>
            <a:ext cx="193854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MaxSize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6" name="Up Arrow 5"/>
          <p:cNvSpPr/>
          <p:nvPr/>
        </p:nvSpPr>
        <p:spPr>
          <a:xfrm>
            <a:off x="8471470" y="5445224"/>
            <a:ext cx="504056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9" name="Rectangle 28"/>
          <p:cNvSpPr/>
          <p:nvPr/>
        </p:nvSpPr>
        <p:spPr>
          <a:xfrm>
            <a:off x="4511030" y="2834697"/>
            <a:ext cx="118494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Head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5052883" y="3470575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6" name="Rectangle 25"/>
          <p:cNvSpPr/>
          <p:nvPr/>
        </p:nvSpPr>
        <p:spPr>
          <a:xfrm>
            <a:off x="5549035" y="2854677"/>
            <a:ext cx="83420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Tail</a:t>
            </a:r>
            <a:endParaRPr lang="en-US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0" name="Down Arrow 29"/>
          <p:cNvSpPr/>
          <p:nvPr/>
        </p:nvSpPr>
        <p:spPr>
          <a:xfrm>
            <a:off x="5447134" y="3470575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8875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8" y="1412776"/>
            <a:ext cx="10729192" cy="453650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Empty;</a:t>
            </a: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Head = Tail</a:t>
            </a:r>
          </a:p>
          <a:p>
            <a:pPr marL="857250" lvl="2" indent="0"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Empty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&lt;- True;</a:t>
            </a:r>
          </a:p>
          <a:p>
            <a:pPr marL="857250" lvl="2" indent="0"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Empty &lt;-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False; </a:t>
            </a: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ENDIF;</a:t>
            </a: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Empty;</a:t>
            </a:r>
          </a:p>
          <a:p>
            <a:pPr marL="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Circular Queues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81288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269954" y="2827884"/>
            <a:ext cx="3240360" cy="316835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Circular 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We can also have a circular queue:</a:t>
            </a:r>
          </a:p>
        </p:txBody>
      </p:sp>
      <p:sp>
        <p:nvSpPr>
          <p:cNvPr id="7" name="Oval 6"/>
          <p:cNvSpPr/>
          <p:nvPr/>
        </p:nvSpPr>
        <p:spPr>
          <a:xfrm>
            <a:off x="5015086" y="3501008"/>
            <a:ext cx="1800200" cy="1800200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8" name="Straight Connector 7"/>
          <p:cNvCxnSpPr>
            <a:stCxn id="7" idx="1"/>
          </p:cNvCxnSpPr>
          <p:nvPr/>
        </p:nvCxnSpPr>
        <p:spPr>
          <a:xfrm flipH="1" flipV="1">
            <a:off x="4799062" y="3284984"/>
            <a:ext cx="479657" cy="479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endCxn id="4" idx="0"/>
          </p:cNvCxnSpPr>
          <p:nvPr/>
        </p:nvCxnSpPr>
        <p:spPr>
          <a:xfrm flipV="1">
            <a:off x="5890134" y="2827884"/>
            <a:ext cx="0" cy="6731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7" idx="7"/>
            <a:endCxn id="4" idx="7"/>
          </p:cNvCxnSpPr>
          <p:nvPr/>
        </p:nvCxnSpPr>
        <p:spPr>
          <a:xfrm flipV="1">
            <a:off x="6551653" y="3291878"/>
            <a:ext cx="484121" cy="4727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815286" y="4401108"/>
            <a:ext cx="6950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5"/>
            <a:endCxn id="4" idx="5"/>
          </p:cNvCxnSpPr>
          <p:nvPr/>
        </p:nvCxnSpPr>
        <p:spPr>
          <a:xfrm>
            <a:off x="6551653" y="5037575"/>
            <a:ext cx="484121" cy="4946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7" idx="4"/>
            <a:endCxn id="4" idx="4"/>
          </p:cNvCxnSpPr>
          <p:nvPr/>
        </p:nvCxnSpPr>
        <p:spPr>
          <a:xfrm flipH="1">
            <a:off x="5890134" y="5301208"/>
            <a:ext cx="25052" cy="6950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7" idx="3"/>
            <a:endCxn id="4" idx="3"/>
          </p:cNvCxnSpPr>
          <p:nvPr/>
        </p:nvCxnSpPr>
        <p:spPr>
          <a:xfrm flipH="1">
            <a:off x="4744494" y="5037575"/>
            <a:ext cx="534225" cy="4946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7" idx="2"/>
            <a:endCxn id="4" idx="2"/>
          </p:cNvCxnSpPr>
          <p:nvPr/>
        </p:nvCxnSpPr>
        <p:spPr>
          <a:xfrm flipH="1">
            <a:off x="4269954" y="4401108"/>
            <a:ext cx="745132" cy="109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455907" y="242088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0</a:t>
            </a:r>
            <a:endParaRPr lang="en-IE" dirty="0"/>
          </a:p>
        </p:txBody>
      </p:sp>
      <p:sp>
        <p:nvSpPr>
          <p:cNvPr id="25" name="TextBox 24"/>
          <p:cNvSpPr txBox="1"/>
          <p:nvPr/>
        </p:nvSpPr>
        <p:spPr>
          <a:xfrm>
            <a:off x="7391350" y="340983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1</a:t>
            </a:r>
            <a:endParaRPr lang="en-IE" dirty="0"/>
          </a:p>
        </p:txBody>
      </p:sp>
      <p:sp>
        <p:nvSpPr>
          <p:cNvPr id="26" name="TextBox 25"/>
          <p:cNvSpPr txBox="1"/>
          <p:nvPr/>
        </p:nvSpPr>
        <p:spPr>
          <a:xfrm>
            <a:off x="7383982" y="484999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2</a:t>
            </a:r>
            <a:endParaRPr lang="en-IE" dirty="0"/>
          </a:p>
        </p:txBody>
      </p:sp>
      <p:sp>
        <p:nvSpPr>
          <p:cNvPr id="27" name="TextBox 26"/>
          <p:cNvSpPr txBox="1"/>
          <p:nvPr/>
        </p:nvSpPr>
        <p:spPr>
          <a:xfrm>
            <a:off x="6383238" y="585810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3</a:t>
            </a:r>
            <a:endParaRPr lang="en-IE" dirty="0"/>
          </a:p>
        </p:txBody>
      </p:sp>
      <p:sp>
        <p:nvSpPr>
          <p:cNvPr id="28" name="TextBox 27"/>
          <p:cNvSpPr txBox="1"/>
          <p:nvPr/>
        </p:nvSpPr>
        <p:spPr>
          <a:xfrm>
            <a:off x="5015086" y="578610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4</a:t>
            </a:r>
            <a:endParaRPr lang="en-IE" dirty="0"/>
          </a:p>
        </p:txBody>
      </p:sp>
      <p:sp>
        <p:nvSpPr>
          <p:cNvPr id="29" name="TextBox 28"/>
          <p:cNvSpPr txBox="1"/>
          <p:nvPr/>
        </p:nvSpPr>
        <p:spPr>
          <a:xfrm>
            <a:off x="4006974" y="477798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5</a:t>
            </a:r>
            <a:endParaRPr lang="en-IE" dirty="0"/>
          </a:p>
        </p:txBody>
      </p:sp>
      <p:sp>
        <p:nvSpPr>
          <p:cNvPr id="30" name="TextBox 29"/>
          <p:cNvSpPr txBox="1"/>
          <p:nvPr/>
        </p:nvSpPr>
        <p:spPr>
          <a:xfrm>
            <a:off x="3999606" y="328498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6</a:t>
            </a:r>
            <a:endParaRPr lang="en-IE" dirty="0"/>
          </a:p>
        </p:txBody>
      </p:sp>
      <p:sp>
        <p:nvSpPr>
          <p:cNvPr id="31" name="TextBox 30"/>
          <p:cNvSpPr txBox="1"/>
          <p:nvPr/>
        </p:nvSpPr>
        <p:spPr>
          <a:xfrm>
            <a:off x="4871070" y="242088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7</a:t>
            </a:r>
            <a:endParaRPr lang="en-IE" dirty="0"/>
          </a:p>
        </p:txBody>
      </p:sp>
      <p:sp>
        <p:nvSpPr>
          <p:cNvPr id="32" name="TextBox 31"/>
          <p:cNvSpPr txBox="1"/>
          <p:nvPr/>
        </p:nvSpPr>
        <p:spPr>
          <a:xfrm>
            <a:off x="3148507" y="5858108"/>
            <a:ext cx="8342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3600" b="1" dirty="0" smtClean="0"/>
              <a:t>Tail</a:t>
            </a:r>
            <a:endParaRPr lang="en-IE" sz="2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7517404" y="1805483"/>
            <a:ext cx="1184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3600" b="1" dirty="0" smtClean="0"/>
              <a:t>Head</a:t>
            </a:r>
            <a:endParaRPr lang="en-IE" sz="2400" b="1" dirty="0"/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6823316" y="2420888"/>
            <a:ext cx="744370" cy="52322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3999606" y="5786100"/>
            <a:ext cx="783550" cy="33361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095206" y="2996952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43</a:t>
            </a:r>
            <a:endParaRPr lang="en-IE" dirty="0"/>
          </a:p>
        </p:txBody>
      </p:sp>
      <p:sp>
        <p:nvSpPr>
          <p:cNvPr id="42" name="TextBox 41"/>
          <p:cNvSpPr txBox="1"/>
          <p:nvPr/>
        </p:nvSpPr>
        <p:spPr>
          <a:xfrm>
            <a:off x="6815286" y="3625860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12</a:t>
            </a:r>
            <a:endParaRPr lang="en-IE" dirty="0"/>
          </a:p>
        </p:txBody>
      </p:sp>
      <p:sp>
        <p:nvSpPr>
          <p:cNvPr id="43" name="TextBox 42"/>
          <p:cNvSpPr txBox="1"/>
          <p:nvPr/>
        </p:nvSpPr>
        <p:spPr>
          <a:xfrm>
            <a:off x="6769191" y="4561964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35</a:t>
            </a:r>
            <a:endParaRPr lang="en-IE" dirty="0"/>
          </a:p>
        </p:txBody>
      </p:sp>
      <p:sp>
        <p:nvSpPr>
          <p:cNvPr id="44" name="TextBox 43"/>
          <p:cNvSpPr txBox="1"/>
          <p:nvPr/>
        </p:nvSpPr>
        <p:spPr>
          <a:xfrm>
            <a:off x="6095206" y="530120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99</a:t>
            </a:r>
            <a:endParaRPr lang="en-IE" dirty="0"/>
          </a:p>
        </p:txBody>
      </p:sp>
      <p:sp>
        <p:nvSpPr>
          <p:cNvPr id="45" name="TextBox 44"/>
          <p:cNvSpPr txBox="1"/>
          <p:nvPr/>
        </p:nvSpPr>
        <p:spPr>
          <a:xfrm>
            <a:off x="5159102" y="5282044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22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6928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8" y="1916832"/>
            <a:ext cx="10729192" cy="172819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14350" indent="-457200"/>
            <a:r>
              <a:rPr lang="en-IE" sz="2800" dirty="0">
                <a:cs typeface="Courier New" panose="02070309020205020404" pitchFamily="49" charset="0"/>
              </a:rPr>
              <a:t>O</a:t>
            </a:r>
            <a:r>
              <a:rPr lang="en-IE" sz="2800" dirty="0" smtClean="0">
                <a:cs typeface="Courier New" panose="02070309020205020404" pitchFamily="49" charset="0"/>
              </a:rPr>
              <a:t>r</a:t>
            </a:r>
          </a:p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Head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Tail;</a:t>
            </a:r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Circular Queues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26356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269954" y="2827884"/>
            <a:ext cx="3240360" cy="316835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Circular 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err="1" smtClean="0"/>
              <a:t>AddToQ</a:t>
            </a:r>
            <a:r>
              <a:rPr lang="en-IE" dirty="0" smtClean="0"/>
              <a:t>(17)</a:t>
            </a:r>
          </a:p>
        </p:txBody>
      </p:sp>
      <p:sp>
        <p:nvSpPr>
          <p:cNvPr id="7" name="Oval 6"/>
          <p:cNvSpPr/>
          <p:nvPr/>
        </p:nvSpPr>
        <p:spPr>
          <a:xfrm>
            <a:off x="5015086" y="3501008"/>
            <a:ext cx="1800200" cy="1800200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8" name="Straight Connector 7"/>
          <p:cNvCxnSpPr>
            <a:stCxn id="7" idx="1"/>
          </p:cNvCxnSpPr>
          <p:nvPr/>
        </p:nvCxnSpPr>
        <p:spPr>
          <a:xfrm flipH="1" flipV="1">
            <a:off x="4799062" y="3284984"/>
            <a:ext cx="479657" cy="479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endCxn id="4" idx="0"/>
          </p:cNvCxnSpPr>
          <p:nvPr/>
        </p:nvCxnSpPr>
        <p:spPr>
          <a:xfrm flipV="1">
            <a:off x="5890134" y="2827884"/>
            <a:ext cx="0" cy="6731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7" idx="7"/>
            <a:endCxn id="4" idx="7"/>
          </p:cNvCxnSpPr>
          <p:nvPr/>
        </p:nvCxnSpPr>
        <p:spPr>
          <a:xfrm flipV="1">
            <a:off x="6551653" y="3291878"/>
            <a:ext cx="484121" cy="4727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815286" y="4401108"/>
            <a:ext cx="6950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5"/>
            <a:endCxn id="4" idx="5"/>
          </p:cNvCxnSpPr>
          <p:nvPr/>
        </p:nvCxnSpPr>
        <p:spPr>
          <a:xfrm>
            <a:off x="6551653" y="5037575"/>
            <a:ext cx="484121" cy="4946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7" idx="4"/>
            <a:endCxn id="4" idx="4"/>
          </p:cNvCxnSpPr>
          <p:nvPr/>
        </p:nvCxnSpPr>
        <p:spPr>
          <a:xfrm flipH="1">
            <a:off x="5890134" y="5301208"/>
            <a:ext cx="25052" cy="6950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7" idx="3"/>
            <a:endCxn id="4" idx="3"/>
          </p:cNvCxnSpPr>
          <p:nvPr/>
        </p:nvCxnSpPr>
        <p:spPr>
          <a:xfrm flipH="1">
            <a:off x="4744494" y="5037575"/>
            <a:ext cx="534225" cy="4946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7" idx="2"/>
            <a:endCxn id="4" idx="2"/>
          </p:cNvCxnSpPr>
          <p:nvPr/>
        </p:nvCxnSpPr>
        <p:spPr>
          <a:xfrm flipH="1">
            <a:off x="4269954" y="4401108"/>
            <a:ext cx="745132" cy="109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455907" y="242088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0</a:t>
            </a:r>
            <a:endParaRPr lang="en-IE" dirty="0"/>
          </a:p>
        </p:txBody>
      </p:sp>
      <p:sp>
        <p:nvSpPr>
          <p:cNvPr id="25" name="TextBox 24"/>
          <p:cNvSpPr txBox="1"/>
          <p:nvPr/>
        </p:nvSpPr>
        <p:spPr>
          <a:xfrm>
            <a:off x="7391350" y="340983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1</a:t>
            </a:r>
            <a:endParaRPr lang="en-IE" dirty="0"/>
          </a:p>
        </p:txBody>
      </p:sp>
      <p:sp>
        <p:nvSpPr>
          <p:cNvPr id="26" name="TextBox 25"/>
          <p:cNvSpPr txBox="1"/>
          <p:nvPr/>
        </p:nvSpPr>
        <p:spPr>
          <a:xfrm>
            <a:off x="7383982" y="484999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2</a:t>
            </a:r>
            <a:endParaRPr lang="en-IE" dirty="0"/>
          </a:p>
        </p:txBody>
      </p:sp>
      <p:sp>
        <p:nvSpPr>
          <p:cNvPr id="27" name="TextBox 26"/>
          <p:cNvSpPr txBox="1"/>
          <p:nvPr/>
        </p:nvSpPr>
        <p:spPr>
          <a:xfrm>
            <a:off x="6383238" y="585810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3</a:t>
            </a:r>
            <a:endParaRPr lang="en-IE" dirty="0"/>
          </a:p>
        </p:txBody>
      </p:sp>
      <p:sp>
        <p:nvSpPr>
          <p:cNvPr id="28" name="TextBox 27"/>
          <p:cNvSpPr txBox="1"/>
          <p:nvPr/>
        </p:nvSpPr>
        <p:spPr>
          <a:xfrm>
            <a:off x="5015086" y="578610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4</a:t>
            </a:r>
            <a:endParaRPr lang="en-IE" dirty="0"/>
          </a:p>
        </p:txBody>
      </p:sp>
      <p:sp>
        <p:nvSpPr>
          <p:cNvPr id="29" name="TextBox 28"/>
          <p:cNvSpPr txBox="1"/>
          <p:nvPr/>
        </p:nvSpPr>
        <p:spPr>
          <a:xfrm>
            <a:off x="4006974" y="477798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5</a:t>
            </a:r>
            <a:endParaRPr lang="en-IE" dirty="0"/>
          </a:p>
        </p:txBody>
      </p:sp>
      <p:sp>
        <p:nvSpPr>
          <p:cNvPr id="30" name="TextBox 29"/>
          <p:cNvSpPr txBox="1"/>
          <p:nvPr/>
        </p:nvSpPr>
        <p:spPr>
          <a:xfrm>
            <a:off x="3999606" y="328498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6</a:t>
            </a:r>
            <a:endParaRPr lang="en-IE" dirty="0"/>
          </a:p>
        </p:txBody>
      </p:sp>
      <p:sp>
        <p:nvSpPr>
          <p:cNvPr id="31" name="TextBox 30"/>
          <p:cNvSpPr txBox="1"/>
          <p:nvPr/>
        </p:nvSpPr>
        <p:spPr>
          <a:xfrm>
            <a:off x="4871070" y="242088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7</a:t>
            </a:r>
            <a:endParaRPr lang="en-IE" dirty="0"/>
          </a:p>
        </p:txBody>
      </p:sp>
      <p:sp>
        <p:nvSpPr>
          <p:cNvPr id="32" name="TextBox 31"/>
          <p:cNvSpPr txBox="1"/>
          <p:nvPr/>
        </p:nvSpPr>
        <p:spPr>
          <a:xfrm>
            <a:off x="2566814" y="3645024"/>
            <a:ext cx="8342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3600" b="1" dirty="0" smtClean="0"/>
              <a:t>Tail</a:t>
            </a:r>
            <a:endParaRPr lang="en-IE" sz="2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8510666" y="4222829"/>
            <a:ext cx="1184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3600" b="1" dirty="0" smtClean="0"/>
              <a:t>Head</a:t>
            </a:r>
            <a:endParaRPr lang="en-IE" sz="2400" b="1" dirty="0"/>
          </a:p>
        </p:txBody>
      </p:sp>
      <p:cxnSp>
        <p:nvCxnSpPr>
          <p:cNvPr id="36" name="Straight Arrow Connector 35"/>
          <p:cNvCxnSpPr>
            <a:stCxn id="34" idx="1"/>
          </p:cNvCxnSpPr>
          <p:nvPr/>
        </p:nvCxnSpPr>
        <p:spPr>
          <a:xfrm flipH="1">
            <a:off x="7510314" y="4545995"/>
            <a:ext cx="1000352" cy="23199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3417913" y="3906634"/>
            <a:ext cx="78355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769191" y="4561964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35</a:t>
            </a:r>
            <a:endParaRPr lang="en-IE" dirty="0"/>
          </a:p>
        </p:txBody>
      </p:sp>
      <p:sp>
        <p:nvSpPr>
          <p:cNvPr id="44" name="TextBox 43"/>
          <p:cNvSpPr txBox="1"/>
          <p:nvPr/>
        </p:nvSpPr>
        <p:spPr>
          <a:xfrm>
            <a:off x="6095206" y="530120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99</a:t>
            </a:r>
            <a:endParaRPr lang="en-IE" dirty="0"/>
          </a:p>
        </p:txBody>
      </p:sp>
      <p:sp>
        <p:nvSpPr>
          <p:cNvPr id="45" name="TextBox 44"/>
          <p:cNvSpPr txBox="1"/>
          <p:nvPr/>
        </p:nvSpPr>
        <p:spPr>
          <a:xfrm>
            <a:off x="5159102" y="5282044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22</a:t>
            </a:r>
            <a:endParaRPr lang="en-IE" dirty="0"/>
          </a:p>
        </p:txBody>
      </p:sp>
      <p:sp>
        <p:nvSpPr>
          <p:cNvPr id="33" name="TextBox 32"/>
          <p:cNvSpPr txBox="1"/>
          <p:nvPr/>
        </p:nvSpPr>
        <p:spPr>
          <a:xfrm>
            <a:off x="4511030" y="458112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68</a:t>
            </a:r>
            <a:endParaRPr lang="en-IE" dirty="0"/>
          </a:p>
        </p:txBody>
      </p:sp>
      <p:sp>
        <p:nvSpPr>
          <p:cNvPr id="35" name="TextBox 34"/>
          <p:cNvSpPr txBox="1"/>
          <p:nvPr/>
        </p:nvSpPr>
        <p:spPr>
          <a:xfrm>
            <a:off x="4439022" y="369786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54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92357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269954" y="2827884"/>
            <a:ext cx="3240360" cy="316835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Circular 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err="1" smtClean="0"/>
              <a:t>AddToQ</a:t>
            </a:r>
            <a:r>
              <a:rPr lang="en-IE" dirty="0" smtClean="0"/>
              <a:t>(81)</a:t>
            </a:r>
          </a:p>
        </p:txBody>
      </p:sp>
      <p:sp>
        <p:nvSpPr>
          <p:cNvPr id="7" name="Oval 6"/>
          <p:cNvSpPr/>
          <p:nvPr/>
        </p:nvSpPr>
        <p:spPr>
          <a:xfrm>
            <a:off x="5015086" y="3501008"/>
            <a:ext cx="1800200" cy="1800200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8" name="Straight Connector 7"/>
          <p:cNvCxnSpPr>
            <a:stCxn id="7" idx="1"/>
          </p:cNvCxnSpPr>
          <p:nvPr/>
        </p:nvCxnSpPr>
        <p:spPr>
          <a:xfrm flipH="1" flipV="1">
            <a:off x="4799062" y="3284984"/>
            <a:ext cx="479657" cy="479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endCxn id="4" idx="0"/>
          </p:cNvCxnSpPr>
          <p:nvPr/>
        </p:nvCxnSpPr>
        <p:spPr>
          <a:xfrm flipV="1">
            <a:off x="5890134" y="2827884"/>
            <a:ext cx="0" cy="6731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7" idx="7"/>
            <a:endCxn id="4" idx="7"/>
          </p:cNvCxnSpPr>
          <p:nvPr/>
        </p:nvCxnSpPr>
        <p:spPr>
          <a:xfrm flipV="1">
            <a:off x="6551653" y="3291878"/>
            <a:ext cx="484121" cy="4727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815286" y="4401108"/>
            <a:ext cx="6950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5"/>
            <a:endCxn id="4" idx="5"/>
          </p:cNvCxnSpPr>
          <p:nvPr/>
        </p:nvCxnSpPr>
        <p:spPr>
          <a:xfrm>
            <a:off x="6551653" y="5037575"/>
            <a:ext cx="484121" cy="4946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7" idx="4"/>
            <a:endCxn id="4" idx="4"/>
          </p:cNvCxnSpPr>
          <p:nvPr/>
        </p:nvCxnSpPr>
        <p:spPr>
          <a:xfrm flipH="1">
            <a:off x="5890134" y="5301208"/>
            <a:ext cx="25052" cy="6950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7" idx="3"/>
            <a:endCxn id="4" idx="3"/>
          </p:cNvCxnSpPr>
          <p:nvPr/>
        </p:nvCxnSpPr>
        <p:spPr>
          <a:xfrm flipH="1">
            <a:off x="4744494" y="5037575"/>
            <a:ext cx="534225" cy="4946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7" idx="2"/>
            <a:endCxn id="4" idx="2"/>
          </p:cNvCxnSpPr>
          <p:nvPr/>
        </p:nvCxnSpPr>
        <p:spPr>
          <a:xfrm flipH="1">
            <a:off x="4269954" y="4401108"/>
            <a:ext cx="745132" cy="109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455907" y="242088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0</a:t>
            </a:r>
            <a:endParaRPr lang="en-IE" dirty="0"/>
          </a:p>
        </p:txBody>
      </p:sp>
      <p:sp>
        <p:nvSpPr>
          <p:cNvPr id="25" name="TextBox 24"/>
          <p:cNvSpPr txBox="1"/>
          <p:nvPr/>
        </p:nvSpPr>
        <p:spPr>
          <a:xfrm>
            <a:off x="7391350" y="340983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1</a:t>
            </a:r>
            <a:endParaRPr lang="en-IE" dirty="0"/>
          </a:p>
        </p:txBody>
      </p:sp>
      <p:sp>
        <p:nvSpPr>
          <p:cNvPr id="26" name="TextBox 25"/>
          <p:cNvSpPr txBox="1"/>
          <p:nvPr/>
        </p:nvSpPr>
        <p:spPr>
          <a:xfrm>
            <a:off x="7383982" y="484999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2</a:t>
            </a:r>
            <a:endParaRPr lang="en-IE" dirty="0"/>
          </a:p>
        </p:txBody>
      </p:sp>
      <p:sp>
        <p:nvSpPr>
          <p:cNvPr id="27" name="TextBox 26"/>
          <p:cNvSpPr txBox="1"/>
          <p:nvPr/>
        </p:nvSpPr>
        <p:spPr>
          <a:xfrm>
            <a:off x="6383238" y="585810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3</a:t>
            </a:r>
            <a:endParaRPr lang="en-IE" dirty="0"/>
          </a:p>
        </p:txBody>
      </p:sp>
      <p:sp>
        <p:nvSpPr>
          <p:cNvPr id="28" name="TextBox 27"/>
          <p:cNvSpPr txBox="1"/>
          <p:nvPr/>
        </p:nvSpPr>
        <p:spPr>
          <a:xfrm>
            <a:off x="5015086" y="578610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4</a:t>
            </a:r>
            <a:endParaRPr lang="en-IE" dirty="0"/>
          </a:p>
        </p:txBody>
      </p:sp>
      <p:sp>
        <p:nvSpPr>
          <p:cNvPr id="29" name="TextBox 28"/>
          <p:cNvSpPr txBox="1"/>
          <p:nvPr/>
        </p:nvSpPr>
        <p:spPr>
          <a:xfrm>
            <a:off x="4006974" y="477798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5</a:t>
            </a:r>
            <a:endParaRPr lang="en-IE" dirty="0"/>
          </a:p>
        </p:txBody>
      </p:sp>
      <p:sp>
        <p:nvSpPr>
          <p:cNvPr id="30" name="TextBox 29"/>
          <p:cNvSpPr txBox="1"/>
          <p:nvPr/>
        </p:nvSpPr>
        <p:spPr>
          <a:xfrm>
            <a:off x="3999606" y="328498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6</a:t>
            </a:r>
            <a:endParaRPr lang="en-IE" dirty="0"/>
          </a:p>
        </p:txBody>
      </p:sp>
      <p:sp>
        <p:nvSpPr>
          <p:cNvPr id="31" name="TextBox 30"/>
          <p:cNvSpPr txBox="1"/>
          <p:nvPr/>
        </p:nvSpPr>
        <p:spPr>
          <a:xfrm>
            <a:off x="4871070" y="242088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7</a:t>
            </a:r>
            <a:endParaRPr lang="en-IE" dirty="0"/>
          </a:p>
        </p:txBody>
      </p:sp>
      <p:sp>
        <p:nvSpPr>
          <p:cNvPr id="32" name="TextBox 31"/>
          <p:cNvSpPr txBox="1"/>
          <p:nvPr/>
        </p:nvSpPr>
        <p:spPr>
          <a:xfrm>
            <a:off x="3380437" y="2204864"/>
            <a:ext cx="8342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3600" b="1" dirty="0" smtClean="0"/>
              <a:t>Tail</a:t>
            </a:r>
            <a:endParaRPr lang="en-IE" sz="2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8510666" y="4222829"/>
            <a:ext cx="1184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3600" b="1" dirty="0" smtClean="0"/>
              <a:t>Head</a:t>
            </a:r>
            <a:endParaRPr lang="en-IE" sz="2400" b="1" dirty="0"/>
          </a:p>
        </p:txBody>
      </p:sp>
      <p:cxnSp>
        <p:nvCxnSpPr>
          <p:cNvPr id="36" name="Straight Arrow Connector 35"/>
          <p:cNvCxnSpPr>
            <a:stCxn id="34" idx="1"/>
          </p:cNvCxnSpPr>
          <p:nvPr/>
        </p:nvCxnSpPr>
        <p:spPr>
          <a:xfrm flipH="1">
            <a:off x="7510314" y="4545995"/>
            <a:ext cx="1000352" cy="23199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2" idx="3"/>
          </p:cNvCxnSpPr>
          <p:nvPr/>
        </p:nvCxnSpPr>
        <p:spPr>
          <a:xfrm>
            <a:off x="4214640" y="2528030"/>
            <a:ext cx="774533" cy="41607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769191" y="4561964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35</a:t>
            </a:r>
            <a:endParaRPr lang="en-IE" dirty="0"/>
          </a:p>
        </p:txBody>
      </p:sp>
      <p:sp>
        <p:nvSpPr>
          <p:cNvPr id="44" name="TextBox 43"/>
          <p:cNvSpPr txBox="1"/>
          <p:nvPr/>
        </p:nvSpPr>
        <p:spPr>
          <a:xfrm>
            <a:off x="6095206" y="530120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99</a:t>
            </a:r>
            <a:endParaRPr lang="en-IE" dirty="0"/>
          </a:p>
        </p:txBody>
      </p:sp>
      <p:sp>
        <p:nvSpPr>
          <p:cNvPr id="45" name="TextBox 44"/>
          <p:cNvSpPr txBox="1"/>
          <p:nvPr/>
        </p:nvSpPr>
        <p:spPr>
          <a:xfrm>
            <a:off x="5159102" y="5282044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22</a:t>
            </a:r>
            <a:endParaRPr lang="en-IE" dirty="0"/>
          </a:p>
        </p:txBody>
      </p:sp>
      <p:sp>
        <p:nvSpPr>
          <p:cNvPr id="33" name="TextBox 32"/>
          <p:cNvSpPr txBox="1"/>
          <p:nvPr/>
        </p:nvSpPr>
        <p:spPr>
          <a:xfrm>
            <a:off x="4511030" y="458112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68</a:t>
            </a:r>
            <a:endParaRPr lang="en-IE" dirty="0"/>
          </a:p>
        </p:txBody>
      </p:sp>
      <p:sp>
        <p:nvSpPr>
          <p:cNvPr id="35" name="TextBox 34"/>
          <p:cNvSpPr txBox="1"/>
          <p:nvPr/>
        </p:nvSpPr>
        <p:spPr>
          <a:xfrm>
            <a:off x="4439022" y="369786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54</a:t>
            </a:r>
            <a:endParaRPr lang="en-IE" dirty="0"/>
          </a:p>
        </p:txBody>
      </p:sp>
      <p:sp>
        <p:nvSpPr>
          <p:cNvPr id="37" name="TextBox 36"/>
          <p:cNvSpPr txBox="1"/>
          <p:nvPr/>
        </p:nvSpPr>
        <p:spPr>
          <a:xfrm>
            <a:off x="5185015" y="2996952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17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02745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269954" y="2827884"/>
            <a:ext cx="3240360" cy="316835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Circular 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err="1" smtClean="0"/>
              <a:t>AddToQ</a:t>
            </a:r>
            <a:r>
              <a:rPr lang="en-IE" dirty="0" smtClean="0"/>
              <a:t>(43)</a:t>
            </a:r>
          </a:p>
        </p:txBody>
      </p:sp>
      <p:sp>
        <p:nvSpPr>
          <p:cNvPr id="7" name="Oval 6"/>
          <p:cNvSpPr/>
          <p:nvPr/>
        </p:nvSpPr>
        <p:spPr>
          <a:xfrm>
            <a:off x="5015086" y="3501008"/>
            <a:ext cx="1800200" cy="1800200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8" name="Straight Connector 7"/>
          <p:cNvCxnSpPr>
            <a:stCxn id="7" idx="1"/>
          </p:cNvCxnSpPr>
          <p:nvPr/>
        </p:nvCxnSpPr>
        <p:spPr>
          <a:xfrm flipH="1" flipV="1">
            <a:off x="4799062" y="3284984"/>
            <a:ext cx="479657" cy="479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endCxn id="4" idx="0"/>
          </p:cNvCxnSpPr>
          <p:nvPr/>
        </p:nvCxnSpPr>
        <p:spPr>
          <a:xfrm flipV="1">
            <a:off x="5890134" y="2827884"/>
            <a:ext cx="0" cy="6731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7" idx="7"/>
            <a:endCxn id="4" idx="7"/>
          </p:cNvCxnSpPr>
          <p:nvPr/>
        </p:nvCxnSpPr>
        <p:spPr>
          <a:xfrm flipV="1">
            <a:off x="6551653" y="3291878"/>
            <a:ext cx="484121" cy="4727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815286" y="4401108"/>
            <a:ext cx="6950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5"/>
            <a:endCxn id="4" idx="5"/>
          </p:cNvCxnSpPr>
          <p:nvPr/>
        </p:nvCxnSpPr>
        <p:spPr>
          <a:xfrm>
            <a:off x="6551653" y="5037575"/>
            <a:ext cx="484121" cy="4946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7" idx="4"/>
            <a:endCxn id="4" idx="4"/>
          </p:cNvCxnSpPr>
          <p:nvPr/>
        </p:nvCxnSpPr>
        <p:spPr>
          <a:xfrm flipH="1">
            <a:off x="5890134" y="5301208"/>
            <a:ext cx="25052" cy="6950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7" idx="3"/>
            <a:endCxn id="4" idx="3"/>
          </p:cNvCxnSpPr>
          <p:nvPr/>
        </p:nvCxnSpPr>
        <p:spPr>
          <a:xfrm flipH="1">
            <a:off x="4744494" y="5037575"/>
            <a:ext cx="534225" cy="4946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7" idx="2"/>
            <a:endCxn id="4" idx="2"/>
          </p:cNvCxnSpPr>
          <p:nvPr/>
        </p:nvCxnSpPr>
        <p:spPr>
          <a:xfrm flipH="1">
            <a:off x="4269954" y="4401108"/>
            <a:ext cx="745132" cy="109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455907" y="242088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0</a:t>
            </a:r>
            <a:endParaRPr lang="en-IE" dirty="0"/>
          </a:p>
        </p:txBody>
      </p:sp>
      <p:sp>
        <p:nvSpPr>
          <p:cNvPr id="25" name="TextBox 24"/>
          <p:cNvSpPr txBox="1"/>
          <p:nvPr/>
        </p:nvSpPr>
        <p:spPr>
          <a:xfrm>
            <a:off x="7391350" y="340983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1</a:t>
            </a:r>
            <a:endParaRPr lang="en-IE" dirty="0"/>
          </a:p>
        </p:txBody>
      </p:sp>
      <p:sp>
        <p:nvSpPr>
          <p:cNvPr id="26" name="TextBox 25"/>
          <p:cNvSpPr txBox="1"/>
          <p:nvPr/>
        </p:nvSpPr>
        <p:spPr>
          <a:xfrm>
            <a:off x="7383982" y="484999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2</a:t>
            </a:r>
            <a:endParaRPr lang="en-IE" dirty="0"/>
          </a:p>
        </p:txBody>
      </p:sp>
      <p:sp>
        <p:nvSpPr>
          <p:cNvPr id="27" name="TextBox 26"/>
          <p:cNvSpPr txBox="1"/>
          <p:nvPr/>
        </p:nvSpPr>
        <p:spPr>
          <a:xfrm>
            <a:off x="6383238" y="585810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3</a:t>
            </a:r>
            <a:endParaRPr lang="en-IE" dirty="0"/>
          </a:p>
        </p:txBody>
      </p:sp>
      <p:sp>
        <p:nvSpPr>
          <p:cNvPr id="28" name="TextBox 27"/>
          <p:cNvSpPr txBox="1"/>
          <p:nvPr/>
        </p:nvSpPr>
        <p:spPr>
          <a:xfrm>
            <a:off x="5015086" y="578610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4</a:t>
            </a:r>
            <a:endParaRPr lang="en-IE" dirty="0"/>
          </a:p>
        </p:txBody>
      </p:sp>
      <p:sp>
        <p:nvSpPr>
          <p:cNvPr id="29" name="TextBox 28"/>
          <p:cNvSpPr txBox="1"/>
          <p:nvPr/>
        </p:nvSpPr>
        <p:spPr>
          <a:xfrm>
            <a:off x="4006974" y="477798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5</a:t>
            </a:r>
            <a:endParaRPr lang="en-IE" dirty="0"/>
          </a:p>
        </p:txBody>
      </p:sp>
      <p:sp>
        <p:nvSpPr>
          <p:cNvPr id="30" name="TextBox 29"/>
          <p:cNvSpPr txBox="1"/>
          <p:nvPr/>
        </p:nvSpPr>
        <p:spPr>
          <a:xfrm>
            <a:off x="3999606" y="328498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6</a:t>
            </a:r>
            <a:endParaRPr lang="en-IE" dirty="0"/>
          </a:p>
        </p:txBody>
      </p:sp>
      <p:sp>
        <p:nvSpPr>
          <p:cNvPr id="31" name="TextBox 30"/>
          <p:cNvSpPr txBox="1"/>
          <p:nvPr/>
        </p:nvSpPr>
        <p:spPr>
          <a:xfrm>
            <a:off x="4871070" y="242088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7</a:t>
            </a:r>
            <a:endParaRPr lang="en-IE" dirty="0"/>
          </a:p>
        </p:txBody>
      </p:sp>
      <p:sp>
        <p:nvSpPr>
          <p:cNvPr id="32" name="TextBox 31"/>
          <p:cNvSpPr txBox="1"/>
          <p:nvPr/>
        </p:nvSpPr>
        <p:spPr>
          <a:xfrm>
            <a:off x="7292935" y="1776543"/>
            <a:ext cx="8342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3600" b="1" dirty="0" smtClean="0"/>
              <a:t>Tail</a:t>
            </a:r>
            <a:endParaRPr lang="en-IE" sz="2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8510666" y="4222829"/>
            <a:ext cx="1184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3600" b="1" dirty="0" smtClean="0"/>
              <a:t>Head</a:t>
            </a:r>
            <a:endParaRPr lang="en-IE" sz="2400" b="1" dirty="0"/>
          </a:p>
        </p:txBody>
      </p:sp>
      <p:cxnSp>
        <p:nvCxnSpPr>
          <p:cNvPr id="36" name="Straight Arrow Connector 35"/>
          <p:cNvCxnSpPr>
            <a:stCxn id="34" idx="1"/>
          </p:cNvCxnSpPr>
          <p:nvPr/>
        </p:nvCxnSpPr>
        <p:spPr>
          <a:xfrm flipH="1">
            <a:off x="7510314" y="4545995"/>
            <a:ext cx="1000352" cy="23199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6799257" y="2348880"/>
            <a:ext cx="825021" cy="58486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769191" y="4561964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35</a:t>
            </a:r>
            <a:endParaRPr lang="en-IE" dirty="0"/>
          </a:p>
        </p:txBody>
      </p:sp>
      <p:sp>
        <p:nvSpPr>
          <p:cNvPr id="44" name="TextBox 43"/>
          <p:cNvSpPr txBox="1"/>
          <p:nvPr/>
        </p:nvSpPr>
        <p:spPr>
          <a:xfrm>
            <a:off x="6095206" y="530120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99</a:t>
            </a:r>
            <a:endParaRPr lang="en-IE" dirty="0"/>
          </a:p>
        </p:txBody>
      </p:sp>
      <p:sp>
        <p:nvSpPr>
          <p:cNvPr id="45" name="TextBox 44"/>
          <p:cNvSpPr txBox="1"/>
          <p:nvPr/>
        </p:nvSpPr>
        <p:spPr>
          <a:xfrm>
            <a:off x="5159102" y="5282044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22</a:t>
            </a:r>
            <a:endParaRPr lang="en-IE" dirty="0"/>
          </a:p>
        </p:txBody>
      </p:sp>
      <p:sp>
        <p:nvSpPr>
          <p:cNvPr id="33" name="TextBox 32"/>
          <p:cNvSpPr txBox="1"/>
          <p:nvPr/>
        </p:nvSpPr>
        <p:spPr>
          <a:xfrm>
            <a:off x="4511030" y="458112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68</a:t>
            </a:r>
            <a:endParaRPr lang="en-IE" dirty="0"/>
          </a:p>
        </p:txBody>
      </p:sp>
      <p:sp>
        <p:nvSpPr>
          <p:cNvPr id="35" name="TextBox 34"/>
          <p:cNvSpPr txBox="1"/>
          <p:nvPr/>
        </p:nvSpPr>
        <p:spPr>
          <a:xfrm>
            <a:off x="4439022" y="369786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54</a:t>
            </a:r>
            <a:endParaRPr lang="en-IE" dirty="0"/>
          </a:p>
        </p:txBody>
      </p:sp>
      <p:sp>
        <p:nvSpPr>
          <p:cNvPr id="37" name="TextBox 36"/>
          <p:cNvSpPr txBox="1"/>
          <p:nvPr/>
        </p:nvSpPr>
        <p:spPr>
          <a:xfrm>
            <a:off x="5185015" y="2996952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17</a:t>
            </a:r>
            <a:endParaRPr lang="en-IE" dirty="0"/>
          </a:p>
        </p:txBody>
      </p:sp>
      <p:sp>
        <p:nvSpPr>
          <p:cNvPr id="39" name="TextBox 38"/>
          <p:cNvSpPr txBox="1"/>
          <p:nvPr/>
        </p:nvSpPr>
        <p:spPr>
          <a:xfrm>
            <a:off x="6049111" y="297778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81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74152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269954" y="2827884"/>
            <a:ext cx="3240360" cy="316835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Circular 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Queue is Full!</a:t>
            </a:r>
          </a:p>
        </p:txBody>
      </p:sp>
      <p:sp>
        <p:nvSpPr>
          <p:cNvPr id="7" name="Oval 6"/>
          <p:cNvSpPr/>
          <p:nvPr/>
        </p:nvSpPr>
        <p:spPr>
          <a:xfrm>
            <a:off x="5015086" y="3501008"/>
            <a:ext cx="1800200" cy="1800200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8" name="Straight Connector 7"/>
          <p:cNvCxnSpPr>
            <a:stCxn id="7" idx="1"/>
          </p:cNvCxnSpPr>
          <p:nvPr/>
        </p:nvCxnSpPr>
        <p:spPr>
          <a:xfrm flipH="1" flipV="1">
            <a:off x="4799062" y="3284984"/>
            <a:ext cx="479657" cy="479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endCxn id="4" idx="0"/>
          </p:cNvCxnSpPr>
          <p:nvPr/>
        </p:nvCxnSpPr>
        <p:spPr>
          <a:xfrm flipV="1">
            <a:off x="5890134" y="2827884"/>
            <a:ext cx="0" cy="6731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7" idx="7"/>
            <a:endCxn id="4" idx="7"/>
          </p:cNvCxnSpPr>
          <p:nvPr/>
        </p:nvCxnSpPr>
        <p:spPr>
          <a:xfrm flipV="1">
            <a:off x="6551653" y="3291878"/>
            <a:ext cx="484121" cy="4727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815286" y="4401108"/>
            <a:ext cx="6950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5"/>
            <a:endCxn id="4" idx="5"/>
          </p:cNvCxnSpPr>
          <p:nvPr/>
        </p:nvCxnSpPr>
        <p:spPr>
          <a:xfrm>
            <a:off x="6551653" y="5037575"/>
            <a:ext cx="484121" cy="4946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7" idx="4"/>
            <a:endCxn id="4" idx="4"/>
          </p:cNvCxnSpPr>
          <p:nvPr/>
        </p:nvCxnSpPr>
        <p:spPr>
          <a:xfrm flipH="1">
            <a:off x="5890134" y="5301208"/>
            <a:ext cx="25052" cy="6950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7" idx="3"/>
            <a:endCxn id="4" idx="3"/>
          </p:cNvCxnSpPr>
          <p:nvPr/>
        </p:nvCxnSpPr>
        <p:spPr>
          <a:xfrm flipH="1">
            <a:off x="4744494" y="5037575"/>
            <a:ext cx="534225" cy="4946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7" idx="2"/>
            <a:endCxn id="4" idx="2"/>
          </p:cNvCxnSpPr>
          <p:nvPr/>
        </p:nvCxnSpPr>
        <p:spPr>
          <a:xfrm flipH="1">
            <a:off x="4269954" y="4401108"/>
            <a:ext cx="745132" cy="109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455907" y="242088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0</a:t>
            </a:r>
            <a:endParaRPr lang="en-IE" dirty="0"/>
          </a:p>
        </p:txBody>
      </p:sp>
      <p:sp>
        <p:nvSpPr>
          <p:cNvPr id="25" name="TextBox 24"/>
          <p:cNvSpPr txBox="1"/>
          <p:nvPr/>
        </p:nvSpPr>
        <p:spPr>
          <a:xfrm>
            <a:off x="7391350" y="340983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1</a:t>
            </a:r>
            <a:endParaRPr lang="en-IE" dirty="0"/>
          </a:p>
        </p:txBody>
      </p:sp>
      <p:sp>
        <p:nvSpPr>
          <p:cNvPr id="26" name="TextBox 25"/>
          <p:cNvSpPr txBox="1"/>
          <p:nvPr/>
        </p:nvSpPr>
        <p:spPr>
          <a:xfrm>
            <a:off x="7383982" y="484999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2</a:t>
            </a:r>
            <a:endParaRPr lang="en-IE" dirty="0"/>
          </a:p>
        </p:txBody>
      </p:sp>
      <p:sp>
        <p:nvSpPr>
          <p:cNvPr id="27" name="TextBox 26"/>
          <p:cNvSpPr txBox="1"/>
          <p:nvPr/>
        </p:nvSpPr>
        <p:spPr>
          <a:xfrm>
            <a:off x="6383238" y="585810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3</a:t>
            </a:r>
            <a:endParaRPr lang="en-IE" dirty="0"/>
          </a:p>
        </p:txBody>
      </p:sp>
      <p:sp>
        <p:nvSpPr>
          <p:cNvPr id="28" name="TextBox 27"/>
          <p:cNvSpPr txBox="1"/>
          <p:nvPr/>
        </p:nvSpPr>
        <p:spPr>
          <a:xfrm>
            <a:off x="5015086" y="578610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4</a:t>
            </a:r>
            <a:endParaRPr lang="en-IE" dirty="0"/>
          </a:p>
        </p:txBody>
      </p:sp>
      <p:sp>
        <p:nvSpPr>
          <p:cNvPr id="29" name="TextBox 28"/>
          <p:cNvSpPr txBox="1"/>
          <p:nvPr/>
        </p:nvSpPr>
        <p:spPr>
          <a:xfrm>
            <a:off x="4006974" y="477798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5</a:t>
            </a:r>
            <a:endParaRPr lang="en-IE" dirty="0"/>
          </a:p>
        </p:txBody>
      </p:sp>
      <p:sp>
        <p:nvSpPr>
          <p:cNvPr id="30" name="TextBox 29"/>
          <p:cNvSpPr txBox="1"/>
          <p:nvPr/>
        </p:nvSpPr>
        <p:spPr>
          <a:xfrm>
            <a:off x="3999606" y="328498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6</a:t>
            </a:r>
            <a:endParaRPr lang="en-IE" dirty="0"/>
          </a:p>
        </p:txBody>
      </p:sp>
      <p:sp>
        <p:nvSpPr>
          <p:cNvPr id="31" name="TextBox 30"/>
          <p:cNvSpPr txBox="1"/>
          <p:nvPr/>
        </p:nvSpPr>
        <p:spPr>
          <a:xfrm>
            <a:off x="4871070" y="242088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7</a:t>
            </a:r>
            <a:endParaRPr lang="en-IE" dirty="0"/>
          </a:p>
        </p:txBody>
      </p:sp>
      <p:sp>
        <p:nvSpPr>
          <p:cNvPr id="32" name="TextBox 31"/>
          <p:cNvSpPr txBox="1"/>
          <p:nvPr/>
        </p:nvSpPr>
        <p:spPr>
          <a:xfrm>
            <a:off x="7885028" y="2348880"/>
            <a:ext cx="8342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3600" b="1" dirty="0" smtClean="0"/>
              <a:t>Tail</a:t>
            </a:r>
            <a:endParaRPr lang="en-IE" sz="2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8510666" y="4222829"/>
            <a:ext cx="1184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3600" b="1" dirty="0" smtClean="0"/>
              <a:t>Head</a:t>
            </a:r>
            <a:endParaRPr lang="en-IE" sz="2400" b="1" dirty="0"/>
          </a:p>
        </p:txBody>
      </p:sp>
      <p:cxnSp>
        <p:nvCxnSpPr>
          <p:cNvPr id="36" name="Straight Arrow Connector 35"/>
          <p:cNvCxnSpPr>
            <a:stCxn id="34" idx="1"/>
          </p:cNvCxnSpPr>
          <p:nvPr/>
        </p:nvCxnSpPr>
        <p:spPr>
          <a:xfrm flipH="1">
            <a:off x="7510314" y="4545995"/>
            <a:ext cx="1000352" cy="23199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7391350" y="2921217"/>
            <a:ext cx="825021" cy="58486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769191" y="4561964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35</a:t>
            </a:r>
            <a:endParaRPr lang="en-IE" dirty="0"/>
          </a:p>
        </p:txBody>
      </p:sp>
      <p:sp>
        <p:nvSpPr>
          <p:cNvPr id="44" name="TextBox 43"/>
          <p:cNvSpPr txBox="1"/>
          <p:nvPr/>
        </p:nvSpPr>
        <p:spPr>
          <a:xfrm>
            <a:off x="6095206" y="530120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99</a:t>
            </a:r>
            <a:endParaRPr lang="en-IE" dirty="0"/>
          </a:p>
        </p:txBody>
      </p:sp>
      <p:sp>
        <p:nvSpPr>
          <p:cNvPr id="45" name="TextBox 44"/>
          <p:cNvSpPr txBox="1"/>
          <p:nvPr/>
        </p:nvSpPr>
        <p:spPr>
          <a:xfrm>
            <a:off x="5159102" y="5282044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22</a:t>
            </a:r>
            <a:endParaRPr lang="en-IE" dirty="0"/>
          </a:p>
        </p:txBody>
      </p:sp>
      <p:sp>
        <p:nvSpPr>
          <p:cNvPr id="33" name="TextBox 32"/>
          <p:cNvSpPr txBox="1"/>
          <p:nvPr/>
        </p:nvSpPr>
        <p:spPr>
          <a:xfrm>
            <a:off x="4511030" y="458112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68</a:t>
            </a:r>
            <a:endParaRPr lang="en-IE" dirty="0"/>
          </a:p>
        </p:txBody>
      </p:sp>
      <p:sp>
        <p:nvSpPr>
          <p:cNvPr id="35" name="TextBox 34"/>
          <p:cNvSpPr txBox="1"/>
          <p:nvPr/>
        </p:nvSpPr>
        <p:spPr>
          <a:xfrm>
            <a:off x="4439022" y="369786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54</a:t>
            </a:r>
            <a:endParaRPr lang="en-IE" dirty="0"/>
          </a:p>
        </p:txBody>
      </p:sp>
      <p:sp>
        <p:nvSpPr>
          <p:cNvPr id="37" name="TextBox 36"/>
          <p:cNvSpPr txBox="1"/>
          <p:nvPr/>
        </p:nvSpPr>
        <p:spPr>
          <a:xfrm>
            <a:off x="5185015" y="2996952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17</a:t>
            </a:r>
            <a:endParaRPr lang="en-IE" dirty="0"/>
          </a:p>
        </p:txBody>
      </p:sp>
      <p:sp>
        <p:nvSpPr>
          <p:cNvPr id="39" name="TextBox 38"/>
          <p:cNvSpPr txBox="1"/>
          <p:nvPr/>
        </p:nvSpPr>
        <p:spPr>
          <a:xfrm>
            <a:off x="6049111" y="297778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81</a:t>
            </a:r>
            <a:endParaRPr lang="en-IE" dirty="0"/>
          </a:p>
        </p:txBody>
      </p:sp>
      <p:sp>
        <p:nvSpPr>
          <p:cNvPr id="40" name="TextBox 39"/>
          <p:cNvSpPr txBox="1"/>
          <p:nvPr/>
        </p:nvSpPr>
        <p:spPr>
          <a:xfrm>
            <a:off x="6841199" y="3645024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43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2916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Circular 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err="1" smtClean="0"/>
              <a:t>AddToQ</a:t>
            </a:r>
            <a:r>
              <a:rPr lang="en-IE" dirty="0" smtClean="0"/>
              <a:t>(N) </a:t>
            </a:r>
          </a:p>
          <a:p>
            <a:pPr lvl="1"/>
            <a:r>
              <a:rPr lang="en-IE" dirty="0" smtClean="0"/>
              <a:t>Increment the </a:t>
            </a:r>
            <a:r>
              <a:rPr lang="en-IE" b="1" dirty="0" smtClean="0"/>
              <a:t>Tail</a:t>
            </a:r>
            <a:r>
              <a:rPr lang="en-IE" dirty="0" smtClean="0"/>
              <a:t> pointer</a:t>
            </a:r>
            <a:r>
              <a:rPr lang="en-IE" dirty="0"/>
              <a:t> </a:t>
            </a:r>
            <a:r>
              <a:rPr lang="en-IE" dirty="0" smtClean="0"/>
              <a:t>% </a:t>
            </a:r>
            <a:r>
              <a:rPr lang="en-IE" b="1" dirty="0" err="1" smtClean="0"/>
              <a:t>MaxSize</a:t>
            </a:r>
            <a:r>
              <a:rPr lang="en-IE" b="1" dirty="0" smtClean="0"/>
              <a:t>, </a:t>
            </a:r>
            <a:r>
              <a:rPr lang="en-IE" dirty="0" smtClean="0"/>
              <a:t>and add </a:t>
            </a:r>
            <a:r>
              <a:rPr lang="en-IE" dirty="0"/>
              <a:t>to the </a:t>
            </a:r>
            <a:r>
              <a:rPr lang="en-IE" b="1" dirty="0" smtClean="0"/>
              <a:t>Tail</a:t>
            </a:r>
            <a:r>
              <a:rPr lang="en-IE" dirty="0" smtClean="0"/>
              <a:t>.</a:t>
            </a:r>
            <a:endParaRPr lang="en-IE" b="1" dirty="0" smtClean="0"/>
          </a:p>
          <a:p>
            <a:endParaRPr lang="en-IE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371894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3902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5910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59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87918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59926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31934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03942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71894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43902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5910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87918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59926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31934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03942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887007" y="4459759"/>
            <a:ext cx="174438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Queue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020994" y="5949280"/>
            <a:ext cx="193854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MaxSize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6" name="Up Arrow 5"/>
          <p:cNvSpPr/>
          <p:nvPr/>
        </p:nvSpPr>
        <p:spPr>
          <a:xfrm>
            <a:off x="8471470" y="5445224"/>
            <a:ext cx="504056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9" name="Rectangle 28"/>
          <p:cNvSpPr/>
          <p:nvPr/>
        </p:nvSpPr>
        <p:spPr>
          <a:xfrm>
            <a:off x="3395567" y="2834697"/>
            <a:ext cx="129554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Head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3784693" y="3470575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6" name="Rectangle 25"/>
          <p:cNvSpPr/>
          <p:nvPr/>
        </p:nvSpPr>
        <p:spPr>
          <a:xfrm>
            <a:off x="6455246" y="2865130"/>
            <a:ext cx="90569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Tail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0" name="Down Arrow 29"/>
          <p:cNvSpPr/>
          <p:nvPr/>
        </p:nvSpPr>
        <p:spPr>
          <a:xfrm>
            <a:off x="6649446" y="3501008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2091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62558" y="1412776"/>
            <a:ext cx="10729192" cy="453650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AddToQ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(N):</a:t>
            </a: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IsFull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= True</a:t>
            </a:r>
          </a:p>
          <a:p>
            <a:pPr marL="857250" lvl="2" indent="0"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“Queue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is Full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”;</a:t>
            </a:r>
          </a:p>
          <a:p>
            <a:pPr marL="857250" lvl="2" indent="0"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Tail &lt;- (Tail + 1) %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MaxSize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857250" lvl="2" indent="0">
              <a:buNone/>
            </a:pPr>
            <a:r>
              <a:rPr lang="en-IE" sz="28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Queue[Tail]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&lt;- N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ENDIF;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Circular Queues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99291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269954" y="2827884"/>
            <a:ext cx="3240360" cy="316835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Circular 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err="1"/>
              <a:t>DeleteFromQ</a:t>
            </a:r>
            <a:r>
              <a:rPr lang="en-IE" dirty="0"/>
              <a:t>() </a:t>
            </a:r>
          </a:p>
        </p:txBody>
      </p:sp>
      <p:sp>
        <p:nvSpPr>
          <p:cNvPr id="7" name="Oval 6"/>
          <p:cNvSpPr/>
          <p:nvPr/>
        </p:nvSpPr>
        <p:spPr>
          <a:xfrm>
            <a:off x="5015086" y="3501008"/>
            <a:ext cx="1800200" cy="1800200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8" name="Straight Connector 7"/>
          <p:cNvCxnSpPr>
            <a:stCxn id="7" idx="1"/>
          </p:cNvCxnSpPr>
          <p:nvPr/>
        </p:nvCxnSpPr>
        <p:spPr>
          <a:xfrm flipH="1" flipV="1">
            <a:off x="4799062" y="3284984"/>
            <a:ext cx="479657" cy="479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endCxn id="4" idx="0"/>
          </p:cNvCxnSpPr>
          <p:nvPr/>
        </p:nvCxnSpPr>
        <p:spPr>
          <a:xfrm flipV="1">
            <a:off x="5890134" y="2827884"/>
            <a:ext cx="0" cy="6731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7" idx="7"/>
            <a:endCxn id="4" idx="7"/>
          </p:cNvCxnSpPr>
          <p:nvPr/>
        </p:nvCxnSpPr>
        <p:spPr>
          <a:xfrm flipV="1">
            <a:off x="6551653" y="3291878"/>
            <a:ext cx="484121" cy="4727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815286" y="4401108"/>
            <a:ext cx="6950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5"/>
            <a:endCxn id="4" idx="5"/>
          </p:cNvCxnSpPr>
          <p:nvPr/>
        </p:nvCxnSpPr>
        <p:spPr>
          <a:xfrm>
            <a:off x="6551653" y="5037575"/>
            <a:ext cx="484121" cy="4946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7" idx="4"/>
            <a:endCxn id="4" idx="4"/>
          </p:cNvCxnSpPr>
          <p:nvPr/>
        </p:nvCxnSpPr>
        <p:spPr>
          <a:xfrm flipH="1">
            <a:off x="5890134" y="5301208"/>
            <a:ext cx="25052" cy="6950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7" idx="3"/>
            <a:endCxn id="4" idx="3"/>
          </p:cNvCxnSpPr>
          <p:nvPr/>
        </p:nvCxnSpPr>
        <p:spPr>
          <a:xfrm flipH="1">
            <a:off x="4744494" y="5037575"/>
            <a:ext cx="534225" cy="4946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7" idx="2"/>
            <a:endCxn id="4" idx="2"/>
          </p:cNvCxnSpPr>
          <p:nvPr/>
        </p:nvCxnSpPr>
        <p:spPr>
          <a:xfrm flipH="1">
            <a:off x="4269954" y="4401108"/>
            <a:ext cx="745132" cy="109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455907" y="242088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0</a:t>
            </a:r>
            <a:endParaRPr lang="en-IE" dirty="0"/>
          </a:p>
        </p:txBody>
      </p:sp>
      <p:sp>
        <p:nvSpPr>
          <p:cNvPr id="25" name="TextBox 24"/>
          <p:cNvSpPr txBox="1"/>
          <p:nvPr/>
        </p:nvSpPr>
        <p:spPr>
          <a:xfrm>
            <a:off x="7391350" y="340983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1</a:t>
            </a:r>
            <a:endParaRPr lang="en-IE" dirty="0"/>
          </a:p>
        </p:txBody>
      </p:sp>
      <p:sp>
        <p:nvSpPr>
          <p:cNvPr id="26" name="TextBox 25"/>
          <p:cNvSpPr txBox="1"/>
          <p:nvPr/>
        </p:nvSpPr>
        <p:spPr>
          <a:xfrm>
            <a:off x="7383982" y="484999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2</a:t>
            </a:r>
            <a:endParaRPr lang="en-IE" dirty="0"/>
          </a:p>
        </p:txBody>
      </p:sp>
      <p:sp>
        <p:nvSpPr>
          <p:cNvPr id="27" name="TextBox 26"/>
          <p:cNvSpPr txBox="1"/>
          <p:nvPr/>
        </p:nvSpPr>
        <p:spPr>
          <a:xfrm>
            <a:off x="6383238" y="585810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3</a:t>
            </a:r>
            <a:endParaRPr lang="en-IE" dirty="0"/>
          </a:p>
        </p:txBody>
      </p:sp>
      <p:sp>
        <p:nvSpPr>
          <p:cNvPr id="28" name="TextBox 27"/>
          <p:cNvSpPr txBox="1"/>
          <p:nvPr/>
        </p:nvSpPr>
        <p:spPr>
          <a:xfrm>
            <a:off x="5015086" y="578610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4</a:t>
            </a:r>
            <a:endParaRPr lang="en-IE" dirty="0"/>
          </a:p>
        </p:txBody>
      </p:sp>
      <p:sp>
        <p:nvSpPr>
          <p:cNvPr id="29" name="TextBox 28"/>
          <p:cNvSpPr txBox="1"/>
          <p:nvPr/>
        </p:nvSpPr>
        <p:spPr>
          <a:xfrm>
            <a:off x="4006974" y="477798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5</a:t>
            </a:r>
            <a:endParaRPr lang="en-IE" dirty="0"/>
          </a:p>
        </p:txBody>
      </p:sp>
      <p:sp>
        <p:nvSpPr>
          <p:cNvPr id="30" name="TextBox 29"/>
          <p:cNvSpPr txBox="1"/>
          <p:nvPr/>
        </p:nvSpPr>
        <p:spPr>
          <a:xfrm>
            <a:off x="3999606" y="328498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6</a:t>
            </a:r>
            <a:endParaRPr lang="en-IE" dirty="0"/>
          </a:p>
        </p:txBody>
      </p:sp>
      <p:sp>
        <p:nvSpPr>
          <p:cNvPr id="31" name="TextBox 30"/>
          <p:cNvSpPr txBox="1"/>
          <p:nvPr/>
        </p:nvSpPr>
        <p:spPr>
          <a:xfrm>
            <a:off x="4871070" y="242088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7</a:t>
            </a:r>
            <a:endParaRPr lang="en-IE" dirty="0"/>
          </a:p>
        </p:txBody>
      </p:sp>
      <p:sp>
        <p:nvSpPr>
          <p:cNvPr id="34" name="TextBox 33"/>
          <p:cNvSpPr txBox="1"/>
          <p:nvPr/>
        </p:nvSpPr>
        <p:spPr>
          <a:xfrm>
            <a:off x="7517404" y="1805483"/>
            <a:ext cx="1184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3600" b="1" dirty="0" smtClean="0"/>
              <a:t>Head</a:t>
            </a:r>
            <a:endParaRPr lang="en-IE" sz="2400" b="1" dirty="0"/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6823316" y="2420888"/>
            <a:ext cx="744370" cy="52322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095206" y="2996952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43</a:t>
            </a:r>
            <a:endParaRPr lang="en-IE" dirty="0"/>
          </a:p>
        </p:txBody>
      </p:sp>
      <p:sp>
        <p:nvSpPr>
          <p:cNvPr id="42" name="TextBox 41"/>
          <p:cNvSpPr txBox="1"/>
          <p:nvPr/>
        </p:nvSpPr>
        <p:spPr>
          <a:xfrm>
            <a:off x="6815286" y="3625860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12</a:t>
            </a:r>
            <a:endParaRPr lang="en-IE" dirty="0"/>
          </a:p>
        </p:txBody>
      </p:sp>
      <p:sp>
        <p:nvSpPr>
          <p:cNvPr id="43" name="TextBox 42"/>
          <p:cNvSpPr txBox="1"/>
          <p:nvPr/>
        </p:nvSpPr>
        <p:spPr>
          <a:xfrm>
            <a:off x="6769191" y="4561964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35</a:t>
            </a:r>
            <a:endParaRPr lang="en-IE" dirty="0"/>
          </a:p>
        </p:txBody>
      </p:sp>
      <p:sp>
        <p:nvSpPr>
          <p:cNvPr id="44" name="TextBox 43"/>
          <p:cNvSpPr txBox="1"/>
          <p:nvPr/>
        </p:nvSpPr>
        <p:spPr>
          <a:xfrm>
            <a:off x="6095206" y="530120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99</a:t>
            </a:r>
            <a:endParaRPr lang="en-IE" dirty="0"/>
          </a:p>
        </p:txBody>
      </p:sp>
      <p:sp>
        <p:nvSpPr>
          <p:cNvPr id="45" name="TextBox 44"/>
          <p:cNvSpPr txBox="1"/>
          <p:nvPr/>
        </p:nvSpPr>
        <p:spPr>
          <a:xfrm>
            <a:off x="5159102" y="5282044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22</a:t>
            </a:r>
            <a:endParaRPr lang="en-IE" dirty="0"/>
          </a:p>
        </p:txBody>
      </p:sp>
      <p:sp>
        <p:nvSpPr>
          <p:cNvPr id="33" name="TextBox 32"/>
          <p:cNvSpPr txBox="1"/>
          <p:nvPr/>
        </p:nvSpPr>
        <p:spPr>
          <a:xfrm>
            <a:off x="2566814" y="3645024"/>
            <a:ext cx="8342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3600" b="1" dirty="0" smtClean="0"/>
              <a:t>Tail</a:t>
            </a:r>
            <a:endParaRPr lang="en-IE" sz="2400" b="1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3417913" y="3906634"/>
            <a:ext cx="78355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511030" y="458112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68</a:t>
            </a:r>
            <a:endParaRPr lang="en-IE" dirty="0"/>
          </a:p>
        </p:txBody>
      </p:sp>
      <p:sp>
        <p:nvSpPr>
          <p:cNvPr id="39" name="TextBox 38"/>
          <p:cNvSpPr txBox="1"/>
          <p:nvPr/>
        </p:nvSpPr>
        <p:spPr>
          <a:xfrm>
            <a:off x="4439022" y="369786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54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18994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269954" y="2827884"/>
            <a:ext cx="3240360" cy="316835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Circular 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err="1"/>
              <a:t>DeleteFromQ</a:t>
            </a:r>
            <a:r>
              <a:rPr lang="en-IE" dirty="0"/>
              <a:t>() </a:t>
            </a:r>
          </a:p>
        </p:txBody>
      </p:sp>
      <p:sp>
        <p:nvSpPr>
          <p:cNvPr id="7" name="Oval 6"/>
          <p:cNvSpPr/>
          <p:nvPr/>
        </p:nvSpPr>
        <p:spPr>
          <a:xfrm>
            <a:off x="5015086" y="3501008"/>
            <a:ext cx="1800200" cy="1800200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8" name="Straight Connector 7"/>
          <p:cNvCxnSpPr>
            <a:stCxn id="7" idx="1"/>
          </p:cNvCxnSpPr>
          <p:nvPr/>
        </p:nvCxnSpPr>
        <p:spPr>
          <a:xfrm flipH="1" flipV="1">
            <a:off x="4799062" y="3284984"/>
            <a:ext cx="479657" cy="479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endCxn id="4" idx="0"/>
          </p:cNvCxnSpPr>
          <p:nvPr/>
        </p:nvCxnSpPr>
        <p:spPr>
          <a:xfrm flipV="1">
            <a:off x="5890134" y="2827884"/>
            <a:ext cx="0" cy="6731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7" idx="7"/>
            <a:endCxn id="4" idx="7"/>
          </p:cNvCxnSpPr>
          <p:nvPr/>
        </p:nvCxnSpPr>
        <p:spPr>
          <a:xfrm flipV="1">
            <a:off x="6551653" y="3291878"/>
            <a:ext cx="484121" cy="4727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815286" y="4401108"/>
            <a:ext cx="6950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5"/>
            <a:endCxn id="4" idx="5"/>
          </p:cNvCxnSpPr>
          <p:nvPr/>
        </p:nvCxnSpPr>
        <p:spPr>
          <a:xfrm>
            <a:off x="6551653" y="5037575"/>
            <a:ext cx="484121" cy="4946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7" idx="4"/>
            <a:endCxn id="4" idx="4"/>
          </p:cNvCxnSpPr>
          <p:nvPr/>
        </p:nvCxnSpPr>
        <p:spPr>
          <a:xfrm flipH="1">
            <a:off x="5890134" y="5301208"/>
            <a:ext cx="25052" cy="6950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7" idx="3"/>
            <a:endCxn id="4" idx="3"/>
          </p:cNvCxnSpPr>
          <p:nvPr/>
        </p:nvCxnSpPr>
        <p:spPr>
          <a:xfrm flipH="1">
            <a:off x="4744494" y="5037575"/>
            <a:ext cx="534225" cy="4946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7" idx="2"/>
            <a:endCxn id="4" idx="2"/>
          </p:cNvCxnSpPr>
          <p:nvPr/>
        </p:nvCxnSpPr>
        <p:spPr>
          <a:xfrm flipH="1">
            <a:off x="4269954" y="4401108"/>
            <a:ext cx="745132" cy="109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455907" y="242088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0</a:t>
            </a:r>
            <a:endParaRPr lang="en-IE" dirty="0"/>
          </a:p>
        </p:txBody>
      </p:sp>
      <p:sp>
        <p:nvSpPr>
          <p:cNvPr id="25" name="TextBox 24"/>
          <p:cNvSpPr txBox="1"/>
          <p:nvPr/>
        </p:nvSpPr>
        <p:spPr>
          <a:xfrm>
            <a:off x="7391350" y="340983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1</a:t>
            </a:r>
            <a:endParaRPr lang="en-IE" dirty="0"/>
          </a:p>
        </p:txBody>
      </p:sp>
      <p:sp>
        <p:nvSpPr>
          <p:cNvPr id="26" name="TextBox 25"/>
          <p:cNvSpPr txBox="1"/>
          <p:nvPr/>
        </p:nvSpPr>
        <p:spPr>
          <a:xfrm>
            <a:off x="7383982" y="484999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2</a:t>
            </a:r>
            <a:endParaRPr lang="en-IE" dirty="0"/>
          </a:p>
        </p:txBody>
      </p:sp>
      <p:sp>
        <p:nvSpPr>
          <p:cNvPr id="27" name="TextBox 26"/>
          <p:cNvSpPr txBox="1"/>
          <p:nvPr/>
        </p:nvSpPr>
        <p:spPr>
          <a:xfrm>
            <a:off x="6383238" y="585810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3</a:t>
            </a:r>
            <a:endParaRPr lang="en-IE" dirty="0"/>
          </a:p>
        </p:txBody>
      </p:sp>
      <p:sp>
        <p:nvSpPr>
          <p:cNvPr id="28" name="TextBox 27"/>
          <p:cNvSpPr txBox="1"/>
          <p:nvPr/>
        </p:nvSpPr>
        <p:spPr>
          <a:xfrm>
            <a:off x="5015086" y="578610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4</a:t>
            </a:r>
            <a:endParaRPr lang="en-IE" dirty="0"/>
          </a:p>
        </p:txBody>
      </p:sp>
      <p:sp>
        <p:nvSpPr>
          <p:cNvPr id="29" name="TextBox 28"/>
          <p:cNvSpPr txBox="1"/>
          <p:nvPr/>
        </p:nvSpPr>
        <p:spPr>
          <a:xfrm>
            <a:off x="4006974" y="477798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5</a:t>
            </a:r>
            <a:endParaRPr lang="en-IE" dirty="0"/>
          </a:p>
        </p:txBody>
      </p:sp>
      <p:sp>
        <p:nvSpPr>
          <p:cNvPr id="30" name="TextBox 29"/>
          <p:cNvSpPr txBox="1"/>
          <p:nvPr/>
        </p:nvSpPr>
        <p:spPr>
          <a:xfrm>
            <a:off x="3999606" y="328498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6</a:t>
            </a:r>
            <a:endParaRPr lang="en-IE" dirty="0"/>
          </a:p>
        </p:txBody>
      </p:sp>
      <p:sp>
        <p:nvSpPr>
          <p:cNvPr id="31" name="TextBox 30"/>
          <p:cNvSpPr txBox="1"/>
          <p:nvPr/>
        </p:nvSpPr>
        <p:spPr>
          <a:xfrm>
            <a:off x="4871070" y="242088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7</a:t>
            </a:r>
            <a:endParaRPr lang="en-IE" dirty="0"/>
          </a:p>
        </p:txBody>
      </p:sp>
      <p:sp>
        <p:nvSpPr>
          <p:cNvPr id="34" name="TextBox 33"/>
          <p:cNvSpPr txBox="1"/>
          <p:nvPr/>
        </p:nvSpPr>
        <p:spPr>
          <a:xfrm>
            <a:off x="8085438" y="2362383"/>
            <a:ext cx="1184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3600" b="1" dirty="0" smtClean="0"/>
              <a:t>Head</a:t>
            </a:r>
            <a:endParaRPr lang="en-IE" sz="2400" b="1" dirty="0"/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7391350" y="2977788"/>
            <a:ext cx="744370" cy="52322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815286" y="3625860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12</a:t>
            </a:r>
            <a:endParaRPr lang="en-IE" dirty="0"/>
          </a:p>
        </p:txBody>
      </p:sp>
      <p:sp>
        <p:nvSpPr>
          <p:cNvPr id="43" name="TextBox 42"/>
          <p:cNvSpPr txBox="1"/>
          <p:nvPr/>
        </p:nvSpPr>
        <p:spPr>
          <a:xfrm>
            <a:off x="6769191" y="4561964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35</a:t>
            </a:r>
            <a:endParaRPr lang="en-IE" dirty="0"/>
          </a:p>
        </p:txBody>
      </p:sp>
      <p:sp>
        <p:nvSpPr>
          <p:cNvPr id="44" name="TextBox 43"/>
          <p:cNvSpPr txBox="1"/>
          <p:nvPr/>
        </p:nvSpPr>
        <p:spPr>
          <a:xfrm>
            <a:off x="6095206" y="530120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99</a:t>
            </a:r>
            <a:endParaRPr lang="en-IE" dirty="0"/>
          </a:p>
        </p:txBody>
      </p:sp>
      <p:sp>
        <p:nvSpPr>
          <p:cNvPr id="45" name="TextBox 44"/>
          <p:cNvSpPr txBox="1"/>
          <p:nvPr/>
        </p:nvSpPr>
        <p:spPr>
          <a:xfrm>
            <a:off x="5159102" y="5282044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22</a:t>
            </a:r>
            <a:endParaRPr lang="en-IE" dirty="0"/>
          </a:p>
        </p:txBody>
      </p:sp>
      <p:sp>
        <p:nvSpPr>
          <p:cNvPr id="33" name="TextBox 32"/>
          <p:cNvSpPr txBox="1"/>
          <p:nvPr/>
        </p:nvSpPr>
        <p:spPr>
          <a:xfrm>
            <a:off x="2566814" y="3645024"/>
            <a:ext cx="8342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3600" b="1" dirty="0" smtClean="0"/>
              <a:t>Tail</a:t>
            </a:r>
            <a:endParaRPr lang="en-IE" sz="2400" b="1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3417913" y="3906634"/>
            <a:ext cx="78355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511030" y="458112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68</a:t>
            </a:r>
            <a:endParaRPr lang="en-IE" dirty="0"/>
          </a:p>
        </p:txBody>
      </p:sp>
      <p:sp>
        <p:nvSpPr>
          <p:cNvPr id="39" name="TextBox 38"/>
          <p:cNvSpPr txBox="1"/>
          <p:nvPr/>
        </p:nvSpPr>
        <p:spPr>
          <a:xfrm>
            <a:off x="4439022" y="369786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54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82745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269954" y="2827884"/>
            <a:ext cx="3240360" cy="316835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Circular 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err="1"/>
              <a:t>DeleteFromQ</a:t>
            </a:r>
            <a:r>
              <a:rPr lang="en-IE" dirty="0"/>
              <a:t>() </a:t>
            </a:r>
          </a:p>
        </p:txBody>
      </p:sp>
      <p:sp>
        <p:nvSpPr>
          <p:cNvPr id="7" name="Oval 6"/>
          <p:cNvSpPr/>
          <p:nvPr/>
        </p:nvSpPr>
        <p:spPr>
          <a:xfrm>
            <a:off x="5015086" y="3501008"/>
            <a:ext cx="1800200" cy="1800200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8" name="Straight Connector 7"/>
          <p:cNvCxnSpPr>
            <a:stCxn id="7" idx="1"/>
          </p:cNvCxnSpPr>
          <p:nvPr/>
        </p:nvCxnSpPr>
        <p:spPr>
          <a:xfrm flipH="1" flipV="1">
            <a:off x="4799062" y="3284984"/>
            <a:ext cx="479657" cy="479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endCxn id="4" idx="0"/>
          </p:cNvCxnSpPr>
          <p:nvPr/>
        </p:nvCxnSpPr>
        <p:spPr>
          <a:xfrm flipV="1">
            <a:off x="5890134" y="2827884"/>
            <a:ext cx="0" cy="6731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7" idx="7"/>
            <a:endCxn id="4" idx="7"/>
          </p:cNvCxnSpPr>
          <p:nvPr/>
        </p:nvCxnSpPr>
        <p:spPr>
          <a:xfrm flipV="1">
            <a:off x="6551653" y="3291878"/>
            <a:ext cx="484121" cy="4727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815286" y="4401108"/>
            <a:ext cx="6950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5"/>
            <a:endCxn id="4" idx="5"/>
          </p:cNvCxnSpPr>
          <p:nvPr/>
        </p:nvCxnSpPr>
        <p:spPr>
          <a:xfrm>
            <a:off x="6551653" y="5037575"/>
            <a:ext cx="484121" cy="4946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7" idx="4"/>
            <a:endCxn id="4" idx="4"/>
          </p:cNvCxnSpPr>
          <p:nvPr/>
        </p:nvCxnSpPr>
        <p:spPr>
          <a:xfrm flipH="1">
            <a:off x="5890134" y="5301208"/>
            <a:ext cx="25052" cy="6950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7" idx="3"/>
            <a:endCxn id="4" idx="3"/>
          </p:cNvCxnSpPr>
          <p:nvPr/>
        </p:nvCxnSpPr>
        <p:spPr>
          <a:xfrm flipH="1">
            <a:off x="4744494" y="5037575"/>
            <a:ext cx="534225" cy="4946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7" idx="2"/>
            <a:endCxn id="4" idx="2"/>
          </p:cNvCxnSpPr>
          <p:nvPr/>
        </p:nvCxnSpPr>
        <p:spPr>
          <a:xfrm flipH="1">
            <a:off x="4269954" y="4401108"/>
            <a:ext cx="745132" cy="109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455907" y="242088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0</a:t>
            </a:r>
            <a:endParaRPr lang="en-IE" dirty="0"/>
          </a:p>
        </p:txBody>
      </p:sp>
      <p:sp>
        <p:nvSpPr>
          <p:cNvPr id="25" name="TextBox 24"/>
          <p:cNvSpPr txBox="1"/>
          <p:nvPr/>
        </p:nvSpPr>
        <p:spPr>
          <a:xfrm>
            <a:off x="7391350" y="340983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1</a:t>
            </a:r>
            <a:endParaRPr lang="en-IE" dirty="0"/>
          </a:p>
        </p:txBody>
      </p:sp>
      <p:sp>
        <p:nvSpPr>
          <p:cNvPr id="26" name="TextBox 25"/>
          <p:cNvSpPr txBox="1"/>
          <p:nvPr/>
        </p:nvSpPr>
        <p:spPr>
          <a:xfrm>
            <a:off x="7383982" y="484999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2</a:t>
            </a:r>
            <a:endParaRPr lang="en-IE" dirty="0"/>
          </a:p>
        </p:txBody>
      </p:sp>
      <p:sp>
        <p:nvSpPr>
          <p:cNvPr id="27" name="TextBox 26"/>
          <p:cNvSpPr txBox="1"/>
          <p:nvPr/>
        </p:nvSpPr>
        <p:spPr>
          <a:xfrm>
            <a:off x="6383238" y="585810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3</a:t>
            </a:r>
            <a:endParaRPr lang="en-IE" dirty="0"/>
          </a:p>
        </p:txBody>
      </p:sp>
      <p:sp>
        <p:nvSpPr>
          <p:cNvPr id="28" name="TextBox 27"/>
          <p:cNvSpPr txBox="1"/>
          <p:nvPr/>
        </p:nvSpPr>
        <p:spPr>
          <a:xfrm>
            <a:off x="5015086" y="578610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4</a:t>
            </a:r>
            <a:endParaRPr lang="en-IE" dirty="0"/>
          </a:p>
        </p:txBody>
      </p:sp>
      <p:sp>
        <p:nvSpPr>
          <p:cNvPr id="29" name="TextBox 28"/>
          <p:cNvSpPr txBox="1"/>
          <p:nvPr/>
        </p:nvSpPr>
        <p:spPr>
          <a:xfrm>
            <a:off x="4006974" y="477798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5</a:t>
            </a:r>
            <a:endParaRPr lang="en-IE" dirty="0"/>
          </a:p>
        </p:txBody>
      </p:sp>
      <p:sp>
        <p:nvSpPr>
          <p:cNvPr id="30" name="TextBox 29"/>
          <p:cNvSpPr txBox="1"/>
          <p:nvPr/>
        </p:nvSpPr>
        <p:spPr>
          <a:xfrm>
            <a:off x="3999606" y="328498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6</a:t>
            </a:r>
            <a:endParaRPr lang="en-IE" dirty="0"/>
          </a:p>
        </p:txBody>
      </p:sp>
      <p:sp>
        <p:nvSpPr>
          <p:cNvPr id="31" name="TextBox 30"/>
          <p:cNvSpPr txBox="1"/>
          <p:nvPr/>
        </p:nvSpPr>
        <p:spPr>
          <a:xfrm>
            <a:off x="4871070" y="242088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7</a:t>
            </a:r>
            <a:endParaRPr lang="en-IE" dirty="0"/>
          </a:p>
        </p:txBody>
      </p:sp>
      <p:sp>
        <p:nvSpPr>
          <p:cNvPr id="32" name="TextBox 31"/>
          <p:cNvSpPr txBox="1"/>
          <p:nvPr/>
        </p:nvSpPr>
        <p:spPr>
          <a:xfrm>
            <a:off x="2566814" y="3645024"/>
            <a:ext cx="8342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3600" b="1" dirty="0" smtClean="0"/>
              <a:t>Tail</a:t>
            </a:r>
            <a:endParaRPr lang="en-IE" sz="2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8510666" y="4222829"/>
            <a:ext cx="1184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3600" b="1" dirty="0" smtClean="0"/>
              <a:t>Head</a:t>
            </a:r>
            <a:endParaRPr lang="en-IE" sz="2400" b="1" dirty="0"/>
          </a:p>
        </p:txBody>
      </p:sp>
      <p:cxnSp>
        <p:nvCxnSpPr>
          <p:cNvPr id="36" name="Straight Arrow Connector 35"/>
          <p:cNvCxnSpPr>
            <a:stCxn id="34" idx="1"/>
          </p:cNvCxnSpPr>
          <p:nvPr/>
        </p:nvCxnSpPr>
        <p:spPr>
          <a:xfrm flipH="1">
            <a:off x="7510314" y="4545995"/>
            <a:ext cx="1000352" cy="23199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3417913" y="3906634"/>
            <a:ext cx="78355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769191" y="4561964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35</a:t>
            </a:r>
            <a:endParaRPr lang="en-IE" dirty="0"/>
          </a:p>
        </p:txBody>
      </p:sp>
      <p:sp>
        <p:nvSpPr>
          <p:cNvPr id="44" name="TextBox 43"/>
          <p:cNvSpPr txBox="1"/>
          <p:nvPr/>
        </p:nvSpPr>
        <p:spPr>
          <a:xfrm>
            <a:off x="6095206" y="530120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99</a:t>
            </a:r>
            <a:endParaRPr lang="en-IE" dirty="0"/>
          </a:p>
        </p:txBody>
      </p:sp>
      <p:sp>
        <p:nvSpPr>
          <p:cNvPr id="45" name="TextBox 44"/>
          <p:cNvSpPr txBox="1"/>
          <p:nvPr/>
        </p:nvSpPr>
        <p:spPr>
          <a:xfrm>
            <a:off x="5159102" y="5282044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22</a:t>
            </a:r>
            <a:endParaRPr lang="en-IE" dirty="0"/>
          </a:p>
        </p:txBody>
      </p:sp>
      <p:sp>
        <p:nvSpPr>
          <p:cNvPr id="33" name="TextBox 32"/>
          <p:cNvSpPr txBox="1"/>
          <p:nvPr/>
        </p:nvSpPr>
        <p:spPr>
          <a:xfrm>
            <a:off x="4511030" y="458112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68</a:t>
            </a:r>
            <a:endParaRPr lang="en-IE" dirty="0"/>
          </a:p>
        </p:txBody>
      </p:sp>
      <p:sp>
        <p:nvSpPr>
          <p:cNvPr id="35" name="TextBox 34"/>
          <p:cNvSpPr txBox="1"/>
          <p:nvPr/>
        </p:nvSpPr>
        <p:spPr>
          <a:xfrm>
            <a:off x="4439022" y="369786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54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05053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269954" y="2827884"/>
            <a:ext cx="3240360" cy="316835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Circular 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We can also have a circular queue:</a:t>
            </a:r>
          </a:p>
        </p:txBody>
      </p:sp>
      <p:sp>
        <p:nvSpPr>
          <p:cNvPr id="7" name="Oval 6"/>
          <p:cNvSpPr/>
          <p:nvPr/>
        </p:nvSpPr>
        <p:spPr>
          <a:xfrm>
            <a:off x="5015086" y="3501008"/>
            <a:ext cx="1800200" cy="1800200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8" name="Straight Connector 7"/>
          <p:cNvCxnSpPr>
            <a:stCxn id="7" idx="1"/>
          </p:cNvCxnSpPr>
          <p:nvPr/>
        </p:nvCxnSpPr>
        <p:spPr>
          <a:xfrm flipH="1" flipV="1">
            <a:off x="4799062" y="3284984"/>
            <a:ext cx="479657" cy="479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endCxn id="4" idx="0"/>
          </p:cNvCxnSpPr>
          <p:nvPr/>
        </p:nvCxnSpPr>
        <p:spPr>
          <a:xfrm flipV="1">
            <a:off x="5890134" y="2827884"/>
            <a:ext cx="0" cy="6731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7" idx="7"/>
            <a:endCxn id="4" idx="7"/>
          </p:cNvCxnSpPr>
          <p:nvPr/>
        </p:nvCxnSpPr>
        <p:spPr>
          <a:xfrm flipV="1">
            <a:off x="6551653" y="3291878"/>
            <a:ext cx="484121" cy="4727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815286" y="4401108"/>
            <a:ext cx="6950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5"/>
            <a:endCxn id="4" idx="5"/>
          </p:cNvCxnSpPr>
          <p:nvPr/>
        </p:nvCxnSpPr>
        <p:spPr>
          <a:xfrm>
            <a:off x="6551653" y="5037575"/>
            <a:ext cx="484121" cy="4946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7" idx="4"/>
            <a:endCxn id="4" idx="4"/>
          </p:cNvCxnSpPr>
          <p:nvPr/>
        </p:nvCxnSpPr>
        <p:spPr>
          <a:xfrm flipH="1">
            <a:off x="5890134" y="5301208"/>
            <a:ext cx="25052" cy="6950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7" idx="3"/>
            <a:endCxn id="4" idx="3"/>
          </p:cNvCxnSpPr>
          <p:nvPr/>
        </p:nvCxnSpPr>
        <p:spPr>
          <a:xfrm flipH="1">
            <a:off x="4744494" y="5037575"/>
            <a:ext cx="534225" cy="4946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7" idx="2"/>
            <a:endCxn id="4" idx="2"/>
          </p:cNvCxnSpPr>
          <p:nvPr/>
        </p:nvCxnSpPr>
        <p:spPr>
          <a:xfrm flipH="1">
            <a:off x="4269954" y="4401108"/>
            <a:ext cx="745132" cy="109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455907" y="242088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0</a:t>
            </a:r>
            <a:endParaRPr lang="en-IE" dirty="0"/>
          </a:p>
        </p:txBody>
      </p:sp>
      <p:sp>
        <p:nvSpPr>
          <p:cNvPr id="25" name="TextBox 24"/>
          <p:cNvSpPr txBox="1"/>
          <p:nvPr/>
        </p:nvSpPr>
        <p:spPr>
          <a:xfrm>
            <a:off x="7391350" y="340983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1</a:t>
            </a:r>
            <a:endParaRPr lang="en-IE" dirty="0"/>
          </a:p>
        </p:txBody>
      </p:sp>
      <p:sp>
        <p:nvSpPr>
          <p:cNvPr id="26" name="TextBox 25"/>
          <p:cNvSpPr txBox="1"/>
          <p:nvPr/>
        </p:nvSpPr>
        <p:spPr>
          <a:xfrm>
            <a:off x="7383982" y="484999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2</a:t>
            </a:r>
            <a:endParaRPr lang="en-IE" dirty="0"/>
          </a:p>
        </p:txBody>
      </p:sp>
      <p:sp>
        <p:nvSpPr>
          <p:cNvPr id="27" name="TextBox 26"/>
          <p:cNvSpPr txBox="1"/>
          <p:nvPr/>
        </p:nvSpPr>
        <p:spPr>
          <a:xfrm>
            <a:off x="6383238" y="585810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3</a:t>
            </a:r>
            <a:endParaRPr lang="en-IE" dirty="0"/>
          </a:p>
        </p:txBody>
      </p:sp>
      <p:sp>
        <p:nvSpPr>
          <p:cNvPr id="28" name="TextBox 27"/>
          <p:cNvSpPr txBox="1"/>
          <p:nvPr/>
        </p:nvSpPr>
        <p:spPr>
          <a:xfrm>
            <a:off x="5015086" y="578610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4</a:t>
            </a:r>
            <a:endParaRPr lang="en-IE" dirty="0"/>
          </a:p>
        </p:txBody>
      </p:sp>
      <p:sp>
        <p:nvSpPr>
          <p:cNvPr id="29" name="TextBox 28"/>
          <p:cNvSpPr txBox="1"/>
          <p:nvPr/>
        </p:nvSpPr>
        <p:spPr>
          <a:xfrm>
            <a:off x="4006974" y="477798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5</a:t>
            </a:r>
            <a:endParaRPr lang="en-IE" dirty="0"/>
          </a:p>
        </p:txBody>
      </p:sp>
      <p:sp>
        <p:nvSpPr>
          <p:cNvPr id="30" name="TextBox 29"/>
          <p:cNvSpPr txBox="1"/>
          <p:nvPr/>
        </p:nvSpPr>
        <p:spPr>
          <a:xfrm>
            <a:off x="3999606" y="328498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6</a:t>
            </a:r>
            <a:endParaRPr lang="en-IE" dirty="0"/>
          </a:p>
        </p:txBody>
      </p:sp>
      <p:sp>
        <p:nvSpPr>
          <p:cNvPr id="31" name="TextBox 30"/>
          <p:cNvSpPr txBox="1"/>
          <p:nvPr/>
        </p:nvSpPr>
        <p:spPr>
          <a:xfrm>
            <a:off x="4871070" y="242088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7</a:t>
            </a:r>
            <a:endParaRPr lang="en-IE" dirty="0"/>
          </a:p>
        </p:txBody>
      </p:sp>
      <p:sp>
        <p:nvSpPr>
          <p:cNvPr id="32" name="TextBox 31"/>
          <p:cNvSpPr txBox="1"/>
          <p:nvPr/>
        </p:nvSpPr>
        <p:spPr>
          <a:xfrm>
            <a:off x="3148507" y="5858108"/>
            <a:ext cx="8342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3600" b="1" dirty="0" smtClean="0"/>
              <a:t>Tail</a:t>
            </a:r>
            <a:endParaRPr lang="en-IE" sz="2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8085438" y="2362383"/>
            <a:ext cx="1184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3600" b="1" dirty="0" smtClean="0"/>
              <a:t>Head</a:t>
            </a:r>
            <a:endParaRPr lang="en-IE" sz="2400" b="1" dirty="0"/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7391350" y="2977788"/>
            <a:ext cx="744370" cy="52322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3999606" y="5786100"/>
            <a:ext cx="783550" cy="33361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815286" y="3625860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12</a:t>
            </a:r>
            <a:endParaRPr lang="en-IE" dirty="0"/>
          </a:p>
        </p:txBody>
      </p:sp>
      <p:sp>
        <p:nvSpPr>
          <p:cNvPr id="43" name="TextBox 42"/>
          <p:cNvSpPr txBox="1"/>
          <p:nvPr/>
        </p:nvSpPr>
        <p:spPr>
          <a:xfrm>
            <a:off x="6769191" y="4561964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35</a:t>
            </a:r>
            <a:endParaRPr lang="en-IE" dirty="0"/>
          </a:p>
        </p:txBody>
      </p:sp>
      <p:sp>
        <p:nvSpPr>
          <p:cNvPr id="44" name="TextBox 43"/>
          <p:cNvSpPr txBox="1"/>
          <p:nvPr/>
        </p:nvSpPr>
        <p:spPr>
          <a:xfrm>
            <a:off x="6095206" y="530120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99</a:t>
            </a:r>
            <a:endParaRPr lang="en-IE" dirty="0"/>
          </a:p>
        </p:txBody>
      </p:sp>
      <p:sp>
        <p:nvSpPr>
          <p:cNvPr id="45" name="TextBox 44"/>
          <p:cNvSpPr txBox="1"/>
          <p:nvPr/>
        </p:nvSpPr>
        <p:spPr>
          <a:xfrm>
            <a:off x="5159102" y="5282044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22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79676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Circular 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err="1" smtClean="0"/>
              <a:t>DeleteFromQ</a:t>
            </a:r>
            <a:r>
              <a:rPr lang="en-IE" dirty="0" smtClean="0"/>
              <a:t>() </a:t>
            </a:r>
          </a:p>
          <a:p>
            <a:pPr lvl="1"/>
            <a:r>
              <a:rPr lang="en-IE" dirty="0" smtClean="0"/>
              <a:t>Write </a:t>
            </a:r>
            <a:r>
              <a:rPr lang="en-IE" b="1" dirty="0" smtClean="0"/>
              <a:t>Head</a:t>
            </a:r>
            <a:r>
              <a:rPr lang="en-IE" dirty="0" smtClean="0"/>
              <a:t> value into N, and add one to </a:t>
            </a:r>
            <a:r>
              <a:rPr lang="en-IE" b="1" dirty="0" smtClean="0"/>
              <a:t>Head</a:t>
            </a:r>
          </a:p>
          <a:p>
            <a:endParaRPr lang="en-IE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371894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3902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5910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59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87918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59926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31934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03942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71894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43902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5910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87918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59926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31934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03942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887007" y="4459759"/>
            <a:ext cx="174438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Queue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020994" y="5949280"/>
            <a:ext cx="193854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MaxSize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6" name="Up Arrow 5"/>
          <p:cNvSpPr/>
          <p:nvPr/>
        </p:nvSpPr>
        <p:spPr>
          <a:xfrm>
            <a:off x="8471470" y="5445224"/>
            <a:ext cx="504056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9" name="Rectangle 28"/>
          <p:cNvSpPr/>
          <p:nvPr/>
        </p:nvSpPr>
        <p:spPr>
          <a:xfrm>
            <a:off x="3395567" y="2834697"/>
            <a:ext cx="129554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Head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3784693" y="3470575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6" name="Rectangle 25"/>
          <p:cNvSpPr/>
          <p:nvPr/>
        </p:nvSpPr>
        <p:spPr>
          <a:xfrm>
            <a:off x="6455246" y="2865130"/>
            <a:ext cx="90569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Tail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0" name="Down Arrow 29"/>
          <p:cNvSpPr/>
          <p:nvPr/>
        </p:nvSpPr>
        <p:spPr>
          <a:xfrm>
            <a:off x="6649446" y="3501008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2746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62558" y="1412776"/>
            <a:ext cx="10729192" cy="4752528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DeleteFromQ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5715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N &lt;- 0;</a:t>
            </a: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= True</a:t>
            </a:r>
          </a:p>
          <a:p>
            <a:pPr marL="857250" lvl="2" indent="0"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“Queue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is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Empty”;</a:t>
            </a:r>
          </a:p>
          <a:p>
            <a:pPr marL="857250" lvl="2" indent="0"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N &lt;- Queue[Head];</a:t>
            </a:r>
          </a:p>
          <a:p>
            <a:pPr marL="857250" lvl="2" indent="0"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Head &lt;- (Head + 1) %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MaxSize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ENDIF;</a:t>
            </a: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Circular Queues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6814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Circular 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err="1"/>
              <a:t>ClearQ</a:t>
            </a:r>
            <a:r>
              <a:rPr lang="en-IE" dirty="0"/>
              <a:t>() </a:t>
            </a:r>
          </a:p>
          <a:p>
            <a:pPr lvl="1"/>
            <a:r>
              <a:rPr lang="en-IE" dirty="0"/>
              <a:t>Set </a:t>
            </a:r>
            <a:r>
              <a:rPr lang="en-IE" b="1" dirty="0"/>
              <a:t>Tail</a:t>
            </a:r>
            <a:r>
              <a:rPr lang="en-IE" dirty="0"/>
              <a:t> = </a:t>
            </a:r>
            <a:r>
              <a:rPr lang="en-IE" b="1" dirty="0" smtClean="0"/>
              <a:t>Head</a:t>
            </a:r>
            <a:r>
              <a:rPr lang="en-IE" dirty="0" smtClean="0"/>
              <a:t> = 0 </a:t>
            </a:r>
            <a:endParaRPr lang="en-IE" dirty="0"/>
          </a:p>
          <a:p>
            <a:endParaRPr lang="en-IE" dirty="0" smtClean="0"/>
          </a:p>
        </p:txBody>
      </p:sp>
      <p:sp>
        <p:nvSpPr>
          <p:cNvPr id="31" name="Rectangle 30"/>
          <p:cNvSpPr/>
          <p:nvPr/>
        </p:nvSpPr>
        <p:spPr>
          <a:xfrm>
            <a:off x="4374382" y="408926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094462" y="408926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59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814542" y="408926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374382" y="408926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094462" y="408926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814542" y="408926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534622" y="408926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3989290" y="2971900"/>
            <a:ext cx="3240360" cy="316835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9" name="Oval 38"/>
          <p:cNvSpPr/>
          <p:nvPr/>
        </p:nvSpPr>
        <p:spPr>
          <a:xfrm>
            <a:off x="4734422" y="3645024"/>
            <a:ext cx="1800200" cy="1800200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40" name="Straight Connector 39"/>
          <p:cNvCxnSpPr>
            <a:stCxn id="39" idx="1"/>
          </p:cNvCxnSpPr>
          <p:nvPr/>
        </p:nvCxnSpPr>
        <p:spPr>
          <a:xfrm flipH="1" flipV="1">
            <a:off x="4518398" y="3429000"/>
            <a:ext cx="479657" cy="479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endCxn id="38" idx="0"/>
          </p:cNvCxnSpPr>
          <p:nvPr/>
        </p:nvCxnSpPr>
        <p:spPr>
          <a:xfrm flipV="1">
            <a:off x="5609470" y="2971900"/>
            <a:ext cx="0" cy="6731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39" idx="7"/>
            <a:endCxn id="38" idx="7"/>
          </p:cNvCxnSpPr>
          <p:nvPr/>
        </p:nvCxnSpPr>
        <p:spPr>
          <a:xfrm flipV="1">
            <a:off x="6270989" y="3435894"/>
            <a:ext cx="484121" cy="4727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534622" y="4545124"/>
            <a:ext cx="6950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39" idx="5"/>
            <a:endCxn id="38" idx="5"/>
          </p:cNvCxnSpPr>
          <p:nvPr/>
        </p:nvCxnSpPr>
        <p:spPr>
          <a:xfrm>
            <a:off x="6270989" y="5181591"/>
            <a:ext cx="484121" cy="4946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39" idx="4"/>
            <a:endCxn id="38" idx="4"/>
          </p:cNvCxnSpPr>
          <p:nvPr/>
        </p:nvCxnSpPr>
        <p:spPr>
          <a:xfrm flipH="1">
            <a:off x="5609470" y="5445224"/>
            <a:ext cx="25052" cy="6950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39" idx="3"/>
            <a:endCxn id="38" idx="3"/>
          </p:cNvCxnSpPr>
          <p:nvPr/>
        </p:nvCxnSpPr>
        <p:spPr>
          <a:xfrm flipH="1">
            <a:off x="4463830" y="5181591"/>
            <a:ext cx="534225" cy="4946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39" idx="2"/>
            <a:endCxn id="38" idx="2"/>
          </p:cNvCxnSpPr>
          <p:nvPr/>
        </p:nvCxnSpPr>
        <p:spPr>
          <a:xfrm flipH="1">
            <a:off x="3989290" y="4545124"/>
            <a:ext cx="745132" cy="109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175243" y="256490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0</a:t>
            </a:r>
            <a:endParaRPr lang="en-IE" dirty="0"/>
          </a:p>
        </p:txBody>
      </p:sp>
      <p:sp>
        <p:nvSpPr>
          <p:cNvPr id="49" name="TextBox 48"/>
          <p:cNvSpPr txBox="1"/>
          <p:nvPr/>
        </p:nvSpPr>
        <p:spPr>
          <a:xfrm>
            <a:off x="7110686" y="355385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1</a:t>
            </a:r>
            <a:endParaRPr lang="en-IE" dirty="0"/>
          </a:p>
        </p:txBody>
      </p:sp>
      <p:sp>
        <p:nvSpPr>
          <p:cNvPr id="50" name="TextBox 49"/>
          <p:cNvSpPr txBox="1"/>
          <p:nvPr/>
        </p:nvSpPr>
        <p:spPr>
          <a:xfrm>
            <a:off x="7103318" y="499401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2</a:t>
            </a:r>
            <a:endParaRPr lang="en-IE" dirty="0"/>
          </a:p>
        </p:txBody>
      </p:sp>
      <p:sp>
        <p:nvSpPr>
          <p:cNvPr id="51" name="TextBox 50"/>
          <p:cNvSpPr txBox="1"/>
          <p:nvPr/>
        </p:nvSpPr>
        <p:spPr>
          <a:xfrm>
            <a:off x="6102574" y="600212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3</a:t>
            </a:r>
            <a:endParaRPr lang="en-IE" dirty="0"/>
          </a:p>
        </p:txBody>
      </p:sp>
      <p:sp>
        <p:nvSpPr>
          <p:cNvPr id="52" name="TextBox 51"/>
          <p:cNvSpPr txBox="1"/>
          <p:nvPr/>
        </p:nvSpPr>
        <p:spPr>
          <a:xfrm>
            <a:off x="4734422" y="593011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4</a:t>
            </a:r>
            <a:endParaRPr lang="en-IE" dirty="0"/>
          </a:p>
        </p:txBody>
      </p:sp>
      <p:sp>
        <p:nvSpPr>
          <p:cNvPr id="53" name="TextBox 52"/>
          <p:cNvSpPr txBox="1"/>
          <p:nvPr/>
        </p:nvSpPr>
        <p:spPr>
          <a:xfrm>
            <a:off x="3726310" y="492200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5</a:t>
            </a:r>
            <a:endParaRPr lang="en-IE" dirty="0"/>
          </a:p>
        </p:txBody>
      </p:sp>
      <p:sp>
        <p:nvSpPr>
          <p:cNvPr id="54" name="TextBox 53"/>
          <p:cNvSpPr txBox="1"/>
          <p:nvPr/>
        </p:nvSpPr>
        <p:spPr>
          <a:xfrm>
            <a:off x="3718942" y="342900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6</a:t>
            </a:r>
            <a:endParaRPr lang="en-IE" dirty="0"/>
          </a:p>
        </p:txBody>
      </p:sp>
      <p:sp>
        <p:nvSpPr>
          <p:cNvPr id="55" name="TextBox 54"/>
          <p:cNvSpPr txBox="1"/>
          <p:nvPr/>
        </p:nvSpPr>
        <p:spPr>
          <a:xfrm>
            <a:off x="4590406" y="256490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7</a:t>
            </a:r>
            <a:endParaRPr lang="en-IE" dirty="0"/>
          </a:p>
        </p:txBody>
      </p:sp>
      <p:sp>
        <p:nvSpPr>
          <p:cNvPr id="56" name="TextBox 55"/>
          <p:cNvSpPr txBox="1"/>
          <p:nvPr/>
        </p:nvSpPr>
        <p:spPr>
          <a:xfrm>
            <a:off x="5678846" y="1628800"/>
            <a:ext cx="8342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3600" b="1" dirty="0" smtClean="0"/>
              <a:t>Tail</a:t>
            </a:r>
            <a:endParaRPr lang="en-IE" sz="24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6796732" y="2060848"/>
            <a:ext cx="1184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3600" b="1" dirty="0" smtClean="0"/>
              <a:t>Head</a:t>
            </a:r>
            <a:endParaRPr lang="en-IE" sz="2400" b="1" dirty="0"/>
          </a:p>
        </p:txBody>
      </p:sp>
      <p:cxnSp>
        <p:nvCxnSpPr>
          <p:cNvPr id="58" name="Straight Arrow Connector 57"/>
          <p:cNvCxnSpPr/>
          <p:nvPr/>
        </p:nvCxnSpPr>
        <p:spPr>
          <a:xfrm flipH="1">
            <a:off x="6542651" y="2616007"/>
            <a:ext cx="839661" cy="47211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H="1">
            <a:off x="6095947" y="2218190"/>
            <a:ext cx="78636" cy="6338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853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Circular 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err="1"/>
              <a:t>ClearQ</a:t>
            </a:r>
            <a:r>
              <a:rPr lang="en-IE" dirty="0"/>
              <a:t>() </a:t>
            </a:r>
          </a:p>
          <a:p>
            <a:pPr lvl="1"/>
            <a:r>
              <a:rPr lang="en-IE" dirty="0"/>
              <a:t>Set </a:t>
            </a:r>
            <a:r>
              <a:rPr lang="en-IE" b="1" dirty="0"/>
              <a:t>Tail</a:t>
            </a:r>
            <a:r>
              <a:rPr lang="en-IE" dirty="0"/>
              <a:t> = </a:t>
            </a:r>
            <a:r>
              <a:rPr lang="en-IE" b="1" dirty="0" smtClean="0"/>
              <a:t>Head</a:t>
            </a:r>
            <a:r>
              <a:rPr lang="en-IE" dirty="0" smtClean="0"/>
              <a:t> = </a:t>
            </a:r>
            <a:r>
              <a:rPr lang="en-IE" dirty="0" smtClean="0"/>
              <a:t>-1 </a:t>
            </a:r>
            <a:endParaRPr lang="en-IE" dirty="0"/>
          </a:p>
          <a:p>
            <a:endParaRPr lang="en-IE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371894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3902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5910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87918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59926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31934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03942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71894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43902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5910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87918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59926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31934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03942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887007" y="4459759"/>
            <a:ext cx="174438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Queue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020994" y="5949280"/>
            <a:ext cx="193854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MaxSize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6" name="Up Arrow 5"/>
          <p:cNvSpPr/>
          <p:nvPr/>
        </p:nvSpPr>
        <p:spPr>
          <a:xfrm>
            <a:off x="8471470" y="5445224"/>
            <a:ext cx="504056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9" name="Rectangle 28"/>
          <p:cNvSpPr/>
          <p:nvPr/>
        </p:nvSpPr>
        <p:spPr>
          <a:xfrm>
            <a:off x="3142878" y="2834697"/>
            <a:ext cx="118494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Head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3684731" y="3470575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6" name="Rectangle 25"/>
          <p:cNvSpPr/>
          <p:nvPr/>
        </p:nvSpPr>
        <p:spPr>
          <a:xfrm>
            <a:off x="4180883" y="2854677"/>
            <a:ext cx="83420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Tail</a:t>
            </a:r>
            <a:endParaRPr lang="en-US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0" name="Down Arrow 29"/>
          <p:cNvSpPr/>
          <p:nvPr/>
        </p:nvSpPr>
        <p:spPr>
          <a:xfrm>
            <a:off x="4078982" y="3470575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8129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62558" y="1412776"/>
            <a:ext cx="10729192" cy="453650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ClearQ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857250" lvl="2" indent="0"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Tail &lt;-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-1;</a:t>
            </a:r>
            <a:endParaRPr lang="en-IE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Head &lt;- Tail;</a:t>
            </a:r>
          </a:p>
          <a:p>
            <a:pPr marL="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Circular Queues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9014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 smtClean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 dirty="0">
                <a:latin typeface="+mj-lt"/>
              </a:rPr>
              <a:t> </a:t>
            </a:r>
          </a:p>
          <a:p>
            <a:endParaRPr lang="en-GB" altLang="en-US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04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920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269954" y="2827884"/>
            <a:ext cx="3240360" cy="316835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Circular 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We can also have a circular queue:</a:t>
            </a:r>
          </a:p>
        </p:txBody>
      </p:sp>
      <p:sp>
        <p:nvSpPr>
          <p:cNvPr id="7" name="Oval 6"/>
          <p:cNvSpPr/>
          <p:nvPr/>
        </p:nvSpPr>
        <p:spPr>
          <a:xfrm>
            <a:off x="5015086" y="3501008"/>
            <a:ext cx="1800200" cy="1800200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8" name="Straight Connector 7"/>
          <p:cNvCxnSpPr>
            <a:stCxn id="7" idx="1"/>
          </p:cNvCxnSpPr>
          <p:nvPr/>
        </p:nvCxnSpPr>
        <p:spPr>
          <a:xfrm flipH="1" flipV="1">
            <a:off x="4799062" y="3284984"/>
            <a:ext cx="479657" cy="479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endCxn id="4" idx="0"/>
          </p:cNvCxnSpPr>
          <p:nvPr/>
        </p:nvCxnSpPr>
        <p:spPr>
          <a:xfrm flipV="1">
            <a:off x="5890134" y="2827884"/>
            <a:ext cx="0" cy="6731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7" idx="7"/>
            <a:endCxn id="4" idx="7"/>
          </p:cNvCxnSpPr>
          <p:nvPr/>
        </p:nvCxnSpPr>
        <p:spPr>
          <a:xfrm flipV="1">
            <a:off x="6551653" y="3291878"/>
            <a:ext cx="484121" cy="4727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815286" y="4401108"/>
            <a:ext cx="6950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5"/>
            <a:endCxn id="4" idx="5"/>
          </p:cNvCxnSpPr>
          <p:nvPr/>
        </p:nvCxnSpPr>
        <p:spPr>
          <a:xfrm>
            <a:off x="6551653" y="5037575"/>
            <a:ext cx="484121" cy="4946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7" idx="4"/>
            <a:endCxn id="4" idx="4"/>
          </p:cNvCxnSpPr>
          <p:nvPr/>
        </p:nvCxnSpPr>
        <p:spPr>
          <a:xfrm flipH="1">
            <a:off x="5890134" y="5301208"/>
            <a:ext cx="25052" cy="6950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7" idx="3"/>
            <a:endCxn id="4" idx="3"/>
          </p:cNvCxnSpPr>
          <p:nvPr/>
        </p:nvCxnSpPr>
        <p:spPr>
          <a:xfrm flipH="1">
            <a:off x="4744494" y="5037575"/>
            <a:ext cx="534225" cy="4946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7" idx="2"/>
            <a:endCxn id="4" idx="2"/>
          </p:cNvCxnSpPr>
          <p:nvPr/>
        </p:nvCxnSpPr>
        <p:spPr>
          <a:xfrm flipH="1">
            <a:off x="4269954" y="4401108"/>
            <a:ext cx="745132" cy="109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455907" y="242088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0</a:t>
            </a:r>
            <a:endParaRPr lang="en-IE" dirty="0"/>
          </a:p>
        </p:txBody>
      </p:sp>
      <p:sp>
        <p:nvSpPr>
          <p:cNvPr id="25" name="TextBox 24"/>
          <p:cNvSpPr txBox="1"/>
          <p:nvPr/>
        </p:nvSpPr>
        <p:spPr>
          <a:xfrm>
            <a:off x="7391350" y="340983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1</a:t>
            </a:r>
            <a:endParaRPr lang="en-IE" dirty="0"/>
          </a:p>
        </p:txBody>
      </p:sp>
      <p:sp>
        <p:nvSpPr>
          <p:cNvPr id="26" name="TextBox 25"/>
          <p:cNvSpPr txBox="1"/>
          <p:nvPr/>
        </p:nvSpPr>
        <p:spPr>
          <a:xfrm>
            <a:off x="7383982" y="484999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2</a:t>
            </a:r>
            <a:endParaRPr lang="en-IE" dirty="0"/>
          </a:p>
        </p:txBody>
      </p:sp>
      <p:sp>
        <p:nvSpPr>
          <p:cNvPr id="27" name="TextBox 26"/>
          <p:cNvSpPr txBox="1"/>
          <p:nvPr/>
        </p:nvSpPr>
        <p:spPr>
          <a:xfrm>
            <a:off x="6383238" y="585810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3</a:t>
            </a:r>
            <a:endParaRPr lang="en-IE" dirty="0"/>
          </a:p>
        </p:txBody>
      </p:sp>
      <p:sp>
        <p:nvSpPr>
          <p:cNvPr id="28" name="TextBox 27"/>
          <p:cNvSpPr txBox="1"/>
          <p:nvPr/>
        </p:nvSpPr>
        <p:spPr>
          <a:xfrm>
            <a:off x="5015086" y="578610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4</a:t>
            </a:r>
            <a:endParaRPr lang="en-IE" dirty="0"/>
          </a:p>
        </p:txBody>
      </p:sp>
      <p:sp>
        <p:nvSpPr>
          <p:cNvPr id="29" name="TextBox 28"/>
          <p:cNvSpPr txBox="1"/>
          <p:nvPr/>
        </p:nvSpPr>
        <p:spPr>
          <a:xfrm>
            <a:off x="4006974" y="477798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5</a:t>
            </a:r>
            <a:endParaRPr lang="en-IE" dirty="0"/>
          </a:p>
        </p:txBody>
      </p:sp>
      <p:sp>
        <p:nvSpPr>
          <p:cNvPr id="30" name="TextBox 29"/>
          <p:cNvSpPr txBox="1"/>
          <p:nvPr/>
        </p:nvSpPr>
        <p:spPr>
          <a:xfrm>
            <a:off x="3999606" y="328498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6</a:t>
            </a:r>
            <a:endParaRPr lang="en-IE" dirty="0"/>
          </a:p>
        </p:txBody>
      </p:sp>
      <p:sp>
        <p:nvSpPr>
          <p:cNvPr id="31" name="TextBox 30"/>
          <p:cNvSpPr txBox="1"/>
          <p:nvPr/>
        </p:nvSpPr>
        <p:spPr>
          <a:xfrm>
            <a:off x="4871070" y="242088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7</a:t>
            </a:r>
            <a:endParaRPr lang="en-IE" dirty="0"/>
          </a:p>
        </p:txBody>
      </p:sp>
      <p:sp>
        <p:nvSpPr>
          <p:cNvPr id="32" name="TextBox 31"/>
          <p:cNvSpPr txBox="1"/>
          <p:nvPr/>
        </p:nvSpPr>
        <p:spPr>
          <a:xfrm>
            <a:off x="2732365" y="5301208"/>
            <a:ext cx="8342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3600" b="1" dirty="0" smtClean="0"/>
              <a:t>Tail</a:t>
            </a:r>
            <a:endParaRPr lang="en-IE" sz="2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8085438" y="2362383"/>
            <a:ext cx="1184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3600" b="1" dirty="0" smtClean="0"/>
              <a:t>Head</a:t>
            </a:r>
            <a:endParaRPr lang="en-IE" sz="2400" b="1" dirty="0"/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7391350" y="2977788"/>
            <a:ext cx="744370" cy="52322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3583464" y="5229200"/>
            <a:ext cx="783550" cy="33361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815286" y="3625860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12</a:t>
            </a:r>
            <a:endParaRPr lang="en-IE" dirty="0"/>
          </a:p>
        </p:txBody>
      </p:sp>
      <p:sp>
        <p:nvSpPr>
          <p:cNvPr id="43" name="TextBox 42"/>
          <p:cNvSpPr txBox="1"/>
          <p:nvPr/>
        </p:nvSpPr>
        <p:spPr>
          <a:xfrm>
            <a:off x="6769191" y="4561964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35</a:t>
            </a:r>
            <a:endParaRPr lang="en-IE" dirty="0"/>
          </a:p>
        </p:txBody>
      </p:sp>
      <p:sp>
        <p:nvSpPr>
          <p:cNvPr id="44" name="TextBox 43"/>
          <p:cNvSpPr txBox="1"/>
          <p:nvPr/>
        </p:nvSpPr>
        <p:spPr>
          <a:xfrm>
            <a:off x="6095206" y="530120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99</a:t>
            </a:r>
            <a:endParaRPr lang="en-IE" dirty="0"/>
          </a:p>
        </p:txBody>
      </p:sp>
      <p:sp>
        <p:nvSpPr>
          <p:cNvPr id="45" name="TextBox 44"/>
          <p:cNvSpPr txBox="1"/>
          <p:nvPr/>
        </p:nvSpPr>
        <p:spPr>
          <a:xfrm>
            <a:off x="5159102" y="5282044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22</a:t>
            </a:r>
            <a:endParaRPr lang="en-IE" dirty="0"/>
          </a:p>
        </p:txBody>
      </p:sp>
      <p:sp>
        <p:nvSpPr>
          <p:cNvPr id="33" name="TextBox 32"/>
          <p:cNvSpPr txBox="1"/>
          <p:nvPr/>
        </p:nvSpPr>
        <p:spPr>
          <a:xfrm>
            <a:off x="4511030" y="458112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68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72127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269954" y="2827884"/>
            <a:ext cx="3240360" cy="316835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Circular 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We can also have a circular queue:</a:t>
            </a:r>
          </a:p>
        </p:txBody>
      </p:sp>
      <p:sp>
        <p:nvSpPr>
          <p:cNvPr id="7" name="Oval 6"/>
          <p:cNvSpPr/>
          <p:nvPr/>
        </p:nvSpPr>
        <p:spPr>
          <a:xfrm>
            <a:off x="5015086" y="3501008"/>
            <a:ext cx="1800200" cy="1800200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8" name="Straight Connector 7"/>
          <p:cNvCxnSpPr>
            <a:stCxn id="7" idx="1"/>
          </p:cNvCxnSpPr>
          <p:nvPr/>
        </p:nvCxnSpPr>
        <p:spPr>
          <a:xfrm flipH="1" flipV="1">
            <a:off x="4799062" y="3284984"/>
            <a:ext cx="479657" cy="479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endCxn id="4" idx="0"/>
          </p:cNvCxnSpPr>
          <p:nvPr/>
        </p:nvCxnSpPr>
        <p:spPr>
          <a:xfrm flipV="1">
            <a:off x="5890134" y="2827884"/>
            <a:ext cx="0" cy="6731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7" idx="7"/>
            <a:endCxn id="4" idx="7"/>
          </p:cNvCxnSpPr>
          <p:nvPr/>
        </p:nvCxnSpPr>
        <p:spPr>
          <a:xfrm flipV="1">
            <a:off x="6551653" y="3291878"/>
            <a:ext cx="484121" cy="4727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815286" y="4401108"/>
            <a:ext cx="6950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5"/>
            <a:endCxn id="4" idx="5"/>
          </p:cNvCxnSpPr>
          <p:nvPr/>
        </p:nvCxnSpPr>
        <p:spPr>
          <a:xfrm>
            <a:off x="6551653" y="5037575"/>
            <a:ext cx="484121" cy="4946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7" idx="4"/>
            <a:endCxn id="4" idx="4"/>
          </p:cNvCxnSpPr>
          <p:nvPr/>
        </p:nvCxnSpPr>
        <p:spPr>
          <a:xfrm flipH="1">
            <a:off x="5890134" y="5301208"/>
            <a:ext cx="25052" cy="6950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7" idx="3"/>
            <a:endCxn id="4" idx="3"/>
          </p:cNvCxnSpPr>
          <p:nvPr/>
        </p:nvCxnSpPr>
        <p:spPr>
          <a:xfrm flipH="1">
            <a:off x="4744494" y="5037575"/>
            <a:ext cx="534225" cy="4946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7" idx="2"/>
            <a:endCxn id="4" idx="2"/>
          </p:cNvCxnSpPr>
          <p:nvPr/>
        </p:nvCxnSpPr>
        <p:spPr>
          <a:xfrm flipH="1">
            <a:off x="4269954" y="4401108"/>
            <a:ext cx="745132" cy="109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455907" y="242088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0</a:t>
            </a:r>
            <a:endParaRPr lang="en-IE" dirty="0"/>
          </a:p>
        </p:txBody>
      </p:sp>
      <p:sp>
        <p:nvSpPr>
          <p:cNvPr id="25" name="TextBox 24"/>
          <p:cNvSpPr txBox="1"/>
          <p:nvPr/>
        </p:nvSpPr>
        <p:spPr>
          <a:xfrm>
            <a:off x="7391350" y="340983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1</a:t>
            </a:r>
            <a:endParaRPr lang="en-IE" dirty="0"/>
          </a:p>
        </p:txBody>
      </p:sp>
      <p:sp>
        <p:nvSpPr>
          <p:cNvPr id="26" name="TextBox 25"/>
          <p:cNvSpPr txBox="1"/>
          <p:nvPr/>
        </p:nvSpPr>
        <p:spPr>
          <a:xfrm>
            <a:off x="7383982" y="484999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2</a:t>
            </a:r>
            <a:endParaRPr lang="en-IE" dirty="0"/>
          </a:p>
        </p:txBody>
      </p:sp>
      <p:sp>
        <p:nvSpPr>
          <p:cNvPr id="27" name="TextBox 26"/>
          <p:cNvSpPr txBox="1"/>
          <p:nvPr/>
        </p:nvSpPr>
        <p:spPr>
          <a:xfrm>
            <a:off x="6383238" y="585810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3</a:t>
            </a:r>
            <a:endParaRPr lang="en-IE" dirty="0"/>
          </a:p>
        </p:txBody>
      </p:sp>
      <p:sp>
        <p:nvSpPr>
          <p:cNvPr id="28" name="TextBox 27"/>
          <p:cNvSpPr txBox="1"/>
          <p:nvPr/>
        </p:nvSpPr>
        <p:spPr>
          <a:xfrm>
            <a:off x="5015086" y="578610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4</a:t>
            </a:r>
            <a:endParaRPr lang="en-IE" dirty="0"/>
          </a:p>
        </p:txBody>
      </p:sp>
      <p:sp>
        <p:nvSpPr>
          <p:cNvPr id="29" name="TextBox 28"/>
          <p:cNvSpPr txBox="1"/>
          <p:nvPr/>
        </p:nvSpPr>
        <p:spPr>
          <a:xfrm>
            <a:off x="4006974" y="477798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5</a:t>
            </a:r>
            <a:endParaRPr lang="en-IE" dirty="0"/>
          </a:p>
        </p:txBody>
      </p:sp>
      <p:sp>
        <p:nvSpPr>
          <p:cNvPr id="30" name="TextBox 29"/>
          <p:cNvSpPr txBox="1"/>
          <p:nvPr/>
        </p:nvSpPr>
        <p:spPr>
          <a:xfrm>
            <a:off x="3999606" y="328498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6</a:t>
            </a:r>
            <a:endParaRPr lang="en-IE" dirty="0"/>
          </a:p>
        </p:txBody>
      </p:sp>
      <p:sp>
        <p:nvSpPr>
          <p:cNvPr id="31" name="TextBox 30"/>
          <p:cNvSpPr txBox="1"/>
          <p:nvPr/>
        </p:nvSpPr>
        <p:spPr>
          <a:xfrm>
            <a:off x="4871070" y="242088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7</a:t>
            </a:r>
            <a:endParaRPr lang="en-IE" dirty="0"/>
          </a:p>
        </p:txBody>
      </p:sp>
      <p:sp>
        <p:nvSpPr>
          <p:cNvPr id="32" name="TextBox 31"/>
          <p:cNvSpPr txBox="1"/>
          <p:nvPr/>
        </p:nvSpPr>
        <p:spPr>
          <a:xfrm>
            <a:off x="2566814" y="3645024"/>
            <a:ext cx="8342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3600" b="1" dirty="0" smtClean="0"/>
              <a:t>Tail</a:t>
            </a:r>
            <a:endParaRPr lang="en-IE" sz="2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8085438" y="2362383"/>
            <a:ext cx="1184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3600" b="1" dirty="0" smtClean="0"/>
              <a:t>Head</a:t>
            </a:r>
            <a:endParaRPr lang="en-IE" sz="2400" b="1" dirty="0"/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7391350" y="2977788"/>
            <a:ext cx="744370" cy="52322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3417913" y="3906634"/>
            <a:ext cx="78355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815286" y="3625860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12</a:t>
            </a:r>
            <a:endParaRPr lang="en-IE" dirty="0"/>
          </a:p>
        </p:txBody>
      </p:sp>
      <p:sp>
        <p:nvSpPr>
          <p:cNvPr id="43" name="TextBox 42"/>
          <p:cNvSpPr txBox="1"/>
          <p:nvPr/>
        </p:nvSpPr>
        <p:spPr>
          <a:xfrm>
            <a:off x="6769191" y="4561964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35</a:t>
            </a:r>
            <a:endParaRPr lang="en-IE" dirty="0"/>
          </a:p>
        </p:txBody>
      </p:sp>
      <p:sp>
        <p:nvSpPr>
          <p:cNvPr id="44" name="TextBox 43"/>
          <p:cNvSpPr txBox="1"/>
          <p:nvPr/>
        </p:nvSpPr>
        <p:spPr>
          <a:xfrm>
            <a:off x="6095206" y="530120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99</a:t>
            </a:r>
            <a:endParaRPr lang="en-IE" dirty="0"/>
          </a:p>
        </p:txBody>
      </p:sp>
      <p:sp>
        <p:nvSpPr>
          <p:cNvPr id="45" name="TextBox 44"/>
          <p:cNvSpPr txBox="1"/>
          <p:nvPr/>
        </p:nvSpPr>
        <p:spPr>
          <a:xfrm>
            <a:off x="5159102" y="5282044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22</a:t>
            </a:r>
            <a:endParaRPr lang="en-IE" dirty="0"/>
          </a:p>
        </p:txBody>
      </p:sp>
      <p:sp>
        <p:nvSpPr>
          <p:cNvPr id="33" name="TextBox 32"/>
          <p:cNvSpPr txBox="1"/>
          <p:nvPr/>
        </p:nvSpPr>
        <p:spPr>
          <a:xfrm>
            <a:off x="4511030" y="458112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68</a:t>
            </a:r>
            <a:endParaRPr lang="en-IE" dirty="0"/>
          </a:p>
        </p:txBody>
      </p:sp>
      <p:sp>
        <p:nvSpPr>
          <p:cNvPr id="35" name="TextBox 34"/>
          <p:cNvSpPr txBox="1"/>
          <p:nvPr/>
        </p:nvSpPr>
        <p:spPr>
          <a:xfrm>
            <a:off x="4439022" y="369786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54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2293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269954" y="2827884"/>
            <a:ext cx="3240360" cy="316835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Circular 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We can also have a circular queue:</a:t>
            </a:r>
          </a:p>
        </p:txBody>
      </p:sp>
      <p:sp>
        <p:nvSpPr>
          <p:cNvPr id="7" name="Oval 6"/>
          <p:cNvSpPr/>
          <p:nvPr/>
        </p:nvSpPr>
        <p:spPr>
          <a:xfrm>
            <a:off x="5015086" y="3501008"/>
            <a:ext cx="1800200" cy="1800200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8" name="Straight Connector 7"/>
          <p:cNvCxnSpPr>
            <a:stCxn id="7" idx="1"/>
          </p:cNvCxnSpPr>
          <p:nvPr/>
        </p:nvCxnSpPr>
        <p:spPr>
          <a:xfrm flipH="1" flipV="1">
            <a:off x="4799062" y="3284984"/>
            <a:ext cx="479657" cy="479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endCxn id="4" idx="0"/>
          </p:cNvCxnSpPr>
          <p:nvPr/>
        </p:nvCxnSpPr>
        <p:spPr>
          <a:xfrm flipV="1">
            <a:off x="5890134" y="2827884"/>
            <a:ext cx="0" cy="6731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7" idx="7"/>
            <a:endCxn id="4" idx="7"/>
          </p:cNvCxnSpPr>
          <p:nvPr/>
        </p:nvCxnSpPr>
        <p:spPr>
          <a:xfrm flipV="1">
            <a:off x="6551653" y="3291878"/>
            <a:ext cx="484121" cy="4727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815286" y="4401108"/>
            <a:ext cx="6950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5"/>
            <a:endCxn id="4" idx="5"/>
          </p:cNvCxnSpPr>
          <p:nvPr/>
        </p:nvCxnSpPr>
        <p:spPr>
          <a:xfrm>
            <a:off x="6551653" y="5037575"/>
            <a:ext cx="484121" cy="4946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7" idx="4"/>
            <a:endCxn id="4" idx="4"/>
          </p:cNvCxnSpPr>
          <p:nvPr/>
        </p:nvCxnSpPr>
        <p:spPr>
          <a:xfrm flipH="1">
            <a:off x="5890134" y="5301208"/>
            <a:ext cx="25052" cy="6950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7" idx="3"/>
            <a:endCxn id="4" idx="3"/>
          </p:cNvCxnSpPr>
          <p:nvPr/>
        </p:nvCxnSpPr>
        <p:spPr>
          <a:xfrm flipH="1">
            <a:off x="4744494" y="5037575"/>
            <a:ext cx="534225" cy="4946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7" idx="2"/>
            <a:endCxn id="4" idx="2"/>
          </p:cNvCxnSpPr>
          <p:nvPr/>
        </p:nvCxnSpPr>
        <p:spPr>
          <a:xfrm flipH="1">
            <a:off x="4269954" y="4401108"/>
            <a:ext cx="745132" cy="109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455907" y="242088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0</a:t>
            </a:r>
            <a:endParaRPr lang="en-IE" dirty="0"/>
          </a:p>
        </p:txBody>
      </p:sp>
      <p:sp>
        <p:nvSpPr>
          <p:cNvPr id="25" name="TextBox 24"/>
          <p:cNvSpPr txBox="1"/>
          <p:nvPr/>
        </p:nvSpPr>
        <p:spPr>
          <a:xfrm>
            <a:off x="7391350" y="340983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1</a:t>
            </a:r>
            <a:endParaRPr lang="en-IE" dirty="0"/>
          </a:p>
        </p:txBody>
      </p:sp>
      <p:sp>
        <p:nvSpPr>
          <p:cNvPr id="26" name="TextBox 25"/>
          <p:cNvSpPr txBox="1"/>
          <p:nvPr/>
        </p:nvSpPr>
        <p:spPr>
          <a:xfrm>
            <a:off x="7383982" y="484999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2</a:t>
            </a:r>
            <a:endParaRPr lang="en-IE" dirty="0"/>
          </a:p>
        </p:txBody>
      </p:sp>
      <p:sp>
        <p:nvSpPr>
          <p:cNvPr id="27" name="TextBox 26"/>
          <p:cNvSpPr txBox="1"/>
          <p:nvPr/>
        </p:nvSpPr>
        <p:spPr>
          <a:xfrm>
            <a:off x="6383238" y="585810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3</a:t>
            </a:r>
            <a:endParaRPr lang="en-IE" dirty="0"/>
          </a:p>
        </p:txBody>
      </p:sp>
      <p:sp>
        <p:nvSpPr>
          <p:cNvPr id="28" name="TextBox 27"/>
          <p:cNvSpPr txBox="1"/>
          <p:nvPr/>
        </p:nvSpPr>
        <p:spPr>
          <a:xfrm>
            <a:off x="5015086" y="578610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4</a:t>
            </a:r>
            <a:endParaRPr lang="en-IE" dirty="0"/>
          </a:p>
        </p:txBody>
      </p:sp>
      <p:sp>
        <p:nvSpPr>
          <p:cNvPr id="29" name="TextBox 28"/>
          <p:cNvSpPr txBox="1"/>
          <p:nvPr/>
        </p:nvSpPr>
        <p:spPr>
          <a:xfrm>
            <a:off x="4006974" y="477798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5</a:t>
            </a:r>
            <a:endParaRPr lang="en-IE" dirty="0"/>
          </a:p>
        </p:txBody>
      </p:sp>
      <p:sp>
        <p:nvSpPr>
          <p:cNvPr id="30" name="TextBox 29"/>
          <p:cNvSpPr txBox="1"/>
          <p:nvPr/>
        </p:nvSpPr>
        <p:spPr>
          <a:xfrm>
            <a:off x="3999606" y="328498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6</a:t>
            </a:r>
            <a:endParaRPr lang="en-IE" dirty="0"/>
          </a:p>
        </p:txBody>
      </p:sp>
      <p:sp>
        <p:nvSpPr>
          <p:cNvPr id="31" name="TextBox 30"/>
          <p:cNvSpPr txBox="1"/>
          <p:nvPr/>
        </p:nvSpPr>
        <p:spPr>
          <a:xfrm>
            <a:off x="4871070" y="242088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7</a:t>
            </a:r>
            <a:endParaRPr lang="en-IE" dirty="0"/>
          </a:p>
        </p:txBody>
      </p:sp>
      <p:sp>
        <p:nvSpPr>
          <p:cNvPr id="32" name="TextBox 31"/>
          <p:cNvSpPr txBox="1"/>
          <p:nvPr/>
        </p:nvSpPr>
        <p:spPr>
          <a:xfrm>
            <a:off x="2566814" y="3645024"/>
            <a:ext cx="8342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3600" b="1" dirty="0" smtClean="0"/>
              <a:t>Tail</a:t>
            </a:r>
            <a:endParaRPr lang="en-IE" sz="2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8510666" y="4222829"/>
            <a:ext cx="1184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3600" b="1" dirty="0" smtClean="0"/>
              <a:t>Head</a:t>
            </a:r>
            <a:endParaRPr lang="en-IE" sz="2400" b="1" dirty="0"/>
          </a:p>
        </p:txBody>
      </p:sp>
      <p:cxnSp>
        <p:nvCxnSpPr>
          <p:cNvPr id="36" name="Straight Arrow Connector 35"/>
          <p:cNvCxnSpPr>
            <a:stCxn id="34" idx="1"/>
          </p:cNvCxnSpPr>
          <p:nvPr/>
        </p:nvCxnSpPr>
        <p:spPr>
          <a:xfrm flipH="1">
            <a:off x="7510314" y="4545995"/>
            <a:ext cx="1000352" cy="23199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3417913" y="3906634"/>
            <a:ext cx="78355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769191" y="4561964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35</a:t>
            </a:r>
            <a:endParaRPr lang="en-IE" dirty="0"/>
          </a:p>
        </p:txBody>
      </p:sp>
      <p:sp>
        <p:nvSpPr>
          <p:cNvPr id="44" name="TextBox 43"/>
          <p:cNvSpPr txBox="1"/>
          <p:nvPr/>
        </p:nvSpPr>
        <p:spPr>
          <a:xfrm>
            <a:off x="6095206" y="530120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99</a:t>
            </a:r>
            <a:endParaRPr lang="en-IE" dirty="0"/>
          </a:p>
        </p:txBody>
      </p:sp>
      <p:sp>
        <p:nvSpPr>
          <p:cNvPr id="45" name="TextBox 44"/>
          <p:cNvSpPr txBox="1"/>
          <p:nvPr/>
        </p:nvSpPr>
        <p:spPr>
          <a:xfrm>
            <a:off x="5159102" y="5282044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22</a:t>
            </a:r>
            <a:endParaRPr lang="en-IE" dirty="0"/>
          </a:p>
        </p:txBody>
      </p:sp>
      <p:sp>
        <p:nvSpPr>
          <p:cNvPr id="33" name="TextBox 32"/>
          <p:cNvSpPr txBox="1"/>
          <p:nvPr/>
        </p:nvSpPr>
        <p:spPr>
          <a:xfrm>
            <a:off x="4511030" y="458112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68</a:t>
            </a:r>
            <a:endParaRPr lang="en-IE" dirty="0"/>
          </a:p>
        </p:txBody>
      </p:sp>
      <p:sp>
        <p:nvSpPr>
          <p:cNvPr id="35" name="TextBox 34"/>
          <p:cNvSpPr txBox="1"/>
          <p:nvPr/>
        </p:nvSpPr>
        <p:spPr>
          <a:xfrm>
            <a:off x="4439022" y="369786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54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57123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269954" y="2827884"/>
            <a:ext cx="3240360" cy="316835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Circular 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We can also have a circular queue:</a:t>
            </a:r>
          </a:p>
        </p:txBody>
      </p:sp>
      <p:sp>
        <p:nvSpPr>
          <p:cNvPr id="7" name="Oval 6"/>
          <p:cNvSpPr/>
          <p:nvPr/>
        </p:nvSpPr>
        <p:spPr>
          <a:xfrm>
            <a:off x="5015086" y="3501008"/>
            <a:ext cx="1800200" cy="1800200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8" name="Straight Connector 7"/>
          <p:cNvCxnSpPr>
            <a:stCxn id="7" idx="1"/>
          </p:cNvCxnSpPr>
          <p:nvPr/>
        </p:nvCxnSpPr>
        <p:spPr>
          <a:xfrm flipH="1" flipV="1">
            <a:off x="4799062" y="3284984"/>
            <a:ext cx="479657" cy="479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endCxn id="4" idx="0"/>
          </p:cNvCxnSpPr>
          <p:nvPr/>
        </p:nvCxnSpPr>
        <p:spPr>
          <a:xfrm flipV="1">
            <a:off x="5890134" y="2827884"/>
            <a:ext cx="0" cy="6731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7" idx="7"/>
            <a:endCxn id="4" idx="7"/>
          </p:cNvCxnSpPr>
          <p:nvPr/>
        </p:nvCxnSpPr>
        <p:spPr>
          <a:xfrm flipV="1">
            <a:off x="6551653" y="3291878"/>
            <a:ext cx="484121" cy="4727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815286" y="4401108"/>
            <a:ext cx="6950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5"/>
            <a:endCxn id="4" idx="5"/>
          </p:cNvCxnSpPr>
          <p:nvPr/>
        </p:nvCxnSpPr>
        <p:spPr>
          <a:xfrm>
            <a:off x="6551653" y="5037575"/>
            <a:ext cx="484121" cy="4946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7" idx="4"/>
            <a:endCxn id="4" idx="4"/>
          </p:cNvCxnSpPr>
          <p:nvPr/>
        </p:nvCxnSpPr>
        <p:spPr>
          <a:xfrm flipH="1">
            <a:off x="5890134" y="5301208"/>
            <a:ext cx="25052" cy="6950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7" idx="3"/>
            <a:endCxn id="4" idx="3"/>
          </p:cNvCxnSpPr>
          <p:nvPr/>
        </p:nvCxnSpPr>
        <p:spPr>
          <a:xfrm flipH="1">
            <a:off x="4744494" y="5037575"/>
            <a:ext cx="534225" cy="4946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7" idx="2"/>
            <a:endCxn id="4" idx="2"/>
          </p:cNvCxnSpPr>
          <p:nvPr/>
        </p:nvCxnSpPr>
        <p:spPr>
          <a:xfrm flipH="1">
            <a:off x="4269954" y="4401108"/>
            <a:ext cx="745132" cy="109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455907" y="242088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0</a:t>
            </a:r>
            <a:endParaRPr lang="en-IE" dirty="0"/>
          </a:p>
        </p:txBody>
      </p:sp>
      <p:sp>
        <p:nvSpPr>
          <p:cNvPr id="25" name="TextBox 24"/>
          <p:cNvSpPr txBox="1"/>
          <p:nvPr/>
        </p:nvSpPr>
        <p:spPr>
          <a:xfrm>
            <a:off x="7391350" y="340983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1</a:t>
            </a:r>
            <a:endParaRPr lang="en-IE" dirty="0"/>
          </a:p>
        </p:txBody>
      </p:sp>
      <p:sp>
        <p:nvSpPr>
          <p:cNvPr id="26" name="TextBox 25"/>
          <p:cNvSpPr txBox="1"/>
          <p:nvPr/>
        </p:nvSpPr>
        <p:spPr>
          <a:xfrm>
            <a:off x="7383982" y="484999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2</a:t>
            </a:r>
            <a:endParaRPr lang="en-IE" dirty="0"/>
          </a:p>
        </p:txBody>
      </p:sp>
      <p:sp>
        <p:nvSpPr>
          <p:cNvPr id="27" name="TextBox 26"/>
          <p:cNvSpPr txBox="1"/>
          <p:nvPr/>
        </p:nvSpPr>
        <p:spPr>
          <a:xfrm>
            <a:off x="6383238" y="585810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3</a:t>
            </a:r>
            <a:endParaRPr lang="en-IE" dirty="0"/>
          </a:p>
        </p:txBody>
      </p:sp>
      <p:sp>
        <p:nvSpPr>
          <p:cNvPr id="28" name="TextBox 27"/>
          <p:cNvSpPr txBox="1"/>
          <p:nvPr/>
        </p:nvSpPr>
        <p:spPr>
          <a:xfrm>
            <a:off x="5015086" y="578610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4</a:t>
            </a:r>
            <a:endParaRPr lang="en-IE" dirty="0"/>
          </a:p>
        </p:txBody>
      </p:sp>
      <p:sp>
        <p:nvSpPr>
          <p:cNvPr id="29" name="TextBox 28"/>
          <p:cNvSpPr txBox="1"/>
          <p:nvPr/>
        </p:nvSpPr>
        <p:spPr>
          <a:xfrm>
            <a:off x="4006974" y="477798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5</a:t>
            </a:r>
            <a:endParaRPr lang="en-IE" dirty="0"/>
          </a:p>
        </p:txBody>
      </p:sp>
      <p:sp>
        <p:nvSpPr>
          <p:cNvPr id="30" name="TextBox 29"/>
          <p:cNvSpPr txBox="1"/>
          <p:nvPr/>
        </p:nvSpPr>
        <p:spPr>
          <a:xfrm>
            <a:off x="3999606" y="328498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6</a:t>
            </a:r>
            <a:endParaRPr lang="en-IE" dirty="0"/>
          </a:p>
        </p:txBody>
      </p:sp>
      <p:sp>
        <p:nvSpPr>
          <p:cNvPr id="31" name="TextBox 30"/>
          <p:cNvSpPr txBox="1"/>
          <p:nvPr/>
        </p:nvSpPr>
        <p:spPr>
          <a:xfrm>
            <a:off x="4871070" y="242088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7</a:t>
            </a:r>
            <a:endParaRPr lang="en-IE" dirty="0"/>
          </a:p>
        </p:txBody>
      </p:sp>
      <p:sp>
        <p:nvSpPr>
          <p:cNvPr id="32" name="TextBox 31"/>
          <p:cNvSpPr txBox="1"/>
          <p:nvPr/>
        </p:nvSpPr>
        <p:spPr>
          <a:xfrm>
            <a:off x="3380437" y="2204864"/>
            <a:ext cx="8342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3600" b="1" dirty="0" smtClean="0"/>
              <a:t>Tail</a:t>
            </a:r>
            <a:endParaRPr lang="en-IE" sz="2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8510666" y="4222829"/>
            <a:ext cx="1184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3600" b="1" dirty="0" smtClean="0"/>
              <a:t>Head</a:t>
            </a:r>
            <a:endParaRPr lang="en-IE" sz="2400" b="1" dirty="0"/>
          </a:p>
        </p:txBody>
      </p:sp>
      <p:cxnSp>
        <p:nvCxnSpPr>
          <p:cNvPr id="36" name="Straight Arrow Connector 35"/>
          <p:cNvCxnSpPr>
            <a:stCxn id="34" idx="1"/>
          </p:cNvCxnSpPr>
          <p:nvPr/>
        </p:nvCxnSpPr>
        <p:spPr>
          <a:xfrm flipH="1">
            <a:off x="7510314" y="4545995"/>
            <a:ext cx="1000352" cy="23199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2" idx="3"/>
          </p:cNvCxnSpPr>
          <p:nvPr/>
        </p:nvCxnSpPr>
        <p:spPr>
          <a:xfrm>
            <a:off x="4214640" y="2528030"/>
            <a:ext cx="774533" cy="41607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769191" y="4561964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35</a:t>
            </a:r>
            <a:endParaRPr lang="en-IE" dirty="0"/>
          </a:p>
        </p:txBody>
      </p:sp>
      <p:sp>
        <p:nvSpPr>
          <p:cNvPr id="44" name="TextBox 43"/>
          <p:cNvSpPr txBox="1"/>
          <p:nvPr/>
        </p:nvSpPr>
        <p:spPr>
          <a:xfrm>
            <a:off x="6095206" y="530120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99</a:t>
            </a:r>
            <a:endParaRPr lang="en-IE" dirty="0"/>
          </a:p>
        </p:txBody>
      </p:sp>
      <p:sp>
        <p:nvSpPr>
          <p:cNvPr id="45" name="TextBox 44"/>
          <p:cNvSpPr txBox="1"/>
          <p:nvPr/>
        </p:nvSpPr>
        <p:spPr>
          <a:xfrm>
            <a:off x="5159102" y="5282044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22</a:t>
            </a:r>
            <a:endParaRPr lang="en-IE" dirty="0"/>
          </a:p>
        </p:txBody>
      </p:sp>
      <p:sp>
        <p:nvSpPr>
          <p:cNvPr id="33" name="TextBox 32"/>
          <p:cNvSpPr txBox="1"/>
          <p:nvPr/>
        </p:nvSpPr>
        <p:spPr>
          <a:xfrm>
            <a:off x="4511030" y="458112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68</a:t>
            </a:r>
            <a:endParaRPr lang="en-IE" dirty="0"/>
          </a:p>
        </p:txBody>
      </p:sp>
      <p:sp>
        <p:nvSpPr>
          <p:cNvPr id="35" name="TextBox 34"/>
          <p:cNvSpPr txBox="1"/>
          <p:nvPr/>
        </p:nvSpPr>
        <p:spPr>
          <a:xfrm>
            <a:off x="4439022" y="369786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54</a:t>
            </a:r>
            <a:endParaRPr lang="en-IE" dirty="0"/>
          </a:p>
        </p:txBody>
      </p:sp>
      <p:sp>
        <p:nvSpPr>
          <p:cNvPr id="37" name="TextBox 36"/>
          <p:cNvSpPr txBox="1"/>
          <p:nvPr/>
        </p:nvSpPr>
        <p:spPr>
          <a:xfrm>
            <a:off x="5185015" y="2996952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17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7840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662</TotalTime>
  <Words>1528</Words>
  <Application>Microsoft Office PowerPoint</Application>
  <PresentationFormat>Custom</PresentationFormat>
  <Paragraphs>815</Paragraphs>
  <Slides>55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Office Theme</vt:lpstr>
      <vt:lpstr>Circular Queues: Implemented using Arrays</vt:lpstr>
      <vt:lpstr>Circular Queues</vt:lpstr>
      <vt:lpstr>Circular Queues</vt:lpstr>
      <vt:lpstr>Circular Queues</vt:lpstr>
      <vt:lpstr>Circular Queues</vt:lpstr>
      <vt:lpstr>Circular Queues</vt:lpstr>
      <vt:lpstr>Circular Queues</vt:lpstr>
      <vt:lpstr>Circular Queues</vt:lpstr>
      <vt:lpstr>Circular Queues</vt:lpstr>
      <vt:lpstr>Circular Queues</vt:lpstr>
      <vt:lpstr>Circular Queues</vt:lpstr>
      <vt:lpstr>Simple Simulation</vt:lpstr>
      <vt:lpstr>Queues</vt:lpstr>
      <vt:lpstr>Queues</vt:lpstr>
      <vt:lpstr>Queues</vt:lpstr>
      <vt:lpstr>Queues</vt:lpstr>
      <vt:lpstr>Queues</vt:lpstr>
      <vt:lpstr>Queues</vt:lpstr>
      <vt:lpstr>Queues</vt:lpstr>
      <vt:lpstr>End of Simulation</vt:lpstr>
      <vt:lpstr>Circular Queues</vt:lpstr>
      <vt:lpstr>Circular Queues</vt:lpstr>
      <vt:lpstr>Circular Queues</vt:lpstr>
      <vt:lpstr>Circular Queues</vt:lpstr>
      <vt:lpstr>Circular Queues</vt:lpstr>
      <vt:lpstr>Circular Queues</vt:lpstr>
      <vt:lpstr>Circular Queues</vt:lpstr>
      <vt:lpstr>Circular Queues</vt:lpstr>
      <vt:lpstr>Circular Queues</vt:lpstr>
      <vt:lpstr>Circular Queues</vt:lpstr>
      <vt:lpstr>Circular Queues</vt:lpstr>
      <vt:lpstr>Circular Queues</vt:lpstr>
      <vt:lpstr>Circular Queues</vt:lpstr>
      <vt:lpstr>Circular Queues</vt:lpstr>
      <vt:lpstr>Circular Queues</vt:lpstr>
      <vt:lpstr>Circular Queues</vt:lpstr>
      <vt:lpstr>Circular Queues</vt:lpstr>
      <vt:lpstr>Circular Queues</vt:lpstr>
      <vt:lpstr>Circular Queues</vt:lpstr>
      <vt:lpstr>Circular Queues</vt:lpstr>
      <vt:lpstr>Circular Queues</vt:lpstr>
      <vt:lpstr>Circular Queues</vt:lpstr>
      <vt:lpstr>Circular Queues</vt:lpstr>
      <vt:lpstr>Circular Queues</vt:lpstr>
      <vt:lpstr>Circular Queues</vt:lpstr>
      <vt:lpstr>Circular Queues</vt:lpstr>
      <vt:lpstr>Circular Queues</vt:lpstr>
      <vt:lpstr>Circular Queues</vt:lpstr>
      <vt:lpstr>Circular Queues</vt:lpstr>
      <vt:lpstr>Circular Queues</vt:lpstr>
      <vt:lpstr>Circular Queues</vt:lpstr>
      <vt:lpstr>Circular Queues</vt:lpstr>
      <vt:lpstr>Circular Queues</vt:lpstr>
      <vt:lpstr>Circular Queues</vt:lpstr>
      <vt:lpstr>etc.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PseudoCode (reprise)</dc:title>
  <dc:creator>dgordon</dc:creator>
  <cp:lastModifiedBy>DIT</cp:lastModifiedBy>
  <cp:revision>77</cp:revision>
  <dcterms:created xsi:type="dcterms:W3CDTF">2011-11-22T13:33:19Z</dcterms:created>
  <dcterms:modified xsi:type="dcterms:W3CDTF">2016-01-14T10:35:53Z</dcterms:modified>
</cp:coreProperties>
</file>