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1"/>
  </p:notesMasterIdLst>
  <p:sldIdLst>
    <p:sldId id="395" r:id="rId2"/>
    <p:sldId id="428" r:id="rId3"/>
    <p:sldId id="429" r:id="rId4"/>
    <p:sldId id="430" r:id="rId5"/>
    <p:sldId id="431" r:id="rId6"/>
    <p:sldId id="432" r:id="rId7"/>
    <p:sldId id="433" r:id="rId8"/>
    <p:sldId id="434" r:id="rId9"/>
    <p:sldId id="435" r:id="rId10"/>
    <p:sldId id="436" r:id="rId11"/>
    <p:sldId id="437" r:id="rId12"/>
    <p:sldId id="438" r:id="rId13"/>
    <p:sldId id="439" r:id="rId14"/>
    <p:sldId id="440" r:id="rId15"/>
    <p:sldId id="441" r:id="rId16"/>
    <p:sldId id="442" r:id="rId17"/>
    <p:sldId id="445" r:id="rId18"/>
    <p:sldId id="446" r:id="rId19"/>
    <p:sldId id="447" r:id="rId20"/>
    <p:sldId id="448" r:id="rId21"/>
    <p:sldId id="449" r:id="rId22"/>
    <p:sldId id="450" r:id="rId23"/>
    <p:sldId id="451" r:id="rId24"/>
    <p:sldId id="452" r:id="rId25"/>
    <p:sldId id="453" r:id="rId26"/>
    <p:sldId id="454" r:id="rId27"/>
    <p:sldId id="463" r:id="rId28"/>
    <p:sldId id="464" r:id="rId29"/>
    <p:sldId id="465" r:id="rId30"/>
    <p:sldId id="466" r:id="rId31"/>
    <p:sldId id="467" r:id="rId32"/>
    <p:sldId id="468" r:id="rId33"/>
    <p:sldId id="469" r:id="rId34"/>
    <p:sldId id="470" r:id="rId35"/>
    <p:sldId id="471" r:id="rId36"/>
    <p:sldId id="472" r:id="rId37"/>
    <p:sldId id="473" r:id="rId38"/>
    <p:sldId id="474" r:id="rId39"/>
    <p:sldId id="475" r:id="rId40"/>
    <p:sldId id="476" r:id="rId41"/>
    <p:sldId id="477" r:id="rId42"/>
    <p:sldId id="478" r:id="rId43"/>
    <p:sldId id="479" r:id="rId44"/>
    <p:sldId id="480" r:id="rId45"/>
    <p:sldId id="481" r:id="rId46"/>
    <p:sldId id="499" r:id="rId47"/>
    <p:sldId id="500" r:id="rId48"/>
    <p:sldId id="501" r:id="rId49"/>
    <p:sldId id="502" r:id="rId50"/>
    <p:sldId id="503" r:id="rId51"/>
    <p:sldId id="516" r:id="rId52"/>
    <p:sldId id="517" r:id="rId53"/>
    <p:sldId id="518" r:id="rId54"/>
    <p:sldId id="519" r:id="rId55"/>
    <p:sldId id="520" r:id="rId56"/>
    <p:sldId id="521" r:id="rId57"/>
    <p:sldId id="522" r:id="rId58"/>
    <p:sldId id="523" r:id="rId59"/>
    <p:sldId id="301" r:id="rId60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940" y="5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ABD7CF-CE8D-43B1-B884-D59884E078C3}" type="datetimeFigureOut">
              <a:rPr lang="en-IE" smtClean="0"/>
              <a:t>24/01/2022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2457-0B7C-48B9-BDD1-92A4A044B45F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954618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26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33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35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38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43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45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50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53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54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56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57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58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19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20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D8A29D-1E5C-4453-A787-2853283287FD}" type="slidenum">
              <a:rPr lang="en-IE" smtClean="0"/>
              <a:t>24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084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130426"/>
            <a:ext cx="10361851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886200"/>
            <a:ext cx="8533289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24/01/2022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24/01/2022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8049" y="274639"/>
            <a:ext cx="274284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21" y="274639"/>
            <a:ext cx="802535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24/01/2022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24/01/2022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959" y="4406901"/>
            <a:ext cx="1036185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959" y="2906713"/>
            <a:ext cx="1036185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24/01/2022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521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6793" y="1600201"/>
            <a:ext cx="538409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24/01/2022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535113"/>
            <a:ext cx="5386216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21" y="2174875"/>
            <a:ext cx="5386216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561" y="1535113"/>
            <a:ext cx="538833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561" y="2174875"/>
            <a:ext cx="538833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24/01/2022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24/01/2022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24/01/2022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21" y="273050"/>
            <a:ext cx="401056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113" y="273051"/>
            <a:ext cx="681477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21" y="1435101"/>
            <a:ext cx="4010562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24/01/2022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406" y="4800600"/>
            <a:ext cx="73142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406" y="612775"/>
            <a:ext cx="731424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406" y="5367338"/>
            <a:ext cx="731424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9B0FEE-2562-4ECA-8249-9192E51E4D92}" type="datetimeFigureOut">
              <a:rPr lang="en-IE" smtClean="0"/>
              <a:pPr/>
              <a:t>24/01/2022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21" y="274638"/>
            <a:ext cx="109713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21" y="1600201"/>
            <a:ext cx="10971372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521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B0FEE-2562-4ECA-8249-9192E51E4D92}" type="datetimeFigureOut">
              <a:rPr lang="en-IE" smtClean="0"/>
              <a:pPr/>
              <a:t>24/01/2022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058" y="6356351"/>
            <a:ext cx="38602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463" y="6356351"/>
            <a:ext cx="28444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26A14-B60D-48C5-98B8-6A8C8E0F7637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sz="6600" dirty="0">
                <a:solidFill>
                  <a:schemeClr val="bg1"/>
                </a:solidFill>
              </a:rPr>
              <a:t>Introduction to Python</a:t>
            </a:r>
            <a:br>
              <a:rPr lang="en-IE" sz="6600" dirty="0">
                <a:solidFill>
                  <a:schemeClr val="bg1"/>
                </a:solidFill>
              </a:rPr>
            </a:br>
            <a:r>
              <a:rPr lang="en-IE" sz="6600" dirty="0">
                <a:solidFill>
                  <a:schemeClr val="bg1"/>
                </a:solidFill>
              </a:rPr>
              <a:t>Part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562" y="3454152"/>
            <a:ext cx="8533289" cy="3071192"/>
          </a:xfrm>
        </p:spPr>
        <p:txBody>
          <a:bodyPr>
            <a:normAutofit/>
          </a:bodyPr>
          <a:lstStyle/>
          <a:p>
            <a:endParaRPr lang="en-IE" sz="5400" dirty="0">
              <a:solidFill>
                <a:schemeClr val="bg1"/>
              </a:solidFill>
            </a:endParaRPr>
          </a:p>
          <a:p>
            <a:r>
              <a:rPr lang="en-IE" sz="4400" dirty="0">
                <a:solidFill>
                  <a:schemeClr val="bg1"/>
                </a:solidFill>
              </a:rPr>
              <a:t>Damian Gordon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54497" y="0"/>
            <a:ext cx="2630660" cy="334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7285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IF statement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Let’s add some PRINT statements to make this clearer: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928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AnotherSimpleIfStatementPrints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print(“Please input the first value”)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print(“Please second the second value”)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x &gt; y: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print(x, “is bigger than”, y)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print(y, “is bigger than”, x)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1307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IF statement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We can make this shorter: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4967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AnotherSimpleIfStatementPrintsShorter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(input(“Please input the first value\n”))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(input(“Please second the second value\n”))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x &gt; y: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print(x, “is bigger than”, y)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print(y, “is bigger than”, x)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8364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IF statement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Lets try the Odd or Even program: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0350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IsOddOrEven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(input(“Please input the number\n”))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(x % 2) != 0: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print(x, “is odd”)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print(x, “is even”)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471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048219"/>
              </p:ext>
            </p:extLst>
          </p:nvPr>
        </p:nvGraphicFramePr>
        <p:xfrm>
          <a:off x="2031735" y="720016"/>
          <a:ext cx="8126942" cy="5229263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0553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715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87749">
                <a:tc>
                  <a:txBody>
                    <a:bodyPr/>
                    <a:lstStyle/>
                    <a:p>
                      <a:pPr algn="ctr"/>
                      <a:r>
                        <a:rPr lang="en-IE" sz="3600" b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Operator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3600" b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Description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6919">
                <a:tc>
                  <a:txBody>
                    <a:bodyPr/>
                    <a:lstStyle/>
                    <a:p>
                      <a:pPr algn="ctr"/>
                      <a:r>
                        <a:rPr lang="en-IE" sz="3600" b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!=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is not equal to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6919">
                <a:tc>
                  <a:txBody>
                    <a:bodyPr/>
                    <a:lstStyle/>
                    <a:p>
                      <a:pPr algn="ctr"/>
                      <a:r>
                        <a:rPr lang="en-IE" sz="3600" b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==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is equal to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6919">
                <a:tc>
                  <a:txBody>
                    <a:bodyPr/>
                    <a:lstStyle/>
                    <a:p>
                      <a:pPr algn="ctr"/>
                      <a:r>
                        <a:rPr lang="en-IE" sz="3600" b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&gt;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is greater than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6919">
                <a:tc>
                  <a:txBody>
                    <a:bodyPr/>
                    <a:lstStyle/>
                    <a:p>
                      <a:pPr algn="ctr"/>
                      <a:r>
                        <a:rPr lang="en-IE" sz="3600" b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&lt;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is less than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06919">
                <a:tc>
                  <a:txBody>
                    <a:bodyPr/>
                    <a:lstStyle/>
                    <a:p>
                      <a:pPr algn="ctr"/>
                      <a:r>
                        <a:rPr lang="en-IE" sz="3600" b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&gt;=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is greater than or equal to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06919">
                <a:tc>
                  <a:txBody>
                    <a:bodyPr/>
                    <a:lstStyle/>
                    <a:p>
                      <a:pPr algn="ctr"/>
                      <a:r>
                        <a:rPr lang="en-IE" sz="3600" b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&lt;=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b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</a:rPr>
                        <a:t>is less than or equal to</a:t>
                      </a:r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70663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>
                <a:solidFill>
                  <a:schemeClr val="bg1"/>
                </a:solidFill>
              </a:rPr>
              <a:t>Python: ELIF statement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Damian Gordon</a:t>
            </a:r>
          </a:p>
        </p:txBody>
      </p:sp>
    </p:spTree>
    <p:extLst>
      <p:ext uri="{BB962C8B-B14F-4D97-AF65-F5344CB8AC3E}">
        <p14:creationId xmlns:p14="http://schemas.microsoft.com/office/powerpoint/2010/main" val="25238854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619268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BiggerOfThree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(input(“Please input the first value\n”))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(input(“Please second the second value\n”))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(input(“Please second the third value\n”))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a &gt; b: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if a &gt; c: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print(a, “is bigger than”, b, “ and ”, c)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print(c, “is bigger than”, a, “ and ”, c)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if b &gt; c: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print(b, “is bigger than”, a, “ and ”, c)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print(c, “is bigger than”, a, “ and ”, b)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1987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619268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BiggerOfThree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(input(“Please input the first value\n”))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(input(“Please second the second value\n”))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(input(“Please second the third value\n”))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a &gt; b: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if a &gt; c: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print(a, “is bigger than”, b, “ and ”, c)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print(c, “is bigger than”, a, “ and ”, c)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if b &gt; c: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print(b, “is bigger than”, a, “ and ”, c)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print(c, “is bigger than”, a, “ and ”, b)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334566" y="3573016"/>
            <a:ext cx="2088232" cy="1080120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" name="Left Arrow 2"/>
          <p:cNvSpPr/>
          <p:nvPr/>
        </p:nvSpPr>
        <p:spPr>
          <a:xfrm>
            <a:off x="2422798" y="3573016"/>
            <a:ext cx="6624736" cy="1224136"/>
          </a:xfrm>
          <a:prstGeom prst="lef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68278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>
                <a:solidFill>
                  <a:schemeClr val="bg1"/>
                </a:solidFill>
              </a:rPr>
              <a:t>Python: Selection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Damian Gordon</a:t>
            </a:r>
          </a:p>
        </p:txBody>
      </p:sp>
    </p:spTree>
    <p:extLst>
      <p:ext uri="{BB962C8B-B14F-4D97-AF65-F5344CB8AC3E}">
        <p14:creationId xmlns:p14="http://schemas.microsoft.com/office/powerpoint/2010/main" val="25851565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619268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BiggerOfThreeElif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(input(“Please input the first value\n”))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(input(“Please second the second value\n”))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(input(“Please second the third value\n”))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a &gt; b: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if a &gt; c: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print(a, “is bigger than”, b, “ and ”, c)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print(c, “is bigger than”, a, “ and ”, c)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# ENDIF;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 &gt; c: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print(b, “is bigger than”, a, “ and ”, c)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print(c, “is bigger than”, a, “ and ”, b)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2168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2559" y="2420888"/>
            <a:ext cx="5976664" cy="410445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IF-ELIF statement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>
                <a:solidFill>
                  <a:schemeClr val="bg1"/>
                </a:solidFill>
              </a:rPr>
              <a:t>In Python the general form of the IF-ESIF statement is as follows: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CONDITION: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STATEMENT(S)</a:t>
            </a:r>
          </a:p>
          <a:p>
            <a:pPr marL="0" indent="0">
              <a:buNone/>
            </a:pP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CONDITION: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STATEMENT(S)</a:t>
            </a:r>
          </a:p>
          <a:p>
            <a:pPr marL="0" indent="0">
              <a:buNone/>
            </a:pP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CONDITION: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STATEMENT(S)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STATEMENT(S)</a:t>
            </a:r>
          </a:p>
          <a:p>
            <a:pPr marL="0" indent="0">
              <a:buNone/>
            </a:pP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6244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2559" y="2132856"/>
            <a:ext cx="5976664" cy="453650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IF-ELIF statement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5069159"/>
          </a:xfrm>
        </p:spPr>
        <p:txBody>
          <a:bodyPr>
            <a:normAutofit fontScale="77500" lnSpcReduction="20000"/>
          </a:bodyPr>
          <a:lstStyle/>
          <a:p>
            <a:r>
              <a:rPr lang="en-IE" dirty="0">
                <a:solidFill>
                  <a:schemeClr val="bg1"/>
                </a:solidFill>
              </a:rPr>
              <a:t>But we’ll do: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CONDITION: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STATEMENT(S)</a:t>
            </a:r>
          </a:p>
          <a:p>
            <a:pPr marL="0" indent="0">
              <a:buNone/>
            </a:pP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CONDITION: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STATEMENT(S)</a:t>
            </a:r>
          </a:p>
          <a:p>
            <a:pPr marL="0" indent="0">
              <a:buNone/>
            </a:pPr>
            <a:r>
              <a:rPr lang="en-IE" sz="2800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CONDITION: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STATEMENT(S)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STATEMENT(S)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</p:txBody>
      </p:sp>
    </p:spTree>
    <p:extLst>
      <p:ext uri="{BB962C8B-B14F-4D97-AF65-F5344CB8AC3E}">
        <p14:creationId xmlns:p14="http://schemas.microsoft.com/office/powerpoint/2010/main" val="7977036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IF-ELIF statement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5069159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Let’s look at doing a multi-choice question program: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8742" y="2492896"/>
            <a:ext cx="8003604" cy="3950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1187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619268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MultiChoiceQuestion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InputValue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input("Please input your answer:\n")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InputValue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"a":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print("Wrong Answer")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InputValue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"b":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print("Wrong Answer")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InputValue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"c":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print("Right Answer")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InputValue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== "d":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print("Wrong Answer")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print("Bad Option")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28131601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IF-ELIF statement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1600201"/>
            <a:ext cx="10971372" cy="5069159"/>
          </a:xfrm>
        </p:spPr>
        <p:txBody>
          <a:bodyPr>
            <a:normAutofit/>
          </a:bodyPr>
          <a:lstStyle/>
          <a:p>
            <a:r>
              <a:rPr lang="en-IE" dirty="0">
                <a:solidFill>
                  <a:schemeClr val="bg1"/>
                </a:solidFill>
              </a:rPr>
              <a:t>Here’s how to calculate a grade: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1529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619268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GetGrade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InputValue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(input("Please input the first value\n"))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InputValue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&gt;= 70: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print("It's a first")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InputValue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&gt;= 60: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print("It's a 2.1")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InputValue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&gt;= 50: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print("It's a 2.2")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elif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InputValue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&gt;= 40: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print("It's a third")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print("Dude, sorry, it's a fail")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30172803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281" y="2756183"/>
            <a:ext cx="10361851" cy="218510"/>
          </a:xfrm>
        </p:spPr>
        <p:txBody>
          <a:bodyPr>
            <a:normAutofit fontScale="90000"/>
          </a:bodyPr>
          <a:lstStyle/>
          <a:p>
            <a:r>
              <a:rPr lang="en-IE" sz="6600" dirty="0">
                <a:solidFill>
                  <a:schemeClr val="bg1"/>
                </a:solidFill>
              </a:rPr>
              <a:t>Python: Iteration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Damian Gordon</a:t>
            </a:r>
          </a:p>
        </p:txBody>
      </p:sp>
    </p:spTree>
    <p:extLst>
      <p:ext uri="{BB962C8B-B14F-4D97-AF65-F5344CB8AC3E}">
        <p14:creationId xmlns:p14="http://schemas.microsoft.com/office/powerpoint/2010/main" val="5469966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Iteration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We’ll consider two ways to do iteration:</a:t>
            </a:r>
          </a:p>
          <a:p>
            <a:pPr lvl="1"/>
            <a:r>
              <a:rPr lang="en-IE" dirty="0">
                <a:solidFill>
                  <a:schemeClr val="bg1"/>
                </a:solidFill>
              </a:rPr>
              <a:t>The WHILE loop</a:t>
            </a:r>
          </a:p>
          <a:p>
            <a:pPr lvl="1"/>
            <a:r>
              <a:rPr lang="en-IE" dirty="0">
                <a:solidFill>
                  <a:schemeClr val="bg1"/>
                </a:solidFill>
              </a:rPr>
              <a:t>The FOR loop</a:t>
            </a:r>
          </a:p>
        </p:txBody>
      </p:sp>
    </p:spTree>
    <p:extLst>
      <p:ext uri="{BB962C8B-B14F-4D97-AF65-F5344CB8AC3E}">
        <p14:creationId xmlns:p14="http://schemas.microsoft.com/office/powerpoint/2010/main" val="6823660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>
                <a:solidFill>
                  <a:schemeClr val="bg1"/>
                </a:solidFill>
              </a:rPr>
              <a:t>Python: WHILE loop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Damian Gordon</a:t>
            </a:r>
          </a:p>
        </p:txBody>
      </p:sp>
    </p:spTree>
    <p:extLst>
      <p:ext uri="{BB962C8B-B14F-4D97-AF65-F5344CB8AC3E}">
        <p14:creationId xmlns:p14="http://schemas.microsoft.com/office/powerpoint/2010/main" val="1017375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Selection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We’ll consider two ways to do selection:</a:t>
            </a:r>
          </a:p>
          <a:p>
            <a:r>
              <a:rPr lang="en-IE" dirty="0">
                <a:solidFill>
                  <a:schemeClr val="bg1"/>
                </a:solidFill>
              </a:rPr>
              <a:t>The IF statement</a:t>
            </a:r>
          </a:p>
          <a:p>
            <a:r>
              <a:rPr lang="en-IE" dirty="0">
                <a:solidFill>
                  <a:schemeClr val="bg1"/>
                </a:solidFill>
              </a:rPr>
              <a:t>The CASE statement</a:t>
            </a:r>
          </a:p>
        </p:txBody>
      </p:sp>
    </p:spTree>
    <p:extLst>
      <p:ext uri="{BB962C8B-B14F-4D97-AF65-F5344CB8AC3E}">
        <p14:creationId xmlns:p14="http://schemas.microsoft.com/office/powerpoint/2010/main" val="78368658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2558" y="2708920"/>
            <a:ext cx="5976664" cy="237626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WHILE loop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The WHILE loop works as follows: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CONDITION: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STATEMENTS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11958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2559" y="2564904"/>
            <a:ext cx="5976664" cy="288032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WHILE loop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But we’ll do: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CONDITION: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STATEMENTS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ENDWHILE;</a:t>
            </a:r>
          </a:p>
        </p:txBody>
      </p:sp>
    </p:spTree>
    <p:extLst>
      <p:ext uri="{BB962C8B-B14F-4D97-AF65-F5344CB8AC3E}">
        <p14:creationId xmlns:p14="http://schemas.microsoft.com/office/powerpoint/2010/main" val="229542330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WHILE loop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Let’s print out the numbers 1 to 5: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9243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Print1To5: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a != 6: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 = a + 1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59441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WHILE loop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Let’s print the sum of the numbers 1 to 5: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6049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Sum1To5: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 = 0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a != 6: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total = total + a   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 = a + 1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print(total)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70061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WHILE loop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Let’s do factorial: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4118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WHILE loop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Let’s do factorial:</a:t>
            </a:r>
          </a:p>
          <a:p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IE" sz="2400" i="1" dirty="0">
                <a:solidFill>
                  <a:schemeClr val="bg1"/>
                </a:solidFill>
              </a:rPr>
              <a:t>Remember:</a:t>
            </a:r>
          </a:p>
          <a:p>
            <a:pPr lvl="1"/>
            <a:r>
              <a:rPr lang="en-IE" sz="2400" i="1" dirty="0">
                <a:solidFill>
                  <a:schemeClr val="bg1"/>
                </a:solidFill>
              </a:rPr>
              <a:t>5! = 5*4*3*2*1</a:t>
            </a:r>
          </a:p>
          <a:p>
            <a:pPr lvl="1"/>
            <a:endParaRPr lang="en-IE" sz="2400" i="1" dirty="0">
              <a:solidFill>
                <a:schemeClr val="bg1"/>
              </a:solidFill>
            </a:endParaRPr>
          </a:p>
          <a:p>
            <a:pPr lvl="1"/>
            <a:r>
              <a:rPr lang="en-IE" sz="2400" i="1" dirty="0">
                <a:solidFill>
                  <a:schemeClr val="bg1"/>
                </a:solidFill>
              </a:rPr>
              <a:t>7! = 7*6 *5*4*3*2*1</a:t>
            </a:r>
          </a:p>
          <a:p>
            <a:pPr lvl="1"/>
            <a:endParaRPr lang="en-IE" sz="2400" i="1" dirty="0">
              <a:solidFill>
                <a:schemeClr val="bg1"/>
              </a:solidFill>
            </a:endParaRPr>
          </a:p>
          <a:p>
            <a:pPr lvl="1"/>
            <a:r>
              <a:rPr lang="en-IE" sz="2400" i="1" dirty="0">
                <a:solidFill>
                  <a:schemeClr val="bg1"/>
                </a:solidFill>
              </a:rPr>
              <a:t>N! = N*(N-1)*(N-2)*…*2*1</a:t>
            </a:r>
            <a:endParaRPr lang="en-IE" sz="2000" i="1" dirty="0">
              <a:solidFill>
                <a:schemeClr val="bg1"/>
              </a:solidFill>
            </a:endParaRPr>
          </a:p>
          <a:p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09884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Factorial: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(input("Please input value:"))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total =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value != 0: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total = total * value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value = value - 1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print(total)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326780539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>
                <a:solidFill>
                  <a:schemeClr val="bg1"/>
                </a:solidFill>
              </a:rPr>
              <a:t>Python: FOR loop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Damian Gordon</a:t>
            </a:r>
          </a:p>
        </p:txBody>
      </p:sp>
    </p:spTree>
    <p:extLst>
      <p:ext uri="{BB962C8B-B14F-4D97-AF65-F5344CB8AC3E}">
        <p14:creationId xmlns:p14="http://schemas.microsoft.com/office/powerpoint/2010/main" val="1589209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>
                <a:solidFill>
                  <a:schemeClr val="bg1"/>
                </a:solidFill>
              </a:rPr>
              <a:t>Python: IF statement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Damian Gordon</a:t>
            </a:r>
          </a:p>
        </p:txBody>
      </p:sp>
    </p:spTree>
    <p:extLst>
      <p:ext uri="{BB962C8B-B14F-4D97-AF65-F5344CB8AC3E}">
        <p14:creationId xmlns:p14="http://schemas.microsoft.com/office/powerpoint/2010/main" val="229869927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2558" y="2708920"/>
            <a:ext cx="5976664" cy="2376264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WHILE loop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The FOR loop works as follows: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RANGE: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STATEMENTS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30144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2559" y="2564904"/>
            <a:ext cx="5976664" cy="288032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WHILE loop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But we’ll do:</a:t>
            </a:r>
          </a:p>
          <a:p>
            <a:endParaRPr lang="en-IE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RANGE: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STATEMENTS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ENDFOR;</a:t>
            </a:r>
          </a:p>
        </p:txBody>
      </p:sp>
    </p:spTree>
    <p:extLst>
      <p:ext uri="{BB962C8B-B14F-4D97-AF65-F5344CB8AC3E}">
        <p14:creationId xmlns:p14="http://schemas.microsoft.com/office/powerpoint/2010/main" val="38416244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FOR loop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Let’s remember the program to print out the numbers 1 to 5: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47403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Print1To5: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a != 6: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 = a + 1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99226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FOR loop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We can do it as follows as well: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80381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Print1To5For: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 a in range(1,6):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ENDFOR;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37282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>
                <a:solidFill>
                  <a:schemeClr val="bg1"/>
                </a:solidFill>
              </a:rPr>
              <a:t>Python: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Damian Gordon</a:t>
            </a:r>
          </a:p>
        </p:txBody>
      </p:sp>
    </p:spTree>
    <p:extLst>
      <p:ext uri="{BB962C8B-B14F-4D97-AF65-F5344CB8AC3E}">
        <p14:creationId xmlns:p14="http://schemas.microsoft.com/office/powerpoint/2010/main" val="309982894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Prime Numbers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So let’s say we want to express the following algorithm:</a:t>
            </a:r>
          </a:p>
          <a:p>
            <a:pPr lvl="1"/>
            <a:r>
              <a:rPr lang="en-IE" sz="2400" i="1" dirty="0">
                <a:solidFill>
                  <a:schemeClr val="bg1"/>
                </a:solidFill>
              </a:rPr>
              <a:t>Read in a number and check if it’s a prime number</a:t>
            </a:r>
            <a:r>
              <a:rPr lang="en-IE" sz="2000" i="1" dirty="0">
                <a:solidFill>
                  <a:schemeClr val="bg1"/>
                </a:solidFill>
              </a:rPr>
              <a:t>.</a:t>
            </a:r>
          </a:p>
          <a:p>
            <a:pPr lvl="1"/>
            <a:r>
              <a:rPr lang="en-IE" sz="2000" i="1" dirty="0">
                <a:solidFill>
                  <a:schemeClr val="bg1"/>
                </a:solidFill>
              </a:rPr>
              <a:t>What’s a prime number?</a:t>
            </a:r>
          </a:p>
          <a:p>
            <a:pPr lvl="1"/>
            <a:r>
              <a:rPr lang="en-IE" sz="2000" i="1" dirty="0">
                <a:solidFill>
                  <a:schemeClr val="bg1"/>
                </a:solidFill>
              </a:rPr>
              <a:t>A number that’s only divisible by itself and 1, e.g. 7. </a:t>
            </a:r>
          </a:p>
          <a:p>
            <a:pPr lvl="1"/>
            <a:r>
              <a:rPr lang="en-IE" sz="2000" i="1" dirty="0">
                <a:solidFill>
                  <a:schemeClr val="bg1"/>
                </a:solidFill>
              </a:rPr>
              <a:t>Or to put it another way, every number other than itself and 1 gives a remainder, e.g. For 7, if 6, 5, 4, 3, and 2 give a remainder then 7 is prime.</a:t>
            </a:r>
          </a:p>
          <a:p>
            <a:pPr lvl="1"/>
            <a:r>
              <a:rPr lang="en-IE" sz="2000" i="1" dirty="0">
                <a:solidFill>
                  <a:schemeClr val="bg1"/>
                </a:solidFill>
              </a:rPr>
              <a:t>So all we need to do is divide 7 by all numbers less than it but greater than one, and if any of them have no remainder, we know it’s not prime.</a:t>
            </a:r>
          </a:p>
        </p:txBody>
      </p:sp>
    </p:spTree>
    <p:extLst>
      <p:ext uri="{BB962C8B-B14F-4D97-AF65-F5344CB8AC3E}">
        <p14:creationId xmlns:p14="http://schemas.microsoft.com/office/powerpoint/2010/main" val="420875950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Prime Numbers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So, </a:t>
            </a:r>
          </a:p>
          <a:p>
            <a:r>
              <a:rPr lang="en-IE" dirty="0">
                <a:solidFill>
                  <a:schemeClr val="bg1"/>
                </a:solidFill>
              </a:rPr>
              <a:t>If the number is 7, as long as 6, 5, 4, 3, and 2 give a remainder, 7 is prime.</a:t>
            </a:r>
          </a:p>
          <a:p>
            <a:r>
              <a:rPr lang="en-IE" dirty="0">
                <a:solidFill>
                  <a:schemeClr val="bg1"/>
                </a:solidFill>
              </a:rPr>
              <a:t>If the number is 9, we know that 8, 7, 6, 5, and 4, all give remainders, but 3 does not give a remainder, it goes evenly into 9 so we can say 9 is not prime</a:t>
            </a:r>
          </a:p>
        </p:txBody>
      </p:sp>
    </p:spTree>
    <p:extLst>
      <p:ext uri="{BB962C8B-B14F-4D97-AF65-F5344CB8AC3E}">
        <p14:creationId xmlns:p14="http://schemas.microsoft.com/office/powerpoint/2010/main" val="237457880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Prime Numbers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So remember, </a:t>
            </a:r>
          </a:p>
          <a:p>
            <a:pPr lvl="1"/>
            <a:r>
              <a:rPr lang="en-IE" dirty="0">
                <a:solidFill>
                  <a:schemeClr val="bg1"/>
                </a:solidFill>
              </a:rPr>
              <a:t>if the number is 7, as long as 6, 5, 4, 3, and 2 give a remainder, 7 is prime.</a:t>
            </a:r>
          </a:p>
          <a:p>
            <a:r>
              <a:rPr lang="en-IE" dirty="0">
                <a:solidFill>
                  <a:schemeClr val="bg1"/>
                </a:solidFill>
              </a:rPr>
              <a:t>So, in general, </a:t>
            </a:r>
          </a:p>
          <a:p>
            <a:pPr lvl="1"/>
            <a:r>
              <a:rPr lang="en-IE" dirty="0">
                <a:solidFill>
                  <a:schemeClr val="bg1"/>
                </a:solidFill>
              </a:rPr>
              <a:t>if the number is A, as long as A-1, A-2, A-3, A-4, ... 2 give a remainder, A is prime.</a:t>
            </a:r>
          </a:p>
        </p:txBody>
      </p:sp>
    </p:spTree>
    <p:extLst>
      <p:ext uri="{BB962C8B-B14F-4D97-AF65-F5344CB8AC3E}">
        <p14:creationId xmlns:p14="http://schemas.microsoft.com/office/powerpoint/2010/main" val="4173323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2559" y="2420888"/>
            <a:ext cx="5976664" cy="374441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IF statement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In Python the general form of the IF statement is as follows: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CONDITION: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STATEMENT(S)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STATEMENT(S)</a:t>
            </a:r>
          </a:p>
        </p:txBody>
      </p:sp>
    </p:spTree>
    <p:extLst>
      <p:ext uri="{BB962C8B-B14F-4D97-AF65-F5344CB8AC3E}">
        <p14:creationId xmlns:p14="http://schemas.microsoft.com/office/powerpoint/2010/main" val="2877771095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(input("Please input value:"))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a - 1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b != 1: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a % b == 0: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b - 1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print(a, "is a prime number")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print(a, "is not a prime number")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11340340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sz="6600" dirty="0">
                <a:solidFill>
                  <a:schemeClr val="bg1"/>
                </a:solidFill>
              </a:rPr>
              <a:t>Python: Modularisation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Damian Gordon</a:t>
            </a:r>
          </a:p>
        </p:txBody>
      </p:sp>
    </p:spTree>
    <p:extLst>
      <p:ext uri="{BB962C8B-B14F-4D97-AF65-F5344CB8AC3E}">
        <p14:creationId xmlns:p14="http://schemas.microsoft.com/office/powerpoint/2010/main" val="374058473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Modularisation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>
                <a:solidFill>
                  <a:schemeClr val="bg1"/>
                </a:solidFill>
              </a:rPr>
              <a:t>Remember the prime checker program:</a:t>
            </a:r>
            <a:endParaRPr lang="en-IE" sz="3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00278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(input("Please input value:"))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a - 1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b != 1: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a % b == 0: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b - 1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ENDWHILE;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print(a, "is a prime number")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print(a, "is not a prime number")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145164174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18542" y="3933056"/>
            <a:ext cx="10801200" cy="2160240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3" name="Rounded Rectangle 2"/>
          <p:cNvSpPr/>
          <p:nvPr/>
        </p:nvSpPr>
        <p:spPr>
          <a:xfrm>
            <a:off x="118542" y="720406"/>
            <a:ext cx="10801200" cy="302433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(input("Please input value:"))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a - 1</a:t>
            </a: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while b != 1: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if a % b == 0: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 = b - 1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ENDWHILE;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print(a, "is a prime number")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print(a, "is not a prime number")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375347976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Modularisation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3600" dirty="0">
                <a:solidFill>
                  <a:schemeClr val="bg1"/>
                </a:solidFill>
              </a:rPr>
              <a:t>Let’s break this program into modules (functions).</a:t>
            </a:r>
            <a:endParaRPr lang="en-IE" sz="36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860135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#########################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Prime Checking Module #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#########################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IsItPrime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(input("Please input value: "))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b = a - 1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 b != 1: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 a % b == 0: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b = b - 1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ENDWHILE;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IsItPrime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556350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118542" y="5301208"/>
            <a:ext cx="10801200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3" name="Rounded Rectangle 2"/>
          <p:cNvSpPr/>
          <p:nvPr/>
        </p:nvSpPr>
        <p:spPr>
          <a:xfrm>
            <a:off x="118542" y="1556792"/>
            <a:ext cx="10801200" cy="50405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#########################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Prime Checking Module #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#########################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IsItPrime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(input("Please input value: "))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b = a - 1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while b != 1: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DO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if a % b == 0: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False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b = b - 1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# ENDWHILE;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IsPrime</a:t>
            </a: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IsItPrime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26537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443803"/>
            <a:ext cx="10971372" cy="586551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Main Program #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################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IsItPrime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== True: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print("Prime number")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print("Not a prime number")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</p:txBody>
      </p:sp>
    </p:spTree>
    <p:extLst>
      <p:ext uri="{BB962C8B-B14F-4D97-AF65-F5344CB8AC3E}">
        <p14:creationId xmlns:p14="http://schemas.microsoft.com/office/powerpoint/2010/main" val="309110601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E" altLang="en-US" sz="6600" dirty="0"/>
              <a:t>etc.</a:t>
            </a:r>
            <a:endParaRPr lang="en-GB" altLang="en-US" sz="6600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altLang="en-US">
                <a:latin typeface="+mj-lt"/>
              </a:rPr>
              <a:t> </a:t>
            </a:r>
          </a:p>
          <a:p>
            <a:endParaRPr lang="en-GB" altLang="en-US">
              <a:latin typeface="+mj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0412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12190413" cy="685800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98375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62559" y="2420888"/>
            <a:ext cx="5976664" cy="3744416"/>
          </a:xfrm>
          <a:prstGeom prst="roundRect">
            <a:avLst/>
          </a:prstGeom>
          <a:solidFill>
            <a:schemeClr val="accent3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IE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IF statement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But we’ll do: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CONDITION: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STATEMENT(S)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STATEMENT(S)</a:t>
            </a:r>
          </a:p>
          <a:p>
            <a:pPr marL="0" indent="0">
              <a:buNone/>
            </a:pPr>
            <a:r>
              <a:rPr lang="en-IE" sz="2800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</p:txBody>
      </p:sp>
    </p:spTree>
    <p:extLst>
      <p:ext uri="{BB962C8B-B14F-4D97-AF65-F5344CB8AC3E}">
        <p14:creationId xmlns:p14="http://schemas.microsoft.com/office/powerpoint/2010/main" val="985912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SimpleIfStatement</a:t>
            </a:r>
            <a:r>
              <a:rPr lang="en-IE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x = 6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y = 7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if x &gt; y: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print(“x is bigger”)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    print(“y is bigger”)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itchFamily="49" charset="0"/>
                <a:cs typeface="Courier New" pitchFamily="49" charset="0"/>
              </a:rPr>
              <a:t># END. </a:t>
            </a:r>
          </a:p>
        </p:txBody>
      </p:sp>
    </p:spTree>
    <p:extLst>
      <p:ext uri="{BB962C8B-B14F-4D97-AF65-F5344CB8AC3E}">
        <p14:creationId xmlns:p14="http://schemas.microsoft.com/office/powerpoint/2010/main" val="3051366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Python: IF statement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>
                <a:solidFill>
                  <a:schemeClr val="bg1"/>
                </a:solidFill>
              </a:rPr>
              <a:t>Let’s get the user to input the values of x and y:</a:t>
            </a:r>
            <a:endParaRPr lang="en-IE" sz="2800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438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521" y="260648"/>
            <a:ext cx="10971372" cy="58655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PROGRAM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AnotherSimpleIfStatement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IE" dirty="0" err="1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(input())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if x &gt; y: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THEN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print(x, “is bigger than”, y)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else: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print(y, “is bigger than”, x)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ENDIF;</a:t>
            </a:r>
          </a:p>
          <a:p>
            <a:pPr marL="0" indent="0">
              <a:buNone/>
            </a:pPr>
            <a:r>
              <a:rPr lang="en-IE" dirty="0">
                <a:solidFill>
                  <a:schemeClr val="bg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END.</a:t>
            </a:r>
          </a:p>
          <a:p>
            <a:pPr marL="0" indent="0">
              <a:buNone/>
            </a:pPr>
            <a:endParaRPr lang="en-IE" dirty="0">
              <a:solidFill>
                <a:schemeClr val="bg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888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2405</Words>
  <Application>Microsoft Office PowerPoint</Application>
  <PresentationFormat>Custom</PresentationFormat>
  <Paragraphs>507</Paragraphs>
  <Slides>59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3" baseType="lpstr">
      <vt:lpstr>Arial</vt:lpstr>
      <vt:lpstr>Calibri</vt:lpstr>
      <vt:lpstr>Courier New</vt:lpstr>
      <vt:lpstr>Office Theme</vt:lpstr>
      <vt:lpstr>Introduction to Python Part 2</vt:lpstr>
      <vt:lpstr>Python: Selection</vt:lpstr>
      <vt:lpstr>Python: Selection</vt:lpstr>
      <vt:lpstr>Python: IF statement</vt:lpstr>
      <vt:lpstr>Python: IF statement</vt:lpstr>
      <vt:lpstr>Python: IF statement</vt:lpstr>
      <vt:lpstr>PowerPoint Presentation</vt:lpstr>
      <vt:lpstr>Python: IF statement</vt:lpstr>
      <vt:lpstr>PowerPoint Presentation</vt:lpstr>
      <vt:lpstr>Python: IF statement</vt:lpstr>
      <vt:lpstr>PowerPoint Presentation</vt:lpstr>
      <vt:lpstr>Python: IF statement</vt:lpstr>
      <vt:lpstr>PowerPoint Presentation</vt:lpstr>
      <vt:lpstr>Python: IF statement</vt:lpstr>
      <vt:lpstr>PowerPoint Presentation</vt:lpstr>
      <vt:lpstr>PowerPoint Presentation</vt:lpstr>
      <vt:lpstr>Python: ELIF statement</vt:lpstr>
      <vt:lpstr>PowerPoint Presentation</vt:lpstr>
      <vt:lpstr>PowerPoint Presentation</vt:lpstr>
      <vt:lpstr>PowerPoint Presentation</vt:lpstr>
      <vt:lpstr>Python: IF-ELIF statement</vt:lpstr>
      <vt:lpstr>Python: IF-ELIF statement</vt:lpstr>
      <vt:lpstr>Python: IF-ELIF statement</vt:lpstr>
      <vt:lpstr>PowerPoint Presentation</vt:lpstr>
      <vt:lpstr>Python: IF-ELIF statement</vt:lpstr>
      <vt:lpstr>PowerPoint Presentation</vt:lpstr>
      <vt:lpstr>Python: Iteration</vt:lpstr>
      <vt:lpstr>Python: Iteration</vt:lpstr>
      <vt:lpstr>Python: WHILE loop</vt:lpstr>
      <vt:lpstr>Python: WHILE loop</vt:lpstr>
      <vt:lpstr>Python: WHILE loop</vt:lpstr>
      <vt:lpstr>Python: WHILE loop</vt:lpstr>
      <vt:lpstr>PowerPoint Presentation</vt:lpstr>
      <vt:lpstr>Python: WHILE loop</vt:lpstr>
      <vt:lpstr>PowerPoint Presentation</vt:lpstr>
      <vt:lpstr>Python: WHILE loop</vt:lpstr>
      <vt:lpstr>Python: WHILE loop</vt:lpstr>
      <vt:lpstr>PowerPoint Presentation</vt:lpstr>
      <vt:lpstr>Python: FOR loop</vt:lpstr>
      <vt:lpstr>Python: WHILE loop</vt:lpstr>
      <vt:lpstr>Python: WHILE loop</vt:lpstr>
      <vt:lpstr>Python: FOR loop</vt:lpstr>
      <vt:lpstr>PowerPoint Presentation</vt:lpstr>
      <vt:lpstr>Python: FOR loop</vt:lpstr>
      <vt:lpstr>PowerPoint Presentation</vt:lpstr>
      <vt:lpstr>Python: Algorithms</vt:lpstr>
      <vt:lpstr>Prime Numbers</vt:lpstr>
      <vt:lpstr>Prime Numbers</vt:lpstr>
      <vt:lpstr>Prime Numbers</vt:lpstr>
      <vt:lpstr>PowerPoint Presentation</vt:lpstr>
      <vt:lpstr>Python: Modularisation</vt:lpstr>
      <vt:lpstr>Modularisation</vt:lpstr>
      <vt:lpstr>PowerPoint Presentation</vt:lpstr>
      <vt:lpstr>PowerPoint Presentation</vt:lpstr>
      <vt:lpstr>Modularisation</vt:lpstr>
      <vt:lpstr>PowerPoint Presentation</vt:lpstr>
      <vt:lpstr>PowerPoint Presentation</vt:lpstr>
      <vt:lpstr>PowerPoint Presentation</vt:lpstr>
      <vt:lpstr>etc.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PseudoCode (reprise)</dc:title>
  <dc:creator>dgordon</dc:creator>
  <cp:lastModifiedBy>Damian T. Gordon</cp:lastModifiedBy>
  <cp:revision>33</cp:revision>
  <dcterms:created xsi:type="dcterms:W3CDTF">2011-11-22T13:33:19Z</dcterms:created>
  <dcterms:modified xsi:type="dcterms:W3CDTF">2022-01-24T11:41:16Z</dcterms:modified>
</cp:coreProperties>
</file>