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95" r:id="rId2"/>
    <p:sldId id="396" r:id="rId3"/>
    <p:sldId id="526" r:id="rId4"/>
    <p:sldId id="397" r:id="rId5"/>
    <p:sldId id="398" r:id="rId6"/>
    <p:sldId id="399" r:id="rId7"/>
    <p:sldId id="400" r:id="rId8"/>
    <p:sldId id="409" r:id="rId9"/>
    <p:sldId id="327" r:id="rId10"/>
    <p:sldId id="328" r:id="rId11"/>
    <p:sldId id="329" r:id="rId12"/>
    <p:sldId id="330" r:id="rId13"/>
    <p:sldId id="335" r:id="rId14"/>
    <p:sldId id="336" r:id="rId15"/>
    <p:sldId id="337" r:id="rId16"/>
    <p:sldId id="338" r:id="rId17"/>
    <p:sldId id="339" r:id="rId18"/>
    <p:sldId id="342" r:id="rId19"/>
    <p:sldId id="343" r:id="rId20"/>
    <p:sldId id="344" r:id="rId21"/>
    <p:sldId id="345" r:id="rId22"/>
    <p:sldId id="346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6" r:id="rId59"/>
    <p:sldId id="387" r:id="rId60"/>
    <p:sldId id="388" r:id="rId61"/>
    <p:sldId id="389" r:id="rId62"/>
    <p:sldId id="390" r:id="rId63"/>
    <p:sldId id="391" r:id="rId64"/>
    <p:sldId id="392" r:id="rId65"/>
    <p:sldId id="393" r:id="rId66"/>
    <p:sldId id="301" r:id="rId6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24/01/2022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Introduction </a:t>
            </a:r>
            <a:r>
              <a:rPr lang="en-IE" sz="6600">
                <a:solidFill>
                  <a:schemeClr val="bg1"/>
                </a:solidFill>
              </a:rPr>
              <a:t>to Python</a:t>
            </a:r>
            <a:br>
              <a:rPr lang="en-IE" sz="6600">
                <a:solidFill>
                  <a:schemeClr val="bg1"/>
                </a:solidFill>
              </a:rPr>
            </a:br>
            <a:r>
              <a:rPr lang="en-IE" sz="6600">
                <a:solidFill>
                  <a:schemeClr val="bg1"/>
                </a:solidFill>
              </a:rPr>
              <a:t>Part 1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454152"/>
            <a:ext cx="8533289" cy="3071192"/>
          </a:xfrm>
        </p:spPr>
        <p:txBody>
          <a:bodyPr>
            <a:normAutofit/>
          </a:bodyPr>
          <a:lstStyle/>
          <a:p>
            <a:endParaRPr lang="en-IE" sz="5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Damian Gordon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58" y="-65314"/>
            <a:ext cx="2630660" cy="33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28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Your first Python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When learning a new computer programming language, the first thing typically taught is how to write a message to the screen saying “Hello, World”.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see how to do that:</a:t>
            </a:r>
          </a:p>
        </p:txBody>
      </p:sp>
    </p:spTree>
    <p:extLst>
      <p:ext uri="{BB962C8B-B14F-4D97-AF65-F5344CB8AC3E}">
        <p14:creationId xmlns:p14="http://schemas.microsoft.com/office/powerpoint/2010/main" val="29702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</p:txBody>
      </p:sp>
    </p:spTree>
    <p:extLst>
      <p:ext uri="{BB962C8B-B14F-4D97-AF65-F5344CB8AC3E}">
        <p14:creationId xmlns:p14="http://schemas.microsoft.com/office/powerpoint/2010/main" val="19409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353749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To print out two lines of text we do:</a:t>
            </a:r>
          </a:p>
        </p:txBody>
      </p:sp>
    </p:spTree>
    <p:extLst>
      <p:ext uri="{BB962C8B-B14F-4D97-AF65-F5344CB8AC3E}">
        <p14:creationId xmlns:p14="http://schemas.microsoft.com/office/powerpoint/2010/main" val="759057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HelloWorldProgramTwoLines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print(“I’m here”)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81919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To join two strings together:</a:t>
            </a:r>
          </a:p>
        </p:txBody>
      </p:sp>
    </p:spTree>
    <p:extLst>
      <p:ext uri="{BB962C8B-B14F-4D97-AF65-F5344CB8AC3E}">
        <p14:creationId xmlns:p14="http://schemas.microsoft.com/office/powerpoint/2010/main" val="320425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HelloWorldProgramJoined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+ “ I’m here”)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780041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To print out the same message 10 times:</a:t>
            </a:r>
          </a:p>
        </p:txBody>
      </p:sp>
    </p:spTree>
    <p:extLst>
      <p:ext uri="{BB962C8B-B14F-4D97-AF65-F5344CB8AC3E}">
        <p14:creationId xmlns:p14="http://schemas.microsoft.com/office/powerpoint/2010/main" val="347308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HelloWorldProgramNewLine10Times: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World\n” * 10)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98836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753720"/>
              </p:ext>
            </p:extLst>
          </p:nvPr>
        </p:nvGraphicFramePr>
        <p:xfrm>
          <a:off x="609600" y="692696"/>
          <a:ext cx="10971214" cy="5472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8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Code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\\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backslash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\’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single</a:t>
                      </a:r>
                      <a:r>
                        <a:rPr lang="en-IE" sz="3200" baseline="0" dirty="0">
                          <a:solidFill>
                            <a:schemeClr val="bg1"/>
                          </a:solidFill>
                        </a:rPr>
                        <a:t>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double quote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Play</a:t>
                      </a:r>
                      <a:r>
                        <a:rPr lang="en-IE" sz="3200" baseline="0" dirty="0">
                          <a:solidFill>
                            <a:schemeClr val="bg1"/>
                          </a:solidFill>
                        </a:rPr>
                        <a:t> a beep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new line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tab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0" y="1600202"/>
            <a:ext cx="10382229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will take a quick look at Python.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We will look at SEQUENCE, SELECTION, and ITERATION.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We will look at some COMMON ALGORITHMS.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35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</a:t>
            </a:r>
            <a:r>
              <a:rPr lang="en-IE" sz="6600">
                <a:solidFill>
                  <a:schemeClr val="bg1"/>
                </a:solidFill>
              </a:rPr>
              <a:t>: Maths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635806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Some Simple Maths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look at some simple maths first:</a:t>
            </a:r>
          </a:p>
        </p:txBody>
      </p:sp>
    </p:spTree>
    <p:extLst>
      <p:ext uri="{BB962C8B-B14F-4D97-AF65-F5344CB8AC3E}">
        <p14:creationId xmlns:p14="http://schemas.microsoft.com/office/powerpoint/2010/main" val="1548319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AddingNumbers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+ 7)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913940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Some Simple Maths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subtraction:</a:t>
            </a:r>
          </a:p>
        </p:txBody>
      </p:sp>
    </p:spTree>
    <p:extLst>
      <p:ext uri="{BB962C8B-B14F-4D97-AF65-F5344CB8AC3E}">
        <p14:creationId xmlns:p14="http://schemas.microsoft.com/office/powerpoint/2010/main" val="373335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SubtractingNumbers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print(10 - 7)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9962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Some Simple Maths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multiplication:</a:t>
            </a:r>
          </a:p>
        </p:txBody>
      </p:sp>
    </p:spTree>
    <p:extLst>
      <p:ext uri="{BB962C8B-B14F-4D97-AF65-F5344CB8AC3E}">
        <p14:creationId xmlns:p14="http://schemas.microsoft.com/office/powerpoint/2010/main" val="67967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MultiplyingNumbers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*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855915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Some Simple Maths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Division is a lot cooler, we can do three kinds of division,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Regular Division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Integer Division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Division Remainder</a:t>
            </a:r>
          </a:p>
        </p:txBody>
      </p:sp>
    </p:spTree>
    <p:extLst>
      <p:ext uri="{BB962C8B-B14F-4D97-AF65-F5344CB8AC3E}">
        <p14:creationId xmlns:p14="http://schemas.microsoft.com/office/powerpoint/2010/main" val="2724414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131081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1.428571</a:t>
            </a:r>
          </a:p>
        </p:txBody>
      </p:sp>
    </p:spTree>
    <p:extLst>
      <p:ext uri="{BB962C8B-B14F-4D97-AF65-F5344CB8AC3E}">
        <p14:creationId xmlns:p14="http://schemas.microsoft.com/office/powerpoint/2010/main" val="419986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Python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2"/>
            <a:ext cx="5485686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 was developed by Guido van Rossum in the Netherlands in 1989.</a:t>
            </a:r>
          </a:p>
          <a:p>
            <a:r>
              <a:rPr lang="en-IE" dirty="0">
                <a:solidFill>
                  <a:schemeClr val="bg1"/>
                </a:solidFill>
              </a:rPr>
              <a:t>Van Rossum is Python's principal author, and his continuing central role in deciding the direction of Python is reflected in the title given to him by the Python community, </a:t>
            </a:r>
            <a:r>
              <a:rPr lang="en-IE" i="1" dirty="0">
                <a:solidFill>
                  <a:schemeClr val="bg1"/>
                </a:solidFill>
              </a:rPr>
              <a:t>Benevolent Dictator for Life </a:t>
            </a:r>
            <a:r>
              <a:rPr lang="en-IE" dirty="0">
                <a:solidFill>
                  <a:schemeClr val="bg1"/>
                </a:solidFill>
              </a:rPr>
              <a:t>(BDFL).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873" y="1844824"/>
            <a:ext cx="479189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35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798951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25979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which is how many times 7 divides evenly into 10</a:t>
            </a:r>
          </a:p>
        </p:txBody>
      </p:sp>
    </p:spTree>
    <p:extLst>
      <p:ext uri="{BB962C8B-B14F-4D97-AF65-F5344CB8AC3E}">
        <p14:creationId xmlns:p14="http://schemas.microsoft.com/office/powerpoint/2010/main" val="1644009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8268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17982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which is what is left over when we divide 7 into 10</a:t>
            </a:r>
          </a:p>
        </p:txBody>
      </p:sp>
    </p:spTree>
    <p:extLst>
      <p:ext uri="{BB962C8B-B14F-4D97-AF65-F5344CB8AC3E}">
        <p14:creationId xmlns:p14="http://schemas.microsoft.com/office/powerpoint/2010/main" val="2611595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258921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Variables are easy to use in Python, there is no need to declare the type of the variable.</a:t>
            </a:r>
          </a:p>
          <a:p>
            <a:r>
              <a:rPr lang="en-IE" dirty="0">
                <a:solidFill>
                  <a:schemeClr val="bg1"/>
                </a:solidFill>
              </a:rPr>
              <a:t>Python will work it out for you (mostly!).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55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VariableAssignment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778064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And if we want to check the value of the variable:</a:t>
            </a:r>
          </a:p>
        </p:txBody>
      </p:sp>
    </p:spTree>
    <p:extLst>
      <p:ext uri="{BB962C8B-B14F-4D97-AF65-F5344CB8AC3E}">
        <p14:creationId xmlns:p14="http://schemas.microsoft.com/office/powerpoint/2010/main" val="90860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Python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2"/>
            <a:ext cx="5485686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 is named for the British comedy group </a:t>
            </a:r>
            <a:r>
              <a:rPr lang="en-IE" i="1" dirty="0">
                <a:solidFill>
                  <a:schemeClr val="bg1"/>
                </a:solidFill>
              </a:rPr>
              <a:t>Monty Python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  <a:p>
            <a:r>
              <a:rPr lang="en-IE" dirty="0">
                <a:solidFill>
                  <a:schemeClr val="bg1"/>
                </a:solidFill>
              </a:rPr>
              <a:t>The main members of the group are Eric Idle, Terry Jones, John Cleese, Michael Palin, Graham Chapman, and Terry Gilliam.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21" y="1701208"/>
            <a:ext cx="527899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576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9737805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add 1 to x:</a:t>
            </a:r>
          </a:p>
        </p:txBody>
      </p:sp>
    </p:spTree>
    <p:extLst>
      <p:ext uri="{BB962C8B-B14F-4D97-AF65-F5344CB8AC3E}">
        <p14:creationId xmlns:p14="http://schemas.microsoft.com/office/powerpoint/2010/main" val="2823475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480514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two variables:</a:t>
            </a:r>
          </a:p>
        </p:txBody>
      </p:sp>
    </p:spTree>
    <p:extLst>
      <p:ext uri="{BB962C8B-B14F-4D97-AF65-F5344CB8AC3E}">
        <p14:creationId xmlns:p14="http://schemas.microsoft.com/office/powerpoint/2010/main" val="19587227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5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1443630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If we want to move from integers to real numbers</a:t>
            </a:r>
          </a:p>
        </p:txBody>
      </p:sp>
    </p:spTree>
    <p:extLst>
      <p:ext uri="{BB962C8B-B14F-4D97-AF65-F5344CB8AC3E}">
        <p14:creationId xmlns:p14="http://schemas.microsoft.com/office/powerpoint/2010/main" val="6878555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6.56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9956938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AnotherRealVariablePrint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6.0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7189818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If we want to create character variables</a:t>
            </a:r>
          </a:p>
        </p:txBody>
      </p:sp>
    </p:spTree>
    <p:extLst>
      <p:ext uri="{BB962C8B-B14F-4D97-AF65-F5344CB8AC3E}">
        <p14:creationId xmlns:p14="http://schemas.microsoft.com/office/powerpoint/2010/main" val="27247164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‘@’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85840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Python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2"/>
            <a:ext cx="5485686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 is named for the British comedy group </a:t>
            </a:r>
            <a:r>
              <a:rPr lang="en-IE" i="1" dirty="0">
                <a:solidFill>
                  <a:schemeClr val="bg1"/>
                </a:solidFill>
              </a:rPr>
              <a:t>Monty Python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  <a:p>
            <a:r>
              <a:rPr lang="en-IE" dirty="0">
                <a:solidFill>
                  <a:schemeClr val="bg1"/>
                </a:solidFill>
              </a:rPr>
              <a:t>The main members of the group are Eric Idle, Terry Jones, John Cleese, Michael Palin, Graham Chapman, and Terry Gilliam.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21" y="1701208"/>
            <a:ext cx="5278993" cy="360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590" y="-315416"/>
            <a:ext cx="12630484" cy="722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AnotherCharacterVariablePrint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‘5’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4520181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Now we can see that we can’t do arithmetic with characters:</a:t>
            </a:r>
          </a:p>
        </p:txBody>
      </p:sp>
    </p:spTree>
    <p:extLst>
      <p:ext uri="{BB962C8B-B14F-4D97-AF65-F5344CB8AC3E}">
        <p14:creationId xmlns:p14="http://schemas.microsoft.com/office/powerpoint/2010/main" val="26242811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ErrorProgram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‘5’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7228104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If we want to create String variables</a:t>
            </a:r>
          </a:p>
        </p:txBody>
      </p:sp>
    </p:spTree>
    <p:extLst>
      <p:ext uri="{BB962C8B-B14F-4D97-AF65-F5344CB8AC3E}">
        <p14:creationId xmlns:p14="http://schemas.microsoft.com/office/powerpoint/2010/main" val="35953666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“This is a string”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3729004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To get input from the screen, we can do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42843480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a message: ”)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8890470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do the converting temperature program:</a:t>
            </a:r>
          </a:p>
        </p:txBody>
      </p:sp>
    </p:spTree>
    <p:extLst>
      <p:ext uri="{BB962C8B-B14F-4D97-AF65-F5344CB8AC3E}">
        <p14:creationId xmlns:p14="http://schemas.microsoft.com/office/powerpoint/2010/main" val="1770018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8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ConvertFromCelsiusToFahrenheit</a:t>
            </a:r>
            <a:r>
              <a:rPr lang="en-IE" sz="28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print(“Please input your temperature in C:”)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print(“That temperature in F is:”)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*2) + 30)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801964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006777"/>
              </p:ext>
            </p:extLst>
          </p:nvPr>
        </p:nvGraphicFramePr>
        <p:xfrm>
          <a:off x="766614" y="764704"/>
          <a:ext cx="10801200" cy="50225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IE" sz="4000" dirty="0"/>
                        <a:t>Convert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dirty="0"/>
                        <a:t>Description</a:t>
                      </a:r>
                      <a:endParaRPr lang="en-IE" sz="2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dirty="0"/>
                        <a:t>Result</a:t>
                      </a:r>
                      <a:endParaRPr lang="en-IE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integer,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“10”</a:t>
                      </a:r>
                    </a:p>
                    <a:p>
                      <a:pPr algn="ctr"/>
                      <a:r>
                        <a:rPr lang="en-IE" sz="2800" baseline="0" dirty="0" err="1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float(x)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real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“10.5”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float(x)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10.5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string,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10</a:t>
                      </a:r>
                    </a:p>
                    <a:p>
                      <a:pPr algn="ctr"/>
                      <a:r>
                        <a:rPr lang="en-IE" sz="2800" baseline="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“10”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6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38621" y="1844824"/>
            <a:ext cx="1015312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Python Programming Language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196895" y="3266561"/>
            <a:ext cx="5850639" cy="360040"/>
          </a:xfrm>
          <a:prstGeom prst="flowChartAlternate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3106894" y="333856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5627176" y="333856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7787415" y="333856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Flowchart: Alternate Process 23"/>
          <p:cNvSpPr/>
          <p:nvPr/>
        </p:nvSpPr>
        <p:spPr>
          <a:xfrm>
            <a:off x="5231112" y="3770618"/>
            <a:ext cx="972128" cy="5040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u="sng" dirty="0">
                <a:solidFill>
                  <a:schemeClr val="tx1"/>
                </a:solidFill>
              </a:rPr>
              <a:t>2000</a:t>
            </a:r>
          </a:p>
          <a:p>
            <a:pPr algn="ctr"/>
            <a:r>
              <a:rPr lang="en-IE" sz="1600" dirty="0" err="1">
                <a:solidFill>
                  <a:schemeClr val="tx1"/>
                </a:solidFill>
              </a:rPr>
              <a:t>Ver</a:t>
            </a:r>
            <a:r>
              <a:rPr lang="en-IE" sz="1600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25" name="Flowchart: Alternate Process 24"/>
          <p:cNvSpPr/>
          <p:nvPr/>
        </p:nvSpPr>
        <p:spPr>
          <a:xfrm>
            <a:off x="7319343" y="2546481"/>
            <a:ext cx="972128" cy="5040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u="sng" dirty="0">
                <a:solidFill>
                  <a:schemeClr val="tx1"/>
                </a:solidFill>
              </a:rPr>
              <a:t>2008</a:t>
            </a:r>
          </a:p>
          <a:p>
            <a:pPr algn="ctr"/>
            <a:r>
              <a:rPr lang="en-IE" sz="1600" dirty="0" err="1">
                <a:solidFill>
                  <a:schemeClr val="tx1"/>
                </a:solidFill>
              </a:rPr>
              <a:t>Ver</a:t>
            </a:r>
            <a:r>
              <a:rPr lang="en-IE" sz="1600" dirty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29" name="Flowchart: Alternate Process 28"/>
          <p:cNvSpPr/>
          <p:nvPr/>
        </p:nvSpPr>
        <p:spPr>
          <a:xfrm>
            <a:off x="2710830" y="2574191"/>
            <a:ext cx="972128" cy="5040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u="sng" dirty="0">
                <a:solidFill>
                  <a:schemeClr val="tx1"/>
                </a:solidFill>
              </a:rPr>
              <a:t>1989</a:t>
            </a:r>
          </a:p>
          <a:p>
            <a:pPr algn="ctr"/>
            <a:r>
              <a:rPr lang="en-IE" sz="1600" dirty="0" err="1">
                <a:solidFill>
                  <a:schemeClr val="tx1"/>
                </a:solidFill>
              </a:rPr>
              <a:t>Ver</a:t>
            </a:r>
            <a:r>
              <a:rPr lang="en-IE" sz="1600" dirty="0">
                <a:solidFill>
                  <a:schemeClr val="tx1"/>
                </a:solidFill>
              </a:rPr>
              <a:t> 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35166" y="3518570"/>
            <a:ext cx="0" cy="25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14886" y="3050537"/>
            <a:ext cx="0" cy="25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67696" y="3064392"/>
            <a:ext cx="0" cy="25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5337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following words cannot be used as variable names: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524971"/>
              </p:ext>
            </p:extLst>
          </p:nvPr>
        </p:nvGraphicFramePr>
        <p:xfrm>
          <a:off x="609600" y="2636912"/>
          <a:ext cx="10971215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07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A Special Note On</a:t>
            </a:r>
            <a:br>
              <a:rPr lang="en-IE" sz="6600" dirty="0">
                <a:solidFill>
                  <a:schemeClr val="bg1"/>
                </a:solidFill>
              </a:rPr>
            </a:br>
            <a:r>
              <a:rPr lang="en-IE" sz="6600" dirty="0">
                <a:solidFill>
                  <a:schemeClr val="bg1"/>
                </a:solidFill>
              </a:rPr>
              <a:t>Boolean Variables</a:t>
            </a:r>
          </a:p>
        </p:txBody>
      </p:sp>
    </p:spTree>
    <p:extLst>
      <p:ext uri="{BB962C8B-B14F-4D97-AF65-F5344CB8AC3E}">
        <p14:creationId xmlns:p14="http://schemas.microsoft.com/office/powerpoint/2010/main" val="36296842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Boolean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In the original version of Python (1989), there was no Boolean type, in Version 2.2.1 (2002) </a:t>
            </a:r>
            <a:r>
              <a:rPr lang="en-IE" sz="3600" i="1" dirty="0">
                <a:solidFill>
                  <a:schemeClr val="bg1"/>
                </a:solidFill>
              </a:rPr>
              <a:t>True</a:t>
            </a:r>
            <a:r>
              <a:rPr lang="en-IE" sz="3600" dirty="0">
                <a:solidFill>
                  <a:schemeClr val="bg1"/>
                </a:solidFill>
              </a:rPr>
              <a:t> and </a:t>
            </a:r>
            <a:r>
              <a:rPr lang="en-IE" sz="3600" i="1" dirty="0">
                <a:solidFill>
                  <a:schemeClr val="bg1"/>
                </a:solidFill>
              </a:rPr>
              <a:t>False </a:t>
            </a:r>
            <a:r>
              <a:rPr lang="en-IE" sz="3600" dirty="0">
                <a:solidFill>
                  <a:schemeClr val="bg1"/>
                </a:solidFill>
              </a:rPr>
              <a:t>constants were added to the built-ins (they were simply set to integer values of 1 and 0 and weren't a different type.</a:t>
            </a:r>
          </a:p>
        </p:txBody>
      </p:sp>
    </p:spTree>
    <p:extLst>
      <p:ext uri="{BB962C8B-B14F-4D97-AF65-F5344CB8AC3E}">
        <p14:creationId xmlns:p14="http://schemas.microsoft.com/office/powerpoint/2010/main" val="24412966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Boolean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Finally in Version 2.3 (2003)  </a:t>
            </a:r>
            <a:r>
              <a:rPr lang="en-IE" sz="3600" i="1" dirty="0">
                <a:solidFill>
                  <a:schemeClr val="bg1"/>
                </a:solidFill>
              </a:rPr>
              <a:t> True</a:t>
            </a:r>
            <a:r>
              <a:rPr lang="en-IE" sz="3600" dirty="0">
                <a:solidFill>
                  <a:schemeClr val="bg1"/>
                </a:solidFill>
              </a:rPr>
              <a:t> and </a:t>
            </a:r>
            <a:r>
              <a:rPr lang="en-IE" sz="3600" i="1" dirty="0">
                <a:solidFill>
                  <a:schemeClr val="bg1"/>
                </a:solidFill>
              </a:rPr>
              <a:t>False</a:t>
            </a:r>
            <a:r>
              <a:rPr lang="en-IE" sz="3600" dirty="0">
                <a:solidFill>
                  <a:schemeClr val="bg1"/>
                </a:solidFill>
              </a:rPr>
              <a:t> were added in as constants to the </a:t>
            </a:r>
            <a:r>
              <a:rPr lang="en-IE" sz="36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3600" i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</a:t>
            </a:r>
            <a:r>
              <a:rPr lang="en-IE" sz="36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3600" dirty="0">
                <a:solidFill>
                  <a:schemeClr val="bg1"/>
                </a:solidFill>
              </a:rPr>
              <a:t> module, making them a core part of Python.</a:t>
            </a:r>
          </a:p>
        </p:txBody>
      </p:sp>
    </p:spTree>
    <p:extLst>
      <p:ext uri="{BB962C8B-B14F-4D97-AF65-F5344CB8AC3E}">
        <p14:creationId xmlns:p14="http://schemas.microsoft.com/office/powerpoint/2010/main" val="16489231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3957097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0634383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37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Python Programming Language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 is a multi-paradigm programming language: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structured programming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functional programming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 aspect-oriented programming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design by contract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logic programming</a:t>
            </a:r>
          </a:p>
        </p:txBody>
      </p:sp>
    </p:spTree>
    <p:extLst>
      <p:ext uri="{BB962C8B-B14F-4D97-AF65-F5344CB8AC3E}">
        <p14:creationId xmlns:p14="http://schemas.microsoft.com/office/powerpoint/2010/main" val="380347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IDLE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798" y="1369057"/>
            <a:ext cx="7128792" cy="479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9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Print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32933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1232</Words>
  <Application>Microsoft Office PowerPoint</Application>
  <PresentationFormat>Custom</PresentationFormat>
  <Paragraphs>367</Paragraphs>
  <Slides>66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Courier New</vt:lpstr>
      <vt:lpstr>Office Theme</vt:lpstr>
      <vt:lpstr>Introduction to Python Part 1</vt:lpstr>
      <vt:lpstr>Introduction</vt:lpstr>
      <vt:lpstr>The Python Programming Language</vt:lpstr>
      <vt:lpstr>The Python Programming Language</vt:lpstr>
      <vt:lpstr>The Python Programming Language</vt:lpstr>
      <vt:lpstr>The Python Programming Language</vt:lpstr>
      <vt:lpstr>The Python Programming Language</vt:lpstr>
      <vt:lpstr>IDLE</vt:lpstr>
      <vt:lpstr>Python: Print</vt:lpstr>
      <vt:lpstr>Your first Python program</vt:lpstr>
      <vt:lpstr>PowerPoint Presentation</vt:lpstr>
      <vt:lpstr>PowerPoint Presentation</vt:lpstr>
      <vt:lpstr>The PRINT statement</vt:lpstr>
      <vt:lpstr>PowerPoint Presentation</vt:lpstr>
      <vt:lpstr>The PRINT statement</vt:lpstr>
      <vt:lpstr>PowerPoint Presentation</vt:lpstr>
      <vt:lpstr>The PRINT statement</vt:lpstr>
      <vt:lpstr>PowerPoint Presentation</vt:lpstr>
      <vt:lpstr>PowerPoint Presentation</vt:lpstr>
      <vt:lpstr>Python: Maths</vt:lpstr>
      <vt:lpstr>Some Simple Maths</vt:lpstr>
      <vt:lpstr>PowerPoint Presentation</vt:lpstr>
      <vt:lpstr>Some Simple Maths</vt:lpstr>
      <vt:lpstr>PowerPoint Presentation</vt:lpstr>
      <vt:lpstr>Some Simple Maths</vt:lpstr>
      <vt:lpstr>PowerPoint Presentation</vt:lpstr>
      <vt:lpstr>Some Simple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Python: Variables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PowerPoint Presentation</vt:lpstr>
      <vt:lpstr>Using Variables</vt:lpstr>
      <vt:lpstr>PowerPoint Presentation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PowerPoint Presentation</vt:lpstr>
      <vt:lpstr>Using Variables</vt:lpstr>
      <vt:lpstr>A Special Note On Boolean Variables</vt:lpstr>
      <vt:lpstr>Boolean Variables</vt:lpstr>
      <vt:lpstr>Boolean Variables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34</cp:revision>
  <dcterms:created xsi:type="dcterms:W3CDTF">2011-11-22T13:33:19Z</dcterms:created>
  <dcterms:modified xsi:type="dcterms:W3CDTF">2022-01-24T11:41:36Z</dcterms:modified>
</cp:coreProperties>
</file>