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1031" r:id="rId3"/>
    <p:sldId id="1069" r:id="rId4"/>
    <p:sldId id="1070" r:id="rId5"/>
    <p:sldId id="1071" r:id="rId6"/>
    <p:sldId id="1072" r:id="rId7"/>
    <p:sldId id="1080" r:id="rId8"/>
    <p:sldId id="1081" r:id="rId9"/>
    <p:sldId id="1078" r:id="rId10"/>
    <p:sldId id="1083" r:id="rId11"/>
    <p:sldId id="1073" r:id="rId12"/>
    <p:sldId id="1093" r:id="rId13"/>
    <p:sldId id="1092" r:id="rId14"/>
    <p:sldId id="1094" r:id="rId15"/>
    <p:sldId id="1074" r:id="rId16"/>
    <p:sldId id="1084" r:id="rId17"/>
    <p:sldId id="1085" r:id="rId18"/>
    <p:sldId id="1082" r:id="rId19"/>
    <p:sldId id="1075" r:id="rId20"/>
    <p:sldId id="1086" r:id="rId21"/>
    <p:sldId id="1095" r:id="rId22"/>
    <p:sldId id="1076" r:id="rId23"/>
    <p:sldId id="1077" r:id="rId24"/>
    <p:sldId id="1087" r:id="rId25"/>
    <p:sldId id="1097" r:id="rId26"/>
    <p:sldId id="1079" r:id="rId27"/>
    <p:sldId id="1088" r:id="rId28"/>
    <p:sldId id="1089" r:id="rId29"/>
    <p:sldId id="1090" r:id="rId30"/>
    <p:sldId id="1091" r:id="rId31"/>
    <p:sldId id="1096" r:id="rId32"/>
    <p:sldId id="1000" r:id="rId3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26/01/2016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5400" dirty="0" smtClean="0"/>
              <a:t>Structured Programming</a:t>
            </a:r>
            <a:endParaRPr lang="en-IE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31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Return Values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We can use the keyword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 smtClean="0"/>
              <a:t> to pass a value back from the module into the main program (or whatever module is calling it).</a:t>
            </a:r>
          </a:p>
          <a:p>
            <a:r>
              <a:rPr lang="en-IE" dirty="0" smtClean="0"/>
              <a:t>We typically only return one value using the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 smtClean="0"/>
              <a:t> keyword. </a:t>
            </a:r>
          </a:p>
          <a:p>
            <a:r>
              <a:rPr lang="en-IE" dirty="0" smtClean="0"/>
              <a:t>It is up to the calling program to capture whatever value is passed back to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8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In this version of the program, the MAIN program calls </a:t>
            </a:r>
            <a:r>
              <a:rPr lang="en-IE" sz="3600" dirty="0"/>
              <a:t>the MODULE </a:t>
            </a:r>
            <a:r>
              <a:rPr lang="en-IE" sz="3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sz="3600" dirty="0" smtClean="0"/>
              <a:t> which does the  reading in of the value, and the checking to see if it is prime or not. 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We might wish to modify the code so that the MAIN program reads in the value, and then </a:t>
            </a:r>
            <a:r>
              <a:rPr lang="en-IE" sz="3600" dirty="0"/>
              <a:t>calls the MODULE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sz="3600" dirty="0"/>
              <a:t> </a:t>
            </a:r>
            <a:r>
              <a:rPr lang="en-IE" sz="3600" dirty="0" smtClean="0"/>
              <a:t>to </a:t>
            </a:r>
            <a:r>
              <a:rPr lang="en-IE" sz="3600" dirty="0"/>
              <a:t>check </a:t>
            </a:r>
            <a:r>
              <a:rPr lang="en-IE" sz="3600" dirty="0" smtClean="0"/>
              <a:t>if </a:t>
            </a:r>
            <a:r>
              <a:rPr lang="en-IE" sz="3600" dirty="0"/>
              <a:t>it is prime or </a:t>
            </a:r>
            <a:r>
              <a:rPr lang="en-IE" sz="3600" dirty="0" smtClean="0"/>
              <a:t>not.</a:t>
            </a:r>
          </a:p>
          <a:p>
            <a:pPr marL="628650" indent="-571500">
              <a:lnSpc>
                <a:spcPct val="90000"/>
              </a:lnSpc>
            </a:pPr>
            <a:r>
              <a:rPr lang="en-IE" altLang="en-US" sz="3600" dirty="0" smtClean="0"/>
              <a:t>If we look at it again as it is: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021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023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2" name="Right Brace 1"/>
          <p:cNvSpPr/>
          <p:nvPr/>
        </p:nvSpPr>
        <p:spPr>
          <a:xfrm>
            <a:off x="6743278" y="332656"/>
            <a:ext cx="432048" cy="93610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ight Brace 7"/>
          <p:cNvSpPr/>
          <p:nvPr/>
        </p:nvSpPr>
        <p:spPr>
          <a:xfrm>
            <a:off x="6743278" y="1340768"/>
            <a:ext cx="432048" cy="295232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ight Brace 8"/>
          <p:cNvSpPr/>
          <p:nvPr/>
        </p:nvSpPr>
        <p:spPr>
          <a:xfrm>
            <a:off x="6671270" y="4581128"/>
            <a:ext cx="432048" cy="208823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7466561" y="332656"/>
            <a:ext cx="4029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in value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83085" y="1844824"/>
            <a:ext cx="31646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Check if it 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prime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72177" y="4843026"/>
            <a:ext cx="28745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Print out 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answer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7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In terms of good module design, we have a rule-of-thumb, that each module should </a:t>
            </a:r>
            <a:r>
              <a:rPr lang="en-IE" sz="3600" i="1" u="sng" dirty="0" smtClean="0"/>
              <a:t>do one thing well</a:t>
            </a:r>
            <a:r>
              <a:rPr lang="en-IE" sz="3600" dirty="0" smtClean="0"/>
              <a:t>, as opposed to two or three things </a:t>
            </a:r>
            <a:r>
              <a:rPr lang="en-IE" sz="3600" dirty="0" err="1" smtClean="0"/>
              <a:t>kinda</a:t>
            </a:r>
            <a:r>
              <a:rPr lang="en-IE" sz="3600" dirty="0" smtClean="0"/>
              <a:t> well!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At the moment the </a:t>
            </a:r>
            <a:r>
              <a:rPr lang="en-IE" sz="3600" dirty="0"/>
              <a:t>MODULE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sz="3600" dirty="0"/>
              <a:t> </a:t>
            </a:r>
            <a:r>
              <a:rPr lang="en-IE" sz="3600" dirty="0" smtClean="0"/>
              <a:t>does two things, reads in the value, and then checks, so we should rewrite so that the MODULE called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E" sz="3600" dirty="0" smtClean="0"/>
              <a:t> just checks if a number is prime (and that number is passed into it).</a:t>
            </a:r>
          </a:p>
          <a:p>
            <a:pPr marL="628650" indent="-571500">
              <a:lnSpc>
                <a:spcPct val="90000"/>
              </a:lnSpc>
            </a:pP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608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26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2" name="Right Arrow 1"/>
          <p:cNvSpPr/>
          <p:nvPr/>
        </p:nvSpPr>
        <p:spPr>
          <a:xfrm>
            <a:off x="4763057" y="764704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Arrow 9"/>
          <p:cNvSpPr/>
          <p:nvPr/>
        </p:nvSpPr>
        <p:spPr>
          <a:xfrm>
            <a:off x="4858657" y="4650773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69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6095206" y="4293096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6095206" y="260648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383238" y="332656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763057" y="764704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Arrow 9"/>
          <p:cNvSpPr/>
          <p:nvPr/>
        </p:nvSpPr>
        <p:spPr>
          <a:xfrm>
            <a:off x="4858657" y="4650773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260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6095206" y="4293096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6095206" y="260648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383238" y="332656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763057" y="764704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Arrow 9"/>
          <p:cNvSpPr/>
          <p:nvPr/>
        </p:nvSpPr>
        <p:spPr>
          <a:xfrm>
            <a:off x="4858657" y="4650773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7175326" y="163146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6544715" y="4318559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7463358" y="4822615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382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622599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622599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0631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6671270" y="4098154"/>
            <a:ext cx="432048" cy="77100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e 15"/>
          <p:cNvSpPr/>
          <p:nvPr/>
        </p:nvSpPr>
        <p:spPr>
          <a:xfrm>
            <a:off x="6743278" y="260648"/>
            <a:ext cx="432048" cy="352839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Brace 16"/>
          <p:cNvSpPr/>
          <p:nvPr/>
        </p:nvSpPr>
        <p:spPr>
          <a:xfrm>
            <a:off x="6671270" y="5013176"/>
            <a:ext cx="432048" cy="151216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7466561" y="3945830"/>
            <a:ext cx="4029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in value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83085" y="1124744"/>
            <a:ext cx="31646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Check if it 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prime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972177" y="4843026"/>
            <a:ext cx="28745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Print out 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answer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12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Structured Programming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3600" dirty="0" smtClean="0"/>
              <a:t>In this lesson we will cover: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Modules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Return values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Parameter passing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Variable scope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 smtClean="0"/>
              <a:t>Local </a:t>
            </a:r>
            <a:r>
              <a:rPr lang="en-IE" sz="3600" dirty="0"/>
              <a:t>and </a:t>
            </a:r>
            <a:r>
              <a:rPr lang="en-IE" sz="3600" dirty="0" smtClean="0"/>
              <a:t>Global </a:t>
            </a:r>
            <a:r>
              <a:rPr lang="en-IE" sz="3600" dirty="0"/>
              <a:t>variables.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344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 smtClean="0"/>
              <a:t>We can define the module to take in as many parameters as we like between the brackets.</a:t>
            </a:r>
            <a:endParaRPr lang="en-IE" dirty="0"/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MyModule1():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MyModule2(a):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MyModule3(a, b):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MyModule4(a, b, c):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MyModule5(a, b, c, d):</a:t>
            </a:r>
          </a:p>
          <a:p>
            <a:pPr marL="514350" indent="-457200">
              <a:lnSpc>
                <a:spcPct val="90000"/>
              </a:lnSpc>
            </a:pPr>
            <a:endParaRPr lang="en-IE" sz="2800" dirty="0" smtClean="0"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dirty="0" smtClean="0">
                <a:cs typeface="Courier New" panose="02070309020205020404" pitchFamily="49" charset="0"/>
              </a:rPr>
              <a:t>And when we call the module we have to call it with the same number of parameters.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815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5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646935" y="4725144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3286894" y="116632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" name="Curved Connector 3"/>
          <p:cNvCxnSpPr>
            <a:stCxn id="2" idx="6"/>
          </p:cNvCxnSpPr>
          <p:nvPr/>
        </p:nvCxnSpPr>
        <p:spPr>
          <a:xfrm flipH="1" flipV="1">
            <a:off x="5879182" y="548680"/>
            <a:ext cx="360041" cy="4487769"/>
          </a:xfrm>
          <a:prstGeom prst="curvedConnector4">
            <a:avLst>
              <a:gd name="adj1" fmla="val -967784"/>
              <a:gd name="adj2" fmla="val 100085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19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2400" dirty="0" smtClean="0">
                <a:latin typeface="Calibri" panose="020F0502020204030204" pitchFamily="34" charset="0"/>
                <a:cs typeface="Courier New" pitchFamily="49" charset="0"/>
              </a:rPr>
              <a:t>In another program we could call the module with values going directly into the module, e.g.</a:t>
            </a:r>
            <a:endParaRPr lang="en-IE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(23);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(21);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86894" y="116632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31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70870" y="1484784"/>
            <a:ext cx="5616623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r>
              <a:rPr lang="en-IE" dirty="0"/>
              <a:t> </a:t>
            </a:r>
            <a:r>
              <a:rPr lang="en-IE" dirty="0" smtClean="0"/>
              <a:t>      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  <a:r>
              <a:rPr lang="en-IE" dirty="0" err="1" smtClean="0">
                <a:solidFill>
                  <a:schemeClr val="tx1"/>
                </a:solidFill>
              </a:rPr>
              <a:t>variableX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3059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646934" y="1772816"/>
            <a:ext cx="4392488" cy="158417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err="1" smtClean="0">
                <a:solidFill>
                  <a:schemeClr val="tx1"/>
                </a:solidFill>
              </a:rPr>
              <a:t>def</a:t>
            </a:r>
            <a:r>
              <a:rPr lang="en-IE" dirty="0" smtClean="0">
                <a:solidFill>
                  <a:schemeClr val="tx1"/>
                </a:solidFill>
              </a:rPr>
              <a:t> Method1():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variable1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 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46934" y="3501008"/>
            <a:ext cx="4392488" cy="230425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err="1">
                <a:solidFill>
                  <a:schemeClr val="tx1"/>
                </a:solidFill>
              </a:rPr>
              <a:t>d</a:t>
            </a:r>
            <a:r>
              <a:rPr lang="en-IE" dirty="0" err="1" smtClean="0">
                <a:solidFill>
                  <a:schemeClr val="tx1"/>
                </a:solidFill>
              </a:rPr>
              <a:t>ef</a:t>
            </a:r>
            <a:r>
              <a:rPr lang="en-IE" dirty="0" smtClean="0">
                <a:solidFill>
                  <a:schemeClr val="tx1"/>
                </a:solidFill>
              </a:rPr>
              <a:t> Method2():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</a:t>
            </a:r>
            <a:r>
              <a:rPr lang="en-IE" dirty="0" smtClean="0">
                <a:solidFill>
                  <a:schemeClr val="tx1"/>
                </a:solidFill>
              </a:rPr>
              <a:t>ariable2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19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 smtClean="0"/>
              <a:t>The </a:t>
            </a:r>
            <a:r>
              <a:rPr lang="en-IE" dirty="0"/>
              <a:t>scope of a </a:t>
            </a:r>
            <a:r>
              <a:rPr lang="en-IE" dirty="0" smtClean="0"/>
              <a:t>variable </a:t>
            </a:r>
            <a:r>
              <a:rPr lang="en-IE" dirty="0"/>
              <a:t>– is the part of a computer program where the binding is valid: where the </a:t>
            </a:r>
            <a:r>
              <a:rPr lang="en-IE" dirty="0" smtClean="0"/>
              <a:t>variable name </a:t>
            </a:r>
            <a:r>
              <a:rPr lang="en-IE" dirty="0"/>
              <a:t>can be used to refer to the entity. </a:t>
            </a:r>
            <a:endParaRPr lang="en-IE" dirty="0" smtClean="0"/>
          </a:p>
          <a:p>
            <a:pPr marL="628650" indent="-571500">
              <a:lnSpc>
                <a:spcPct val="90000"/>
              </a:lnSpc>
            </a:pPr>
            <a:r>
              <a:rPr lang="en-IE" dirty="0" smtClean="0"/>
              <a:t>In </a:t>
            </a:r>
            <a:r>
              <a:rPr lang="en-IE" dirty="0"/>
              <a:t>other parts of the program the </a:t>
            </a:r>
            <a:r>
              <a:rPr lang="en-IE" dirty="0" smtClean="0"/>
              <a:t>variable name </a:t>
            </a:r>
            <a:r>
              <a:rPr lang="en-IE" dirty="0"/>
              <a:t>may refer to a different entity (it may have a different binding), or to nothing at all (it may be unbound). </a:t>
            </a:r>
            <a:endParaRPr lang="en-IE" dirty="0" smtClean="0"/>
          </a:p>
          <a:p>
            <a:pPr marL="628650" indent="-571500">
              <a:lnSpc>
                <a:spcPct val="90000"/>
              </a:lnSpc>
            </a:pPr>
            <a:r>
              <a:rPr lang="en-IE" dirty="0" smtClean="0"/>
              <a:t>The </a:t>
            </a:r>
            <a:r>
              <a:rPr lang="en-IE" dirty="0"/>
              <a:t>scope of a binding is also known as the </a:t>
            </a:r>
            <a:r>
              <a:rPr lang="en-IE" dirty="0" smtClean="0"/>
              <a:t>“visibility” </a:t>
            </a:r>
            <a:r>
              <a:rPr lang="en-IE" dirty="0"/>
              <a:t>of </a:t>
            </a:r>
            <a:r>
              <a:rPr lang="en-IE" dirty="0" smtClean="0"/>
              <a:t>a variable.</a:t>
            </a:r>
            <a:endParaRPr lang="en-IE" dirty="0" smtClean="0"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540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70870" y="1484784"/>
            <a:ext cx="5616623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r>
              <a:rPr lang="en-IE" dirty="0"/>
              <a:t> </a:t>
            </a:r>
            <a:r>
              <a:rPr lang="en-IE" dirty="0" smtClean="0"/>
              <a:t>      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  <a:r>
              <a:rPr lang="en-IE" dirty="0" err="1" smtClean="0">
                <a:solidFill>
                  <a:schemeClr val="tx1"/>
                </a:solidFill>
              </a:rPr>
              <a:t>variableX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3059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646934" y="1772816"/>
            <a:ext cx="4392488" cy="158417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err="1" smtClean="0">
                <a:solidFill>
                  <a:schemeClr val="tx1"/>
                </a:solidFill>
              </a:rPr>
              <a:t>def</a:t>
            </a:r>
            <a:r>
              <a:rPr lang="en-IE" dirty="0" smtClean="0">
                <a:solidFill>
                  <a:schemeClr val="tx1"/>
                </a:solidFill>
              </a:rPr>
              <a:t> Method1():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variable1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 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46934" y="3501008"/>
            <a:ext cx="4392488" cy="230425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err="1">
                <a:solidFill>
                  <a:schemeClr val="tx1"/>
                </a:solidFill>
              </a:rPr>
              <a:t>d</a:t>
            </a:r>
            <a:r>
              <a:rPr lang="en-IE" dirty="0" err="1" smtClean="0">
                <a:solidFill>
                  <a:schemeClr val="tx1"/>
                </a:solidFill>
              </a:rPr>
              <a:t>ef</a:t>
            </a:r>
            <a:r>
              <a:rPr lang="en-IE" dirty="0" smtClean="0">
                <a:solidFill>
                  <a:schemeClr val="tx1"/>
                </a:solidFill>
              </a:rPr>
              <a:t> Method2():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</a:t>
            </a:r>
            <a:r>
              <a:rPr lang="en-IE" dirty="0" smtClean="0">
                <a:solidFill>
                  <a:schemeClr val="tx1"/>
                </a:solidFill>
              </a:rPr>
              <a:t>ariable2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502918" y="2492896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502918" y="4293096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3430910" y="5974743"/>
            <a:ext cx="1656184" cy="47859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49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212976"/>
            <a:ext cx="5616623" cy="20608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1795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print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42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212976"/>
            <a:ext cx="5616623" cy="20608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17951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print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63158" y="5589240"/>
            <a:ext cx="63367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Global variable</a:t>
            </a:r>
          </a:p>
          <a:p>
            <a:pPr algn="ctr"/>
            <a:r>
              <a:rPr lang="en-IE" sz="2800" dirty="0" smtClean="0"/>
              <a:t>Global variable</a:t>
            </a:r>
            <a:endParaRPr lang="en-IE" sz="2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51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600400"/>
            <a:ext cx="5616623" cy="19168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6288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“Local copy”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print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40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3600" dirty="0" smtClean="0"/>
              <a:t>We’ve seen the idea of modules before, it allows us to take a program like this: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176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3600400"/>
            <a:ext cx="5616623" cy="19168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772816"/>
            <a:ext cx="5616623" cy="16288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1844824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“Local copy”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“Global Variable”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MyMethod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print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Global_var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63158" y="5589240"/>
            <a:ext cx="633670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Local copy</a:t>
            </a:r>
          </a:p>
          <a:p>
            <a:pPr algn="ctr"/>
            <a:r>
              <a:rPr lang="en-IE" sz="2800" dirty="0" smtClean="0"/>
              <a:t>Global variable</a:t>
            </a:r>
            <a:endParaRPr lang="en-IE" sz="2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 smtClean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584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Side Effects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call to a </a:t>
            </a:r>
            <a:r>
              <a:rPr lang="en-US" sz="4000" dirty="0" smtClean="0"/>
              <a:t>Module M </a:t>
            </a:r>
            <a:r>
              <a:rPr lang="en-US" sz="4000" dirty="0"/>
              <a:t>has a </a:t>
            </a:r>
            <a:r>
              <a:rPr lang="en-US" sz="4000" i="1" dirty="0"/>
              <a:t>side effect </a:t>
            </a:r>
            <a:r>
              <a:rPr lang="en-US" sz="4000" dirty="0"/>
              <a:t>if either</a:t>
            </a:r>
            <a:endParaRPr lang="en-IE" sz="4000" dirty="0"/>
          </a:p>
          <a:p>
            <a:pPr lvl="1"/>
            <a:r>
              <a:rPr lang="en-US" sz="3600" dirty="0"/>
              <a:t>During the call, there is a change to the value of some object that existed before </a:t>
            </a:r>
            <a:r>
              <a:rPr lang="en-US" sz="3600" dirty="0" smtClean="0"/>
              <a:t>M.</a:t>
            </a:r>
            <a:endParaRPr lang="en-IE" sz="3600" dirty="0"/>
          </a:p>
          <a:p>
            <a:pPr lvl="1"/>
            <a:r>
              <a:rPr lang="en-US" sz="3600" dirty="0"/>
              <a:t>I/O occurs during the call.</a:t>
            </a:r>
            <a:endParaRPr lang="en-IE" sz="3600" dirty="0"/>
          </a:p>
          <a:p>
            <a:r>
              <a:rPr lang="en-US" sz="4000" dirty="0"/>
              <a:t>Otherwise the call is </a:t>
            </a:r>
            <a:r>
              <a:rPr lang="en-US" sz="4000" i="1" dirty="0"/>
              <a:t>side-effect free.</a:t>
            </a:r>
            <a:endParaRPr lang="en-IE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395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68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3600" dirty="0" smtClean="0"/>
              <a:t>And turn it into this: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143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2598" y="4581128"/>
            <a:ext cx="9360289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622598" y="260648"/>
            <a:ext cx="9360289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19" y="332656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03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Modularisation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Modularisation make life easier for a lot of reasons:</a:t>
            </a:r>
          </a:p>
          <a:p>
            <a:pPr lvl="1"/>
            <a:r>
              <a:rPr lang="en-IE" dirty="0" smtClean="0"/>
              <a:t>It easier for someone else to understand how the code works</a:t>
            </a:r>
          </a:p>
          <a:p>
            <a:pPr lvl="1"/>
            <a:r>
              <a:rPr lang="en-IE" dirty="0" smtClean="0"/>
              <a:t>It makes team programming a lot easier, different programmers can work on different methods</a:t>
            </a:r>
          </a:p>
          <a:p>
            <a:pPr lvl="1"/>
            <a:r>
              <a:rPr lang="en-IE" dirty="0" smtClean="0"/>
              <a:t>Can improve the quality of the code</a:t>
            </a:r>
          </a:p>
          <a:p>
            <a:pPr lvl="1"/>
            <a:r>
              <a:rPr lang="en-IE" dirty="0" smtClean="0"/>
              <a:t>Can reuse the same code over and over again (“</a:t>
            </a:r>
            <a:r>
              <a:rPr lang="en-IE" i="1" dirty="0" smtClean="0"/>
              <a:t>don’t reinvent the wheel</a:t>
            </a:r>
            <a:r>
              <a:rPr lang="en-IE" dirty="0" smtClean="0"/>
              <a:t>”).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84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2598" y="4581128"/>
            <a:ext cx="9360289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622598" y="260648"/>
            <a:ext cx="9360289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19" y="332656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048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2598" y="4581128"/>
            <a:ext cx="9360289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622598" y="260648"/>
            <a:ext cx="9360289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19" y="332656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1630710" y="3501008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ight Arrow 7"/>
          <p:cNvSpPr/>
          <p:nvPr/>
        </p:nvSpPr>
        <p:spPr>
          <a:xfrm rot="10800000">
            <a:off x="4295006" y="3528391"/>
            <a:ext cx="5976664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75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2150</Words>
  <Application>Microsoft Office PowerPoint</Application>
  <PresentationFormat>Custom</PresentationFormat>
  <Paragraphs>498</Paragraphs>
  <Slides>32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Structured Programming</vt:lpstr>
      <vt:lpstr>Structured Programming</vt:lpstr>
      <vt:lpstr>Modularisation</vt:lpstr>
      <vt:lpstr>Modularisation</vt:lpstr>
      <vt:lpstr>Modularisation</vt:lpstr>
      <vt:lpstr>PowerPoint Presentation</vt:lpstr>
      <vt:lpstr>Modularisation</vt:lpstr>
      <vt:lpstr>PowerPoint Presentation</vt:lpstr>
      <vt:lpstr>PowerPoint Presentation</vt:lpstr>
      <vt:lpstr>Return Values</vt:lpstr>
      <vt:lpstr>Parameter Passing</vt:lpstr>
      <vt:lpstr>PowerPoint Presentation</vt:lpstr>
      <vt:lpstr>PowerPoint Presentation</vt:lpstr>
      <vt:lpstr>Parameter Passing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Parameter Passing</vt:lpstr>
      <vt:lpstr>PowerPoint Presentation</vt:lpstr>
      <vt:lpstr>PowerPoint Presentation</vt:lpstr>
      <vt:lpstr>PowerPoint Presentation</vt:lpstr>
      <vt:lpstr>Variable Scope</vt:lpstr>
      <vt:lpstr>Variable Scope</vt:lpstr>
      <vt:lpstr>Variable Scope</vt:lpstr>
      <vt:lpstr>Variable Scope</vt:lpstr>
      <vt:lpstr>Variable Scope</vt:lpstr>
      <vt:lpstr>Variable Scope</vt:lpstr>
      <vt:lpstr>Variable Scope</vt:lpstr>
      <vt:lpstr>Side Effects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55</cp:revision>
  <dcterms:created xsi:type="dcterms:W3CDTF">2011-11-22T13:33:19Z</dcterms:created>
  <dcterms:modified xsi:type="dcterms:W3CDTF">2016-01-26T22:21:46Z</dcterms:modified>
</cp:coreProperties>
</file>