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7"/>
  </p:notesMasterIdLst>
  <p:sldIdLst>
    <p:sldId id="258" r:id="rId2"/>
    <p:sldId id="702" r:id="rId3"/>
    <p:sldId id="687" r:id="rId4"/>
    <p:sldId id="688" r:id="rId5"/>
    <p:sldId id="689" r:id="rId6"/>
    <p:sldId id="837" r:id="rId7"/>
    <p:sldId id="847" r:id="rId8"/>
    <p:sldId id="849" r:id="rId9"/>
    <p:sldId id="851" r:id="rId10"/>
    <p:sldId id="853" r:id="rId11"/>
    <p:sldId id="857" r:id="rId12"/>
    <p:sldId id="859" r:id="rId13"/>
    <p:sldId id="861" r:id="rId14"/>
    <p:sldId id="865" r:id="rId15"/>
    <p:sldId id="867" r:id="rId16"/>
    <p:sldId id="869" r:id="rId17"/>
    <p:sldId id="871" r:id="rId18"/>
    <p:sldId id="873" r:id="rId19"/>
    <p:sldId id="877" r:id="rId20"/>
    <p:sldId id="878" r:id="rId21"/>
    <p:sldId id="883" r:id="rId22"/>
    <p:sldId id="889" r:id="rId23"/>
    <p:sldId id="891" r:id="rId24"/>
    <p:sldId id="892" r:id="rId25"/>
    <p:sldId id="893" r:id="rId26"/>
    <p:sldId id="894" r:id="rId27"/>
    <p:sldId id="897" r:id="rId28"/>
    <p:sldId id="900" r:id="rId29"/>
    <p:sldId id="903" r:id="rId30"/>
    <p:sldId id="904" r:id="rId31"/>
    <p:sldId id="915" r:id="rId32"/>
    <p:sldId id="935" r:id="rId33"/>
    <p:sldId id="936" r:id="rId34"/>
    <p:sldId id="937" r:id="rId35"/>
    <p:sldId id="938" r:id="rId36"/>
    <p:sldId id="946" r:id="rId37"/>
    <p:sldId id="949" r:id="rId38"/>
    <p:sldId id="958" r:id="rId39"/>
    <p:sldId id="959" r:id="rId40"/>
    <p:sldId id="965" r:id="rId41"/>
    <p:sldId id="991" r:id="rId42"/>
    <p:sldId id="992" r:id="rId43"/>
    <p:sldId id="994" r:id="rId44"/>
    <p:sldId id="1004" r:id="rId45"/>
    <p:sldId id="1014" r:id="rId46"/>
    <p:sldId id="703" r:id="rId47"/>
    <p:sldId id="704" r:id="rId48"/>
    <p:sldId id="710" r:id="rId49"/>
    <p:sldId id="713" r:id="rId50"/>
    <p:sldId id="715" r:id="rId51"/>
    <p:sldId id="716" r:id="rId52"/>
    <p:sldId id="717" r:id="rId53"/>
    <p:sldId id="718" r:id="rId54"/>
    <p:sldId id="719" r:id="rId55"/>
    <p:sldId id="725" r:id="rId56"/>
    <p:sldId id="728" r:id="rId57"/>
    <p:sldId id="730" r:id="rId58"/>
    <p:sldId id="731" r:id="rId59"/>
    <p:sldId id="732" r:id="rId60"/>
    <p:sldId id="733" r:id="rId61"/>
    <p:sldId id="734" r:id="rId62"/>
    <p:sldId id="739" r:id="rId63"/>
    <p:sldId id="742" r:id="rId64"/>
    <p:sldId id="744" r:id="rId65"/>
    <p:sldId id="745" r:id="rId66"/>
    <p:sldId id="746" r:id="rId67"/>
    <p:sldId id="747" r:id="rId68"/>
    <p:sldId id="748" r:id="rId69"/>
    <p:sldId id="749" r:id="rId70"/>
    <p:sldId id="751" r:id="rId71"/>
    <p:sldId id="752" r:id="rId72"/>
    <p:sldId id="757" r:id="rId73"/>
    <p:sldId id="760" r:id="rId74"/>
    <p:sldId id="761" r:id="rId75"/>
    <p:sldId id="762" r:id="rId76"/>
    <p:sldId id="763" r:id="rId77"/>
    <p:sldId id="764" r:id="rId78"/>
    <p:sldId id="765" r:id="rId79"/>
    <p:sldId id="766" r:id="rId80"/>
    <p:sldId id="767" r:id="rId81"/>
    <p:sldId id="768" r:id="rId82"/>
    <p:sldId id="769" r:id="rId83"/>
    <p:sldId id="771" r:id="rId84"/>
    <p:sldId id="772" r:id="rId85"/>
    <p:sldId id="774" r:id="rId86"/>
    <p:sldId id="775" r:id="rId87"/>
    <p:sldId id="777" r:id="rId88"/>
    <p:sldId id="778" r:id="rId89"/>
    <p:sldId id="780" r:id="rId90"/>
    <p:sldId id="782" r:id="rId91"/>
    <p:sldId id="784" r:id="rId92"/>
    <p:sldId id="786" r:id="rId93"/>
    <p:sldId id="788" r:id="rId94"/>
    <p:sldId id="789" r:id="rId95"/>
    <p:sldId id="790" r:id="rId96"/>
    <p:sldId id="796" r:id="rId97"/>
    <p:sldId id="797" r:id="rId98"/>
    <p:sldId id="798" r:id="rId99"/>
    <p:sldId id="799" r:id="rId100"/>
    <p:sldId id="800" r:id="rId101"/>
    <p:sldId id="801" r:id="rId102"/>
    <p:sldId id="806" r:id="rId103"/>
    <p:sldId id="807" r:id="rId104"/>
    <p:sldId id="808" r:id="rId105"/>
    <p:sldId id="809" r:id="rId106"/>
    <p:sldId id="810" r:id="rId107"/>
    <p:sldId id="811" r:id="rId108"/>
    <p:sldId id="812" r:id="rId109"/>
    <p:sldId id="815" r:id="rId110"/>
    <p:sldId id="816" r:id="rId111"/>
    <p:sldId id="819" r:id="rId112"/>
    <p:sldId id="820" r:id="rId113"/>
    <p:sldId id="821" r:id="rId114"/>
    <p:sldId id="824" r:id="rId115"/>
    <p:sldId id="825" r:id="rId116"/>
    <p:sldId id="826" r:id="rId117"/>
    <p:sldId id="827" r:id="rId118"/>
    <p:sldId id="830" r:id="rId119"/>
    <p:sldId id="831" r:id="rId120"/>
    <p:sldId id="832" r:id="rId121"/>
    <p:sldId id="833" r:id="rId122"/>
    <p:sldId id="834" r:id="rId123"/>
    <p:sldId id="835" r:id="rId124"/>
    <p:sldId id="836" r:id="rId125"/>
    <p:sldId id="557" r:id="rId126"/>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976" y="4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03/04/2025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03/04/2025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03/04/2025</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Python: Revision</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"C:\\Python34\\"</a:t>
            </a:r>
          </a:p>
          <a:p>
            <a:pPr marL="0" indent="0">
              <a:buNone/>
            </a:pP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(input("What File would you like to read:"))</a:t>
            </a:r>
          </a:p>
          <a:p>
            <a:pPr marL="0" indent="0">
              <a:buNone/>
            </a:pPr>
            <a:r>
              <a:rPr lang="en-IE" sz="2400" dirty="0">
                <a:solidFill>
                  <a:schemeClr val="bg1"/>
                </a:solidFill>
                <a:latin typeface="Courier New" panose="02070309020205020404" pitchFamily="49" charset="0"/>
                <a:cs typeface="Courier New" panose="02070309020205020404" pitchFamily="49" charset="0"/>
              </a:rPr>
              <a:t>Extension = ".txt"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PathName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NameOfFile</a:t>
            </a:r>
            <a:r>
              <a:rPr lang="en-IE" sz="2400" dirty="0">
                <a:solidFill>
                  <a:schemeClr val="bg1"/>
                </a:solidFill>
                <a:latin typeface="Courier New" panose="02070309020205020404" pitchFamily="49" charset="0"/>
                <a:cs typeface="Courier New" panose="02070309020205020404" pitchFamily="49" charset="0"/>
              </a:rPr>
              <a:t> + Extension</a:t>
            </a:r>
          </a:p>
          <a:p>
            <a:pPr marL="0" indent="0">
              <a:buNone/>
            </a:pP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(input("How many characters: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a:t>
            </a:r>
            <a:r>
              <a:rPr lang="en-IE" sz="2400" dirty="0" err="1">
                <a:solidFill>
                  <a:schemeClr val="bg1"/>
                </a:solidFill>
                <a:latin typeface="Courier New" panose="02070309020205020404" pitchFamily="49" charset="0"/>
                <a:cs typeface="Courier New" panose="02070309020205020404" pitchFamily="49" charset="0"/>
              </a:rPr>
              <a:t>FullFileName</a:t>
            </a:r>
            <a:r>
              <a:rPr lang="en-IE" sz="2400" dirty="0">
                <a:solidFill>
                  <a:schemeClr val="bg1"/>
                </a:solidFill>
                <a:latin typeface="Courier New" panose="02070309020205020404" pitchFamily="49" charset="0"/>
                <a:cs typeface="Courier New" panose="02070309020205020404" pitchFamily="49" charset="0"/>
              </a:rPr>
              <a: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NumberOfChars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445224"/>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asks the user for a filename and a number of characters, and it opens  the specified file for </a:t>
            </a:r>
            <a:r>
              <a:rPr lang="en-IE" sz="2400" dirty="0" err="1"/>
              <a:t>READing</a:t>
            </a:r>
            <a:r>
              <a:rPr lang="en-IE" sz="2400" dirty="0"/>
              <a:t>, and prints out the specified number of characters from the file.</a:t>
            </a:r>
          </a:p>
        </p:txBody>
      </p:sp>
    </p:spTree>
    <p:extLst>
      <p:ext uri="{BB962C8B-B14F-4D97-AF65-F5344CB8AC3E}">
        <p14:creationId xmlns:p14="http://schemas.microsoft.com/office/powerpoint/2010/main" val="426438610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(Top)</a:t>
            </a:r>
          </a:p>
        </p:txBody>
      </p:sp>
      <p:sp>
        <p:nvSpPr>
          <p:cNvPr id="5" name="Content Placeholder 4"/>
          <p:cNvSpPr>
            <a:spLocks noGrp="1"/>
          </p:cNvSpPr>
          <p:nvPr>
            <p:ph idx="1"/>
          </p:nvPr>
        </p:nvSpPr>
        <p:spPr>
          <a:xfrm>
            <a:off x="609521" y="1052736"/>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ShowStackTop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StackIsEmpty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StackTop.value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print("Top value:", </a:t>
            </a:r>
            <a:r>
              <a:rPr lang="en-IE" sz="2400" dirty="0" err="1">
                <a:solidFill>
                  <a:schemeClr val="bg1"/>
                </a:solidFill>
                <a:latin typeface="Courier New" panose="02070309020205020404" pitchFamily="49" charset="0"/>
                <a:cs typeface="Courier New" panose="02070309020205020404" pitchFamily="49" charset="0"/>
              </a:rPr>
              <a:t>StackTop.value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ShowStackTop</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676211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Queues</a:t>
            </a:r>
          </a:p>
        </p:txBody>
      </p:sp>
    </p:spTree>
    <p:extLst>
      <p:ext uri="{BB962C8B-B14F-4D97-AF65-F5344CB8AC3E}">
        <p14:creationId xmlns:p14="http://schemas.microsoft.com/office/powerpoint/2010/main" val="321232284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IsEmpty</a:t>
            </a:r>
            <a:r>
              <a:rPr lang="en-IE" dirty="0">
                <a:solidFill>
                  <a:schemeClr val="bg1"/>
                </a:solidFill>
              </a:rPr>
              <a:t>)</a:t>
            </a:r>
          </a:p>
        </p:txBody>
      </p:sp>
      <p:sp>
        <p:nvSpPr>
          <p:cNvPr id="5" name="Content Placeholder 4"/>
          <p:cNvSpPr>
            <a:spLocks noGrp="1"/>
          </p:cNvSpPr>
          <p:nvPr>
            <p:ph idx="1"/>
          </p:nvPr>
        </p:nvSpPr>
        <p:spPr>
          <a:xfrm>
            <a:off x="609521" y="1340768"/>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return </a:t>
            </a:r>
            <a:r>
              <a:rPr lang="en-IE" sz="2800" dirty="0" err="1">
                <a:solidFill>
                  <a:schemeClr val="bg1"/>
                </a:solidFill>
                <a:latin typeface="Courier New" panose="02070309020205020404" pitchFamily="49" charset="0"/>
                <a:cs typeface="Courier New" panose="02070309020205020404" pitchFamily="49" charset="0"/>
              </a:rPr>
              <a:t>QueueHead</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9523188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PrintQueue</a:t>
            </a:r>
            <a:r>
              <a:rPr lang="en-IE" dirty="0">
                <a:solidFill>
                  <a:schemeClr val="bg1"/>
                </a:solidFill>
              </a:rPr>
              <a:t>)</a:t>
            </a:r>
          </a:p>
        </p:txBody>
      </p:sp>
      <p:sp>
        <p:nvSpPr>
          <p:cNvPr id="5" name="Content Placeholder 4"/>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PrintQueue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QPrint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a:t>
            </a:r>
            <a:r>
              <a:rPr lang="en-IE" sz="2400" dirty="0" err="1">
                <a:solidFill>
                  <a:schemeClr val="bg1"/>
                </a:solidFill>
                <a:latin typeface="Courier New" panose="02070309020205020404" pitchFamily="49" charset="0"/>
                <a:cs typeface="Courier New" panose="02070309020205020404" pitchFamily="49" charset="0"/>
              </a:rPr>
              <a:t>QPrint</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QPrint.value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QPrint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QPrint.pointer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QueueIsEmpty</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223583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AddToQ</a:t>
            </a:r>
            <a:r>
              <a:rPr lang="en-IE" dirty="0">
                <a:solidFill>
                  <a:schemeClr val="bg1"/>
                </a:solidFill>
              </a:rPr>
              <a:t>)</a:t>
            </a:r>
          </a:p>
        </p:txBody>
      </p:sp>
      <p:sp>
        <p:nvSpPr>
          <p:cNvPr id="5" name="Content Placeholder 4"/>
          <p:cNvSpPr>
            <a:spLocks noGrp="1"/>
          </p:cNvSpPr>
          <p:nvPr>
            <p:ph idx="1"/>
          </p:nvPr>
        </p:nvSpPr>
        <p:spPr>
          <a:xfrm>
            <a:off x="478582" y="1639341"/>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AddToQ</a:t>
            </a:r>
            <a:r>
              <a:rPr lang="en-IE" sz="2800" dirty="0">
                <a:solidFill>
                  <a:schemeClr val="bg1"/>
                </a:solidFill>
                <a:latin typeface="Courier New" panose="02070309020205020404" pitchFamily="49" charset="0"/>
                <a:cs typeface="Courier New" panose="02070309020205020404" pitchFamily="49" charset="0"/>
              </a:rPr>
              <a:t>(N):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ListNode</a:t>
            </a:r>
            <a:r>
              <a:rPr lang="en-IE" sz="2800" dirty="0">
                <a:solidFill>
                  <a:schemeClr val="bg1"/>
                </a:solidFill>
                <a:latin typeface="Courier New" panose="02070309020205020404" pitchFamily="49" charset="0"/>
                <a:cs typeface="Courier New" panose="02070309020205020404" pitchFamily="49" charset="0"/>
              </a:rPr>
              <a:t>(N,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278366635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AddToQ</a:t>
            </a:r>
            <a:r>
              <a:rPr lang="en-IE" dirty="0">
                <a:solidFill>
                  <a:schemeClr val="bg1"/>
                </a:solidFill>
              </a:rPr>
              <a:t>)</a:t>
            </a:r>
          </a:p>
        </p:txBody>
      </p:sp>
      <p:sp>
        <p:nvSpPr>
          <p:cNvPr id="5" name="Content Placeholder 4"/>
          <p:cNvSpPr>
            <a:spLocks noGrp="1"/>
          </p:cNvSpPr>
          <p:nvPr>
            <p:ph idx="1"/>
          </p:nvPr>
        </p:nvSpPr>
        <p:spPr>
          <a:xfrm>
            <a:off x="478582" y="1412776"/>
            <a:ext cx="10971372" cy="4525963"/>
          </a:xfrm>
        </p:spPr>
        <p:txBody>
          <a:bodyPr>
            <a:noAutofit/>
          </a:bodyPr>
          <a:lstStyle/>
          <a:p>
            <a:pPr marL="0" indent="0">
              <a:buNone/>
            </a:pPr>
            <a:r>
              <a:rPr lang="en-IE" sz="2800" dirty="0">
                <a:solidFill>
                  <a:schemeClr val="bg1"/>
                </a:solidFill>
                <a:latin typeface="Courier New" panose="02070309020205020404" pitchFamily="49" charset="0"/>
                <a:cs typeface="Courier New" panose="02070309020205020404" pitchFamily="49" charset="0"/>
              </a:rPr>
              <a:t>if </a:t>
            </a:r>
            <a:r>
              <a:rPr lang="en-IE" sz="2800" dirty="0" err="1">
                <a:solidFill>
                  <a:schemeClr val="bg1"/>
                </a:solidFill>
                <a:latin typeface="Courier New" panose="02070309020205020404" pitchFamily="49" charset="0"/>
                <a:cs typeface="Courier New" panose="02070309020205020404" pitchFamily="49" charset="0"/>
              </a:rPr>
              <a:t>QueueIsEmpty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 THEN</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QueueHead</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else:</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QueueTail.pointer</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QueueTail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nodeX</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 ENDIF;</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AddToQ</a:t>
            </a:r>
            <a:r>
              <a:rPr lang="en-IE" sz="28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28357076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DeleteFromQ</a:t>
            </a:r>
            <a:r>
              <a:rPr lang="en-IE" dirty="0">
                <a:solidFill>
                  <a:schemeClr val="bg1"/>
                </a:solidFill>
              </a:rPr>
              <a:t>)</a:t>
            </a:r>
          </a:p>
        </p:txBody>
      </p:sp>
      <p:sp>
        <p:nvSpPr>
          <p:cNvPr id="5" name="Content Placeholder 4"/>
          <p:cNvSpPr>
            <a:spLocks noGrp="1"/>
          </p:cNvSpPr>
          <p:nvPr>
            <p:ph idx="1"/>
          </p:nvPr>
        </p:nvSpPr>
        <p:spPr>
          <a:xfrm>
            <a:off x="596442" y="1556792"/>
            <a:ext cx="10971372" cy="4525963"/>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DeleteFromQ</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QueueTail</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NewNode</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QueueHead</a:t>
            </a:r>
            <a:endParaRPr lang="en-IE" sz="28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40161204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Queues (</a:t>
            </a:r>
            <a:r>
              <a:rPr lang="en-IE" dirty="0" err="1">
                <a:solidFill>
                  <a:schemeClr val="bg1"/>
                </a:solidFill>
              </a:rPr>
              <a:t>DeleteFromQ</a:t>
            </a:r>
            <a:r>
              <a:rPr lang="en-IE" dirty="0">
                <a:solidFill>
                  <a:schemeClr val="bg1"/>
                </a:solidFill>
              </a:rPr>
              <a:t>)</a:t>
            </a:r>
          </a:p>
        </p:txBody>
      </p:sp>
      <p:sp>
        <p:nvSpPr>
          <p:cNvPr id="5" name="Content Placeholder 4"/>
          <p:cNvSpPr>
            <a:spLocks noGrp="1"/>
          </p:cNvSpPr>
          <p:nvPr>
            <p:ph idx="1"/>
          </p:nvPr>
        </p:nvSpPr>
        <p:spPr>
          <a:xfrm>
            <a:off x="334566" y="1484784"/>
            <a:ext cx="10971372" cy="4525963"/>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if </a:t>
            </a:r>
            <a:r>
              <a:rPr lang="en-IE" sz="2400" dirty="0" err="1">
                <a:solidFill>
                  <a:schemeClr val="bg1"/>
                </a:solidFill>
                <a:latin typeface="Courier New" panose="02070309020205020404" pitchFamily="49" charset="0"/>
                <a:cs typeface="Courier New" panose="02070309020205020404" pitchFamily="49" charset="0"/>
              </a:rPr>
              <a:t>QueueIsEmpty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print("Queue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QueueHead.value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NewNode.pointer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220343687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Advanced Sorting Algorithms</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20626585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Insertion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782411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FileReader5</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file_pointer.readline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and prints out the first line only of the file.</a:t>
            </a:r>
          </a:p>
        </p:txBody>
      </p:sp>
    </p:spTree>
    <p:extLst>
      <p:ext uri="{BB962C8B-B14F-4D97-AF65-F5344CB8AC3E}">
        <p14:creationId xmlns:p14="http://schemas.microsoft.com/office/powerpoint/2010/main" val="22741553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Insertion Sort</a:t>
            </a:r>
          </a:p>
        </p:txBody>
      </p:sp>
      <p:sp>
        <p:nvSpPr>
          <p:cNvPr id="2" name="Content Placeholder 1"/>
          <p:cNvSpPr>
            <a:spLocks noGrp="1"/>
          </p:cNvSpPr>
          <p:nvPr>
            <p:ph idx="1"/>
          </p:nvPr>
        </p:nvSpPr>
        <p:spPr>
          <a:xfrm>
            <a:off x="609521"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   for Index in range(1,len(Age)):</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Age[Index]</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Index</a:t>
            </a: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0 and Age[Position - 1]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a:t>
            </a: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852625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Shell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33776607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Shell Sort</a:t>
            </a:r>
          </a:p>
        </p:txBody>
      </p:sp>
      <p:sp>
        <p:nvSpPr>
          <p:cNvPr id="2" name="Content Placeholder 1"/>
          <p:cNvSpPr>
            <a:spLocks noGrp="1"/>
          </p:cNvSpPr>
          <p:nvPr>
            <p:ph idx="1"/>
          </p:nvPr>
        </p:nvSpPr>
        <p:spPr>
          <a:xfrm>
            <a:off x="478582" y="1600201"/>
            <a:ext cx="10742269" cy="4525963"/>
          </a:xfrm>
        </p:spPr>
        <p:txBody>
          <a:bodyPr>
            <a:normAutofit fontScale="92500" lnSpcReduction="1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    </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(Age)//2    </a:t>
            </a:r>
          </a:p>
          <a:p>
            <a:pPr marL="0" indent="0">
              <a:buNone/>
            </a:pPr>
            <a:r>
              <a:rPr lang="en-IE" sz="2400" dirty="0">
                <a:solidFill>
                  <a:schemeClr val="bg1"/>
                </a:solidFill>
                <a:latin typeface="Courier New" panose="02070309020205020404" pitchFamily="49" charset="0"/>
                <a:cs typeface="Courier New" panose="02070309020205020404" pitchFamily="49" charset="0"/>
              </a:rPr>
              <a:t>    while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&gt; 0:</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StartPosition</a:t>
            </a:r>
            <a:r>
              <a:rPr lang="en-IE" sz="2400" dirty="0">
                <a:solidFill>
                  <a:schemeClr val="bg1"/>
                </a:solidFill>
                <a:latin typeface="Courier New" panose="02070309020205020404" pitchFamily="49" charset="0"/>
                <a:cs typeface="Courier New" panose="02070309020205020404" pitchFamily="49" charset="0"/>
              </a:rPr>
              <a:t> in range(</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Age,StartPosition,SubListCount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ENDFOR;    </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print("After count",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"The list is", Age)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2</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603936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Shell Sort</a:t>
            </a:r>
          </a:p>
        </p:txBody>
      </p:sp>
      <p:sp>
        <p:nvSpPr>
          <p:cNvPr id="2" name="Content Placeholder 1"/>
          <p:cNvSpPr>
            <a:spLocks noGrp="1"/>
          </p:cNvSpPr>
          <p:nvPr>
            <p:ph idx="1"/>
          </p:nvPr>
        </p:nvSpPr>
        <p:spPr>
          <a:xfrm>
            <a:off x="478582"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(Age, Start, Gap):    </a:t>
            </a: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 in range(Start + Gap,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Gap):</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a:t>
            </a:r>
            <a:r>
              <a:rPr lang="en-IE" sz="2400" dirty="0" err="1">
                <a:solidFill>
                  <a:schemeClr val="bg1"/>
                </a:solidFill>
                <a:latin typeface="Courier New" panose="02070309020205020404" pitchFamily="49" charset="0"/>
                <a:cs typeface="Courier New" panose="02070309020205020404" pitchFamily="49" charset="0"/>
              </a:rPr>
              <a:t>i</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Gap and Age[Position - Gap]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            </a:t>
            </a: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        </a:t>
            </a: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26206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Merge Sort</a:t>
            </a:r>
          </a:p>
        </p:txBody>
      </p:sp>
      <p:sp>
        <p:nvSpPr>
          <p:cNvPr id="2" name="Content Placeholder 1"/>
          <p:cNvSpPr>
            <a:spLocks noGrp="1"/>
          </p:cNvSpPr>
          <p:nvPr>
            <p:ph idx="1"/>
          </p:nvPr>
        </p:nvSpPr>
        <p:spPr>
          <a:xfrm>
            <a:off x="609521" y="1600201"/>
            <a:ext cx="10742269" cy="4525963"/>
          </a:xfrm>
        </p:spPr>
        <p:txBody>
          <a:bodyPr/>
          <a:lstStyle/>
          <a:p>
            <a:pPr marL="0" indent="0">
              <a:buNone/>
            </a:pPr>
            <a:r>
              <a:rPr lang="en-IE" dirty="0">
                <a:solidFill>
                  <a:schemeClr val="bg1"/>
                </a:solidFill>
                <a:latin typeface="Courier New" panose="02070309020205020404" pitchFamily="49" charset="0"/>
                <a:cs typeface="Courier New" panose="02070309020205020404" pitchFamily="49" charset="0"/>
              </a:rPr>
              <a:t>###### MAIN   PROGRAM ######</a:t>
            </a:r>
          </a:p>
          <a:p>
            <a:pPr marL="0" indent="0">
              <a:buNone/>
            </a:pPr>
            <a:r>
              <a:rPr lang="en-IE"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a:t>
            </a:r>
          </a:p>
          <a:p>
            <a:pPr marL="0" indent="0">
              <a:buNone/>
            </a:pPr>
            <a:r>
              <a:rPr lang="en-IE" dirty="0">
                <a:solidFill>
                  <a:schemeClr val="bg1"/>
                </a:solidFill>
                <a:latin typeface="Courier New" panose="02070309020205020404" pitchFamily="49" charset="0"/>
                <a:cs typeface="Courier New" panose="02070309020205020404" pitchFamily="49" charset="0"/>
              </a:rPr>
              <a:t>print(Age)</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24116154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Merge Sort</a:t>
            </a:r>
          </a:p>
        </p:txBody>
      </p:sp>
      <p:sp>
        <p:nvSpPr>
          <p:cNvPr id="2" name="Content Placeholder 1"/>
          <p:cNvSpPr>
            <a:spLocks noGrp="1"/>
          </p:cNvSpPr>
          <p:nvPr>
            <p:ph idx="1"/>
          </p:nvPr>
        </p:nvSpPr>
        <p:spPr>
          <a:xfrm>
            <a:off x="609521" y="1600201"/>
            <a:ext cx="10742269" cy="4525963"/>
          </a:xfrm>
        </p:spPr>
        <p:txBody>
          <a:bodyPr>
            <a:normAutofit fontScale="70000" lnSpcReduction="20000"/>
          </a:bodyPr>
          <a:lstStyle/>
          <a:p>
            <a:pPr marL="0" indent="0">
              <a:buNone/>
            </a:pPr>
            <a:r>
              <a:rPr lang="en-IE" dirty="0" err="1">
                <a:solidFill>
                  <a:schemeClr val="bg1"/>
                </a:solidFill>
                <a:latin typeface="Courier New" panose="02070309020205020404" pitchFamily="49" charset="0"/>
                <a:cs typeface="Courier New" panose="02070309020205020404" pitchFamily="49" charset="0"/>
              </a:rPr>
              <a:t>def</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 </a:t>
            </a:r>
          </a:p>
          <a:p>
            <a:pPr marL="0" indent="0">
              <a:buNone/>
            </a:pPr>
            <a:r>
              <a:rPr lang="en-IE" dirty="0">
                <a:solidFill>
                  <a:schemeClr val="bg1"/>
                </a:solidFill>
                <a:latin typeface="Courier New" panose="02070309020205020404" pitchFamily="49" charset="0"/>
                <a:cs typeface="Courier New" panose="02070309020205020404" pitchFamily="49" charset="0"/>
              </a:rPr>
              <a:t>    if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 &gt; 1:        </a:t>
            </a:r>
          </a:p>
          <a:p>
            <a:pPr marL="0" indent="0">
              <a:buNone/>
            </a:pPr>
            <a:r>
              <a:rPr lang="en-IE" dirty="0">
                <a:solidFill>
                  <a:schemeClr val="bg1"/>
                </a:solidFill>
                <a:latin typeface="Courier New" panose="02070309020205020404" pitchFamily="49" charset="0"/>
                <a:cs typeface="Courier New" panose="02070309020205020404" pitchFamily="49" charset="0"/>
              </a:rPr>
              <a:t>    # THEN</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 =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(Age)//2</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t>
            </a:r>
            <a:r>
              <a:rPr lang="en-IE" dirty="0" err="1">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t>
            </a:r>
            <a:r>
              <a:rPr lang="en-IE" dirty="0" err="1">
                <a:solidFill>
                  <a:schemeClr val="bg1"/>
                </a:solidFill>
                <a:latin typeface="Courier New" panose="02070309020205020404" pitchFamily="49" charset="0"/>
                <a:cs typeface="Courier New" panose="02070309020205020404" pitchFamily="49" charset="0"/>
              </a:rPr>
              <a:t>RightHalf</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LeftHalfCounter</a:t>
            </a:r>
            <a:r>
              <a:rPr lang="en-IE" dirty="0">
                <a:solidFill>
                  <a:schemeClr val="bg1"/>
                </a:solidFill>
                <a:latin typeface="Courier New" panose="02070309020205020404" pitchFamily="49" charset="0"/>
                <a:cs typeface="Courier New" panose="02070309020205020404" pitchFamily="49" charset="0"/>
              </a:rPr>
              <a:t> =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RightHalfCounter</a:t>
            </a:r>
            <a:r>
              <a:rPr lang="en-IE" dirty="0">
                <a:solidFill>
                  <a:schemeClr val="bg1"/>
                </a:solidFill>
                <a:latin typeface="Courier New" panose="02070309020205020404" pitchFamily="49" charset="0"/>
                <a:cs typeface="Courier New" panose="02070309020205020404" pitchFamily="49" charset="0"/>
              </a:rPr>
              <a:t> =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FinishedArrayCounter</a:t>
            </a:r>
            <a:r>
              <a:rPr lang="en-IE" dirty="0">
                <a:solidFill>
                  <a:schemeClr val="bg1"/>
                </a:solidFill>
                <a:latin typeface="Courier New" panose="02070309020205020404" pitchFamily="49" charset="0"/>
                <a:cs typeface="Courier New" panose="02070309020205020404" pitchFamily="49" charset="0"/>
              </a:rPr>
              <a:t> = 0</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88866173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Merge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else:</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            </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            </a:t>
            </a:r>
          </a:p>
          <a:p>
            <a:pPr marL="0" indent="0">
              <a:buNone/>
            </a:pPr>
            <a:r>
              <a:rPr lang="en-IE" sz="1800" dirty="0">
                <a:solidFill>
                  <a:schemeClr val="bg1"/>
                </a:solidFill>
                <a:latin typeface="Courier New" panose="02070309020205020404" pitchFamily="49" charset="0"/>
                <a:cs typeface="Courier New" panose="02070309020205020404" pitchFamily="49" charset="0"/>
              </a:rPr>
              <a:t># ENDWHILE;</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42364949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Merge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37864163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 A I N   P R O G R A M ############</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Age = [54,26,93,17,77,31,44,55,20]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22461954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0,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- 1)</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32657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FileReader6</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file_pointer.readline</a:t>
            </a:r>
            <a:r>
              <a:rPr lang="en-IE" sz="2400" dirty="0">
                <a:solidFill>
                  <a:schemeClr val="bg1"/>
                </a:solidFill>
                <a:latin typeface="Courier New" panose="02070309020205020404" pitchFamily="49" charset="0"/>
                <a:cs typeface="Courier New" panose="02070309020205020404" pitchFamily="49" charset="0"/>
              </a:rPr>
              <a:t>(100))</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and prints out the first 100 characters from the first line only of the file (if there is less than 100 characters, it keeps on printing until it reaches the end of the line).</a:t>
            </a:r>
          </a:p>
        </p:txBody>
      </p:sp>
    </p:spTree>
    <p:extLst>
      <p:ext uri="{BB962C8B-B14F-4D97-AF65-F5344CB8AC3E}">
        <p14:creationId xmlns:p14="http://schemas.microsoft.com/office/powerpoint/2010/main" val="5060625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if First &lt;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Partition(Age, First, Last)       </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 Last)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QuickSortHelper</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6519606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Partition(Age, First,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pivotvalue</a:t>
            </a:r>
            <a:r>
              <a:rPr lang="en-IE" sz="2400" dirty="0">
                <a:solidFill>
                  <a:schemeClr val="bg1"/>
                </a:solidFill>
                <a:latin typeface="Courier New" panose="02070309020205020404" pitchFamily="49" charset="0"/>
                <a:cs typeface="Courier New" panose="02070309020205020404" pitchFamily="49" charset="0"/>
              </a:rPr>
              <a:t> = Age[First]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Finished = False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LeftPointer</a:t>
            </a:r>
            <a:r>
              <a:rPr lang="en-IE" sz="2400" dirty="0">
                <a:solidFill>
                  <a:schemeClr val="bg1"/>
                </a:solidFill>
                <a:latin typeface="Courier New" panose="02070309020205020404" pitchFamily="49" charset="0"/>
                <a:cs typeface="Courier New" panose="02070309020205020404" pitchFamily="49" charset="0"/>
              </a:rPr>
              <a:t> = First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RightPointer</a:t>
            </a:r>
            <a:r>
              <a:rPr lang="en-IE" sz="2400" dirty="0">
                <a:solidFill>
                  <a:schemeClr val="bg1"/>
                </a:solidFill>
                <a:latin typeface="Courier New" panose="02070309020205020404" pitchFamily="49" charset="0"/>
                <a:cs typeface="Courier New" panose="02070309020205020404" pitchFamily="49" charset="0"/>
              </a:rPr>
              <a:t> = Last</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98769276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while not Finished:</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and Age[</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while Age[</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06676186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if </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&lt; </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a:solidFill>
                  <a:schemeClr val="bg1"/>
                </a:solidFill>
                <a:latin typeface="Courier New" panose="02070309020205020404" pitchFamily="49" charset="0"/>
                <a:cs typeface="Courier New" panose="02070309020205020404" pitchFamily="49" charset="0"/>
              </a:rPr>
              <a:t>           Finished = True</a:t>
            </a:r>
          </a:p>
          <a:p>
            <a:pPr marL="0" indent="0">
              <a:buNone/>
            </a:pPr>
            <a:r>
              <a:rPr lang="en-IE" sz="2000" dirty="0">
                <a:solidFill>
                  <a:schemeClr val="bg1"/>
                </a:solidFill>
                <a:latin typeface="Courier New" panose="02070309020205020404" pitchFamily="49" charset="0"/>
                <a:cs typeface="Courier New" panose="02070309020205020404" pitchFamily="49" charset="0"/>
              </a:rPr>
              <a:t>       else:</a:t>
            </a:r>
          </a:p>
          <a:p>
            <a:pPr marL="0" indent="0">
              <a:buNone/>
            </a:pPr>
            <a:r>
              <a:rPr lang="en-IE" sz="2000" dirty="0">
                <a:solidFill>
                  <a:schemeClr val="bg1"/>
                </a:solidFill>
                <a:latin typeface="Courier New" panose="02070309020205020404" pitchFamily="49" charset="0"/>
                <a:cs typeface="Courier New" panose="02070309020205020404" pitchFamily="49" charset="0"/>
              </a:rPr>
              <a:t>           temp =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r>
              <a:rPr lang="en-IE" sz="2000" dirty="0">
                <a:solidFill>
                  <a:schemeClr val="bg1"/>
                </a:solidFill>
                <a:latin typeface="Courier New" panose="02070309020205020404" pitchFamily="49" charset="0"/>
                <a:cs typeface="Courier New" panose="02070309020205020404" pitchFamily="49" charset="0"/>
              </a:rPr>
              <a:t># 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71824743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Quick Sort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 ENDWHILE;</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Swap First with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In other words, put the PIVOT value in its correct place</a:t>
            </a:r>
          </a:p>
          <a:p>
            <a:pPr marL="0" indent="0">
              <a:buNone/>
            </a:pPr>
            <a:r>
              <a:rPr lang="en-IE" sz="2000" dirty="0">
                <a:solidFill>
                  <a:schemeClr val="bg1"/>
                </a:solidFill>
                <a:latin typeface="Courier New" panose="02070309020205020404" pitchFamily="49" charset="0"/>
                <a:cs typeface="Courier New" panose="02070309020205020404" pitchFamily="49" charset="0"/>
              </a:rPr>
              <a:t>   temp = Age[First]</a:t>
            </a:r>
          </a:p>
          <a:p>
            <a:pPr marL="0" indent="0">
              <a:buNone/>
            </a:pPr>
            <a:r>
              <a:rPr lang="en-IE" sz="2000" dirty="0">
                <a:solidFill>
                  <a:schemeClr val="bg1"/>
                </a:solidFill>
                <a:latin typeface="Courier New" panose="02070309020205020404" pitchFamily="49" charset="0"/>
                <a:cs typeface="Courier New" panose="02070309020205020404" pitchFamily="49" charset="0"/>
              </a:rPr>
              <a:t>   Age[First]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END partition.</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61765065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FileReader7</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for line in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print(line)</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prints out the whole file line by line.</a:t>
            </a:r>
          </a:p>
        </p:txBody>
      </p:sp>
    </p:spTree>
    <p:extLst>
      <p:ext uri="{BB962C8B-B14F-4D97-AF65-F5344CB8AC3E}">
        <p14:creationId xmlns:p14="http://schemas.microsoft.com/office/powerpoint/2010/main" val="1832380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exists.</a:t>
            </a:r>
          </a:p>
        </p:txBody>
      </p:sp>
    </p:spTree>
    <p:extLst>
      <p:ext uri="{BB962C8B-B14F-4D97-AF65-F5344CB8AC3E}">
        <p14:creationId xmlns:p14="http://schemas.microsoft.com/office/powerpoint/2010/main" val="1774093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new message\n"))</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("This is a second message\n"))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exists with the two lines specified in the program.</a:t>
            </a:r>
          </a:p>
        </p:txBody>
      </p:sp>
    </p:spTree>
    <p:extLst>
      <p:ext uri="{BB962C8B-B14F-4D97-AF65-F5344CB8AC3E}">
        <p14:creationId xmlns:p14="http://schemas.microsoft.com/office/powerpoint/2010/main" val="4082049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FileWriter3</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"w")</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MyData2.txt</a:t>
            </a:r>
            <a:r>
              <a:rPr lang="en-IE" sz="2400" dirty="0"/>
              <a:t> for </a:t>
            </a:r>
            <a:r>
              <a:rPr lang="en-IE" sz="2400" dirty="0" err="1"/>
              <a:t>WRITing</a:t>
            </a:r>
            <a:r>
              <a:rPr lang="en-IE" sz="2400" dirty="0"/>
              <a:t>, and creates a new file if there isn’t one there, or overwrites the text in the file if it exists with the three lines specified in the program.</a:t>
            </a:r>
          </a:p>
        </p:txBody>
      </p:sp>
    </p:spTree>
    <p:extLst>
      <p:ext uri="{BB962C8B-B14F-4D97-AF65-F5344CB8AC3E}">
        <p14:creationId xmlns:p14="http://schemas.microsoft.com/office/powerpoint/2010/main" val="181168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Message = ["line 1\n", "line 2\n", "line 3\n"]</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“a")</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file_pointer.writelines</a:t>
            </a:r>
            <a:r>
              <a:rPr lang="en-IE" sz="2400" dirty="0">
                <a:solidFill>
                  <a:schemeClr val="bg1"/>
                </a:solidFill>
                <a:latin typeface="Courier New" panose="02070309020205020404" pitchFamily="49" charset="0"/>
                <a:cs typeface="Courier New" panose="02070309020205020404" pitchFamily="49" charset="0"/>
              </a:rPr>
              <a:t>(Message))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Does the same as the previous program, except instead of overwriting the existing text in the file, it appends the new three lines into the file.</a:t>
            </a:r>
          </a:p>
        </p:txBody>
      </p:sp>
      <p:sp>
        <p:nvSpPr>
          <p:cNvPr id="5" name="Rectangle 4"/>
          <p:cNvSpPr/>
          <p:nvPr/>
        </p:nvSpPr>
        <p:spPr>
          <a:xfrm>
            <a:off x="10199662" y="620688"/>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Current File</a:t>
            </a:r>
          </a:p>
        </p:txBody>
      </p:sp>
      <p:sp>
        <p:nvSpPr>
          <p:cNvPr id="6" name="Rectangle 5"/>
          <p:cNvSpPr/>
          <p:nvPr/>
        </p:nvSpPr>
        <p:spPr>
          <a:xfrm>
            <a:off x="10199662" y="184482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Message</a:t>
            </a:r>
          </a:p>
        </p:txBody>
      </p:sp>
      <p:sp>
        <p:nvSpPr>
          <p:cNvPr id="7" name="Rectangle 6"/>
          <p:cNvSpPr/>
          <p:nvPr/>
        </p:nvSpPr>
        <p:spPr>
          <a:xfrm>
            <a:off x="9294001" y="3356992"/>
            <a:ext cx="504056" cy="7200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80135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FileWriter5</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open("C:\Python34\MyData2.txt", "r+")</a:t>
            </a:r>
          </a:p>
          <a:p>
            <a:pPr marL="0" indent="0">
              <a:buNone/>
            </a:pPr>
            <a:r>
              <a:rPr lang="en-IE" sz="2400" dirty="0" err="1">
                <a:solidFill>
                  <a:schemeClr val="bg1"/>
                </a:solidFill>
                <a:latin typeface="Courier New" panose="02070309020205020404" pitchFamily="49" charset="0"/>
                <a:cs typeface="Courier New" panose="02070309020205020404" pitchFamily="49" charset="0"/>
              </a:rPr>
              <a:t>Current_file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 = "Start of file\n" + </a:t>
            </a:r>
            <a:r>
              <a:rPr lang="en-IE" sz="2400" dirty="0" err="1">
                <a:solidFill>
                  <a:schemeClr val="bg1"/>
                </a:solidFill>
                <a:latin typeface="Courier New" panose="02070309020205020404" pitchFamily="49" charset="0"/>
                <a:cs typeface="Courier New" panose="02070309020205020404" pitchFamily="49" charset="0"/>
              </a:rPr>
              <a:t>Current_file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file_pointer.seek</a:t>
            </a:r>
            <a:r>
              <a:rPr lang="en-IE" sz="2400" dirty="0">
                <a:solidFill>
                  <a:schemeClr val="bg1"/>
                </a:solidFill>
                <a:latin typeface="Courier New" panose="02070309020205020404" pitchFamily="49" charset="0"/>
                <a:cs typeface="Courier New" panose="02070309020205020404" pitchFamily="49" charset="0"/>
              </a:rPr>
              <a:t>(0) # This resets the pointer to the start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file_pointer.write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New_file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adds the line “Start of file” to the start of the file.</a:t>
            </a:r>
          </a:p>
        </p:txBody>
      </p:sp>
      <p:sp>
        <p:nvSpPr>
          <p:cNvPr id="7" name="Rectangle 6"/>
          <p:cNvSpPr/>
          <p:nvPr/>
        </p:nvSpPr>
        <p:spPr>
          <a:xfrm>
            <a:off x="10199662" y="1196752"/>
            <a:ext cx="1584176" cy="1224136"/>
          </a:xfrm>
          <a:prstGeom prst="rect">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Current File</a:t>
            </a:r>
          </a:p>
        </p:txBody>
      </p:sp>
      <p:sp>
        <p:nvSpPr>
          <p:cNvPr id="8" name="Rectangle 7"/>
          <p:cNvSpPr/>
          <p:nvPr/>
        </p:nvSpPr>
        <p:spPr>
          <a:xfrm>
            <a:off x="10199662" y="584684"/>
            <a:ext cx="1584176" cy="612068"/>
          </a:xfrm>
          <a:prstGeom prst="rect">
            <a:avLst/>
          </a:prstGeom>
          <a:solidFill>
            <a:schemeClr val="accent3">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Message</a:t>
            </a:r>
          </a:p>
        </p:txBody>
      </p:sp>
    </p:spTree>
    <p:extLst>
      <p:ext uri="{BB962C8B-B14F-4D97-AF65-F5344CB8AC3E}">
        <p14:creationId xmlns:p14="http://schemas.microsoft.com/office/powerpoint/2010/main" val="1143986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FileBinReader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open("C:\Python34\Python.gif", "</a:t>
            </a:r>
            <a:r>
              <a:rPr lang="en-IE" sz="2400" dirty="0" err="1">
                <a:solidFill>
                  <a:schemeClr val="bg1"/>
                </a:solidFill>
                <a:latin typeface="Courier New" panose="02070309020205020404" pitchFamily="49" charset="0"/>
                <a:cs typeface="Courier New" panose="02070309020205020404" pitchFamily="49" charset="0"/>
              </a:rPr>
              <a:t>br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first4 = tuple(</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(4))</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if first4 == (0x47, 0x49, 0x46, 0x38):</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print("This is not a GIF file")</a:t>
            </a:r>
          </a:p>
          <a:p>
            <a:pPr marL="0" indent="0">
              <a:buNone/>
            </a:pPr>
            <a:r>
              <a:rPr lang="en-IE" sz="2400" dirty="0">
                <a:solidFill>
                  <a:schemeClr val="bg1"/>
                </a:solidFill>
                <a:latin typeface="Courier New" panose="02070309020205020404" pitchFamily="49" charset="0"/>
                <a:cs typeface="Courier New" panose="02070309020205020404" pitchFamily="49" charset="0"/>
              </a:rPr>
              <a:t># ENDIF;</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checks if the file specified is a GIF file or not. If it is a GIF it will start with HEX values 0x47, 0x49, 0x46, 0x38. </a:t>
            </a:r>
          </a:p>
        </p:txBody>
      </p:sp>
    </p:spTree>
    <p:extLst>
      <p:ext uri="{BB962C8B-B14F-4D97-AF65-F5344CB8AC3E}">
        <p14:creationId xmlns:p14="http://schemas.microsoft.com/office/powerpoint/2010/main" val="69910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6600" dirty="0">
                <a:solidFill>
                  <a:schemeClr val="bg1"/>
                </a:solidFill>
              </a:rPr>
              <a:t>Python: Structured Programming</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751102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Exception Handling</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3865348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ExceptionHanding1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open("C:\Python34\FakeFile.txt", "r")</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   </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4115721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graphicFrame>
        <p:nvGraphicFramePr>
          <p:cNvPr id="5" name="Table 4"/>
          <p:cNvGraphicFramePr>
            <a:graphicFrameLocks noGrp="1"/>
          </p:cNvGraphicFramePr>
          <p:nvPr>
            <p:extLst>
              <p:ext uri="{D42A27DB-BD31-4B8C-83A1-F6EECF244321}">
                <p14:modId xmlns:p14="http://schemas.microsoft.com/office/powerpoint/2010/main" val="526675820"/>
              </p:ext>
            </p:extLst>
          </p:nvPr>
        </p:nvGraphicFramePr>
        <p:xfrm>
          <a:off x="406574" y="1304793"/>
          <a:ext cx="11377264" cy="4622616"/>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val="20000"/>
                    </a:ext>
                  </a:extLst>
                </a:gridCol>
                <a:gridCol w="7920880">
                  <a:extLst>
                    <a:ext uri="{9D8B030D-6E8A-4147-A177-3AD203B41FA5}">
                      <a16:colId xmlns:a16="http://schemas.microsoft.com/office/drawing/2014/main" val="20001"/>
                    </a:ext>
                  </a:extLst>
                </a:gridCol>
              </a:tblGrid>
              <a:tr h="513057">
                <a:tc>
                  <a:txBody>
                    <a:bodyPr/>
                    <a:lstStyle/>
                    <a:p>
                      <a:r>
                        <a:rPr lang="en-IE" sz="2800" dirty="0"/>
                        <a:t>Exception Type</a:t>
                      </a:r>
                    </a:p>
                  </a:txBody>
                  <a:tcPr/>
                </a:tc>
                <a:tc>
                  <a:txBody>
                    <a:bodyPr/>
                    <a:lstStyle/>
                    <a:p>
                      <a:r>
                        <a:rPr lang="en-IE" sz="2800" dirty="0"/>
                        <a:t>Description</a:t>
                      </a:r>
                    </a:p>
                  </a:txBody>
                  <a:tcPr/>
                </a:tc>
                <a:extLst>
                  <a:ext uri="{0D108BD9-81ED-4DB2-BD59-A6C34878D82A}">
                    <a16:rowId xmlns:a16="http://schemas.microsoft.com/office/drawing/2014/main" val="10000"/>
                  </a:ext>
                </a:extLst>
              </a:tr>
              <a:tr h="513057">
                <a:tc>
                  <a:txBody>
                    <a:bodyPr/>
                    <a:lstStyle/>
                    <a:p>
                      <a:r>
                        <a:rPr lang="en-IE" sz="2400" b="1" dirty="0" err="1">
                          <a:latin typeface="Courier New" panose="02070309020205020404" pitchFamily="49" charset="0"/>
                          <a:cs typeface="Courier New" panose="02070309020205020404" pitchFamily="49" charset="0"/>
                        </a:rPr>
                        <a:t>IOError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trying</a:t>
                      </a:r>
                      <a:r>
                        <a:rPr lang="en-IE" sz="2400" baseline="0" dirty="0"/>
                        <a:t> to read or write a non-existent file</a:t>
                      </a:r>
                      <a:endParaRPr lang="en-IE" sz="2400" dirty="0"/>
                    </a:p>
                  </a:txBody>
                  <a:tcPr/>
                </a:tc>
                <a:extLst>
                  <a:ext uri="{0D108BD9-81ED-4DB2-BD59-A6C34878D82A}">
                    <a16:rowId xmlns:a16="http://schemas.microsoft.com/office/drawing/2014/main" val="10001"/>
                  </a:ext>
                </a:extLst>
              </a:tr>
              <a:tr h="513057">
                <a:tc>
                  <a:txBody>
                    <a:bodyPr/>
                    <a:lstStyle/>
                    <a:p>
                      <a:r>
                        <a:rPr lang="en-IE" sz="2400" b="1" dirty="0" err="1">
                          <a:latin typeface="Courier New" panose="02070309020205020404" pitchFamily="49" charset="0"/>
                          <a:cs typeface="Courier New" panose="02070309020205020404" pitchFamily="49" charset="0"/>
                        </a:rPr>
                        <a:t>IndexError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an</a:t>
                      </a:r>
                      <a:r>
                        <a:rPr lang="en-IE" sz="2400" baseline="0" dirty="0"/>
                        <a:t> array element that doesn’t exist is named</a:t>
                      </a:r>
                      <a:endParaRPr lang="en-IE" sz="2400" dirty="0"/>
                    </a:p>
                  </a:txBody>
                  <a:tcPr/>
                </a:tc>
                <a:extLst>
                  <a:ext uri="{0D108BD9-81ED-4DB2-BD59-A6C34878D82A}">
                    <a16:rowId xmlns:a16="http://schemas.microsoft.com/office/drawing/2014/main" val="10002"/>
                  </a:ext>
                </a:extLst>
              </a:tr>
              <a:tr h="513057">
                <a:tc>
                  <a:txBody>
                    <a:bodyPr/>
                    <a:lstStyle/>
                    <a:p>
                      <a:r>
                        <a:rPr lang="en-IE" sz="2400" b="1" dirty="0" err="1">
                          <a:latin typeface="Courier New" panose="02070309020205020404" pitchFamily="49" charset="0"/>
                          <a:cs typeface="Courier New" panose="02070309020205020404" pitchFamily="49" charset="0"/>
                        </a:rPr>
                        <a:t>KeyError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a dictionary key is not found</a:t>
                      </a:r>
                    </a:p>
                  </a:txBody>
                  <a:tcPr/>
                </a:tc>
                <a:extLst>
                  <a:ext uri="{0D108BD9-81ED-4DB2-BD59-A6C34878D82A}">
                    <a16:rowId xmlns:a16="http://schemas.microsoft.com/office/drawing/2014/main" val="10003"/>
                  </a:ext>
                </a:extLst>
              </a:tr>
              <a:tr h="513057">
                <a:tc>
                  <a:txBody>
                    <a:bodyPr/>
                    <a:lstStyle/>
                    <a:p>
                      <a:r>
                        <a:rPr lang="en-IE" sz="2400" b="1" dirty="0" err="1">
                          <a:latin typeface="Courier New" panose="02070309020205020404" pitchFamily="49" charset="0"/>
                          <a:cs typeface="Courier New" panose="02070309020205020404" pitchFamily="49" charset="0"/>
                        </a:rPr>
                        <a:t>NameError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the name of</a:t>
                      </a:r>
                      <a:r>
                        <a:rPr lang="en-IE" sz="2400" baseline="0" dirty="0"/>
                        <a:t> variable or function is not found</a:t>
                      </a:r>
                      <a:endParaRPr lang="en-IE" sz="2400" dirty="0"/>
                    </a:p>
                  </a:txBody>
                  <a:tcPr/>
                </a:tc>
                <a:extLst>
                  <a:ext uri="{0D108BD9-81ED-4DB2-BD59-A6C34878D82A}">
                    <a16:rowId xmlns:a16="http://schemas.microsoft.com/office/drawing/2014/main" val="10004"/>
                  </a:ext>
                </a:extLst>
              </a:tr>
              <a:tr h="513057">
                <a:tc>
                  <a:txBody>
                    <a:bodyPr/>
                    <a:lstStyle/>
                    <a:p>
                      <a:r>
                        <a:rPr lang="en-IE" sz="2400" b="1" dirty="0" err="1">
                          <a:latin typeface="Courier New" panose="02070309020205020404" pitchFamily="49" charset="0"/>
                          <a:cs typeface="Courier New" panose="02070309020205020404" pitchFamily="49" charset="0"/>
                        </a:rPr>
                        <a:t>SyntaxError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a</a:t>
                      </a:r>
                      <a:r>
                        <a:rPr lang="en-IE" sz="2400" baseline="0" dirty="0"/>
                        <a:t> syntax error in the code is detected</a:t>
                      </a:r>
                      <a:endParaRPr lang="en-IE" sz="2400" dirty="0"/>
                    </a:p>
                  </a:txBody>
                  <a:tcPr/>
                </a:tc>
                <a:extLst>
                  <a:ext uri="{0D108BD9-81ED-4DB2-BD59-A6C34878D82A}">
                    <a16:rowId xmlns:a16="http://schemas.microsoft.com/office/drawing/2014/main" val="10005"/>
                  </a:ext>
                </a:extLst>
              </a:tr>
              <a:tr h="513057">
                <a:tc>
                  <a:txBody>
                    <a:bodyPr/>
                    <a:lstStyle/>
                    <a:p>
                      <a:r>
                        <a:rPr lang="en-IE" sz="2400" b="1" dirty="0" err="1">
                          <a:latin typeface="Courier New" panose="02070309020205020404" pitchFamily="49" charset="0"/>
                          <a:cs typeface="Courier New" panose="02070309020205020404" pitchFamily="49" charset="0"/>
                        </a:rPr>
                        <a:t>TypeError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an inappropriate type is detected</a:t>
                      </a:r>
                    </a:p>
                  </a:txBody>
                  <a:tcPr/>
                </a:tc>
                <a:extLst>
                  <a:ext uri="{0D108BD9-81ED-4DB2-BD59-A6C34878D82A}">
                    <a16:rowId xmlns:a16="http://schemas.microsoft.com/office/drawing/2014/main" val="10006"/>
                  </a:ext>
                </a:extLst>
              </a:tr>
              <a:tr h="513057">
                <a:tc>
                  <a:txBody>
                    <a:bodyPr/>
                    <a:lstStyle/>
                    <a:p>
                      <a:r>
                        <a:rPr lang="en-IE" sz="2400" b="1" dirty="0" err="1">
                          <a:latin typeface="Courier New" panose="02070309020205020404" pitchFamily="49" charset="0"/>
                          <a:cs typeface="Courier New" panose="02070309020205020404" pitchFamily="49" charset="0"/>
                        </a:rPr>
                        <a:t>ValueError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a problem with the value passed in is detected</a:t>
                      </a:r>
                    </a:p>
                  </a:txBody>
                  <a:tcPr/>
                </a:tc>
                <a:extLst>
                  <a:ext uri="{0D108BD9-81ED-4DB2-BD59-A6C34878D82A}">
                    <a16:rowId xmlns:a16="http://schemas.microsoft.com/office/drawing/2014/main" val="10007"/>
                  </a:ext>
                </a:extLst>
              </a:tr>
              <a:tr h="513057">
                <a:tc>
                  <a:txBody>
                    <a:bodyPr/>
                    <a:lstStyle/>
                    <a:p>
                      <a:r>
                        <a:rPr lang="en-IE" sz="2400" b="1" dirty="0" err="1">
                          <a:latin typeface="Courier New" panose="02070309020205020404" pitchFamily="49" charset="0"/>
                          <a:cs typeface="Courier New" panose="02070309020205020404" pitchFamily="49" charset="0"/>
                        </a:rPr>
                        <a:t>ZeroDivisionError</a:t>
                      </a:r>
                      <a:endParaRPr lang="en-IE" sz="2400" b="1" dirty="0">
                        <a:latin typeface="Courier New" panose="02070309020205020404" pitchFamily="49" charset="0"/>
                        <a:cs typeface="Courier New" panose="02070309020205020404" pitchFamily="49" charset="0"/>
                      </a:endParaRPr>
                    </a:p>
                  </a:txBody>
                  <a:tcPr/>
                </a:tc>
                <a:tc>
                  <a:txBody>
                    <a:bodyPr/>
                    <a:lstStyle/>
                    <a:p>
                      <a:r>
                        <a:rPr lang="en-IE" sz="2400" dirty="0"/>
                        <a:t>Raised when denominator of</a:t>
                      </a:r>
                      <a:r>
                        <a:rPr lang="en-IE" sz="2400" baseline="0" dirty="0"/>
                        <a:t> a division is zero</a:t>
                      </a:r>
                      <a:endParaRPr lang="en-IE" sz="24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50631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ExceptionHandling3</a:t>
            </a: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694606" y="5661248"/>
            <a:ext cx="10801200"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Checking for a </a:t>
            </a:r>
            <a:r>
              <a:rPr lang="en-IE" sz="2400" dirty="0" err="1"/>
              <a:t>ValueError</a:t>
            </a:r>
            <a:r>
              <a:rPr lang="en-IE" sz="2400" dirty="0"/>
              <a:t>.</a:t>
            </a:r>
          </a:p>
        </p:txBody>
      </p:sp>
    </p:spTree>
    <p:extLst>
      <p:ext uri="{BB962C8B-B14F-4D97-AF65-F5344CB8AC3E}">
        <p14:creationId xmlns:p14="http://schemas.microsoft.com/office/powerpoint/2010/main" val="1229055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600201"/>
            <a:ext cx="10742269" cy="4525963"/>
          </a:xfrm>
        </p:spPr>
        <p:txBody>
          <a:bodyPr>
            <a:normAutofit/>
          </a:bodyPr>
          <a:lstStyle/>
          <a:p>
            <a:r>
              <a:rPr lang="en-IE" dirty="0">
                <a:solidFill>
                  <a:schemeClr val="bg1"/>
                </a:solidFill>
              </a:rPr>
              <a:t>We can handle multiple exceptions together by listing them in a single </a:t>
            </a:r>
            <a:r>
              <a:rPr lang="en-IE" dirty="0">
                <a:solidFill>
                  <a:schemeClr val="bg1"/>
                </a:solidFill>
                <a:latin typeface="Courier New" panose="02070309020205020404" pitchFamily="49" charset="0"/>
                <a:cs typeface="Courier New" panose="02070309020205020404" pitchFamily="49" charset="0"/>
              </a:rPr>
              <a:t>except</a:t>
            </a:r>
            <a:r>
              <a:rPr lang="en-IE" dirty="0">
                <a:solidFill>
                  <a:schemeClr val="bg1"/>
                </a:solidFill>
              </a:rPr>
              <a:t> clause.</a:t>
            </a:r>
          </a:p>
          <a:p>
            <a:endParaRPr lang="en-IE" dirty="0">
              <a:solidFill>
                <a:schemeClr val="bg1"/>
              </a:solidFill>
            </a:endParaRPr>
          </a:p>
          <a:p>
            <a:r>
              <a:rPr lang="en-IE" dirty="0">
                <a:solidFill>
                  <a:schemeClr val="bg1"/>
                </a:solidFill>
              </a:rPr>
              <a:t>For example:</a:t>
            </a:r>
          </a:p>
          <a:p>
            <a:pPr marL="0" indent="0">
              <a:buNone/>
            </a:pPr>
            <a:r>
              <a:rPr lang="en-IE" dirty="0">
                <a:solidFill>
                  <a:schemeClr val="bg1"/>
                </a:solidFill>
                <a:latin typeface="Courier New" panose="02070309020205020404" pitchFamily="49" charset="0"/>
                <a:cs typeface="Courier New" panose="02070309020205020404" pitchFamily="49" charset="0"/>
              </a:rPr>
              <a:t>      except(</a:t>
            </a:r>
            <a:r>
              <a:rPr lang="en-IE" dirty="0" err="1">
                <a:solidFill>
                  <a:schemeClr val="bg1"/>
                </a:solidFill>
                <a:latin typeface="Courier New" panose="02070309020205020404" pitchFamily="49" charset="0"/>
                <a:cs typeface="Courier New" panose="02070309020205020404" pitchFamily="49" charset="0"/>
              </a:rPr>
              <a:t>TypeError</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ValueError</a:t>
            </a:r>
            <a:r>
              <a:rPr lang="en-IE" dirty="0">
                <a:solidFill>
                  <a:schemeClr val="bg1"/>
                </a:solidFill>
                <a:latin typeface="Courier New" panose="02070309020205020404" pitchFamily="49" charset="0"/>
                <a:cs typeface="Courier New" panose="02070309020205020404" pitchFamily="49" charset="0"/>
              </a:rPr>
              <a:t>):</a:t>
            </a:r>
            <a:endParaRPr lang="en-IE" dirty="0">
              <a:solidFill>
                <a:schemeClr val="bg1"/>
              </a:solidFill>
            </a:endParaRPr>
          </a:p>
        </p:txBody>
      </p:sp>
    </p:spTree>
    <p:extLst>
      <p:ext uri="{BB962C8B-B14F-4D97-AF65-F5344CB8AC3E}">
        <p14:creationId xmlns:p14="http://schemas.microsoft.com/office/powerpoint/2010/main" val="597464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ExceptionHandling4</a:t>
            </a: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901100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ExceptionHandling4</a:t>
            </a: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Checking for a </a:t>
            </a:r>
            <a:r>
              <a:rPr lang="en-IE" sz="2400" dirty="0" err="1"/>
              <a:t>TypeError</a:t>
            </a:r>
            <a:r>
              <a:rPr lang="en-IE" sz="2400" dirty="0"/>
              <a:t> and </a:t>
            </a:r>
            <a:r>
              <a:rPr lang="en-IE" sz="2400" dirty="0" err="1"/>
              <a:t>ValueError</a:t>
            </a:r>
            <a:r>
              <a:rPr lang="en-IE" sz="2400" dirty="0"/>
              <a:t>.</a:t>
            </a:r>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a:t>TypeError</a:t>
            </a:r>
            <a:r>
              <a:rPr lang="en-IE" sz="2400" dirty="0"/>
              <a:t>: float(None)</a:t>
            </a:r>
          </a:p>
          <a:p>
            <a:pPr algn="ctr"/>
            <a:r>
              <a:rPr lang="en-IE" sz="2400" dirty="0" err="1"/>
              <a:t>ValueError</a:t>
            </a:r>
            <a:r>
              <a:rPr lang="en-IE" sz="2400" dirty="0"/>
              <a:t>: float(“Hi!”)</a:t>
            </a:r>
          </a:p>
        </p:txBody>
      </p:sp>
    </p:spTree>
    <p:extLst>
      <p:ext uri="{BB962C8B-B14F-4D97-AF65-F5344CB8AC3E}">
        <p14:creationId xmlns:p14="http://schemas.microsoft.com/office/powerpoint/2010/main" val="1874271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268760"/>
            <a:ext cx="10742269" cy="4525963"/>
          </a:xfrm>
        </p:spPr>
        <p:txBody>
          <a:bodyPr>
            <a:normAutofit fontScale="925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ExceptionHandling5</a:t>
            </a: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print("Type Error: Dude, you typed in a NULL value”)</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print("Value Error: Dude, you typed in characters")</a:t>
            </a: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3430910" y="5085184"/>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Checking for a </a:t>
            </a:r>
            <a:r>
              <a:rPr lang="en-IE" sz="2400" dirty="0" err="1"/>
              <a:t>TypeError</a:t>
            </a:r>
            <a:r>
              <a:rPr lang="en-IE" sz="2400" dirty="0"/>
              <a:t> and </a:t>
            </a:r>
            <a:r>
              <a:rPr lang="en-IE" sz="2400" dirty="0" err="1"/>
              <a:t>ValueError</a:t>
            </a:r>
            <a:r>
              <a:rPr lang="en-IE" sz="2400" dirty="0"/>
              <a:t>.</a:t>
            </a:r>
          </a:p>
        </p:txBody>
      </p:sp>
      <p:sp>
        <p:nvSpPr>
          <p:cNvPr id="6" name="Rounded Rectangle 5"/>
          <p:cNvSpPr/>
          <p:nvPr/>
        </p:nvSpPr>
        <p:spPr>
          <a:xfrm>
            <a:off x="3430910" y="5877272"/>
            <a:ext cx="8208912" cy="72000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err="1"/>
              <a:t>TypeError</a:t>
            </a:r>
            <a:r>
              <a:rPr lang="en-IE" sz="2400" dirty="0"/>
              <a:t>: float(None)</a:t>
            </a:r>
          </a:p>
          <a:p>
            <a:pPr algn="ctr"/>
            <a:r>
              <a:rPr lang="en-IE" sz="2400" dirty="0" err="1"/>
              <a:t>ValueError</a:t>
            </a:r>
            <a:r>
              <a:rPr lang="en-IE" sz="2400" dirty="0"/>
              <a:t>: float(“Hi!”)</a:t>
            </a:r>
          </a:p>
        </p:txBody>
      </p:sp>
    </p:spTree>
    <p:extLst>
      <p:ext uri="{BB962C8B-B14F-4D97-AF65-F5344CB8AC3E}">
        <p14:creationId xmlns:p14="http://schemas.microsoft.com/office/powerpoint/2010/main" val="1740853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268760"/>
            <a:ext cx="10742269" cy="4525963"/>
          </a:xfrm>
        </p:spPr>
        <p:txBody>
          <a:bodyPr>
            <a:normAutofit lnSpcReduction="10000"/>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ExceptionHandling6</a:t>
            </a:r>
          </a:p>
          <a:p>
            <a:pPr marL="0" indent="0">
              <a:buNone/>
            </a:pPr>
            <a:r>
              <a:rPr lang="en-IE" sz="2400" dirty="0">
                <a:solidFill>
                  <a:schemeClr val="bg1"/>
                </a:solidFill>
                <a:latin typeface="Courier New" panose="02070309020205020404" pitchFamily="49" charset="0"/>
                <a:cs typeface="Courier New" panose="02070309020205020404" pitchFamily="49" charset="0"/>
              </a:rPr>
              <a:t>for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in (None, "Hi!"):</a:t>
            </a:r>
          </a:p>
          <a:p>
            <a:pPr marL="0" indent="0">
              <a:buNone/>
            </a:pPr>
            <a:r>
              <a:rPr lang="en-IE" sz="2400" dirty="0">
                <a:solidFill>
                  <a:schemeClr val="bg1"/>
                </a:solidFill>
                <a:latin typeface="Courier New" panose="02070309020205020404" pitchFamily="49" charset="0"/>
                <a:cs typeface="Courier New" panose="02070309020205020404" pitchFamily="49" charset="0"/>
              </a:rPr>
              <a:t># DO</a:t>
            </a:r>
          </a:p>
          <a:p>
            <a:pPr marL="0" indent="0">
              <a:buNone/>
            </a:pPr>
            <a:r>
              <a:rPr lang="en-IE" sz="2400" dirty="0">
                <a:solidFill>
                  <a:schemeClr val="bg1"/>
                </a:solidFill>
                <a:latin typeface="Courier New" panose="02070309020205020404" pitchFamily="49" charset="0"/>
                <a:cs typeface="Courier New" panose="02070309020205020404" pitchFamily="49" charset="0"/>
              </a:rPr>
              <a:t>    try:</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print(float(</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except(</a:t>
            </a:r>
            <a:r>
              <a:rPr lang="en-IE" sz="2400" dirty="0" err="1">
                <a:solidFill>
                  <a:schemeClr val="bg1"/>
                </a:solidFill>
                <a:latin typeface="Courier New" panose="02070309020205020404" pitchFamily="49" charset="0"/>
                <a:cs typeface="Courier New" panose="02070309020205020404" pitchFamily="49" charset="0"/>
              </a:rPr>
              <a:t>TypeError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 as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print("Something went wrong!")</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print("System Message:", </a:t>
            </a:r>
            <a:r>
              <a:rPr lang="en-IE" sz="2400" dirty="0" err="1">
                <a:solidFill>
                  <a:schemeClr val="bg1"/>
                </a:solidFill>
                <a:latin typeface="Courier New" panose="02070309020205020404" pitchFamily="49" charset="0"/>
                <a:cs typeface="Courier New" panose="02070309020205020404" pitchFamily="49" charset="0"/>
              </a:rPr>
              <a:t>SysMessage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ENDFOR;</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System Message: </a:t>
            </a:r>
            <a:r>
              <a:rPr lang="en-IE" sz="2400" i="1" dirty="0"/>
              <a:t>float() argument must be a string or a number, not '</a:t>
            </a:r>
            <a:r>
              <a:rPr lang="en-IE" sz="2400" i="1" dirty="0" err="1"/>
              <a:t>NoneType</a:t>
            </a:r>
            <a:r>
              <a:rPr lang="en-IE" sz="2400" i="1" dirty="0"/>
              <a:t>'</a:t>
            </a:r>
          </a:p>
          <a:p>
            <a:pPr algn="ctr"/>
            <a:r>
              <a:rPr lang="en-IE" sz="2400" dirty="0"/>
              <a:t>System Message: </a:t>
            </a:r>
            <a:r>
              <a:rPr lang="en-IE" sz="2400" i="1" dirty="0"/>
              <a:t>could not convert string to float: 'Hi!'</a:t>
            </a:r>
          </a:p>
        </p:txBody>
      </p:sp>
    </p:spTree>
    <p:extLst>
      <p:ext uri="{BB962C8B-B14F-4D97-AF65-F5344CB8AC3E}">
        <p14:creationId xmlns:p14="http://schemas.microsoft.com/office/powerpoint/2010/main" val="1809466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Exception Handling</a:t>
            </a:r>
          </a:p>
        </p:txBody>
      </p:sp>
      <p:sp>
        <p:nvSpPr>
          <p:cNvPr id="2" name="Content Placeholder 1"/>
          <p:cNvSpPr>
            <a:spLocks noGrp="1"/>
          </p:cNvSpPr>
          <p:nvPr>
            <p:ph idx="1"/>
          </p:nvPr>
        </p:nvSpPr>
        <p:spPr>
          <a:xfrm>
            <a:off x="609521" y="1268760"/>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ExceptionHandling7</a:t>
            </a:r>
          </a:p>
          <a:p>
            <a:pPr marL="0" indent="0">
              <a:buNone/>
            </a:pPr>
            <a:r>
              <a:rPr lang="en-IE" sz="2400" dirty="0">
                <a:solidFill>
                  <a:schemeClr val="bg1"/>
                </a:solidFill>
                <a:latin typeface="Courier New" panose="02070309020205020404" pitchFamily="49" charset="0"/>
                <a:cs typeface="Courier New" panose="02070309020205020404" pitchFamily="49" charset="0"/>
              </a:rPr>
              <a:t>try:</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(input("Please Input a Value:  "))</a:t>
            </a:r>
          </a:p>
          <a:p>
            <a:pPr marL="0" indent="0">
              <a:buNone/>
            </a:pPr>
            <a:r>
              <a:rPr lang="en-IE" sz="2400" dirty="0">
                <a:solidFill>
                  <a:schemeClr val="bg1"/>
                </a:solidFill>
                <a:latin typeface="Courier New" panose="02070309020205020404" pitchFamily="49" charset="0"/>
                <a:cs typeface="Courier New" panose="02070309020205020404" pitchFamily="49" charset="0"/>
              </a:rPr>
              <a:t>except </a:t>
            </a:r>
            <a:r>
              <a:rPr lang="en-IE" sz="2400" dirty="0" err="1">
                <a:solidFill>
                  <a:schemeClr val="bg1"/>
                </a:solidFill>
                <a:latin typeface="Courier New" panose="02070309020205020404" pitchFamily="49" charset="0"/>
                <a:cs typeface="Courier New" panose="02070309020205020404" pitchFamily="49" charset="0"/>
              </a:rPr>
              <a:t>ValueError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print("Dude, you didn't type in a number!")</a:t>
            </a:r>
          </a:p>
          <a:p>
            <a:pPr marL="0" indent="0">
              <a:buNone/>
            </a:pPr>
            <a:r>
              <a:rPr lang="en-IE" sz="2400" dirty="0">
                <a:solidFill>
                  <a:schemeClr val="bg1"/>
                </a:solidFill>
                <a:latin typeface="Courier New" panose="02070309020205020404" pitchFamily="49" charset="0"/>
                <a:cs typeface="Courier New" panose="02070309020205020404" pitchFamily="49" charset="0"/>
              </a:rPr>
              <a:t>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value input was", </a:t>
            </a:r>
            <a:r>
              <a:rPr lang="en-IE" sz="2400" dirty="0" err="1">
                <a:solidFill>
                  <a:schemeClr val="bg1"/>
                </a:solidFill>
                <a:latin typeface="Courier New" panose="02070309020205020404" pitchFamily="49" charset="0"/>
                <a:cs typeface="Courier New" panose="02070309020205020404" pitchFamily="49" charset="0"/>
              </a:rPr>
              <a:t>InputValue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478582" y="5733256"/>
            <a:ext cx="11161240" cy="86401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An ELSE statement after the EXCEPT block allows the program to let the user know that the TRY statement </a:t>
            </a:r>
            <a:r>
              <a:rPr lang="en-IE" sz="2400" dirty="0" err="1"/>
              <a:t>suceeded</a:t>
            </a:r>
            <a:r>
              <a:rPr lang="en-IE" sz="2400" dirty="0"/>
              <a:t>.</a:t>
            </a:r>
            <a:endParaRPr lang="en-IE" sz="2400" i="1" dirty="0"/>
          </a:p>
        </p:txBody>
      </p:sp>
    </p:spTree>
    <p:extLst>
      <p:ext uri="{BB962C8B-B14F-4D97-AF65-F5344CB8AC3E}">
        <p14:creationId xmlns:p14="http://schemas.microsoft.com/office/powerpoint/2010/main" val="2397392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7500" lnSpcReduction="20000"/>
          </a:bodyPr>
          <a:lstStyle/>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Local Variables</a:t>
            </a: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a:t>
            </a:r>
            <a:endParaRPr lang="en-IE" dirty="0"/>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global variable</a:t>
            </a:r>
          </a:p>
          <a:p>
            <a:pPr algn="ctr"/>
            <a:r>
              <a:rPr lang="en-IE" sz="2800" dirty="0"/>
              <a:t>This is a global variable</a:t>
            </a:r>
          </a:p>
        </p:txBody>
      </p:sp>
    </p:spTree>
    <p:extLst>
      <p:ext uri="{BB962C8B-B14F-4D97-AF65-F5344CB8AC3E}">
        <p14:creationId xmlns:p14="http://schemas.microsoft.com/office/powerpoint/2010/main" val="3526588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Programming the Google Search</a:t>
            </a:r>
          </a:p>
        </p:txBody>
      </p:sp>
      <p:sp>
        <p:nvSpPr>
          <p:cNvPr id="3" name="Subtitle 2"/>
          <p:cNvSpPr>
            <a:spLocks noGrp="1"/>
          </p:cNvSpPr>
          <p:nvPr>
            <p:ph type="subTitle" idx="1"/>
          </p:nvPr>
        </p:nvSpPr>
        <p:spPr/>
        <p:txBody>
          <a:bodyPr/>
          <a:lstStyle/>
          <a:p>
            <a:r>
              <a:rPr lang="en-IE" dirty="0">
                <a:solidFill>
                  <a:schemeClr val="bg1"/>
                </a:solidFill>
              </a:rPr>
              <a:t>Damian Gordon</a:t>
            </a:r>
          </a:p>
        </p:txBody>
      </p:sp>
      <p:sp>
        <p:nvSpPr>
          <p:cNvPr id="5" name="Subtitle 2"/>
          <p:cNvSpPr txBox="1">
            <a:spLocks/>
          </p:cNvSpPr>
          <p:nvPr/>
        </p:nvSpPr>
        <p:spPr>
          <a:xfrm>
            <a:off x="550590" y="5793060"/>
            <a:ext cx="10873208" cy="8763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IE" dirty="0">
                <a:solidFill>
                  <a:schemeClr val="bg1"/>
                </a:solidFill>
              </a:rPr>
              <a:t>Ref: Donaldson, 2013, Python: Visual </a:t>
            </a:r>
            <a:r>
              <a:rPr lang="en-IE" dirty="0" err="1">
                <a:solidFill>
                  <a:schemeClr val="bg1"/>
                </a:solidFill>
              </a:rPr>
              <a:t>QuickStart</a:t>
            </a:r>
            <a:r>
              <a:rPr lang="en-IE" dirty="0">
                <a:solidFill>
                  <a:schemeClr val="bg1"/>
                </a:solidFill>
              </a:rPr>
              <a:t> Guide, Chap.11</a:t>
            </a:r>
          </a:p>
        </p:txBody>
      </p:sp>
    </p:spTree>
    <p:extLst>
      <p:ext uri="{BB962C8B-B14F-4D97-AF65-F5344CB8AC3E}">
        <p14:creationId xmlns:p14="http://schemas.microsoft.com/office/powerpoint/2010/main" val="5570539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Handling Strings</a:t>
            </a:r>
          </a:p>
        </p:txBody>
      </p:sp>
      <p:sp>
        <p:nvSpPr>
          <p:cNvPr id="2" name="Content Placeholder 1"/>
          <p:cNvSpPr>
            <a:spLocks noGrp="1"/>
          </p:cNvSpPr>
          <p:nvPr>
            <p:ph idx="1"/>
          </p:nvPr>
        </p:nvSpPr>
        <p:spPr>
          <a:xfrm>
            <a:off x="609521" y="1600201"/>
            <a:ext cx="10742269" cy="4525963"/>
          </a:xfrm>
        </p:spPr>
        <p:txBody>
          <a:bodyPr>
            <a:normAutofit fontScale="92500" lnSpcReduction="20000"/>
          </a:bodyPr>
          <a:lstStyle/>
          <a:p>
            <a:pPr marL="0" indent="0">
              <a:buNone/>
            </a:pPr>
            <a:r>
              <a:rPr lang="en-IE" sz="4000" dirty="0">
                <a:solidFill>
                  <a:schemeClr val="bg1"/>
                </a:solidFill>
                <a:latin typeface="Courier New" panose="02070309020205020404" pitchFamily="49" charset="0"/>
                <a:cs typeface="Courier New" panose="02070309020205020404" pitchFamily="49" charset="0"/>
              </a:rPr>
              <a:t>s = “A long time ago in a galaxy far, far away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err="1">
                <a:solidFill>
                  <a:schemeClr val="bg1"/>
                </a:solidFill>
                <a:latin typeface="Courier New" panose="02070309020205020404" pitchFamily="49" charset="0"/>
                <a:cs typeface="Courier New" panose="02070309020205020404" pitchFamily="49" charset="0"/>
              </a:rPr>
              <a:t>s.split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&gt;&gt;&gt; [‘A', 'long', 'time', 'ago', 'in', 'a', 'galaxy', 'far,', 'far', 'away',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190768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String </a:t>
            </a:r>
            <a:r>
              <a:rPr lang="en-IE" dirty="0" err="1">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77500" lnSpcReduction="20000"/>
          </a:bodyPr>
          <a:lstStyle/>
          <a:p>
            <a:pPr marL="0" indent="0">
              <a:buNone/>
            </a:pPr>
            <a:r>
              <a:rPr lang="en-IE" sz="4000" dirty="0">
                <a:solidFill>
                  <a:schemeClr val="bg1"/>
                </a:solidFill>
                <a:latin typeface="Courier New" panose="02070309020205020404" pitchFamily="49" charset="0"/>
                <a:cs typeface="Courier New" panose="02070309020205020404" pitchFamily="49" charset="0"/>
              </a:rPr>
              <a:t># PROGRAM String </a:t>
            </a:r>
            <a:r>
              <a:rPr lang="en-IE" sz="4000" dirty="0" err="1">
                <a:solidFill>
                  <a:schemeClr val="bg1"/>
                </a:solidFill>
                <a:latin typeface="Courier New" panose="02070309020205020404" pitchFamily="49" charset="0"/>
                <a:cs typeface="Courier New" panose="02070309020205020404" pitchFamily="49" charset="0"/>
              </a:rPr>
              <a:t>Preprocessing</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keep = {'a', 'b', 'c', 'd', 'e', </a:t>
            </a:r>
          </a:p>
          <a:p>
            <a:pPr marL="0" indent="0">
              <a:buNone/>
            </a:pPr>
            <a:r>
              <a:rPr lang="en-IE" sz="4000" dirty="0">
                <a:solidFill>
                  <a:schemeClr val="bg1"/>
                </a:solidFill>
                <a:latin typeface="Courier New" panose="02070309020205020404" pitchFamily="49" charset="0"/>
                <a:cs typeface="Courier New" panose="02070309020205020404" pitchFamily="49" charset="0"/>
              </a:rPr>
              <a:t>        'f', 'g', 'h', '</a:t>
            </a:r>
            <a:r>
              <a:rPr lang="en-IE" sz="4000" dirty="0" err="1">
                <a:solidFill>
                  <a:schemeClr val="bg1"/>
                </a:solidFill>
                <a:latin typeface="Courier New" panose="02070309020205020404" pitchFamily="49" charset="0"/>
                <a:cs typeface="Courier New" panose="02070309020205020404" pitchFamily="49" charset="0"/>
              </a:rPr>
              <a:t>i</a:t>
            </a:r>
            <a:r>
              <a:rPr lang="en-IE" sz="4000" dirty="0">
                <a:solidFill>
                  <a:schemeClr val="bg1"/>
                </a:solidFill>
                <a:latin typeface="Courier New" panose="02070309020205020404" pitchFamily="49" charset="0"/>
                <a:cs typeface="Courier New" panose="02070309020205020404" pitchFamily="49" charset="0"/>
              </a:rPr>
              <a:t>', 'j', 'k', 'l',</a:t>
            </a:r>
          </a:p>
          <a:p>
            <a:pPr marL="0" indent="0">
              <a:buNone/>
            </a:pPr>
            <a:r>
              <a:rPr lang="en-IE" sz="4000" dirty="0">
                <a:solidFill>
                  <a:schemeClr val="bg1"/>
                </a:solidFill>
                <a:latin typeface="Courier New" panose="02070309020205020404" pitchFamily="49" charset="0"/>
                <a:cs typeface="Courier New" panose="02070309020205020404" pitchFamily="49" charset="0"/>
              </a:rPr>
              <a:t>        'm', 'n', 'o', 'p', 'q', 'r', 's',</a:t>
            </a:r>
          </a:p>
          <a:p>
            <a:pPr marL="0" indent="0">
              <a:buNone/>
            </a:pPr>
            <a:r>
              <a:rPr lang="en-IE" sz="4000" dirty="0">
                <a:solidFill>
                  <a:schemeClr val="bg1"/>
                </a:solidFill>
                <a:latin typeface="Courier New" panose="02070309020205020404" pitchFamily="49" charset="0"/>
                <a:cs typeface="Courier New" panose="02070309020205020404" pitchFamily="49" charset="0"/>
              </a:rPr>
              <a:t>        't', 'u', 'v', 'w', 'x', 'y', 'z',</a:t>
            </a:r>
          </a:p>
          <a:p>
            <a:pPr marL="0" indent="0">
              <a:buNone/>
            </a:pPr>
            <a:r>
              <a:rPr lang="en-IE" sz="4000" dirty="0">
                <a:solidFill>
                  <a:schemeClr val="bg1"/>
                </a:solidFill>
                <a:latin typeface="Courier New" panose="02070309020205020404" pitchFamily="49" charset="0"/>
                <a:cs typeface="Courier New" panose="02070309020205020404" pitchFamily="49" charset="0"/>
              </a:rPr>
              <a:t>        ' ', '-',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530266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String </a:t>
            </a:r>
            <a:r>
              <a:rPr lang="en-IE" dirty="0" err="1">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Normalise(s):</a:t>
            </a:r>
          </a:p>
          <a:p>
            <a:pPr marL="0" indent="0">
              <a:buNone/>
            </a:pPr>
            <a:r>
              <a:rPr lang="en-IE" sz="4000" dirty="0">
                <a:solidFill>
                  <a:schemeClr val="bg1"/>
                </a:solidFill>
                <a:latin typeface="Courier New" panose="02070309020205020404" pitchFamily="49" charset="0"/>
                <a:cs typeface="Courier New" panose="02070309020205020404" pitchFamily="49" charset="0"/>
              </a:rPr>
              <a:t>    result = ''</a:t>
            </a:r>
          </a:p>
          <a:p>
            <a:pPr marL="0" indent="0">
              <a:buNone/>
            </a:pPr>
            <a:r>
              <a:rPr lang="en-IE" sz="4000" dirty="0">
                <a:solidFill>
                  <a:schemeClr val="bg1"/>
                </a:solidFill>
                <a:latin typeface="Courier New" panose="02070309020205020404" pitchFamily="49" charset="0"/>
                <a:cs typeface="Courier New" panose="02070309020205020404" pitchFamily="49" charset="0"/>
              </a:rPr>
              <a:t>    for x in </a:t>
            </a:r>
            <a:r>
              <a:rPr lang="en-IE" sz="4000" dirty="0" err="1">
                <a:solidFill>
                  <a:schemeClr val="bg1"/>
                </a:solidFill>
                <a:latin typeface="Courier New" panose="02070309020205020404" pitchFamily="49" charset="0"/>
                <a:cs typeface="Courier New" panose="02070309020205020404" pitchFamily="49" charset="0"/>
              </a:rPr>
              <a:t>s.lower</a:t>
            </a:r>
            <a:r>
              <a:rPr lang="en-IE" sz="4000" dirty="0">
                <a:solidFill>
                  <a:schemeClr val="bg1"/>
                </a:solidFill>
                <a:latin typeface="Courier New" panose="02070309020205020404" pitchFamily="49" charset="0"/>
                <a:cs typeface="Courier New" panose="02070309020205020404" pitchFamily="49" charset="0"/>
              </a:rPr>
              <a:t>(): </a:t>
            </a:r>
          </a:p>
          <a:p>
            <a:pPr marL="0" indent="0">
              <a:buNone/>
            </a:pPr>
            <a:r>
              <a:rPr lang="en-IE" sz="4000" dirty="0">
                <a:solidFill>
                  <a:schemeClr val="bg1"/>
                </a:solidFill>
                <a:latin typeface="Courier New" panose="02070309020205020404" pitchFamily="49" charset="0"/>
                <a:cs typeface="Courier New" panose="02070309020205020404" pitchFamily="49" charset="0"/>
              </a:rPr>
              <a:t>    # DO</a:t>
            </a:r>
          </a:p>
          <a:p>
            <a:pPr marL="0" indent="0">
              <a:buNone/>
            </a:pPr>
            <a:r>
              <a:rPr lang="en-IE" sz="4000" dirty="0">
                <a:solidFill>
                  <a:schemeClr val="bg1"/>
                </a:solidFill>
                <a:latin typeface="Courier New" panose="02070309020205020404" pitchFamily="49" charset="0"/>
                <a:cs typeface="Courier New" panose="02070309020205020404" pitchFamily="49" charset="0"/>
              </a:rPr>
              <a:t>        if x in keep:</a:t>
            </a:r>
          </a:p>
          <a:p>
            <a:pPr marL="0" indent="0">
              <a:buNone/>
            </a:pPr>
            <a:r>
              <a:rPr lang="en-IE" sz="4000" dirty="0">
                <a:solidFill>
                  <a:schemeClr val="bg1"/>
                </a:solidFill>
                <a:latin typeface="Courier New" panose="02070309020205020404" pitchFamily="49" charset="0"/>
                <a:cs typeface="Courier New" panose="02070309020205020404" pitchFamily="49" charset="0"/>
              </a:rPr>
              <a:t>        # THEN</a:t>
            </a:r>
          </a:p>
          <a:p>
            <a:pPr marL="0" indent="0">
              <a:buNone/>
            </a:pPr>
            <a:r>
              <a:rPr lang="en-IE" sz="4000" dirty="0">
                <a:solidFill>
                  <a:schemeClr val="bg1"/>
                </a:solidFill>
                <a:latin typeface="Courier New" panose="02070309020205020404" pitchFamily="49" charset="0"/>
                <a:cs typeface="Courier New" panose="02070309020205020404" pitchFamily="49" charset="0"/>
              </a:rPr>
              <a:t>            result = result + x # Add current char to result</a:t>
            </a:r>
          </a:p>
          <a:p>
            <a:pPr marL="0" indent="0">
              <a:buNone/>
            </a:pPr>
            <a:r>
              <a:rPr lang="en-IE" sz="4000" dirty="0">
                <a:solidFill>
                  <a:schemeClr val="bg1"/>
                </a:solidFill>
                <a:latin typeface="Courier New" panose="02070309020205020404" pitchFamily="49" charset="0"/>
                <a:cs typeface="Courier New" panose="02070309020205020404" pitchFamily="49" charset="0"/>
              </a:rPr>
              <a:t>        # ELSE</a:t>
            </a:r>
          </a:p>
          <a:p>
            <a:pPr marL="0" indent="0">
              <a:buNone/>
            </a:pPr>
            <a:r>
              <a:rPr lang="en-IE" sz="4000" dirty="0">
                <a:solidFill>
                  <a:schemeClr val="bg1"/>
                </a:solidFill>
                <a:latin typeface="Courier New" panose="02070309020205020404" pitchFamily="49" charset="0"/>
                <a:cs typeface="Courier New" panose="02070309020205020404" pitchFamily="49" charset="0"/>
              </a:rPr>
              <a:t>            # Do not add current char to result</a:t>
            </a:r>
          </a:p>
          <a:p>
            <a:pPr marL="0" indent="0">
              <a:buNone/>
            </a:pPr>
            <a:r>
              <a:rPr lang="en-IE" sz="4000" dirty="0">
                <a:solidFill>
                  <a:schemeClr val="bg1"/>
                </a:solidFill>
                <a:latin typeface="Courier New" panose="02070309020205020404" pitchFamily="49" charset="0"/>
                <a:cs typeface="Courier New" panose="02070309020205020404" pitchFamily="49" charset="0"/>
              </a:rPr>
              <a:t>        # ENDIF;</a:t>
            </a:r>
          </a:p>
          <a:p>
            <a:pPr marL="0" indent="0">
              <a:buNone/>
            </a:pPr>
            <a:r>
              <a:rPr lang="en-IE" sz="4000" dirty="0">
                <a:solidFill>
                  <a:schemeClr val="bg1"/>
                </a:solidFill>
                <a:latin typeface="Courier New" panose="02070309020205020404" pitchFamily="49" charset="0"/>
                <a:cs typeface="Courier New" panose="02070309020205020404" pitchFamily="49" charset="0"/>
              </a:rPr>
              <a:t>    # ENDFOR;</a:t>
            </a:r>
          </a:p>
          <a:p>
            <a:pPr marL="0" indent="0">
              <a:buNone/>
            </a:pPr>
            <a:r>
              <a:rPr lang="en-IE" sz="4000" dirty="0">
                <a:solidFill>
                  <a:schemeClr val="bg1"/>
                </a:solidFill>
                <a:latin typeface="Courier New" panose="02070309020205020404" pitchFamily="49" charset="0"/>
                <a:cs typeface="Courier New" panose="02070309020205020404" pitchFamily="49" charset="0"/>
              </a:rPr>
              <a:t>    return result</a:t>
            </a:r>
          </a:p>
          <a:p>
            <a:pPr marL="0" indent="0">
              <a:buNone/>
            </a:pPr>
            <a:r>
              <a:rPr lang="en-IE" sz="4000" dirty="0">
                <a:solidFill>
                  <a:schemeClr val="bg1"/>
                </a:solidFill>
                <a:latin typeface="Courier New" panose="02070309020205020404" pitchFamily="49" charset="0"/>
                <a:cs typeface="Courier New" panose="02070309020205020404" pitchFamily="49" charset="0"/>
              </a:rPr>
              <a:t># END Normalise.</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263157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String </a:t>
            </a:r>
            <a:r>
              <a:rPr lang="en-IE" dirty="0" err="1">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PRORGAM #########</a:t>
            </a:r>
          </a:p>
          <a:p>
            <a:pPr marL="0" indent="0">
              <a:buNone/>
            </a:pPr>
            <a:r>
              <a:rPr lang="en-IE" sz="2400" dirty="0">
                <a:solidFill>
                  <a:schemeClr val="bg1"/>
                </a:solidFill>
                <a:latin typeface="Courier New" panose="02070309020205020404" pitchFamily="49" charset="0"/>
                <a:cs typeface="Courier New" panose="02070309020205020404" pitchFamily="49" charset="0"/>
              </a:rPr>
              <a:t>Quote = "A long time ago in a galaxy far, far away ..."</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 = Normalise(Quote)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6706264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String </a:t>
            </a:r>
            <a:r>
              <a:rPr lang="en-IE" dirty="0" err="1">
                <a:solidFill>
                  <a:schemeClr val="bg1"/>
                </a:solidFill>
              </a:rPr>
              <a:t>Preprocessing</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PRORGAM #########</a:t>
            </a:r>
          </a:p>
          <a:p>
            <a:pPr marL="0" indent="0">
              <a:buNone/>
            </a:pPr>
            <a:r>
              <a:rPr lang="en-IE" sz="2400" dirty="0">
                <a:solidFill>
                  <a:schemeClr val="bg1"/>
                </a:solidFill>
                <a:latin typeface="Courier New" panose="02070309020205020404" pitchFamily="49" charset="0"/>
                <a:cs typeface="Courier New" panose="02070309020205020404" pitchFamily="49" charset="0"/>
              </a:rPr>
              <a:t>Quote = "A long time ago in a galaxy far, far away ..."</a:t>
            </a:r>
          </a:p>
          <a:p>
            <a:pPr marL="0" indent="0">
              <a:buNone/>
            </a:pP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 = Normalise(Quote)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print(Quote)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NewQuote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
        <p:nvSpPr>
          <p:cNvPr id="6" name="Rectangle 5"/>
          <p:cNvSpPr/>
          <p:nvPr/>
        </p:nvSpPr>
        <p:spPr>
          <a:xfrm>
            <a:off x="622598" y="4797152"/>
            <a:ext cx="11233248"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000" i="1" dirty="0"/>
              <a:t>A long time ago in a galaxy far, far away ...</a:t>
            </a:r>
          </a:p>
          <a:p>
            <a:pPr algn="ctr"/>
            <a:r>
              <a:rPr lang="en-IE" sz="4000" i="1" dirty="0"/>
              <a:t>a long time ago in a galaxy far </a:t>
            </a:r>
            <a:r>
              <a:rPr lang="en-IE" sz="4000" i="1" dirty="0" err="1"/>
              <a:t>far</a:t>
            </a:r>
            <a:r>
              <a:rPr lang="en-IE" sz="4000" i="1" dirty="0"/>
              <a:t> away </a:t>
            </a:r>
          </a:p>
        </p:txBody>
      </p:sp>
    </p:spTree>
    <p:extLst>
      <p:ext uri="{BB962C8B-B14F-4D97-AF65-F5344CB8AC3E}">
        <p14:creationId xmlns:p14="http://schemas.microsoft.com/office/powerpoint/2010/main" val="2434698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Handling Strings in Files</a:t>
            </a:r>
          </a:p>
        </p:txBody>
      </p:sp>
      <p:sp>
        <p:nvSpPr>
          <p:cNvPr id="2" name="Content Placeholder 1"/>
          <p:cNvSpPr>
            <a:spLocks noGrp="1"/>
          </p:cNvSpPr>
          <p:nvPr>
            <p:ph idx="1"/>
          </p:nvPr>
        </p:nvSpPr>
        <p:spPr>
          <a:xfrm>
            <a:off x="609521" y="1600201"/>
            <a:ext cx="10742269" cy="4525963"/>
          </a:xfrm>
        </p:spPr>
        <p:txBody>
          <a:bodyPr>
            <a:normAutofit fontScale="85000" lnSpcReduction="20000"/>
          </a:bodyPr>
          <a:lstStyle/>
          <a:p>
            <a:pPr marL="0" indent="0">
              <a:buNone/>
            </a:pPr>
            <a:r>
              <a:rPr lang="en-IE" sz="3300" dirty="0">
                <a:solidFill>
                  <a:schemeClr val="bg1"/>
                </a:solidFill>
                <a:latin typeface="Courier New" panose="02070309020205020404" pitchFamily="49" charset="0"/>
                <a:cs typeface="Courier New" panose="02070309020205020404" pitchFamily="49" charset="0"/>
              </a:rPr>
              <a:t>script = open('</a:t>
            </a:r>
            <a:r>
              <a:rPr lang="en-IE" sz="3300" dirty="0" err="1">
                <a:solidFill>
                  <a:schemeClr val="bg1"/>
                </a:solidFill>
                <a:latin typeface="Courier New" panose="02070309020205020404" pitchFamily="49" charset="0"/>
                <a:cs typeface="Courier New" panose="02070309020205020404" pitchFamily="49" charset="0"/>
              </a:rPr>
              <a:t>StarWarsscript.txt','r</a:t>
            </a:r>
            <a:r>
              <a:rPr lang="en-IE" sz="3300" dirty="0">
                <a:solidFill>
                  <a:schemeClr val="bg1"/>
                </a:solidFill>
                <a:latin typeface="Courier New" panose="02070309020205020404" pitchFamily="49" charset="0"/>
                <a:cs typeface="Courier New" panose="02070309020205020404" pitchFamily="49" charset="0"/>
              </a:rPr>
              <a:t>').read()</a:t>
            </a:r>
          </a:p>
          <a:p>
            <a:pPr marL="0" indent="0">
              <a:buNone/>
            </a:pPr>
            <a:endParaRPr lang="en-IE" sz="3300" dirty="0">
              <a:solidFill>
                <a:schemeClr val="bg1"/>
              </a:solidFill>
              <a:latin typeface="Courier New" panose="02070309020205020404" pitchFamily="49" charset="0"/>
              <a:cs typeface="Courier New" panose="02070309020205020404" pitchFamily="49" charset="0"/>
            </a:endParaRPr>
          </a:p>
          <a:p>
            <a:pPr marL="0" indent="0">
              <a:buNone/>
            </a:pPr>
            <a:r>
              <a:rPr lang="en-IE" sz="3300" dirty="0" err="1">
                <a:solidFill>
                  <a:schemeClr val="bg1"/>
                </a:solidFill>
                <a:latin typeface="Courier New" panose="02070309020205020404" pitchFamily="49" charset="0"/>
                <a:cs typeface="Courier New" panose="02070309020205020404" pitchFamily="49" charset="0"/>
              </a:rPr>
              <a:t>len</a:t>
            </a:r>
            <a:r>
              <a:rPr lang="en-IE" sz="3300" dirty="0">
                <a:solidFill>
                  <a:schemeClr val="bg1"/>
                </a:solidFill>
                <a:latin typeface="Courier New" panose="02070309020205020404" pitchFamily="49" charset="0"/>
                <a:cs typeface="Courier New" panose="02070309020205020404" pitchFamily="49" charset="0"/>
              </a:rPr>
              <a:t>(script)</a:t>
            </a:r>
          </a:p>
          <a:p>
            <a:pPr marL="0" indent="0">
              <a:buNone/>
            </a:pPr>
            <a:r>
              <a:rPr lang="en-IE" sz="3300" dirty="0">
                <a:solidFill>
                  <a:schemeClr val="bg1"/>
                </a:solidFill>
                <a:latin typeface="Courier New" panose="02070309020205020404" pitchFamily="49" charset="0"/>
                <a:cs typeface="Courier New" panose="02070309020205020404" pitchFamily="49" charset="0"/>
              </a:rPr>
              <a:t>&gt;&gt;&gt; 326,359</a:t>
            </a:r>
          </a:p>
          <a:p>
            <a:pPr marL="0" indent="0">
              <a:buNone/>
            </a:pPr>
            <a:endParaRPr lang="en-IE" sz="3300" dirty="0">
              <a:solidFill>
                <a:schemeClr val="bg1"/>
              </a:solidFill>
              <a:latin typeface="Courier New" panose="02070309020205020404" pitchFamily="49" charset="0"/>
              <a:cs typeface="Courier New" panose="02070309020205020404" pitchFamily="49" charset="0"/>
            </a:endParaRPr>
          </a:p>
          <a:p>
            <a:pPr marL="0" indent="0">
              <a:buNone/>
            </a:pPr>
            <a:r>
              <a:rPr lang="en-IE" sz="3300" dirty="0" err="1">
                <a:solidFill>
                  <a:schemeClr val="bg1"/>
                </a:solidFill>
                <a:latin typeface="Courier New" panose="02070309020205020404" pitchFamily="49" charset="0"/>
                <a:cs typeface="Courier New" panose="02070309020205020404" pitchFamily="49" charset="0"/>
              </a:rPr>
              <a:t>script.count</a:t>
            </a:r>
            <a:r>
              <a:rPr lang="en-IE" sz="3300" dirty="0">
                <a:solidFill>
                  <a:schemeClr val="bg1"/>
                </a:solidFill>
                <a:latin typeface="Courier New" panose="02070309020205020404" pitchFamily="49" charset="0"/>
                <a:cs typeface="Courier New" panose="02070309020205020404" pitchFamily="49" charset="0"/>
              </a:rPr>
              <a:t>("\n")</a:t>
            </a:r>
          </a:p>
          <a:p>
            <a:pPr marL="0" indent="0">
              <a:buNone/>
            </a:pPr>
            <a:r>
              <a:rPr lang="en-IE" sz="3300" dirty="0">
                <a:solidFill>
                  <a:schemeClr val="bg1"/>
                </a:solidFill>
                <a:latin typeface="Courier New" panose="02070309020205020404" pitchFamily="49" charset="0"/>
                <a:cs typeface="Courier New" panose="02070309020205020404" pitchFamily="49" charset="0"/>
              </a:rPr>
              <a:t>&gt;&gt;&gt; 8,150</a:t>
            </a:r>
          </a:p>
          <a:p>
            <a:pPr marL="0" indent="0">
              <a:buNone/>
            </a:pPr>
            <a:endParaRPr lang="en-IE" sz="3300" dirty="0">
              <a:solidFill>
                <a:schemeClr val="bg1"/>
              </a:solidFill>
              <a:latin typeface="Courier New" panose="02070309020205020404" pitchFamily="49" charset="0"/>
              <a:cs typeface="Courier New" panose="02070309020205020404" pitchFamily="49" charset="0"/>
            </a:endParaRPr>
          </a:p>
          <a:p>
            <a:pPr marL="0" indent="0">
              <a:buNone/>
            </a:pPr>
            <a:r>
              <a:rPr lang="en-IE" sz="3300" dirty="0" err="1">
                <a:solidFill>
                  <a:schemeClr val="bg1"/>
                </a:solidFill>
                <a:latin typeface="Courier New" panose="02070309020205020404" pitchFamily="49" charset="0"/>
                <a:cs typeface="Courier New" panose="02070309020205020404" pitchFamily="49" charset="0"/>
              </a:rPr>
              <a:t>len</a:t>
            </a:r>
            <a:r>
              <a:rPr lang="en-IE" sz="3300" dirty="0">
                <a:solidFill>
                  <a:schemeClr val="bg1"/>
                </a:solidFill>
                <a:latin typeface="Courier New" panose="02070309020205020404" pitchFamily="49" charset="0"/>
                <a:cs typeface="Courier New" panose="02070309020205020404" pitchFamily="49" charset="0"/>
              </a:rPr>
              <a:t>(</a:t>
            </a:r>
            <a:r>
              <a:rPr lang="en-IE" sz="3300" dirty="0" err="1">
                <a:solidFill>
                  <a:schemeClr val="bg1"/>
                </a:solidFill>
                <a:latin typeface="Courier New" panose="02070309020205020404" pitchFamily="49" charset="0"/>
                <a:cs typeface="Courier New" panose="02070309020205020404" pitchFamily="49" charset="0"/>
              </a:rPr>
              <a:t>script.split</a:t>
            </a:r>
            <a:r>
              <a:rPr lang="en-IE" sz="3300" dirty="0">
                <a:solidFill>
                  <a:schemeClr val="bg1"/>
                </a:solidFill>
                <a:latin typeface="Courier New" panose="02070309020205020404" pitchFamily="49" charset="0"/>
                <a:cs typeface="Courier New" panose="02070309020205020404" pitchFamily="49" charset="0"/>
              </a:rPr>
              <a:t>())</a:t>
            </a:r>
          </a:p>
          <a:p>
            <a:pPr marL="0" indent="0">
              <a:buNone/>
            </a:pPr>
            <a:r>
              <a:rPr lang="en-IE" sz="3300" dirty="0">
                <a:solidFill>
                  <a:schemeClr val="bg1"/>
                </a:solidFill>
                <a:latin typeface="Courier New" panose="02070309020205020404" pitchFamily="49" charset="0"/>
                <a:cs typeface="Courier New" panose="02070309020205020404" pitchFamily="49" charset="0"/>
              </a:rPr>
              <a:t>&gt;&gt;&gt; 33,101</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p:txBody>
      </p:sp>
      <p:sp>
        <p:nvSpPr>
          <p:cNvPr id="8" name="Rounded Rectangle 7"/>
          <p:cNvSpPr/>
          <p:nvPr/>
        </p:nvSpPr>
        <p:spPr>
          <a:xfrm>
            <a:off x="3286894" y="5445224"/>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Words</a:t>
            </a:r>
          </a:p>
        </p:txBody>
      </p:sp>
      <p:sp>
        <p:nvSpPr>
          <p:cNvPr id="9" name="Rounded Rectangle 8"/>
          <p:cNvSpPr/>
          <p:nvPr/>
        </p:nvSpPr>
        <p:spPr>
          <a:xfrm>
            <a:off x="3286894" y="2852936"/>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Characters</a:t>
            </a:r>
          </a:p>
        </p:txBody>
      </p:sp>
      <p:sp>
        <p:nvSpPr>
          <p:cNvPr id="10" name="Rounded Rectangle 9"/>
          <p:cNvSpPr/>
          <p:nvPr/>
        </p:nvSpPr>
        <p:spPr>
          <a:xfrm>
            <a:off x="3286894" y="4149080"/>
            <a:ext cx="2016224"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Lines</a:t>
            </a:r>
          </a:p>
        </p:txBody>
      </p:sp>
    </p:spTree>
    <p:extLst>
      <p:ext uri="{BB962C8B-B14F-4D97-AF65-F5344CB8AC3E}">
        <p14:creationId xmlns:p14="http://schemas.microsoft.com/office/powerpoint/2010/main" val="1182549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The Dictionary Type</a:t>
            </a:r>
          </a:p>
        </p:txBody>
      </p:sp>
      <p:sp>
        <p:nvSpPr>
          <p:cNvPr id="4" name="Rectangle 3"/>
          <p:cNvSpPr/>
          <p:nvPr/>
        </p:nvSpPr>
        <p:spPr>
          <a:xfrm>
            <a:off x="371894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31</a:t>
            </a:r>
            <a:endParaRPr lang="en-IE" sz="1400" dirty="0">
              <a:solidFill>
                <a:schemeClr val="bg1"/>
              </a:solidFill>
            </a:endParaRPr>
          </a:p>
        </p:txBody>
      </p:sp>
      <p:sp>
        <p:nvSpPr>
          <p:cNvPr id="5" name="Rectangle 4"/>
          <p:cNvSpPr/>
          <p:nvPr/>
        </p:nvSpPr>
        <p:spPr>
          <a:xfrm>
            <a:off x="443902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41</a:t>
            </a:r>
            <a:endParaRPr lang="en-IE" dirty="0">
              <a:solidFill>
                <a:schemeClr val="bg1"/>
              </a:solidFill>
            </a:endParaRPr>
          </a:p>
        </p:txBody>
      </p:sp>
      <p:sp>
        <p:nvSpPr>
          <p:cNvPr id="6" name="Rectangle 5"/>
          <p:cNvSpPr/>
          <p:nvPr/>
        </p:nvSpPr>
        <p:spPr>
          <a:xfrm>
            <a:off x="515910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59</a:t>
            </a:r>
            <a:endParaRPr lang="en-IE" dirty="0">
              <a:solidFill>
                <a:schemeClr val="bg1"/>
              </a:solidFill>
            </a:endParaRPr>
          </a:p>
        </p:txBody>
      </p:sp>
      <p:sp>
        <p:nvSpPr>
          <p:cNvPr id="7" name="Rectangle 6"/>
          <p:cNvSpPr/>
          <p:nvPr/>
        </p:nvSpPr>
        <p:spPr>
          <a:xfrm>
            <a:off x="587918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26</a:t>
            </a:r>
            <a:endParaRPr lang="en-IE" dirty="0">
              <a:solidFill>
                <a:schemeClr val="bg1"/>
              </a:solidFill>
            </a:endParaRPr>
          </a:p>
        </p:txBody>
      </p:sp>
      <p:sp>
        <p:nvSpPr>
          <p:cNvPr id="8" name="Rectangle 7"/>
          <p:cNvSpPr/>
          <p:nvPr/>
        </p:nvSpPr>
        <p:spPr>
          <a:xfrm>
            <a:off x="659926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53</a:t>
            </a:r>
            <a:endParaRPr lang="en-IE" dirty="0">
              <a:solidFill>
                <a:schemeClr val="bg1"/>
              </a:solidFill>
            </a:endParaRPr>
          </a:p>
        </p:txBody>
      </p:sp>
      <p:sp>
        <p:nvSpPr>
          <p:cNvPr id="9" name="Rectangle 8"/>
          <p:cNvSpPr/>
          <p:nvPr/>
        </p:nvSpPr>
        <p:spPr>
          <a:xfrm>
            <a:off x="731934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59</a:t>
            </a:r>
            <a:endParaRPr lang="en-IE" dirty="0">
              <a:solidFill>
                <a:schemeClr val="bg1"/>
              </a:solidFill>
            </a:endParaRPr>
          </a:p>
        </p:txBody>
      </p:sp>
      <p:sp>
        <p:nvSpPr>
          <p:cNvPr id="10" name="Rectangle 9"/>
          <p:cNvSpPr/>
          <p:nvPr/>
        </p:nvSpPr>
        <p:spPr>
          <a:xfrm>
            <a:off x="8039422" y="2348880"/>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66</a:t>
            </a:r>
            <a:endParaRPr lang="en-IE" dirty="0">
              <a:solidFill>
                <a:schemeClr val="bg1"/>
              </a:solidFill>
            </a:endParaRPr>
          </a:p>
        </p:txBody>
      </p:sp>
      <p:sp>
        <p:nvSpPr>
          <p:cNvPr id="11" name="Rectangle 10"/>
          <p:cNvSpPr/>
          <p:nvPr/>
        </p:nvSpPr>
        <p:spPr>
          <a:xfrm>
            <a:off x="371894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0</a:t>
            </a:r>
            <a:endParaRPr lang="en-IE" sz="1400" dirty="0">
              <a:solidFill>
                <a:schemeClr val="bg1"/>
              </a:solidFill>
            </a:endParaRPr>
          </a:p>
        </p:txBody>
      </p:sp>
      <p:sp>
        <p:nvSpPr>
          <p:cNvPr id="12" name="Rectangle 11"/>
          <p:cNvSpPr/>
          <p:nvPr/>
        </p:nvSpPr>
        <p:spPr>
          <a:xfrm>
            <a:off x="443902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1</a:t>
            </a:r>
            <a:endParaRPr lang="en-IE" sz="1400" dirty="0">
              <a:solidFill>
                <a:schemeClr val="bg1"/>
              </a:solidFill>
            </a:endParaRPr>
          </a:p>
        </p:txBody>
      </p:sp>
      <p:sp>
        <p:nvSpPr>
          <p:cNvPr id="13" name="Rectangle 12"/>
          <p:cNvSpPr/>
          <p:nvPr/>
        </p:nvSpPr>
        <p:spPr>
          <a:xfrm>
            <a:off x="515910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2</a:t>
            </a:r>
            <a:endParaRPr lang="en-IE" sz="1400" dirty="0">
              <a:solidFill>
                <a:schemeClr val="bg1"/>
              </a:solidFill>
            </a:endParaRPr>
          </a:p>
        </p:txBody>
      </p:sp>
      <p:sp>
        <p:nvSpPr>
          <p:cNvPr id="14" name="Rectangle 13"/>
          <p:cNvSpPr/>
          <p:nvPr/>
        </p:nvSpPr>
        <p:spPr>
          <a:xfrm>
            <a:off x="587918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3</a:t>
            </a:r>
            <a:endParaRPr lang="en-IE" sz="1400" dirty="0">
              <a:solidFill>
                <a:schemeClr val="bg1"/>
              </a:solidFill>
            </a:endParaRPr>
          </a:p>
        </p:txBody>
      </p:sp>
      <p:sp>
        <p:nvSpPr>
          <p:cNvPr id="15" name="Rectangle 14"/>
          <p:cNvSpPr/>
          <p:nvPr/>
        </p:nvSpPr>
        <p:spPr>
          <a:xfrm>
            <a:off x="659926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4</a:t>
            </a:r>
            <a:endParaRPr lang="en-IE" sz="1400" dirty="0">
              <a:solidFill>
                <a:schemeClr val="bg1"/>
              </a:solidFill>
            </a:endParaRPr>
          </a:p>
        </p:txBody>
      </p:sp>
      <p:sp>
        <p:nvSpPr>
          <p:cNvPr id="16" name="Rectangle 15"/>
          <p:cNvSpPr/>
          <p:nvPr/>
        </p:nvSpPr>
        <p:spPr>
          <a:xfrm>
            <a:off x="731934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5</a:t>
            </a:r>
            <a:endParaRPr lang="en-IE" sz="1400" dirty="0">
              <a:solidFill>
                <a:schemeClr val="bg1"/>
              </a:solidFill>
            </a:endParaRPr>
          </a:p>
        </p:txBody>
      </p:sp>
      <p:sp>
        <p:nvSpPr>
          <p:cNvPr id="17" name="Rectangle 16"/>
          <p:cNvSpPr/>
          <p:nvPr/>
        </p:nvSpPr>
        <p:spPr>
          <a:xfrm>
            <a:off x="8039422" y="2348880"/>
            <a:ext cx="360040"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a:solidFill>
                  <a:schemeClr val="bg1"/>
                </a:solidFill>
              </a:rPr>
              <a:t>6</a:t>
            </a:r>
            <a:endParaRPr lang="en-IE" sz="1400" dirty="0">
              <a:solidFill>
                <a:schemeClr val="bg1"/>
              </a:solidFill>
            </a:endParaRPr>
          </a:p>
        </p:txBody>
      </p:sp>
      <p:sp>
        <p:nvSpPr>
          <p:cNvPr id="18" name="Rectangle 17"/>
          <p:cNvSpPr/>
          <p:nvPr/>
        </p:nvSpPr>
        <p:spPr>
          <a:xfrm>
            <a:off x="2052008" y="2515543"/>
            <a:ext cx="1450910" cy="769441"/>
          </a:xfrm>
          <a:prstGeom prst="rect">
            <a:avLst/>
          </a:prstGeom>
          <a:noFill/>
          <a:ln>
            <a:noFill/>
          </a:ln>
        </p:spPr>
        <p:txBody>
          <a:bodyPr wrap="none" lIns="91440" tIns="45720" rIns="91440" bIns="45720">
            <a:spAutoFit/>
          </a:bodyPr>
          <a:lstStyle/>
          <a:p>
            <a:pPr algn="ctr"/>
            <a:r>
              <a:rPr lang="en-US" sz="4400" b="1" cap="none" spc="0" dirty="0">
                <a:ln w="17780" cmpd="sng">
                  <a:solidFill>
                    <a:srgbClr val="FFFFFF"/>
                  </a:solidFill>
                  <a:prstDash val="solid"/>
                  <a:miter lim="800000"/>
                </a:ln>
                <a:solidFill>
                  <a:schemeClr val="bg1"/>
                </a:solidFill>
              </a:rPr>
              <a:t>Array</a:t>
            </a:r>
            <a:endParaRPr lang="en-US" sz="5400" b="1" cap="none" spc="0" dirty="0">
              <a:ln w="17780" cmpd="sng">
                <a:solidFill>
                  <a:srgbClr val="FFFFFF"/>
                </a:solidFill>
                <a:prstDash val="solid"/>
                <a:miter lim="800000"/>
              </a:ln>
              <a:solidFill>
                <a:schemeClr val="bg1"/>
              </a:solidFill>
            </a:endParaRPr>
          </a:p>
        </p:txBody>
      </p:sp>
      <p:sp>
        <p:nvSpPr>
          <p:cNvPr id="22" name="Rectangle 21"/>
          <p:cNvSpPr/>
          <p:nvPr/>
        </p:nvSpPr>
        <p:spPr>
          <a:xfrm>
            <a:off x="371894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31</a:t>
            </a:r>
            <a:endParaRPr lang="en-IE" sz="1400" dirty="0">
              <a:solidFill>
                <a:schemeClr val="bg1"/>
              </a:solidFill>
            </a:endParaRPr>
          </a:p>
        </p:txBody>
      </p:sp>
      <p:sp>
        <p:nvSpPr>
          <p:cNvPr id="23" name="Rectangle 22"/>
          <p:cNvSpPr/>
          <p:nvPr/>
        </p:nvSpPr>
        <p:spPr>
          <a:xfrm>
            <a:off x="443902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41</a:t>
            </a:r>
            <a:endParaRPr lang="en-IE" dirty="0">
              <a:solidFill>
                <a:schemeClr val="bg1"/>
              </a:solidFill>
            </a:endParaRPr>
          </a:p>
        </p:txBody>
      </p:sp>
      <p:sp>
        <p:nvSpPr>
          <p:cNvPr id="24" name="Rectangle 23"/>
          <p:cNvSpPr/>
          <p:nvPr/>
        </p:nvSpPr>
        <p:spPr>
          <a:xfrm>
            <a:off x="515910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59</a:t>
            </a:r>
            <a:endParaRPr lang="en-IE" dirty="0">
              <a:solidFill>
                <a:schemeClr val="bg1"/>
              </a:solidFill>
            </a:endParaRPr>
          </a:p>
        </p:txBody>
      </p:sp>
      <p:sp>
        <p:nvSpPr>
          <p:cNvPr id="25" name="Rectangle 24"/>
          <p:cNvSpPr/>
          <p:nvPr/>
        </p:nvSpPr>
        <p:spPr>
          <a:xfrm>
            <a:off x="587918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26</a:t>
            </a:r>
            <a:endParaRPr lang="en-IE" dirty="0">
              <a:solidFill>
                <a:schemeClr val="bg1"/>
              </a:solidFill>
            </a:endParaRPr>
          </a:p>
        </p:txBody>
      </p:sp>
      <p:sp>
        <p:nvSpPr>
          <p:cNvPr id="26" name="Rectangle 25"/>
          <p:cNvSpPr/>
          <p:nvPr/>
        </p:nvSpPr>
        <p:spPr>
          <a:xfrm>
            <a:off x="659926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53</a:t>
            </a:r>
            <a:endParaRPr lang="en-IE" dirty="0">
              <a:solidFill>
                <a:schemeClr val="bg1"/>
              </a:solidFill>
            </a:endParaRPr>
          </a:p>
        </p:txBody>
      </p:sp>
      <p:sp>
        <p:nvSpPr>
          <p:cNvPr id="27" name="Rectangle 26"/>
          <p:cNvSpPr/>
          <p:nvPr/>
        </p:nvSpPr>
        <p:spPr>
          <a:xfrm>
            <a:off x="731934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59</a:t>
            </a:r>
            <a:endParaRPr lang="en-IE" dirty="0">
              <a:solidFill>
                <a:schemeClr val="bg1"/>
              </a:solidFill>
            </a:endParaRPr>
          </a:p>
        </p:txBody>
      </p:sp>
      <p:sp>
        <p:nvSpPr>
          <p:cNvPr id="28" name="Rectangle 27"/>
          <p:cNvSpPr/>
          <p:nvPr/>
        </p:nvSpPr>
        <p:spPr>
          <a:xfrm>
            <a:off x="8039422" y="4653136"/>
            <a:ext cx="720080" cy="108012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a:solidFill>
                <a:schemeClr val="bg1"/>
              </a:solidFill>
            </a:endParaRPr>
          </a:p>
          <a:p>
            <a:pPr algn="ctr"/>
            <a:r>
              <a:rPr lang="en-IE" sz="3200" dirty="0">
                <a:solidFill>
                  <a:schemeClr val="bg1"/>
                </a:solidFill>
              </a:rPr>
              <a:t>66</a:t>
            </a:r>
            <a:endParaRPr lang="en-IE" dirty="0">
              <a:solidFill>
                <a:schemeClr val="bg1"/>
              </a:solidFill>
            </a:endParaRPr>
          </a:p>
        </p:txBody>
      </p:sp>
      <p:sp>
        <p:nvSpPr>
          <p:cNvPr id="29" name="Rectangle 28"/>
          <p:cNvSpPr/>
          <p:nvPr/>
        </p:nvSpPr>
        <p:spPr>
          <a:xfrm>
            <a:off x="371894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‘a’</a:t>
            </a:r>
            <a:endParaRPr lang="en-IE" sz="1200" dirty="0">
              <a:solidFill>
                <a:schemeClr val="bg1"/>
              </a:solidFill>
            </a:endParaRPr>
          </a:p>
        </p:txBody>
      </p:sp>
      <p:sp>
        <p:nvSpPr>
          <p:cNvPr id="30" name="Rectangle 29"/>
          <p:cNvSpPr/>
          <p:nvPr/>
        </p:nvSpPr>
        <p:spPr>
          <a:xfrm>
            <a:off x="443902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‘b’</a:t>
            </a:r>
            <a:endParaRPr lang="en-IE" sz="1200" dirty="0">
              <a:solidFill>
                <a:schemeClr val="bg1"/>
              </a:solidFill>
            </a:endParaRPr>
          </a:p>
        </p:txBody>
      </p:sp>
      <p:sp>
        <p:nvSpPr>
          <p:cNvPr id="31" name="Rectangle 30"/>
          <p:cNvSpPr/>
          <p:nvPr/>
        </p:nvSpPr>
        <p:spPr>
          <a:xfrm>
            <a:off x="515910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‘c’</a:t>
            </a:r>
            <a:endParaRPr lang="en-IE" sz="1200" dirty="0">
              <a:solidFill>
                <a:schemeClr val="bg1"/>
              </a:solidFill>
            </a:endParaRPr>
          </a:p>
        </p:txBody>
      </p:sp>
      <p:sp>
        <p:nvSpPr>
          <p:cNvPr id="32" name="Rectangle 31"/>
          <p:cNvSpPr/>
          <p:nvPr/>
        </p:nvSpPr>
        <p:spPr>
          <a:xfrm>
            <a:off x="587918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‘d’</a:t>
            </a:r>
            <a:endParaRPr lang="en-IE" sz="1200" dirty="0">
              <a:solidFill>
                <a:schemeClr val="bg1"/>
              </a:solidFill>
            </a:endParaRPr>
          </a:p>
        </p:txBody>
      </p:sp>
      <p:sp>
        <p:nvSpPr>
          <p:cNvPr id="33" name="Rectangle 32"/>
          <p:cNvSpPr/>
          <p:nvPr/>
        </p:nvSpPr>
        <p:spPr>
          <a:xfrm>
            <a:off x="659926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‘e’</a:t>
            </a:r>
            <a:endParaRPr lang="en-IE" sz="1200" dirty="0">
              <a:solidFill>
                <a:schemeClr val="bg1"/>
              </a:solidFill>
            </a:endParaRPr>
          </a:p>
        </p:txBody>
      </p:sp>
      <p:sp>
        <p:nvSpPr>
          <p:cNvPr id="34" name="Rectangle 33"/>
          <p:cNvSpPr/>
          <p:nvPr/>
        </p:nvSpPr>
        <p:spPr>
          <a:xfrm>
            <a:off x="731934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‘f’</a:t>
            </a:r>
            <a:endParaRPr lang="en-IE" sz="1200" dirty="0">
              <a:solidFill>
                <a:schemeClr val="bg1"/>
              </a:solidFill>
            </a:endParaRPr>
          </a:p>
        </p:txBody>
      </p:sp>
      <p:sp>
        <p:nvSpPr>
          <p:cNvPr id="35" name="Rectangle 34"/>
          <p:cNvSpPr/>
          <p:nvPr/>
        </p:nvSpPr>
        <p:spPr>
          <a:xfrm>
            <a:off x="8039422" y="4653136"/>
            <a:ext cx="576064" cy="54006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solidFill>
                  <a:schemeClr val="bg1"/>
                </a:solidFill>
              </a:rPr>
              <a:t>‘g’</a:t>
            </a:r>
            <a:endParaRPr lang="en-IE" sz="1200" dirty="0">
              <a:solidFill>
                <a:schemeClr val="bg1"/>
              </a:solidFill>
            </a:endParaRPr>
          </a:p>
        </p:txBody>
      </p:sp>
      <p:sp>
        <p:nvSpPr>
          <p:cNvPr id="36" name="Rectangle 35"/>
          <p:cNvSpPr/>
          <p:nvPr/>
        </p:nvSpPr>
        <p:spPr>
          <a:xfrm>
            <a:off x="1044042" y="4819799"/>
            <a:ext cx="2602892" cy="769441"/>
          </a:xfrm>
          <a:prstGeom prst="rect">
            <a:avLst/>
          </a:prstGeom>
          <a:noFill/>
          <a:ln>
            <a:noFill/>
          </a:ln>
        </p:spPr>
        <p:txBody>
          <a:bodyPr wrap="none" lIns="91440" tIns="45720" rIns="91440" bIns="45720">
            <a:spAutoFit/>
          </a:bodyPr>
          <a:lstStyle/>
          <a:p>
            <a:pPr algn="ctr"/>
            <a:r>
              <a:rPr lang="en-US" sz="4400" b="1" cap="none" spc="0" dirty="0">
                <a:ln w="17780" cmpd="sng">
                  <a:solidFill>
                    <a:srgbClr val="FFFFFF"/>
                  </a:solidFill>
                  <a:prstDash val="solid"/>
                  <a:miter lim="800000"/>
                </a:ln>
                <a:solidFill>
                  <a:schemeClr val="bg1"/>
                </a:solidFill>
              </a:rPr>
              <a:t>Dictionary</a:t>
            </a:r>
            <a:endParaRPr lang="en-US" sz="5400" b="1" cap="none" spc="0" dirty="0">
              <a:ln w="17780" cmpd="sng">
                <a:solidFill>
                  <a:srgbClr val="FFFFFF"/>
                </a:solidFill>
                <a:prstDash val="solid"/>
                <a:miter lim="800000"/>
              </a:ln>
              <a:solidFill>
                <a:schemeClr val="bg1"/>
              </a:solidFill>
            </a:endParaRPr>
          </a:p>
        </p:txBody>
      </p:sp>
    </p:spTree>
    <p:extLst>
      <p:ext uri="{BB962C8B-B14F-4D97-AF65-F5344CB8AC3E}">
        <p14:creationId xmlns:p14="http://schemas.microsoft.com/office/powerpoint/2010/main" val="373742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The Dictionary Type</a:t>
            </a: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FreqDict</a:t>
            </a:r>
            <a:r>
              <a:rPr lang="en-IE" sz="4000" dirty="0">
                <a:solidFill>
                  <a:schemeClr val="bg1"/>
                </a:solidFill>
                <a:latin typeface="Courier New" panose="02070309020205020404" pitchFamily="49" charset="0"/>
                <a:cs typeface="Courier New" panose="02070309020205020404" pitchFamily="49" charset="0"/>
              </a:rPr>
              <a:t>(s):</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NewString</a:t>
            </a:r>
            <a:r>
              <a:rPr lang="en-IE" sz="4000" dirty="0">
                <a:solidFill>
                  <a:schemeClr val="bg1"/>
                </a:solidFill>
                <a:latin typeface="Courier New" panose="02070309020205020404" pitchFamily="49" charset="0"/>
                <a:cs typeface="Courier New" panose="02070309020205020404" pitchFamily="49" charset="0"/>
              </a:rPr>
              <a:t> = Normalise(s)</a:t>
            </a:r>
          </a:p>
          <a:p>
            <a:pPr marL="0" indent="0">
              <a:buNone/>
            </a:pPr>
            <a:r>
              <a:rPr lang="en-IE" sz="4000" dirty="0">
                <a:solidFill>
                  <a:schemeClr val="bg1"/>
                </a:solidFill>
                <a:latin typeface="Courier New" panose="02070309020205020404" pitchFamily="49" charset="0"/>
                <a:cs typeface="Courier New" panose="02070309020205020404" pitchFamily="49" charset="0"/>
              </a:rPr>
              <a:t>    words = </a:t>
            </a:r>
            <a:r>
              <a:rPr lang="en-IE" sz="4000" dirty="0" err="1">
                <a:solidFill>
                  <a:schemeClr val="bg1"/>
                </a:solidFill>
                <a:latin typeface="Courier New" panose="02070309020205020404" pitchFamily="49" charset="0"/>
                <a:cs typeface="Courier New" panose="02070309020205020404" pitchFamily="49" charset="0"/>
              </a:rPr>
              <a:t>NewString.split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 = {}</a:t>
            </a:r>
          </a:p>
          <a:p>
            <a:pPr marL="0" indent="0">
              <a:buNone/>
            </a:pPr>
            <a:r>
              <a:rPr lang="en-IE" sz="4000" dirty="0">
                <a:solidFill>
                  <a:schemeClr val="bg1"/>
                </a:solidFill>
                <a:latin typeface="Courier New" panose="02070309020205020404" pitchFamily="49" charset="0"/>
                <a:cs typeface="Courier New" panose="02070309020205020404" pitchFamily="49" charset="0"/>
              </a:rPr>
              <a:t>    for </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in words:</a:t>
            </a:r>
          </a:p>
          <a:p>
            <a:pPr marL="0" indent="0">
              <a:buNone/>
            </a:pPr>
            <a:r>
              <a:rPr lang="en-IE" sz="4000" dirty="0">
                <a:solidFill>
                  <a:schemeClr val="bg1"/>
                </a:solidFill>
                <a:latin typeface="Courier New" panose="02070309020205020404" pitchFamily="49" charset="0"/>
                <a:cs typeface="Courier New" panose="02070309020205020404" pitchFamily="49" charset="0"/>
              </a:rPr>
              <a:t>        if </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in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+ 1</a:t>
            </a:r>
          </a:p>
          <a:p>
            <a:pPr marL="0" indent="0">
              <a:buNone/>
            </a:pPr>
            <a:r>
              <a:rPr lang="en-IE" sz="4000" dirty="0">
                <a:solidFill>
                  <a:schemeClr val="bg1"/>
                </a:solidFill>
                <a:latin typeface="Courier New" panose="02070309020205020404" pitchFamily="49" charset="0"/>
                <a:cs typeface="Courier New" panose="02070309020205020404" pitchFamily="49" charset="0"/>
              </a:rPr>
              <a:t>        else:</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Dict</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wordindex</a:t>
            </a:r>
            <a:r>
              <a:rPr lang="en-IE" sz="4000" dirty="0">
                <a:solidFill>
                  <a:schemeClr val="bg1"/>
                </a:solidFill>
                <a:latin typeface="Courier New" panose="02070309020205020404" pitchFamily="49" charset="0"/>
                <a:cs typeface="Courier New" panose="02070309020205020404" pitchFamily="49" charset="0"/>
              </a:rPr>
              <a:t>] = 1</a:t>
            </a:r>
          </a:p>
          <a:p>
            <a:pPr marL="0" indent="0">
              <a:buNone/>
            </a:pPr>
            <a:r>
              <a:rPr lang="en-IE" sz="4000" dirty="0">
                <a:solidFill>
                  <a:schemeClr val="bg1"/>
                </a:solidFill>
                <a:latin typeface="Courier New" panose="02070309020205020404" pitchFamily="49" charset="0"/>
                <a:cs typeface="Courier New" panose="02070309020205020404" pitchFamily="49" charset="0"/>
              </a:rPr>
              <a:t>        # ENDIF;</a:t>
            </a:r>
          </a:p>
          <a:p>
            <a:pPr marL="0" indent="0">
              <a:buNone/>
            </a:pPr>
            <a:r>
              <a:rPr lang="en-IE" sz="4000" dirty="0">
                <a:solidFill>
                  <a:schemeClr val="bg1"/>
                </a:solidFill>
                <a:latin typeface="Courier New" panose="02070309020205020404" pitchFamily="49" charset="0"/>
                <a:cs typeface="Courier New" panose="02070309020205020404" pitchFamily="49" charset="0"/>
              </a:rPr>
              <a:t>    # ENDFOR;</a:t>
            </a:r>
          </a:p>
          <a:p>
            <a:pPr marL="0" indent="0">
              <a:buNone/>
            </a:pPr>
            <a:r>
              <a:rPr lang="en-IE" sz="4000" dirty="0">
                <a:solidFill>
                  <a:schemeClr val="bg1"/>
                </a:solidFill>
                <a:latin typeface="Courier New" panose="02070309020205020404" pitchFamily="49" charset="0"/>
                <a:cs typeface="Courier New" panose="02070309020205020404" pitchFamily="49" charset="0"/>
              </a:rPr>
              <a:t>    return </a:t>
            </a:r>
            <a:r>
              <a:rPr lang="en-IE" sz="4000" dirty="0" err="1">
                <a:solidFill>
                  <a:schemeClr val="bg1"/>
                </a:solidFill>
                <a:latin typeface="Courier New" panose="02070309020205020404" pitchFamily="49" charset="0"/>
                <a:cs typeface="Courier New" panose="02070309020205020404" pitchFamily="49" charset="0"/>
              </a:rPr>
              <a:t>Dict</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END </a:t>
            </a:r>
            <a:r>
              <a:rPr lang="en-IE" sz="4000" dirty="0" err="1">
                <a:solidFill>
                  <a:schemeClr val="bg1"/>
                </a:solidFill>
                <a:latin typeface="Courier New" panose="02070309020205020404" pitchFamily="49" charset="0"/>
                <a:cs typeface="Courier New" panose="02070309020205020404" pitchFamily="49" charset="0"/>
              </a:rPr>
              <a:t>FreqDict</a:t>
            </a:r>
            <a:r>
              <a:rPr lang="en-IE" sz="40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9047534" y="1700808"/>
            <a:ext cx="280831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Create an empty dictionary</a:t>
            </a:r>
            <a:endParaRPr lang="en-IE" dirty="0">
              <a:solidFill>
                <a:schemeClr val="tx1"/>
              </a:solidFill>
            </a:endParaRPr>
          </a:p>
        </p:txBody>
      </p:sp>
      <p:cxnSp>
        <p:nvCxnSpPr>
          <p:cNvPr id="6" name="Elbow Connector 5"/>
          <p:cNvCxnSpPr>
            <a:stCxn id="4" idx="1"/>
          </p:cNvCxnSpPr>
          <p:nvPr/>
        </p:nvCxnSpPr>
        <p:spPr>
          <a:xfrm rot="10800000" flipV="1">
            <a:off x="3142878" y="1988840"/>
            <a:ext cx="5904656" cy="864096"/>
          </a:xfrm>
          <a:prstGeom prst="bentConnector3">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8759502" y="2492896"/>
            <a:ext cx="3070871"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If that word is already found</a:t>
            </a:r>
            <a:endParaRPr lang="en-IE" dirty="0">
              <a:solidFill>
                <a:schemeClr val="tx1"/>
              </a:solidFill>
            </a:endParaRPr>
          </a:p>
        </p:txBody>
      </p:sp>
      <p:cxnSp>
        <p:nvCxnSpPr>
          <p:cNvPr id="8" name="Elbow Connector 7"/>
          <p:cNvCxnSpPr>
            <a:stCxn id="7" idx="1"/>
          </p:cNvCxnSpPr>
          <p:nvPr/>
        </p:nvCxnSpPr>
        <p:spPr>
          <a:xfrm rot="10800000" flipV="1">
            <a:off x="5663158" y="2780928"/>
            <a:ext cx="3096344" cy="648072"/>
          </a:xfrm>
          <a:prstGeom prst="bentConnector3">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9" name="Rounded Rectangle 8"/>
          <p:cNvSpPr/>
          <p:nvPr/>
        </p:nvSpPr>
        <p:spPr>
          <a:xfrm>
            <a:off x="3312367" y="5229200"/>
            <a:ext cx="8759503" cy="144016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solidFill>
                  <a:schemeClr val="tx1"/>
                </a:solidFill>
                <a:sym typeface="Wingdings" panose="05000000000000000000" pitchFamily="2" charset="2"/>
              </a:rPr>
              <a:t>A long time ago in a galaxy far, far away ...</a:t>
            </a:r>
          </a:p>
          <a:p>
            <a:pPr algn="ctr"/>
            <a:r>
              <a:rPr lang="en-IE" sz="2400" dirty="0">
                <a:solidFill>
                  <a:schemeClr val="tx1"/>
                </a:solidFill>
                <a:sym typeface="Wingdings" panose="05000000000000000000" pitchFamily="2" charset="2"/>
              </a:rPr>
              <a:t>{'ago': 1, 'time': 1, 'galaxy': 1, 'away': 1, 'long': 1, 'a': 2, 'far': 2, 'in': 1}</a:t>
            </a:r>
            <a:endParaRPr lang="en-IE" sz="2400" dirty="0">
              <a:solidFill>
                <a:schemeClr val="tx1"/>
              </a:solidFill>
            </a:endParaRPr>
          </a:p>
        </p:txBody>
      </p:sp>
      <p:sp>
        <p:nvSpPr>
          <p:cNvPr id="10" name="Rounded Rectangle 9"/>
          <p:cNvSpPr/>
          <p:nvPr/>
        </p:nvSpPr>
        <p:spPr>
          <a:xfrm>
            <a:off x="9767614" y="908720"/>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err="1">
                <a:solidFill>
                  <a:schemeClr val="tx1"/>
                </a:solidFill>
                <a:sym typeface="Wingdings" panose="05000000000000000000" pitchFamily="2" charset="2"/>
              </a:rPr>
              <a:t>Preprocessing</a:t>
            </a:r>
            <a:endParaRPr lang="en-IE" dirty="0">
              <a:solidFill>
                <a:schemeClr val="tx1"/>
              </a:solidFill>
            </a:endParaRPr>
          </a:p>
        </p:txBody>
      </p:sp>
      <p:cxnSp>
        <p:nvCxnSpPr>
          <p:cNvPr id="11" name="Elbow Connector 10"/>
          <p:cNvCxnSpPr>
            <a:stCxn id="10" idx="1"/>
          </p:cNvCxnSpPr>
          <p:nvPr/>
        </p:nvCxnSpPr>
        <p:spPr>
          <a:xfrm rot="10800000" flipV="1">
            <a:off x="5375126" y="1196752"/>
            <a:ext cx="4392488" cy="1080120"/>
          </a:xfrm>
          <a:prstGeom prst="bentConnector3">
            <a:avLst>
              <a:gd name="adj1" fmla="val 89111"/>
            </a:avLst>
          </a:prstGeom>
          <a:ln w="5715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6245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Programming the Google Search (Crawling)</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3689435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7500" lnSpcReduction="20000"/>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Local Variables</a:t>
            </a: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“Local copy of the global variable"</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a:t>
            </a:r>
            <a:endParaRPr lang="en-IE" dirty="0"/>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local copy of the global variable</a:t>
            </a:r>
          </a:p>
          <a:p>
            <a:pPr algn="ctr"/>
            <a:r>
              <a:rPr lang="en-IE" sz="2800" dirty="0"/>
              <a:t>This is a global variable</a:t>
            </a:r>
          </a:p>
        </p:txBody>
      </p:sp>
    </p:spTree>
    <p:extLst>
      <p:ext uri="{BB962C8B-B14F-4D97-AF65-F5344CB8AC3E}">
        <p14:creationId xmlns:p14="http://schemas.microsoft.com/office/powerpoint/2010/main" val="36410710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Introduction to HTML</a:t>
            </a:r>
          </a:p>
        </p:txBody>
      </p:sp>
    </p:spTree>
    <p:extLst>
      <p:ext uri="{BB962C8B-B14F-4D97-AF65-F5344CB8AC3E}">
        <p14:creationId xmlns:p14="http://schemas.microsoft.com/office/powerpoint/2010/main" val="5787918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IE">
                <a:solidFill>
                  <a:schemeClr val="bg1"/>
                </a:solidFill>
              </a:rPr>
              <a:t>HTML Webpage</a:t>
            </a:r>
            <a:endParaRPr lang="en-US">
              <a:solidFill>
                <a:schemeClr val="bg1"/>
              </a:solidFill>
            </a:endParaRPr>
          </a:p>
        </p:txBody>
      </p:sp>
      <p:sp>
        <p:nvSpPr>
          <p:cNvPr id="30723" name="AutoShape 3"/>
          <p:cNvSpPr>
            <a:spLocks noChangeArrowheads="1"/>
          </p:cNvSpPr>
          <p:nvPr/>
        </p:nvSpPr>
        <p:spPr bwMode="auto">
          <a:xfrm>
            <a:off x="1199995" y="1773238"/>
            <a:ext cx="9983016" cy="4464050"/>
          </a:xfrm>
          <a:prstGeom prst="roundRect">
            <a:avLst>
              <a:gd name="adj" fmla="val 16667"/>
            </a:avLst>
          </a:prstGeom>
          <a:solidFill>
            <a:srgbClr val="FFFFCC"/>
          </a:solidFill>
          <a:ln w="9525">
            <a:solidFill>
              <a:schemeClr val="tx1"/>
            </a:solidFill>
            <a:round/>
            <a:headEnd/>
            <a:tailEnd/>
          </a:ln>
        </p:spPr>
        <p:txBody>
          <a:bodyPr wrap="none" anchor="ctr"/>
          <a:lstStyle/>
          <a:p>
            <a:endParaRPr lang="en-IE">
              <a:solidFill>
                <a:schemeClr val="bg1"/>
              </a:solidFill>
            </a:endParaRPr>
          </a:p>
        </p:txBody>
      </p:sp>
      <p:sp>
        <p:nvSpPr>
          <p:cNvPr id="30724" name="WordArt 4"/>
          <p:cNvSpPr>
            <a:spLocks noChangeArrowheads="1" noChangeShapeType="1" noTextEdit="1"/>
          </p:cNvSpPr>
          <p:nvPr/>
        </p:nvSpPr>
        <p:spPr bwMode="auto">
          <a:xfrm>
            <a:off x="1870890" y="5589588"/>
            <a:ext cx="2783055" cy="576262"/>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&lt;/BODY&gt;</a:t>
            </a:r>
          </a:p>
        </p:txBody>
      </p:sp>
      <p:sp>
        <p:nvSpPr>
          <p:cNvPr id="30725" name="WordArt 5"/>
          <p:cNvSpPr>
            <a:spLocks noChangeArrowheads="1" noChangeShapeType="1" noTextEdit="1"/>
          </p:cNvSpPr>
          <p:nvPr/>
        </p:nvSpPr>
        <p:spPr bwMode="auto">
          <a:xfrm>
            <a:off x="1974594" y="1916113"/>
            <a:ext cx="2488876" cy="576262"/>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&lt;BODY&gt;</a:t>
            </a:r>
          </a:p>
        </p:txBody>
      </p:sp>
      <p:sp>
        <p:nvSpPr>
          <p:cNvPr id="30726" name="WordArt 6"/>
          <p:cNvSpPr>
            <a:spLocks noChangeArrowheads="1" noChangeShapeType="1" noTextEdit="1"/>
          </p:cNvSpPr>
          <p:nvPr/>
        </p:nvSpPr>
        <p:spPr bwMode="auto">
          <a:xfrm>
            <a:off x="4573522" y="2636839"/>
            <a:ext cx="3352364"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Header of Page</a:t>
            </a:r>
          </a:p>
        </p:txBody>
      </p:sp>
      <p:sp>
        <p:nvSpPr>
          <p:cNvPr id="30727" name="WordArt 7"/>
          <p:cNvSpPr>
            <a:spLocks noChangeArrowheads="1" noChangeShapeType="1" noTextEdit="1"/>
          </p:cNvSpPr>
          <p:nvPr/>
        </p:nvSpPr>
        <p:spPr bwMode="auto">
          <a:xfrm>
            <a:off x="8023239" y="2636839"/>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&lt;/H1&gt;</a:t>
            </a:r>
          </a:p>
        </p:txBody>
      </p:sp>
      <p:sp>
        <p:nvSpPr>
          <p:cNvPr id="30728" name="WordArt 8"/>
          <p:cNvSpPr>
            <a:spLocks noChangeArrowheads="1" noChangeShapeType="1" noTextEdit="1"/>
          </p:cNvSpPr>
          <p:nvPr/>
        </p:nvSpPr>
        <p:spPr bwMode="auto">
          <a:xfrm>
            <a:off x="1980942" y="2636839"/>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&lt;H1&gt;</a:t>
            </a:r>
          </a:p>
        </p:txBody>
      </p:sp>
      <p:sp>
        <p:nvSpPr>
          <p:cNvPr id="30729" name="WordArt 9"/>
          <p:cNvSpPr>
            <a:spLocks noChangeArrowheads="1" noChangeShapeType="1" noTextEdit="1"/>
          </p:cNvSpPr>
          <p:nvPr/>
        </p:nvSpPr>
        <p:spPr bwMode="auto">
          <a:xfrm>
            <a:off x="4567172" y="3501008"/>
            <a:ext cx="3352364" cy="574675"/>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Subtitle here</a:t>
            </a:r>
          </a:p>
        </p:txBody>
      </p:sp>
      <p:sp>
        <p:nvSpPr>
          <p:cNvPr id="30730" name="WordArt 10"/>
          <p:cNvSpPr>
            <a:spLocks noChangeArrowheads="1" noChangeShapeType="1" noTextEdit="1"/>
          </p:cNvSpPr>
          <p:nvPr/>
        </p:nvSpPr>
        <p:spPr bwMode="auto">
          <a:xfrm>
            <a:off x="8016890" y="3501008"/>
            <a:ext cx="2488876" cy="574675"/>
          </a:xfrm>
          <a:prstGeom prst="rect">
            <a:avLst/>
          </a:prstGeom>
        </p:spPr>
        <p:txBody>
          <a:bodyPr wrap="none" fromWordArt="1">
            <a:prstTxWarp prst="textPlain">
              <a:avLst>
                <a:gd name="adj" fmla="val 50000"/>
              </a:avLst>
            </a:prstTxWarp>
          </a:bodyPr>
          <a:lstStyle/>
          <a:p>
            <a:pPr algn="ctr"/>
            <a:r>
              <a:rPr lang="en-IE" sz="2400" kern="10">
                <a:ln w="9525">
                  <a:solidFill>
                    <a:srgbClr val="000000"/>
                  </a:solidFill>
                  <a:round/>
                  <a:headEnd/>
                  <a:tailEnd/>
                </a:ln>
                <a:solidFill>
                  <a:schemeClr val="bg1"/>
                </a:solidFill>
                <a:latin typeface="Arial Black"/>
              </a:rPr>
              <a:t>&lt;/H2&gt;</a:t>
            </a:r>
          </a:p>
        </p:txBody>
      </p:sp>
      <p:sp>
        <p:nvSpPr>
          <p:cNvPr id="30731" name="WordArt 11"/>
          <p:cNvSpPr>
            <a:spLocks noChangeArrowheads="1" noChangeShapeType="1" noTextEdit="1"/>
          </p:cNvSpPr>
          <p:nvPr/>
        </p:nvSpPr>
        <p:spPr bwMode="auto">
          <a:xfrm>
            <a:off x="1974594" y="3502596"/>
            <a:ext cx="2488876" cy="574675"/>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&lt;H2&gt;</a:t>
            </a:r>
          </a:p>
        </p:txBody>
      </p:sp>
      <p:sp>
        <p:nvSpPr>
          <p:cNvPr id="30733" name="WordArt 13"/>
          <p:cNvSpPr>
            <a:spLocks noChangeArrowheads="1" noChangeShapeType="1" noTextEdit="1"/>
          </p:cNvSpPr>
          <p:nvPr/>
        </p:nvSpPr>
        <p:spPr bwMode="auto">
          <a:xfrm>
            <a:off x="1775551" y="4439243"/>
            <a:ext cx="9000175" cy="645941"/>
          </a:xfrm>
          <a:prstGeom prst="rect">
            <a:avLst/>
          </a:prstGeom>
        </p:spPr>
        <p:txBody>
          <a:bodyPr wrap="none" fromWordArt="1">
            <a:prstTxWarp prst="textPlain">
              <a:avLst>
                <a:gd name="adj" fmla="val 50000"/>
              </a:avLst>
            </a:prstTxWarp>
          </a:bodyPr>
          <a:lstStyle/>
          <a:p>
            <a:pPr algn="ctr"/>
            <a:r>
              <a:rPr lang="en-IE" sz="2400" kern="10" dirty="0">
                <a:ln w="9525">
                  <a:solidFill>
                    <a:srgbClr val="000000"/>
                  </a:solidFill>
                  <a:round/>
                  <a:headEnd/>
                  <a:tailEnd/>
                </a:ln>
                <a:solidFill>
                  <a:schemeClr val="bg1"/>
                </a:solidFill>
                <a:latin typeface="Arial Black"/>
              </a:rPr>
              <a:t>&lt;A HREF=“http://www.google.com"&gt;LINK HERE&lt;/A&gt;</a:t>
            </a:r>
          </a:p>
        </p:txBody>
      </p:sp>
    </p:spTree>
    <p:extLst>
      <p:ext uri="{BB962C8B-B14F-4D97-AF65-F5344CB8AC3E}">
        <p14:creationId xmlns:p14="http://schemas.microsoft.com/office/powerpoint/2010/main" val="3611283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IE">
                <a:solidFill>
                  <a:schemeClr val="bg1"/>
                </a:solidFill>
              </a:rPr>
              <a:t>HTML Webpage</a:t>
            </a:r>
            <a:endParaRPr lang="en-US">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6774" y="1628800"/>
            <a:ext cx="7200900" cy="4296693"/>
          </a:xfrm>
          <a:prstGeom prst="rect">
            <a:avLst/>
          </a:prstGeom>
        </p:spPr>
      </p:pic>
    </p:spTree>
    <p:extLst>
      <p:ext uri="{BB962C8B-B14F-4D97-AF65-F5344CB8AC3E}">
        <p14:creationId xmlns:p14="http://schemas.microsoft.com/office/powerpoint/2010/main" val="38531874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HTML Webpage</a:t>
            </a:r>
          </a:p>
        </p:txBody>
      </p:sp>
      <p:sp>
        <p:nvSpPr>
          <p:cNvPr id="2" name="Content Placeholder 1"/>
          <p:cNvSpPr>
            <a:spLocks noGrp="1"/>
          </p:cNvSpPr>
          <p:nvPr>
            <p:ph idx="1"/>
          </p:nvPr>
        </p:nvSpPr>
        <p:spPr>
          <a:xfrm>
            <a:off x="609521" y="1600201"/>
            <a:ext cx="10742269" cy="4525963"/>
          </a:xfrm>
        </p:spPr>
        <p:txBody>
          <a:bodyPr>
            <a:normAutofit fontScale="92500"/>
          </a:bodyPr>
          <a:lstStyle/>
          <a:p>
            <a:r>
              <a:rPr lang="en-IE" sz="4000" dirty="0">
                <a:solidFill>
                  <a:schemeClr val="bg1"/>
                </a:solidFill>
                <a:cs typeface="Courier New" panose="02070309020205020404" pitchFamily="49" charset="0"/>
              </a:rPr>
              <a:t>A note of the &lt;A HREF&gt; tag, it can either a </a:t>
            </a:r>
            <a:r>
              <a:rPr lang="en-IE" sz="4000" dirty="0" err="1">
                <a:solidFill>
                  <a:schemeClr val="bg1"/>
                </a:solidFill>
                <a:cs typeface="Courier New" panose="02070309020205020404" pitchFamily="49" charset="0"/>
              </a:rPr>
              <a:t>specifc</a:t>
            </a:r>
            <a:r>
              <a:rPr lang="en-IE" sz="4000" dirty="0">
                <a:solidFill>
                  <a:schemeClr val="bg1"/>
                </a:solidFill>
                <a:cs typeface="Courier New" panose="02070309020205020404" pitchFamily="49" charset="0"/>
              </a:rPr>
              <a:t> completely new address:</a:t>
            </a:r>
          </a:p>
          <a:p>
            <a:pPr marL="0" indent="0" algn="ctr">
              <a:buNone/>
            </a:pPr>
            <a:r>
              <a:rPr lang="en-IE" sz="3000" dirty="0">
                <a:solidFill>
                  <a:schemeClr val="bg1"/>
                </a:solidFill>
                <a:latin typeface="Courier New" panose="02070309020205020404" pitchFamily="49" charset="0"/>
                <a:cs typeface="Courier New" panose="02070309020205020404" pitchFamily="49" charset="0"/>
              </a:rPr>
              <a:t>&lt;A HREF=“http://www.starwars.com/index.html</a:t>
            </a:r>
            <a:r>
              <a:rPr lang="en-IE" sz="4000" dirty="0">
                <a:solidFill>
                  <a:schemeClr val="bg1"/>
                </a:solidFill>
                <a:latin typeface="Courier New" panose="02070309020205020404" pitchFamily="49" charset="0"/>
                <a:cs typeface="Courier New" panose="02070309020205020404" pitchFamily="49" charset="0"/>
              </a:rPr>
              <a:t>”&gt;</a:t>
            </a:r>
          </a:p>
          <a:p>
            <a:pPr marL="0" indent="0" algn="ctr">
              <a:buNone/>
            </a:pPr>
            <a:r>
              <a:rPr lang="en-IE" sz="4000" dirty="0">
                <a:solidFill>
                  <a:schemeClr val="bg1"/>
                </a:solidFill>
                <a:cs typeface="Courier New" panose="02070309020205020404" pitchFamily="49" charset="0"/>
              </a:rPr>
              <a:t> </a:t>
            </a:r>
          </a:p>
          <a:p>
            <a:r>
              <a:rPr lang="en-IE" sz="4000" dirty="0">
                <a:solidFill>
                  <a:schemeClr val="bg1"/>
                </a:solidFill>
                <a:cs typeface="Courier New" panose="02070309020205020404" pitchFamily="49" charset="0"/>
              </a:rPr>
              <a:t>Or if the page being linked to is in the same directory (folder) as the current webpage, we can say:</a:t>
            </a:r>
          </a:p>
          <a:p>
            <a:pPr marL="0" indent="0" algn="ctr">
              <a:buNone/>
            </a:pPr>
            <a:r>
              <a:rPr lang="en-IE" sz="3000" dirty="0">
                <a:solidFill>
                  <a:schemeClr val="bg1"/>
                </a:solidFill>
                <a:latin typeface="Courier New" panose="02070309020205020404" pitchFamily="49" charset="0"/>
                <a:cs typeface="Courier New" panose="02070309020205020404" pitchFamily="49" charset="0"/>
              </a:rPr>
              <a:t>&lt;A HREF=“NewPage.html”&gt; </a:t>
            </a:r>
          </a:p>
          <a:p>
            <a:endParaRPr lang="en-IE" sz="4000" dirty="0">
              <a:solidFill>
                <a:schemeClr val="bg1"/>
              </a:solidFill>
              <a:cs typeface="Courier New" panose="02070309020205020404" pitchFamily="49" charset="0"/>
            </a:endParaRPr>
          </a:p>
        </p:txBody>
      </p:sp>
    </p:spTree>
    <p:extLst>
      <p:ext uri="{BB962C8B-B14F-4D97-AF65-F5344CB8AC3E}">
        <p14:creationId xmlns:p14="http://schemas.microsoft.com/office/powerpoint/2010/main" val="23156336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Opening a URL</a:t>
            </a:r>
          </a:p>
        </p:txBody>
      </p:sp>
      <p:sp>
        <p:nvSpPr>
          <p:cNvPr id="2" name="Content Placeholder 1"/>
          <p:cNvSpPr>
            <a:spLocks noGrp="1"/>
          </p:cNvSpPr>
          <p:nvPr>
            <p:ph idx="1"/>
          </p:nvPr>
        </p:nvSpPr>
        <p:spPr>
          <a:xfrm>
            <a:off x="609521" y="1600201"/>
            <a:ext cx="10742269" cy="4525963"/>
          </a:xfrm>
        </p:spPr>
        <p:txBody>
          <a:bodyPr>
            <a:normAutofit fontScale="55000" lnSpcReduction="20000"/>
          </a:bodyPr>
          <a:lstStyle/>
          <a:p>
            <a:pPr marL="0" indent="0">
              <a:buNone/>
            </a:pPr>
            <a:r>
              <a:rPr lang="en-IE" sz="4000" dirty="0">
                <a:solidFill>
                  <a:schemeClr val="bg1"/>
                </a:solidFill>
                <a:latin typeface="Courier New" panose="02070309020205020404" pitchFamily="49" charset="0"/>
                <a:cs typeface="Courier New" panose="02070309020205020404" pitchFamily="49" charset="0"/>
              </a:rPr>
              <a:t>from </a:t>
            </a:r>
            <a:r>
              <a:rPr lang="en-IE" sz="4000" dirty="0" err="1">
                <a:solidFill>
                  <a:schemeClr val="bg1"/>
                </a:solidFill>
                <a:latin typeface="Courier New" panose="02070309020205020404" pitchFamily="49" charset="0"/>
                <a:cs typeface="Courier New" panose="02070309020205020404" pitchFamily="49" charset="0"/>
              </a:rPr>
              <a:t>urllib.request</a:t>
            </a:r>
            <a:r>
              <a:rPr lang="en-IE" sz="4000" dirty="0">
                <a:solidFill>
                  <a:schemeClr val="bg1"/>
                </a:solidFill>
                <a:latin typeface="Courier New" panose="02070309020205020404" pitchFamily="49" charset="0"/>
                <a:cs typeface="Courier New" panose="02070309020205020404" pitchFamily="49" charset="0"/>
              </a:rPr>
              <a:t> import </a:t>
            </a:r>
            <a:r>
              <a:rPr lang="en-IE" sz="4000" dirty="0" err="1">
                <a:solidFill>
                  <a:schemeClr val="bg1"/>
                </a:solidFill>
                <a:latin typeface="Courier New" panose="02070309020205020404" pitchFamily="49" charset="0"/>
                <a:cs typeface="Courier New" panose="02070309020205020404" pitchFamily="49" charset="0"/>
              </a:rPr>
              <a:t>urlopen</a:t>
            </a:r>
            <a:r>
              <a:rPr lang="en-IE" sz="4000" dirty="0">
                <a:solidFill>
                  <a:schemeClr val="bg1"/>
                </a:solidFill>
                <a:latin typeface="Courier New" panose="02070309020205020404" pitchFamily="49" charset="0"/>
                <a:cs typeface="Courier New" panose="02070309020205020404" pitchFamily="49" charset="0"/>
              </a:rPr>
              <a:t>  </a:t>
            </a:r>
          </a:p>
          <a:p>
            <a:pPr marL="0" indent="0">
              <a:buNone/>
            </a:pP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URL_Opener</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response = </a:t>
            </a:r>
            <a:r>
              <a:rPr lang="en-IE" sz="4000" dirty="0" err="1">
                <a:solidFill>
                  <a:schemeClr val="bg1"/>
                </a:solidFill>
                <a:latin typeface="Courier New" panose="02070309020205020404" pitchFamily="49" charset="0"/>
                <a:cs typeface="Courier New" panose="02070309020205020404" pitchFamily="49" charset="0"/>
              </a:rPr>
              <a:t>urlopen</a:t>
            </a:r>
            <a:r>
              <a:rPr lang="en-IE" sz="4000" dirty="0">
                <a:solidFill>
                  <a:schemeClr val="bg1"/>
                </a:solidFill>
                <a:latin typeface="Courier New" panose="02070309020205020404" pitchFamily="49" charset="0"/>
                <a:cs typeface="Courier New" panose="02070309020205020404" pitchFamily="49" charset="0"/>
              </a:rPr>
              <a:t>(</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    </a:t>
            </a:r>
          </a:p>
          <a:p>
            <a:pPr marL="0" indent="0">
              <a:buNone/>
            </a:pPr>
            <a:r>
              <a:rPr lang="en-IE" sz="4000" dirty="0">
                <a:solidFill>
                  <a:schemeClr val="bg1"/>
                </a:solidFill>
                <a:latin typeface="Courier New" panose="02070309020205020404" pitchFamily="49" charset="0"/>
                <a:cs typeface="Courier New" panose="02070309020205020404" pitchFamily="49" charset="0"/>
              </a:rPr>
              <a:t>    if </a:t>
            </a:r>
            <a:r>
              <a:rPr lang="en-IE" sz="4000" dirty="0" err="1">
                <a:solidFill>
                  <a:schemeClr val="bg1"/>
                </a:solidFill>
                <a:latin typeface="Courier New" panose="02070309020205020404" pitchFamily="49" charset="0"/>
                <a:cs typeface="Courier New" panose="02070309020205020404" pitchFamily="49" charset="0"/>
              </a:rPr>
              <a:t>response.getheader</a:t>
            </a:r>
            <a:r>
              <a:rPr lang="en-IE" sz="4000" dirty="0">
                <a:solidFill>
                  <a:schemeClr val="bg1"/>
                </a:solidFill>
                <a:latin typeface="Courier New" panose="02070309020205020404" pitchFamily="49" charset="0"/>
                <a:cs typeface="Courier New" panose="02070309020205020404" pitchFamily="49" charset="0"/>
              </a:rPr>
              <a:t>('Content-Type')=='text/html':</a:t>
            </a:r>
          </a:p>
          <a:p>
            <a:pPr marL="0" indent="0">
              <a:buNone/>
            </a:pPr>
            <a:r>
              <a:rPr lang="en-IE" sz="4000" dirty="0">
                <a:solidFill>
                  <a:schemeClr val="bg1"/>
                </a:solidFill>
                <a:latin typeface="Courier New" panose="02070309020205020404" pitchFamily="49" charset="0"/>
                <a:cs typeface="Courier New" panose="02070309020205020404" pitchFamily="49" charset="0"/>
              </a:rPr>
              <a:t>    #THEN</a:t>
            </a:r>
          </a:p>
          <a:p>
            <a:pPr marL="0" indent="0">
              <a:buNone/>
            </a:pPr>
            <a:r>
              <a:rPr lang="en-IE" sz="4000" dirty="0">
                <a:solidFill>
                  <a:schemeClr val="bg1"/>
                </a:solidFill>
                <a:latin typeface="Courier New" panose="02070309020205020404" pitchFamily="49" charset="0"/>
                <a:cs typeface="Courier New" panose="02070309020205020404" pitchFamily="49" charset="0"/>
              </a:rPr>
              <a:t>        print("This is a webpage:", </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webpage1 = response.info()</a:t>
            </a:r>
          </a:p>
          <a:p>
            <a:pPr marL="0" indent="0">
              <a:buNone/>
            </a:pPr>
            <a:r>
              <a:rPr lang="en-IE" sz="4000" dirty="0">
                <a:solidFill>
                  <a:schemeClr val="bg1"/>
                </a:solidFill>
                <a:latin typeface="Courier New" panose="02070309020205020404" pitchFamily="49" charset="0"/>
                <a:cs typeface="Courier New" panose="02070309020205020404" pitchFamily="49" charset="0"/>
              </a:rPr>
              <a:t>        print(webpage1)</a:t>
            </a:r>
          </a:p>
          <a:p>
            <a:pPr marL="0" indent="0">
              <a:buNone/>
            </a:pPr>
            <a:r>
              <a:rPr lang="en-IE" sz="4000" dirty="0">
                <a:solidFill>
                  <a:schemeClr val="bg1"/>
                </a:solidFill>
                <a:latin typeface="Courier New" panose="02070309020205020404" pitchFamily="49" charset="0"/>
                <a:cs typeface="Courier New" panose="02070309020205020404" pitchFamily="49" charset="0"/>
              </a:rPr>
              <a:t>    else:</a:t>
            </a:r>
          </a:p>
          <a:p>
            <a:pPr marL="0" indent="0">
              <a:buNone/>
            </a:pPr>
            <a:r>
              <a:rPr lang="en-IE" sz="4000" dirty="0">
                <a:solidFill>
                  <a:schemeClr val="bg1"/>
                </a:solidFill>
                <a:latin typeface="Courier New" panose="02070309020205020404" pitchFamily="49" charset="0"/>
                <a:cs typeface="Courier New" panose="02070309020205020404" pitchFamily="49" charset="0"/>
              </a:rPr>
              <a:t>        print("This is NOT a webpage:", </a:t>
            </a:r>
            <a:r>
              <a:rPr lang="en-IE" sz="4000" dirty="0" err="1">
                <a:solidFill>
                  <a:schemeClr val="bg1"/>
                </a:solidFill>
                <a:latin typeface="Courier New" panose="02070309020205020404" pitchFamily="49" charset="0"/>
                <a:cs typeface="Courier New" panose="02070309020205020404" pitchFamily="49" charset="0"/>
              </a:rPr>
              <a:t>URL_input</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 ENDIF</a:t>
            </a:r>
          </a:p>
          <a:p>
            <a:pPr marL="0" indent="0">
              <a:buNone/>
            </a:pPr>
            <a:r>
              <a:rPr lang="en-IE" sz="4000" dirty="0">
                <a:solidFill>
                  <a:schemeClr val="bg1"/>
                </a:solidFill>
                <a:latin typeface="Courier New" panose="02070309020205020404" pitchFamily="49" charset="0"/>
                <a:cs typeface="Courier New" panose="02070309020205020404" pitchFamily="49" charset="0"/>
              </a:rPr>
              <a:t># END Check </a:t>
            </a:r>
            <a:r>
              <a:rPr lang="en-IE" sz="4000" dirty="0" err="1">
                <a:solidFill>
                  <a:schemeClr val="bg1"/>
                </a:solidFill>
                <a:latin typeface="Courier New" panose="02070309020205020404" pitchFamily="49" charset="0"/>
                <a:cs typeface="Courier New" panose="02070309020205020404" pitchFamily="49" charset="0"/>
              </a:rPr>
              <a:t>URL_Opener</a:t>
            </a:r>
            <a:r>
              <a:rPr lang="en-IE" sz="40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2015631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Creating a New URL</a:t>
            </a:r>
          </a:p>
        </p:txBody>
      </p:sp>
      <p:sp>
        <p:nvSpPr>
          <p:cNvPr id="2" name="Content Placeholder 1"/>
          <p:cNvSpPr>
            <a:spLocks noGrp="1"/>
          </p:cNvSpPr>
          <p:nvPr>
            <p:ph idx="1"/>
          </p:nvPr>
        </p:nvSpPr>
        <p:spPr>
          <a:xfrm>
            <a:off x="609521" y="1600201"/>
            <a:ext cx="10742269" cy="4525963"/>
          </a:xfrm>
        </p:spPr>
        <p:txBody>
          <a:bodyPr>
            <a:normAutofit lnSpcReduction="10000"/>
          </a:bodyPr>
          <a:lstStyle/>
          <a:p>
            <a:pPr marL="457200" lvl="1" indent="0">
              <a:buNone/>
            </a:pPr>
            <a:r>
              <a:rPr lang="en-IE" sz="2600" dirty="0">
                <a:solidFill>
                  <a:schemeClr val="bg1"/>
                </a:solidFill>
                <a:latin typeface="Courier New" panose="02070309020205020404" pitchFamily="49" charset="0"/>
                <a:cs typeface="Courier New" panose="02070309020205020404" pitchFamily="49" charset="0"/>
              </a:rPr>
              <a:t>from </a:t>
            </a:r>
            <a:r>
              <a:rPr lang="en-IE" sz="2600" dirty="0" err="1">
                <a:solidFill>
                  <a:schemeClr val="bg1"/>
                </a:solidFill>
                <a:latin typeface="Courier New" panose="02070309020205020404" pitchFamily="49" charset="0"/>
                <a:cs typeface="Courier New" panose="02070309020205020404" pitchFamily="49" charset="0"/>
              </a:rPr>
              <a:t>urllib</a:t>
            </a:r>
            <a:r>
              <a:rPr lang="en-IE" sz="2600" dirty="0">
                <a:solidFill>
                  <a:schemeClr val="bg1"/>
                </a:solidFill>
                <a:latin typeface="Courier New" panose="02070309020205020404" pitchFamily="49" charset="0"/>
                <a:cs typeface="Courier New" panose="02070309020205020404" pitchFamily="49" charset="0"/>
              </a:rPr>
              <a:t> import parse</a:t>
            </a:r>
          </a:p>
          <a:p>
            <a:pPr marL="457200" lvl="1" indent="0">
              <a:buNone/>
            </a:pPr>
            <a:r>
              <a:rPr lang="en-IE" sz="2600" dirty="0" err="1">
                <a:solidFill>
                  <a:schemeClr val="bg1"/>
                </a:solidFill>
                <a:latin typeface="Courier New" panose="02070309020205020404" pitchFamily="49" charset="0"/>
                <a:cs typeface="Courier New" panose="02070309020205020404" pitchFamily="49" charset="0"/>
              </a:rPr>
              <a:t>webpages_found</a:t>
            </a:r>
            <a:r>
              <a:rPr lang="en-IE" sz="2600" dirty="0">
                <a:solidFill>
                  <a:schemeClr val="bg1"/>
                </a:solidFill>
                <a:latin typeface="Courier New" panose="02070309020205020404" pitchFamily="49" charset="0"/>
                <a:cs typeface="Courier New" panose="02070309020205020404" pitchFamily="49" charset="0"/>
              </a:rPr>
              <a:t> = ["ContactUs.html", "MainPage.html", "SignUp.html", "FAQ.html"]</a:t>
            </a:r>
          </a:p>
          <a:p>
            <a:pPr marL="457200" lvl="1" indent="0">
              <a:buNone/>
            </a:pPr>
            <a:endParaRPr lang="en-IE" sz="26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2600" dirty="0" err="1">
                <a:solidFill>
                  <a:schemeClr val="bg1"/>
                </a:solidFill>
                <a:latin typeface="Courier New" panose="02070309020205020404" pitchFamily="49" charset="0"/>
                <a:cs typeface="Courier New" panose="02070309020205020404" pitchFamily="49" charset="0"/>
              </a:rPr>
              <a:t>def</a:t>
            </a:r>
            <a:r>
              <a:rPr lang="en-IE" sz="2600" dirty="0">
                <a:solidFill>
                  <a:schemeClr val="bg1"/>
                </a:solidFill>
                <a:latin typeface="Courier New" panose="02070309020205020404" pitchFamily="49" charset="0"/>
                <a:cs typeface="Courier New" panose="02070309020205020404" pitchFamily="49" charset="0"/>
              </a:rPr>
              <a:t> </a:t>
            </a:r>
            <a:r>
              <a:rPr lang="en-IE" sz="2600" dirty="0" err="1">
                <a:solidFill>
                  <a:schemeClr val="bg1"/>
                </a:solidFill>
                <a:latin typeface="Courier New" panose="02070309020205020404" pitchFamily="49" charset="0"/>
                <a:cs typeface="Courier New" panose="02070309020205020404" pitchFamily="49" charset="0"/>
              </a:rPr>
              <a:t>URL_Joiner</a:t>
            </a:r>
            <a:r>
              <a:rPr lang="en-IE" sz="2600" dirty="0">
                <a:solidFill>
                  <a:schemeClr val="bg1"/>
                </a:solidFill>
                <a:latin typeface="Courier New" panose="02070309020205020404" pitchFamily="49" charset="0"/>
                <a:cs typeface="Courier New" panose="02070309020205020404" pitchFamily="49" charset="0"/>
              </a:rPr>
              <a:t>(</a:t>
            </a:r>
            <a:r>
              <a:rPr lang="en-IE" sz="2600" dirty="0" err="1">
                <a:solidFill>
                  <a:schemeClr val="bg1"/>
                </a:solidFill>
                <a:latin typeface="Courier New" panose="02070309020205020404" pitchFamily="49" charset="0"/>
                <a:cs typeface="Courier New" panose="02070309020205020404" pitchFamily="49" charset="0"/>
              </a:rPr>
              <a:t>URL_input</a:t>
            </a:r>
            <a:r>
              <a:rPr lang="en-IE" sz="2600" dirty="0">
                <a:solidFill>
                  <a:schemeClr val="bg1"/>
                </a:solidFill>
                <a:latin typeface="Courier New" panose="02070309020205020404" pitchFamily="49" charset="0"/>
                <a:cs typeface="Courier New" panose="02070309020205020404" pitchFamily="49" charset="0"/>
              </a:rPr>
              <a:t>):</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for </a:t>
            </a:r>
            <a:r>
              <a:rPr lang="en-IE" sz="2600" dirty="0" err="1">
                <a:solidFill>
                  <a:schemeClr val="bg1"/>
                </a:solidFill>
                <a:latin typeface="Courier New" panose="02070309020205020404" pitchFamily="49" charset="0"/>
                <a:cs typeface="Courier New" panose="02070309020205020404" pitchFamily="49" charset="0"/>
              </a:rPr>
              <a:t>PageIndex</a:t>
            </a:r>
            <a:r>
              <a:rPr lang="en-IE" sz="2600" dirty="0">
                <a:solidFill>
                  <a:schemeClr val="bg1"/>
                </a:solidFill>
                <a:latin typeface="Courier New" panose="02070309020205020404" pitchFamily="49" charset="0"/>
                <a:cs typeface="Courier New" panose="02070309020205020404" pitchFamily="49" charset="0"/>
              </a:rPr>
              <a:t> in </a:t>
            </a:r>
            <a:r>
              <a:rPr lang="en-IE" sz="2600" dirty="0" err="1">
                <a:solidFill>
                  <a:schemeClr val="bg1"/>
                </a:solidFill>
                <a:latin typeface="Courier New" panose="02070309020205020404" pitchFamily="49" charset="0"/>
                <a:cs typeface="Courier New" panose="02070309020205020404" pitchFamily="49" charset="0"/>
              </a:rPr>
              <a:t>webpages_found</a:t>
            </a:r>
            <a:r>
              <a:rPr lang="en-IE" sz="2600" dirty="0">
                <a:solidFill>
                  <a:schemeClr val="bg1"/>
                </a:solidFill>
                <a:latin typeface="Courier New" panose="02070309020205020404" pitchFamily="49" charset="0"/>
                <a:cs typeface="Courier New" panose="02070309020205020404" pitchFamily="49" charset="0"/>
              </a:rPr>
              <a:t>:</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 DO</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print(</a:t>
            </a:r>
            <a:r>
              <a:rPr lang="en-IE" sz="2600" dirty="0" err="1">
                <a:solidFill>
                  <a:schemeClr val="bg1"/>
                </a:solidFill>
                <a:latin typeface="Courier New" panose="02070309020205020404" pitchFamily="49" charset="0"/>
                <a:cs typeface="Courier New" panose="02070309020205020404" pitchFamily="49" charset="0"/>
              </a:rPr>
              <a:t>parse.urljoin</a:t>
            </a:r>
            <a:r>
              <a:rPr lang="en-IE" sz="2600" dirty="0">
                <a:solidFill>
                  <a:schemeClr val="bg1"/>
                </a:solidFill>
                <a:latin typeface="Courier New" panose="02070309020205020404" pitchFamily="49" charset="0"/>
                <a:cs typeface="Courier New" panose="02070309020205020404" pitchFamily="49" charset="0"/>
              </a:rPr>
              <a:t>(</a:t>
            </a:r>
            <a:r>
              <a:rPr lang="en-IE" sz="2600" dirty="0" err="1">
                <a:solidFill>
                  <a:schemeClr val="bg1"/>
                </a:solidFill>
                <a:latin typeface="Courier New" panose="02070309020205020404" pitchFamily="49" charset="0"/>
                <a:cs typeface="Courier New" panose="02070309020205020404" pitchFamily="49" charset="0"/>
              </a:rPr>
              <a:t>URL_input</a:t>
            </a:r>
            <a:r>
              <a:rPr lang="en-IE" sz="2600" dirty="0">
                <a:solidFill>
                  <a:schemeClr val="bg1"/>
                </a:solidFill>
                <a:latin typeface="Courier New" panose="02070309020205020404" pitchFamily="49" charset="0"/>
                <a:cs typeface="Courier New" panose="02070309020205020404" pitchFamily="49" charset="0"/>
              </a:rPr>
              <a:t>, </a:t>
            </a:r>
            <a:r>
              <a:rPr lang="en-IE" sz="2600" dirty="0" err="1">
                <a:solidFill>
                  <a:schemeClr val="bg1"/>
                </a:solidFill>
                <a:latin typeface="Courier New" panose="02070309020205020404" pitchFamily="49" charset="0"/>
                <a:cs typeface="Courier New" panose="02070309020205020404" pitchFamily="49" charset="0"/>
              </a:rPr>
              <a:t>PageIndex</a:t>
            </a:r>
            <a:r>
              <a:rPr lang="en-IE" sz="2600" dirty="0">
                <a:solidFill>
                  <a:schemeClr val="bg1"/>
                </a:solidFill>
                <a:latin typeface="Courier New" panose="02070309020205020404" pitchFamily="49" charset="0"/>
                <a:cs typeface="Courier New" panose="02070309020205020404" pitchFamily="49" charset="0"/>
              </a:rPr>
              <a:t>))</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 ENDFOR</a:t>
            </a:r>
          </a:p>
          <a:p>
            <a:pPr marL="457200" lvl="1" indent="0">
              <a:buNone/>
            </a:pPr>
            <a:r>
              <a:rPr lang="en-IE" sz="2600" dirty="0">
                <a:solidFill>
                  <a:schemeClr val="bg1"/>
                </a:solidFill>
                <a:latin typeface="Courier New" panose="02070309020205020404" pitchFamily="49" charset="0"/>
                <a:cs typeface="Courier New" panose="02070309020205020404" pitchFamily="49" charset="0"/>
              </a:rPr>
              <a:t># END Check </a:t>
            </a:r>
            <a:r>
              <a:rPr lang="en-IE" sz="2600" dirty="0" err="1">
                <a:solidFill>
                  <a:schemeClr val="bg1"/>
                </a:solidFill>
                <a:latin typeface="Courier New" panose="02070309020205020404" pitchFamily="49" charset="0"/>
                <a:cs typeface="Courier New" panose="02070309020205020404" pitchFamily="49" charset="0"/>
              </a:rPr>
              <a:t>URL_Joiner</a:t>
            </a:r>
            <a:r>
              <a:rPr lang="en-IE" sz="2600" dirty="0">
                <a:solidFill>
                  <a:schemeClr val="bg1"/>
                </a:solidFill>
                <a:latin typeface="Courier New" panose="02070309020205020404" pitchFamily="49" charset="0"/>
                <a:cs typeface="Courier New" panose="02070309020205020404" pitchFamily="49" charset="0"/>
              </a:rPr>
              <a:t>.</a:t>
            </a:r>
          </a:p>
          <a:p>
            <a:pPr lvl="1"/>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52625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E" sz="6600" dirty="0">
                <a:solidFill>
                  <a:schemeClr val="bg1"/>
                </a:solidFill>
              </a:rPr>
              <a:t>Python: Stacks and Queues </a:t>
            </a:r>
            <a:br>
              <a:rPr lang="en-IE" sz="6600" dirty="0">
                <a:solidFill>
                  <a:schemeClr val="bg1"/>
                </a:solidFill>
              </a:rPr>
            </a:br>
            <a:r>
              <a:rPr lang="en-IE" sz="6600" dirty="0">
                <a:solidFill>
                  <a:schemeClr val="bg1"/>
                </a:solidFill>
              </a:rPr>
              <a:t>(as an Array)</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5327618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Stacks</a:t>
            </a:r>
          </a:p>
        </p:txBody>
      </p:sp>
    </p:spTree>
    <p:extLst>
      <p:ext uri="{BB962C8B-B14F-4D97-AF65-F5344CB8AC3E}">
        <p14:creationId xmlns:p14="http://schemas.microsoft.com/office/powerpoint/2010/main" val="42491814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(Declaring)</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StackAsArray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Stack = [31,41,59,26,0,0,0]</a:t>
            </a: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StackTop</a:t>
            </a:r>
            <a:r>
              <a:rPr lang="en-IE" dirty="0">
                <a:solidFill>
                  <a:schemeClr val="bg1"/>
                </a:solidFill>
                <a:latin typeface="Courier New" panose="02070309020205020404" pitchFamily="49" charset="0"/>
                <a:cs typeface="Courier New" panose="02070309020205020404" pitchFamily="49" charset="0"/>
              </a:rPr>
              <a:t> =  3</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#END </a:t>
            </a:r>
            <a:r>
              <a:rPr lang="en-IE" dirty="0" err="1">
                <a:solidFill>
                  <a:schemeClr val="bg1"/>
                </a:solidFill>
                <a:latin typeface="Courier New" panose="02070309020205020404" pitchFamily="49" charset="0"/>
                <a:cs typeface="Courier New" panose="02070309020205020404" pitchFamily="49" charset="0"/>
              </a:rPr>
              <a:t>StackAsArray</a:t>
            </a:r>
            <a:r>
              <a:rPr lang="en-IE"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24890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a:t>
            </a:r>
            <a:r>
              <a:rPr lang="en-IE" dirty="0" err="1">
                <a:solidFill>
                  <a:schemeClr val="bg1"/>
                </a:solidFill>
              </a:rPr>
              <a:t>IsFull</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IsFull2():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 == </a:t>
            </a:r>
            <a:r>
              <a:rPr lang="en-IE" sz="2400" dirty="0" err="1">
                <a:solidFill>
                  <a:schemeClr val="bg1"/>
                </a:solidFill>
                <a:latin typeface="Courier New" panose="02070309020205020404" pitchFamily="49" charset="0"/>
                <a:cs typeface="Courier New" panose="02070309020205020404" pitchFamily="49" charset="0"/>
              </a:rPr>
              <a:t>MaxSize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IsFull2.</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31680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Structured Programming</a:t>
            </a:r>
            <a:endParaRPr lang="en-IE" dirty="0"/>
          </a:p>
        </p:txBody>
      </p:sp>
      <p:sp>
        <p:nvSpPr>
          <p:cNvPr id="3" name="Content Placeholder 2"/>
          <p:cNvSpPr>
            <a:spLocks noGrp="1"/>
          </p:cNvSpPr>
          <p:nvPr>
            <p:ph idx="1"/>
          </p:nvPr>
        </p:nvSpPr>
        <p:spPr/>
        <p:txBody>
          <a:bodyPr>
            <a:normAutofit fontScale="70000" lnSpcReduction="20000"/>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 PROGRAM Global and Local Variables</a:t>
            </a: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"This is a global variable"</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 = “Local copy of the global variable"</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global </a:t>
            </a:r>
            <a:r>
              <a:rPr lang="en-IE" sz="3200" dirty="0" err="1">
                <a:solidFill>
                  <a:schemeClr val="bg1"/>
                </a:solidFill>
                <a:latin typeface="Courier New" panose="02070309020205020404" pitchFamily="49" charset="0"/>
                <a:cs typeface="Courier New" panose="02070309020205020404" pitchFamily="49" charset="0"/>
              </a:rPr>
              <a:t>global_var</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MyMethod</a:t>
            </a: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err="1">
                <a:solidFill>
                  <a:schemeClr val="bg1"/>
                </a:solidFill>
                <a:latin typeface="Courier New" panose="02070309020205020404" pitchFamily="49" charset="0"/>
                <a:cs typeface="Courier New" panose="02070309020205020404" pitchFamily="49" charset="0"/>
              </a:rPr>
              <a:t>MyMethod</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print(</a:t>
            </a:r>
            <a:r>
              <a:rPr lang="en-IE" sz="3200" dirty="0" err="1">
                <a:solidFill>
                  <a:schemeClr val="bg1"/>
                </a:solidFill>
                <a:latin typeface="Courier New" panose="02070309020205020404" pitchFamily="49" charset="0"/>
                <a:cs typeface="Courier New" panose="02070309020205020404" pitchFamily="49" charset="0"/>
              </a:rPr>
              <a:t>global_var</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5663158" y="5301208"/>
            <a:ext cx="633670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This is a local copy of the global variable</a:t>
            </a:r>
          </a:p>
          <a:p>
            <a:pPr algn="ctr"/>
            <a:r>
              <a:rPr lang="en-IE" sz="2800" dirty="0"/>
              <a:t>This is a local copy of the global variable</a:t>
            </a:r>
          </a:p>
          <a:p>
            <a:pPr algn="ctr"/>
            <a:r>
              <a:rPr lang="en-IE" sz="2800" dirty="0"/>
              <a:t>This is a local copy of the global variable</a:t>
            </a:r>
          </a:p>
        </p:txBody>
      </p:sp>
    </p:spTree>
    <p:extLst>
      <p:ext uri="{BB962C8B-B14F-4D97-AF65-F5344CB8AC3E}">
        <p14:creationId xmlns:p14="http://schemas.microsoft.com/office/powerpoint/2010/main" val="3536358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a:t>
            </a:r>
            <a:r>
              <a:rPr lang="en-IE" dirty="0" err="1">
                <a:solidFill>
                  <a:schemeClr val="bg1"/>
                </a:solidFill>
              </a:rPr>
              <a:t>IsEmpty</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439460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(Push)</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Push(N):</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full")</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538426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(Pop)</a:t>
            </a:r>
          </a:p>
        </p:txBody>
      </p:sp>
      <p:sp>
        <p:nvSpPr>
          <p:cNvPr id="4" name="Content Placeholder 3"/>
          <p:cNvSpPr>
            <a:spLocks noGrp="1"/>
          </p:cNvSpPr>
          <p:nvPr>
            <p:ph idx="1"/>
          </p:nvPr>
        </p:nvSpPr>
        <p:spPr>
          <a:xfrm>
            <a:off x="609521" y="98072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Pop():</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408039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(Top)</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Top():</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Stack[</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ectangle 4"/>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840873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9384895" y="2198103"/>
            <a:ext cx="1318823"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StackTop</a:t>
            </a:r>
            <a:endParaRPr lang="en-US" sz="3200" cap="none" spc="0" dirty="0">
              <a:ln w="17780" cmpd="sng">
                <a:solidFill>
                  <a:srgbClr val="FFFFFF"/>
                </a:solidFill>
                <a:prstDash val="solid"/>
                <a:miter lim="800000"/>
              </a:ln>
              <a:solidFill>
                <a:schemeClr val="bg1"/>
              </a:solidFill>
            </a:endParaRPr>
          </a:p>
        </p:txBody>
      </p:sp>
      <p:sp>
        <p:nvSpPr>
          <p:cNvPr id="14" name="Down Arrow 13"/>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5" name="Down Arrow 14"/>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6" name="Rectangle 15"/>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17" name="Rounded Rectangle 16"/>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08420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Queues</a:t>
            </a:r>
          </a:p>
        </p:txBody>
      </p:sp>
    </p:spTree>
    <p:extLst>
      <p:ext uri="{BB962C8B-B14F-4D97-AF65-F5344CB8AC3E}">
        <p14:creationId xmlns:p14="http://schemas.microsoft.com/office/powerpoint/2010/main" val="1195582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(Declaring)</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QueueAsArray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Queue = [0,0,59,26,53,59,0]</a:t>
            </a: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QueueHead</a:t>
            </a:r>
            <a:r>
              <a:rPr lang="en-IE" dirty="0">
                <a:solidFill>
                  <a:schemeClr val="bg1"/>
                </a:solidFill>
                <a:latin typeface="Courier New" panose="02070309020205020404" pitchFamily="49" charset="0"/>
                <a:cs typeface="Courier New" panose="02070309020205020404" pitchFamily="49" charset="0"/>
              </a:rPr>
              <a:t> =  2</a:t>
            </a:r>
          </a:p>
          <a:p>
            <a:pPr marL="0" indent="0">
              <a:buNone/>
            </a:pPr>
            <a:r>
              <a:rPr lang="en-IE" dirty="0" err="1">
                <a:solidFill>
                  <a:schemeClr val="bg1"/>
                </a:solidFill>
                <a:latin typeface="Courier New" panose="02070309020205020404" pitchFamily="49" charset="0"/>
                <a:cs typeface="Courier New" panose="02070309020205020404" pitchFamily="49" charset="0"/>
              </a:rPr>
              <a:t>QueueTail</a:t>
            </a:r>
            <a:r>
              <a:rPr lang="en-IE" dirty="0">
                <a:solidFill>
                  <a:schemeClr val="bg1"/>
                </a:solidFill>
                <a:latin typeface="Courier New" panose="02070309020205020404" pitchFamily="49" charset="0"/>
                <a:cs typeface="Courier New" panose="02070309020205020404" pitchFamily="49" charset="0"/>
              </a:rPr>
              <a:t> =  5</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#END </a:t>
            </a:r>
            <a:r>
              <a:rPr lang="en-IE" dirty="0" err="1">
                <a:solidFill>
                  <a:schemeClr val="bg1"/>
                </a:solidFill>
                <a:latin typeface="Courier New" panose="02070309020205020404" pitchFamily="49" charset="0"/>
                <a:cs typeface="Courier New" panose="02070309020205020404" pitchFamily="49" charset="0"/>
              </a:rPr>
              <a:t>QueueAsArray</a:t>
            </a:r>
            <a:r>
              <a:rPr lang="en-IE"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7054248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a:t>
            </a:r>
            <a:r>
              <a:rPr lang="en-IE" dirty="0" err="1">
                <a:solidFill>
                  <a:schemeClr val="bg1"/>
                </a:solidFill>
              </a:rPr>
              <a:t>IsFull</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IsFull2():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+ 1 == </a:t>
            </a:r>
            <a:r>
              <a:rPr lang="en-IE" sz="2400" dirty="0" err="1">
                <a:solidFill>
                  <a:schemeClr val="bg1"/>
                </a:solidFill>
                <a:latin typeface="Courier New" panose="02070309020205020404" pitchFamily="49" charset="0"/>
                <a:cs typeface="Courier New" panose="02070309020205020404" pitchFamily="49" charset="0"/>
              </a:rPr>
              <a:t>MaxSize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IsFull2.</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42089695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a:t>
            </a:r>
            <a:r>
              <a:rPr lang="en-IE" dirty="0" err="1">
                <a:solidFill>
                  <a:schemeClr val="bg1"/>
                </a:solidFill>
              </a:rPr>
              <a:t>IsEmpty</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31654368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a:t>
            </a:r>
            <a:r>
              <a:rPr lang="en-IE" dirty="0" err="1">
                <a:solidFill>
                  <a:schemeClr val="bg1"/>
                </a:solidFill>
              </a:rPr>
              <a:t>AddToQ</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AddToQ</a:t>
            </a:r>
            <a:r>
              <a:rPr lang="en-IE" sz="2400" dirty="0">
                <a:solidFill>
                  <a:schemeClr val="bg1"/>
                </a:solidFill>
                <a:latin typeface="Courier New" panose="02070309020205020404" pitchFamily="49" charset="0"/>
                <a:cs typeface="Courier New" panose="02070309020205020404" pitchFamily="49" charset="0"/>
              </a:rPr>
              <a:t>(N):</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IsFull</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Queue is full")</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Queue[</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AddToQ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15502862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a:t>
            </a:r>
            <a:r>
              <a:rPr lang="en-IE" dirty="0" err="1">
                <a:solidFill>
                  <a:schemeClr val="bg1"/>
                </a:solidFill>
              </a:rPr>
              <a:t>DeleteFromQ</a:t>
            </a:r>
            <a:r>
              <a:rPr lang="en-IE" dirty="0">
                <a:solidFill>
                  <a:schemeClr val="bg1"/>
                </a:solidFill>
              </a:rPr>
              <a:t>)</a:t>
            </a:r>
          </a:p>
        </p:txBody>
      </p:sp>
      <p:sp>
        <p:nvSpPr>
          <p:cNvPr id="4" name="Content Placeholder 3"/>
          <p:cNvSpPr>
            <a:spLocks noGrp="1"/>
          </p:cNvSpPr>
          <p:nvPr>
            <p:ph idx="1"/>
          </p:nvPr>
        </p:nvSpPr>
        <p:spPr>
          <a:xfrm>
            <a:off x="478582" y="1124744"/>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IsEmpty</a:t>
            </a:r>
            <a:r>
              <a:rPr lang="en-IE" sz="2400" dirty="0">
                <a:solidFill>
                  <a:schemeClr val="bg1"/>
                </a:solidFill>
                <a:latin typeface="Courier New" panose="02070309020205020404" pitchFamily="49" charset="0"/>
                <a:cs typeface="Courier New" panose="02070309020205020404" pitchFamily="49" charset="0"/>
              </a:rPr>
              <a:t>() == True):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print("The Queue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Queue[</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DeleteFromQ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206514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File Management</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16294854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Queues</a:t>
            </a:r>
            <a:r>
              <a:rPr lang="en-IE" dirty="0">
                <a:solidFill>
                  <a:schemeClr val="bg1"/>
                </a:solidFill>
              </a:rPr>
              <a:t> (</a:t>
            </a:r>
            <a:r>
              <a:rPr lang="en-IE" dirty="0" err="1">
                <a:solidFill>
                  <a:schemeClr val="bg1"/>
                </a:solidFill>
              </a:rPr>
              <a:t>ClearQ</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p:txBody>
      </p:sp>
      <p:sp>
        <p:nvSpPr>
          <p:cNvPr id="2" name="Rectangle 1"/>
          <p:cNvSpPr/>
          <p:nvPr/>
        </p:nvSpPr>
        <p:spPr>
          <a:xfrm>
            <a:off x="8408737" y="3523864"/>
            <a:ext cx="252028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84087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876877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912881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p:cNvSpPr/>
          <p:nvPr/>
        </p:nvSpPr>
        <p:spPr>
          <a:xfrm>
            <a:off x="948885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p:cNvSpPr/>
          <p:nvPr/>
        </p:nvSpPr>
        <p:spPr>
          <a:xfrm>
            <a:off x="9848897" y="3523864"/>
            <a:ext cx="360040" cy="648072"/>
          </a:xfrm>
          <a:prstGeom prst="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p:cNvSpPr/>
          <p:nvPr/>
        </p:nvSpPr>
        <p:spPr>
          <a:xfrm>
            <a:off x="1020893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p:cNvSpPr/>
          <p:nvPr/>
        </p:nvSpPr>
        <p:spPr>
          <a:xfrm>
            <a:off x="10568977" y="3523864"/>
            <a:ext cx="360040" cy="6480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p:cNvSpPr/>
          <p:nvPr/>
        </p:nvSpPr>
        <p:spPr>
          <a:xfrm>
            <a:off x="9744384" y="2198103"/>
            <a:ext cx="599844"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Tail</a:t>
            </a:r>
            <a:endParaRPr lang="en-US" sz="3200" cap="none" spc="0" dirty="0">
              <a:ln w="17780" cmpd="sng">
                <a:solidFill>
                  <a:srgbClr val="FFFFFF"/>
                </a:solidFill>
                <a:prstDash val="solid"/>
                <a:miter lim="800000"/>
              </a:ln>
              <a:solidFill>
                <a:schemeClr val="bg1"/>
              </a:solidFill>
            </a:endParaRPr>
          </a:p>
        </p:txBody>
      </p:sp>
      <p:sp>
        <p:nvSpPr>
          <p:cNvPr id="16" name="Down Arrow 15"/>
          <p:cNvSpPr/>
          <p:nvPr/>
        </p:nvSpPr>
        <p:spPr>
          <a:xfrm>
            <a:off x="9839622" y="2731776"/>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7" name="Down Arrow 16"/>
          <p:cNvSpPr/>
          <p:nvPr/>
        </p:nvSpPr>
        <p:spPr>
          <a:xfrm rot="10800000">
            <a:off x="10785001" y="4243944"/>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
        <p:nvSpPr>
          <p:cNvPr id="18" name="Rectangle 17"/>
          <p:cNvSpPr/>
          <p:nvPr/>
        </p:nvSpPr>
        <p:spPr>
          <a:xfrm>
            <a:off x="10343678" y="4983559"/>
            <a:ext cx="1205586" cy="461665"/>
          </a:xfrm>
          <a:prstGeom prst="rect">
            <a:avLst/>
          </a:prstGeom>
          <a:noFill/>
          <a:ln>
            <a:noFill/>
          </a:ln>
        </p:spPr>
        <p:txBody>
          <a:bodyPr wrap="none" lIns="91440" tIns="45720" rIns="91440" bIns="45720">
            <a:spAutoFit/>
          </a:bodyPr>
          <a:lstStyle/>
          <a:p>
            <a:pPr algn="ctr"/>
            <a:r>
              <a:rPr lang="en-US" sz="2400" cap="none" spc="0" dirty="0" err="1">
                <a:ln w="17780" cmpd="sng">
                  <a:solidFill>
                    <a:srgbClr val="FFFFFF"/>
                  </a:solidFill>
                  <a:prstDash val="solid"/>
                  <a:miter lim="800000"/>
                </a:ln>
                <a:solidFill>
                  <a:schemeClr val="bg1"/>
                </a:solidFill>
              </a:rPr>
              <a:t>MaxSize</a:t>
            </a:r>
            <a:endParaRPr lang="en-US" sz="3200" cap="none" spc="0" dirty="0">
              <a:ln w="17780" cmpd="sng">
                <a:solidFill>
                  <a:srgbClr val="FFFFFF"/>
                </a:solidFill>
                <a:prstDash val="solid"/>
                <a:miter lim="800000"/>
              </a:ln>
              <a:solidFill>
                <a:schemeClr val="bg1"/>
              </a:solidFill>
            </a:endParaRPr>
          </a:p>
        </p:txBody>
      </p:sp>
      <p:sp>
        <p:nvSpPr>
          <p:cNvPr id="20" name="Rounded Rectangle 19"/>
          <p:cNvSpPr/>
          <p:nvPr/>
        </p:nvSpPr>
        <p:spPr>
          <a:xfrm>
            <a:off x="7751390" y="1700808"/>
            <a:ext cx="4248472" cy="432048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Rectangle 18"/>
          <p:cNvSpPr/>
          <p:nvPr/>
        </p:nvSpPr>
        <p:spPr>
          <a:xfrm>
            <a:off x="8544039" y="2175247"/>
            <a:ext cx="840295" cy="461665"/>
          </a:xfrm>
          <a:prstGeom prst="rect">
            <a:avLst/>
          </a:prstGeom>
          <a:noFill/>
          <a:ln>
            <a:noFill/>
          </a:ln>
        </p:spPr>
        <p:txBody>
          <a:bodyPr wrap="none" lIns="91440" tIns="45720" rIns="91440" bIns="45720">
            <a:spAutoFit/>
          </a:bodyPr>
          <a:lstStyle/>
          <a:p>
            <a:pPr algn="ctr"/>
            <a:r>
              <a:rPr lang="en-US" sz="2400" cap="none" spc="0" dirty="0">
                <a:ln w="17780" cmpd="sng">
                  <a:solidFill>
                    <a:srgbClr val="FFFFFF"/>
                  </a:solidFill>
                  <a:prstDash val="solid"/>
                  <a:miter lim="800000"/>
                </a:ln>
                <a:solidFill>
                  <a:schemeClr val="bg1"/>
                </a:solidFill>
              </a:rPr>
              <a:t>Head</a:t>
            </a:r>
            <a:endParaRPr lang="en-US" sz="3200" cap="none" spc="0" dirty="0">
              <a:ln w="17780" cmpd="sng">
                <a:solidFill>
                  <a:srgbClr val="FFFFFF"/>
                </a:solidFill>
                <a:prstDash val="solid"/>
                <a:miter lim="800000"/>
              </a:ln>
              <a:solidFill>
                <a:schemeClr val="bg1"/>
              </a:solidFill>
            </a:endParaRPr>
          </a:p>
        </p:txBody>
      </p:sp>
      <p:sp>
        <p:nvSpPr>
          <p:cNvPr id="21" name="Down Arrow 20"/>
          <p:cNvSpPr/>
          <p:nvPr/>
        </p:nvSpPr>
        <p:spPr>
          <a:xfrm>
            <a:off x="8759502" y="2708920"/>
            <a:ext cx="396044" cy="720080"/>
          </a:xfrm>
          <a:prstGeom prst="down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100">
              <a:solidFill>
                <a:schemeClr val="bg1"/>
              </a:solidFill>
            </a:endParaRPr>
          </a:p>
        </p:txBody>
      </p:sp>
    </p:spTree>
    <p:extLst>
      <p:ext uri="{BB962C8B-B14F-4D97-AF65-F5344CB8AC3E}">
        <p14:creationId xmlns:p14="http://schemas.microsoft.com/office/powerpoint/2010/main" val="37065560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Circular Queues</a:t>
            </a:r>
          </a:p>
        </p:txBody>
      </p:sp>
    </p:spTree>
    <p:extLst>
      <p:ext uri="{BB962C8B-B14F-4D97-AF65-F5344CB8AC3E}">
        <p14:creationId xmlns:p14="http://schemas.microsoft.com/office/powerpoint/2010/main" val="27998365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Circular Queues</a:t>
            </a:r>
            <a:r>
              <a:rPr lang="en-IE" dirty="0">
                <a:solidFill>
                  <a:schemeClr val="bg1"/>
                </a:solidFill>
              </a:rPr>
              <a:t> (Declaring)</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dirty="0">
                <a:solidFill>
                  <a:schemeClr val="bg1"/>
                </a:solidFill>
                <a:latin typeface="Courier New" panose="02070309020205020404" pitchFamily="49" charset="0"/>
                <a:cs typeface="Courier New" panose="02070309020205020404" pitchFamily="49" charset="0"/>
              </a:rPr>
              <a:t># PROGRAM </a:t>
            </a:r>
            <a:r>
              <a:rPr lang="en-IE" dirty="0" err="1">
                <a:solidFill>
                  <a:schemeClr val="bg1"/>
                </a:solidFill>
                <a:latin typeface="Courier New" panose="02070309020205020404" pitchFamily="49" charset="0"/>
                <a:cs typeface="Courier New" panose="02070309020205020404" pitchFamily="49" charset="0"/>
              </a:rPr>
              <a:t>CQueueAsArray</a:t>
            </a:r>
            <a:r>
              <a:rPr lang="en-IE" dirty="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Queue = [0,0,59,26,53,59,0]</a:t>
            </a:r>
          </a:p>
          <a:p>
            <a:pPr marL="0" indent="0">
              <a:buNone/>
            </a:pPr>
            <a:r>
              <a:rPr lang="en-IE" dirty="0" err="1">
                <a:solidFill>
                  <a:schemeClr val="bg1"/>
                </a:solidFill>
                <a:latin typeface="Courier New" panose="02070309020205020404" pitchFamily="49" charset="0"/>
                <a:cs typeface="Courier New" panose="02070309020205020404" pitchFamily="49" charset="0"/>
              </a:rPr>
              <a:t>MaxSize</a:t>
            </a:r>
            <a:r>
              <a:rPr lang="en-IE" dirty="0">
                <a:solidFill>
                  <a:schemeClr val="bg1"/>
                </a:solidFill>
                <a:latin typeface="Courier New" panose="02070309020205020404" pitchFamily="49" charset="0"/>
                <a:cs typeface="Courier New" panose="02070309020205020404" pitchFamily="49" charset="0"/>
              </a:rPr>
              <a:t> = 7</a:t>
            </a:r>
          </a:p>
          <a:p>
            <a:pPr marL="0" indent="0">
              <a:buNone/>
            </a:pPr>
            <a:r>
              <a:rPr lang="en-IE" dirty="0" err="1">
                <a:solidFill>
                  <a:schemeClr val="bg1"/>
                </a:solidFill>
                <a:latin typeface="Courier New" panose="02070309020205020404" pitchFamily="49" charset="0"/>
                <a:cs typeface="Courier New" panose="02070309020205020404" pitchFamily="49" charset="0"/>
              </a:rPr>
              <a:t>QueueHead</a:t>
            </a:r>
            <a:r>
              <a:rPr lang="en-IE" dirty="0">
                <a:solidFill>
                  <a:schemeClr val="bg1"/>
                </a:solidFill>
                <a:latin typeface="Courier New" panose="02070309020205020404" pitchFamily="49" charset="0"/>
                <a:cs typeface="Courier New" panose="02070309020205020404" pitchFamily="49" charset="0"/>
              </a:rPr>
              <a:t> =  2</a:t>
            </a:r>
          </a:p>
          <a:p>
            <a:pPr marL="0" indent="0">
              <a:buNone/>
            </a:pPr>
            <a:r>
              <a:rPr lang="en-IE" dirty="0" err="1">
                <a:solidFill>
                  <a:schemeClr val="bg1"/>
                </a:solidFill>
                <a:latin typeface="Courier New" panose="02070309020205020404" pitchFamily="49" charset="0"/>
                <a:cs typeface="Courier New" panose="02070309020205020404" pitchFamily="49" charset="0"/>
              </a:rPr>
              <a:t>QueueTail</a:t>
            </a:r>
            <a:r>
              <a:rPr lang="en-IE" dirty="0">
                <a:solidFill>
                  <a:schemeClr val="bg1"/>
                </a:solidFill>
                <a:latin typeface="Courier New" panose="02070309020205020404" pitchFamily="49" charset="0"/>
                <a:cs typeface="Courier New" panose="02070309020205020404" pitchFamily="49" charset="0"/>
              </a:rPr>
              <a:t> =  5</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#END </a:t>
            </a:r>
            <a:r>
              <a:rPr lang="en-IE" dirty="0" err="1">
                <a:solidFill>
                  <a:schemeClr val="bg1"/>
                </a:solidFill>
                <a:latin typeface="Courier New" panose="02070309020205020404" pitchFamily="49" charset="0"/>
                <a:cs typeface="Courier New" panose="02070309020205020404" pitchFamily="49" charset="0"/>
              </a:rPr>
              <a:t>CQueueAsArray</a:t>
            </a:r>
            <a:r>
              <a:rPr lang="en-IE"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962851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21" y="341784"/>
            <a:ext cx="10971372" cy="1143000"/>
          </a:xfrm>
        </p:spPr>
        <p:txBody>
          <a:bodyPr/>
          <a:lstStyle/>
          <a:p>
            <a:r>
              <a:rPr lang="en-GB" dirty="0">
                <a:solidFill>
                  <a:schemeClr val="bg1"/>
                </a:solidFill>
              </a:rPr>
              <a:t>Circular Queues</a:t>
            </a:r>
            <a:r>
              <a:rPr lang="en-IE" dirty="0">
                <a:solidFill>
                  <a:schemeClr val="bg1"/>
                </a:solidFill>
              </a:rPr>
              <a:t> (</a:t>
            </a:r>
            <a:r>
              <a:rPr lang="en-IE" dirty="0" err="1">
                <a:solidFill>
                  <a:schemeClr val="bg1"/>
                </a:solidFill>
              </a:rPr>
              <a:t>IsFull</a:t>
            </a:r>
            <a:r>
              <a:rPr lang="en-IE" dirty="0">
                <a:solidFill>
                  <a:schemeClr val="bg1"/>
                </a:solidFill>
              </a:rPr>
              <a:t>)</a:t>
            </a:r>
          </a:p>
        </p:txBody>
      </p:sp>
      <p:sp>
        <p:nvSpPr>
          <p:cNvPr id="4" name="Content Placeholder 3"/>
          <p:cNvSpPr>
            <a:spLocks noGrp="1"/>
          </p:cNvSpPr>
          <p:nvPr>
            <p:ph idx="1"/>
          </p:nvPr>
        </p:nvSpPr>
        <p:spPr>
          <a:xfrm>
            <a:off x="524434" y="991269"/>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IsFull2():</a:t>
            </a:r>
          </a:p>
          <a:p>
            <a:pPr marL="0" indent="0">
              <a:buNone/>
            </a:pP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QueueTail</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return(</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r>
              <a:rPr lang="en-IE" sz="2200" dirty="0">
                <a:solidFill>
                  <a:schemeClr val="bg1"/>
                </a:solidFill>
                <a:latin typeface="Courier New" panose="02070309020205020404" pitchFamily="49" charset="0"/>
                <a:cs typeface="Courier New" panose="02070309020205020404" pitchFamily="49" charset="0"/>
              </a:rPr>
              <a:t>)</a:t>
            </a:r>
          </a:p>
          <a:p>
            <a:pPr marL="0" indent="0">
              <a:buNone/>
            </a:pP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#END IsFull2.</a:t>
            </a:r>
          </a:p>
        </p:txBody>
      </p:sp>
      <p:sp>
        <p:nvSpPr>
          <p:cNvPr id="22" name="Oval 21"/>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3" name="Oval 22"/>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24" name="Straight Connector 23"/>
          <p:cNvCxnSpPr>
            <a:stCxn id="23"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22"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3" idx="7"/>
            <a:endCxn id="22"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3" idx="5"/>
            <a:endCxn id="22"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3" idx="4"/>
            <a:endCxn id="22"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3" idx="3"/>
            <a:endCxn id="22"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3" idx="2"/>
            <a:endCxn id="22"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697011" y="2801833"/>
            <a:ext cx="367408" cy="523220"/>
          </a:xfrm>
          <a:prstGeom prst="rect">
            <a:avLst/>
          </a:prstGeom>
          <a:noFill/>
        </p:spPr>
        <p:txBody>
          <a:bodyPr wrap="none" rtlCol="0">
            <a:spAutoFit/>
          </a:bodyPr>
          <a:lstStyle/>
          <a:p>
            <a:r>
              <a:rPr lang="en-IE" sz="2800" dirty="0">
                <a:solidFill>
                  <a:schemeClr val="bg1"/>
                </a:solidFill>
              </a:rPr>
              <a:t>0</a:t>
            </a:r>
            <a:endParaRPr lang="en-IE" dirty="0">
              <a:solidFill>
                <a:schemeClr val="bg1"/>
              </a:solidFill>
            </a:endParaRPr>
          </a:p>
        </p:txBody>
      </p:sp>
      <p:sp>
        <p:nvSpPr>
          <p:cNvPr id="33" name="TextBox 32"/>
          <p:cNvSpPr txBox="1"/>
          <p:nvPr/>
        </p:nvSpPr>
        <p:spPr>
          <a:xfrm>
            <a:off x="11632454" y="3790781"/>
            <a:ext cx="367408" cy="523220"/>
          </a:xfrm>
          <a:prstGeom prst="rect">
            <a:avLst/>
          </a:prstGeom>
          <a:noFill/>
        </p:spPr>
        <p:txBody>
          <a:bodyPr wrap="none" rtlCol="0">
            <a:spAutoFit/>
          </a:bodyPr>
          <a:lstStyle/>
          <a:p>
            <a:r>
              <a:rPr lang="en-IE" sz="2800" dirty="0">
                <a:solidFill>
                  <a:schemeClr val="bg1"/>
                </a:solidFill>
              </a:rPr>
              <a:t>1</a:t>
            </a:r>
            <a:endParaRPr lang="en-IE" dirty="0">
              <a:solidFill>
                <a:schemeClr val="bg1"/>
              </a:solidFill>
            </a:endParaRPr>
          </a:p>
        </p:txBody>
      </p:sp>
      <p:sp>
        <p:nvSpPr>
          <p:cNvPr id="34" name="TextBox 33"/>
          <p:cNvSpPr txBox="1"/>
          <p:nvPr/>
        </p:nvSpPr>
        <p:spPr>
          <a:xfrm>
            <a:off x="11625086" y="5230941"/>
            <a:ext cx="367408" cy="523220"/>
          </a:xfrm>
          <a:prstGeom prst="rect">
            <a:avLst/>
          </a:prstGeom>
          <a:noFill/>
        </p:spPr>
        <p:txBody>
          <a:bodyPr wrap="none" rtlCol="0">
            <a:spAutoFit/>
          </a:bodyPr>
          <a:lstStyle/>
          <a:p>
            <a:r>
              <a:rPr lang="en-IE" sz="2800" dirty="0">
                <a:solidFill>
                  <a:schemeClr val="bg1"/>
                </a:solidFill>
              </a:rPr>
              <a:t>2</a:t>
            </a:r>
            <a:endParaRPr lang="en-IE" dirty="0">
              <a:solidFill>
                <a:schemeClr val="bg1"/>
              </a:solidFill>
            </a:endParaRPr>
          </a:p>
        </p:txBody>
      </p:sp>
      <p:sp>
        <p:nvSpPr>
          <p:cNvPr id="35" name="TextBox 34"/>
          <p:cNvSpPr txBox="1"/>
          <p:nvPr/>
        </p:nvSpPr>
        <p:spPr>
          <a:xfrm>
            <a:off x="10624342" y="6239053"/>
            <a:ext cx="367408" cy="523220"/>
          </a:xfrm>
          <a:prstGeom prst="rect">
            <a:avLst/>
          </a:prstGeom>
          <a:noFill/>
        </p:spPr>
        <p:txBody>
          <a:bodyPr wrap="none" rtlCol="0">
            <a:spAutoFit/>
          </a:bodyPr>
          <a:lstStyle/>
          <a:p>
            <a:r>
              <a:rPr lang="en-IE" sz="2800" dirty="0">
                <a:solidFill>
                  <a:schemeClr val="bg1"/>
                </a:solidFill>
              </a:rPr>
              <a:t>3</a:t>
            </a:r>
            <a:endParaRPr lang="en-IE" dirty="0">
              <a:solidFill>
                <a:schemeClr val="bg1"/>
              </a:solidFill>
            </a:endParaRPr>
          </a:p>
        </p:txBody>
      </p:sp>
      <p:sp>
        <p:nvSpPr>
          <p:cNvPr id="36" name="TextBox 35"/>
          <p:cNvSpPr txBox="1"/>
          <p:nvPr/>
        </p:nvSpPr>
        <p:spPr>
          <a:xfrm>
            <a:off x="9256190" y="6167045"/>
            <a:ext cx="367408" cy="523220"/>
          </a:xfrm>
          <a:prstGeom prst="rect">
            <a:avLst/>
          </a:prstGeom>
          <a:noFill/>
        </p:spPr>
        <p:txBody>
          <a:bodyPr wrap="none" rtlCol="0">
            <a:spAutoFit/>
          </a:bodyPr>
          <a:lstStyle/>
          <a:p>
            <a:r>
              <a:rPr lang="en-IE" sz="2800" dirty="0">
                <a:solidFill>
                  <a:schemeClr val="bg1"/>
                </a:solidFill>
              </a:rPr>
              <a:t>4</a:t>
            </a:r>
            <a:endParaRPr lang="en-IE" dirty="0">
              <a:solidFill>
                <a:schemeClr val="bg1"/>
              </a:solidFill>
            </a:endParaRPr>
          </a:p>
        </p:txBody>
      </p:sp>
      <p:sp>
        <p:nvSpPr>
          <p:cNvPr id="37" name="TextBox 36"/>
          <p:cNvSpPr txBox="1"/>
          <p:nvPr/>
        </p:nvSpPr>
        <p:spPr>
          <a:xfrm>
            <a:off x="8248078" y="5158933"/>
            <a:ext cx="367408" cy="523220"/>
          </a:xfrm>
          <a:prstGeom prst="rect">
            <a:avLst/>
          </a:prstGeom>
          <a:noFill/>
        </p:spPr>
        <p:txBody>
          <a:bodyPr wrap="none" rtlCol="0">
            <a:spAutoFit/>
          </a:bodyPr>
          <a:lstStyle/>
          <a:p>
            <a:r>
              <a:rPr lang="en-IE" sz="2800" dirty="0">
                <a:solidFill>
                  <a:schemeClr val="bg1"/>
                </a:solidFill>
              </a:rPr>
              <a:t>5</a:t>
            </a:r>
            <a:endParaRPr lang="en-IE" dirty="0">
              <a:solidFill>
                <a:schemeClr val="bg1"/>
              </a:solidFill>
            </a:endParaRPr>
          </a:p>
        </p:txBody>
      </p:sp>
      <p:sp>
        <p:nvSpPr>
          <p:cNvPr id="38" name="TextBox 37"/>
          <p:cNvSpPr txBox="1"/>
          <p:nvPr/>
        </p:nvSpPr>
        <p:spPr>
          <a:xfrm>
            <a:off x="8240710" y="3665929"/>
            <a:ext cx="367408" cy="523220"/>
          </a:xfrm>
          <a:prstGeom prst="rect">
            <a:avLst/>
          </a:prstGeom>
          <a:noFill/>
        </p:spPr>
        <p:txBody>
          <a:bodyPr wrap="none" rtlCol="0">
            <a:spAutoFit/>
          </a:bodyPr>
          <a:lstStyle/>
          <a:p>
            <a:r>
              <a:rPr lang="en-IE" sz="2800" dirty="0">
                <a:solidFill>
                  <a:schemeClr val="bg1"/>
                </a:solidFill>
              </a:rPr>
              <a:t>6</a:t>
            </a:r>
            <a:endParaRPr lang="en-IE" dirty="0">
              <a:solidFill>
                <a:schemeClr val="bg1"/>
              </a:solidFill>
            </a:endParaRPr>
          </a:p>
        </p:txBody>
      </p:sp>
      <p:sp>
        <p:nvSpPr>
          <p:cNvPr id="39" name="TextBox 38"/>
          <p:cNvSpPr txBox="1"/>
          <p:nvPr/>
        </p:nvSpPr>
        <p:spPr>
          <a:xfrm>
            <a:off x="9112174" y="2801833"/>
            <a:ext cx="367408" cy="523220"/>
          </a:xfrm>
          <a:prstGeom prst="rect">
            <a:avLst/>
          </a:prstGeom>
          <a:noFill/>
        </p:spPr>
        <p:txBody>
          <a:bodyPr wrap="none" rtlCol="0">
            <a:spAutoFit/>
          </a:bodyPr>
          <a:lstStyle/>
          <a:p>
            <a:r>
              <a:rPr lang="en-IE" sz="2800" dirty="0">
                <a:solidFill>
                  <a:schemeClr val="bg1"/>
                </a:solidFill>
              </a:rPr>
              <a:t>7</a:t>
            </a:r>
            <a:endParaRPr lang="en-IE" dirty="0">
              <a:solidFill>
                <a:schemeClr val="bg1"/>
              </a:solidFill>
            </a:endParaRPr>
          </a:p>
        </p:txBody>
      </p:sp>
      <p:sp>
        <p:nvSpPr>
          <p:cNvPr id="40" name="TextBox 39"/>
          <p:cNvSpPr txBox="1"/>
          <p:nvPr/>
        </p:nvSpPr>
        <p:spPr>
          <a:xfrm>
            <a:off x="10336310" y="3377897"/>
            <a:ext cx="550151" cy="523220"/>
          </a:xfrm>
          <a:prstGeom prst="rect">
            <a:avLst/>
          </a:prstGeom>
          <a:noFill/>
        </p:spPr>
        <p:txBody>
          <a:bodyPr wrap="none" rtlCol="0">
            <a:spAutoFit/>
          </a:bodyPr>
          <a:lstStyle/>
          <a:p>
            <a:r>
              <a:rPr lang="en-IE" sz="2800" dirty="0"/>
              <a:t>43</a:t>
            </a:r>
            <a:endParaRPr lang="en-IE" dirty="0"/>
          </a:p>
        </p:txBody>
      </p:sp>
      <p:sp>
        <p:nvSpPr>
          <p:cNvPr id="41" name="TextBox 40"/>
          <p:cNvSpPr txBox="1"/>
          <p:nvPr/>
        </p:nvSpPr>
        <p:spPr>
          <a:xfrm>
            <a:off x="11056390" y="4006805"/>
            <a:ext cx="550151" cy="523220"/>
          </a:xfrm>
          <a:prstGeom prst="rect">
            <a:avLst/>
          </a:prstGeom>
          <a:noFill/>
        </p:spPr>
        <p:txBody>
          <a:bodyPr wrap="none" rtlCol="0">
            <a:spAutoFit/>
          </a:bodyPr>
          <a:lstStyle/>
          <a:p>
            <a:r>
              <a:rPr lang="en-IE" sz="2800" dirty="0"/>
              <a:t>12</a:t>
            </a:r>
            <a:endParaRPr lang="en-IE" dirty="0"/>
          </a:p>
        </p:txBody>
      </p:sp>
      <p:sp>
        <p:nvSpPr>
          <p:cNvPr id="42" name="TextBox 41"/>
          <p:cNvSpPr txBox="1"/>
          <p:nvPr/>
        </p:nvSpPr>
        <p:spPr>
          <a:xfrm>
            <a:off x="11010295" y="4942909"/>
            <a:ext cx="550151" cy="523220"/>
          </a:xfrm>
          <a:prstGeom prst="rect">
            <a:avLst/>
          </a:prstGeom>
          <a:noFill/>
        </p:spPr>
        <p:txBody>
          <a:bodyPr wrap="none" rtlCol="0">
            <a:spAutoFit/>
          </a:bodyPr>
          <a:lstStyle/>
          <a:p>
            <a:r>
              <a:rPr lang="en-IE" sz="2800" dirty="0"/>
              <a:t>35</a:t>
            </a:r>
            <a:endParaRPr lang="en-IE" dirty="0"/>
          </a:p>
        </p:txBody>
      </p:sp>
      <p:sp>
        <p:nvSpPr>
          <p:cNvPr id="43" name="TextBox 42"/>
          <p:cNvSpPr txBox="1"/>
          <p:nvPr/>
        </p:nvSpPr>
        <p:spPr>
          <a:xfrm>
            <a:off x="10336310" y="5682153"/>
            <a:ext cx="550151" cy="523220"/>
          </a:xfrm>
          <a:prstGeom prst="rect">
            <a:avLst/>
          </a:prstGeom>
          <a:noFill/>
        </p:spPr>
        <p:txBody>
          <a:bodyPr wrap="none" rtlCol="0">
            <a:spAutoFit/>
          </a:bodyPr>
          <a:lstStyle/>
          <a:p>
            <a:r>
              <a:rPr lang="en-IE" sz="2800" dirty="0"/>
              <a:t>99</a:t>
            </a:r>
            <a:endParaRPr lang="en-IE" dirty="0"/>
          </a:p>
        </p:txBody>
      </p:sp>
      <p:sp>
        <p:nvSpPr>
          <p:cNvPr id="44" name="TextBox 43"/>
          <p:cNvSpPr txBox="1"/>
          <p:nvPr/>
        </p:nvSpPr>
        <p:spPr>
          <a:xfrm>
            <a:off x="9400206" y="5662989"/>
            <a:ext cx="550151" cy="523220"/>
          </a:xfrm>
          <a:prstGeom prst="rect">
            <a:avLst/>
          </a:prstGeom>
          <a:noFill/>
        </p:spPr>
        <p:txBody>
          <a:bodyPr wrap="none" rtlCol="0">
            <a:spAutoFit/>
          </a:bodyPr>
          <a:lstStyle/>
          <a:p>
            <a:r>
              <a:rPr lang="en-IE" sz="2800" dirty="0"/>
              <a:t>22</a:t>
            </a:r>
            <a:endParaRPr lang="en-IE" dirty="0"/>
          </a:p>
        </p:txBody>
      </p:sp>
      <p:sp>
        <p:nvSpPr>
          <p:cNvPr id="45" name="Rounded Rectangle 44"/>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1292710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21" y="341784"/>
            <a:ext cx="10971372" cy="1143000"/>
          </a:xfrm>
        </p:spPr>
        <p:txBody>
          <a:bodyPr/>
          <a:lstStyle/>
          <a:p>
            <a:r>
              <a:rPr lang="en-GB" dirty="0">
                <a:solidFill>
                  <a:schemeClr val="bg1"/>
                </a:solidFill>
              </a:rPr>
              <a:t>Circular Queues</a:t>
            </a:r>
            <a:r>
              <a:rPr lang="en-IE" dirty="0">
                <a:solidFill>
                  <a:schemeClr val="bg1"/>
                </a:solidFill>
              </a:rPr>
              <a:t> (</a:t>
            </a:r>
            <a:r>
              <a:rPr lang="en-IE" dirty="0" err="1">
                <a:solidFill>
                  <a:schemeClr val="bg1"/>
                </a:solidFill>
              </a:rPr>
              <a:t>IsEmpty</a:t>
            </a:r>
            <a:r>
              <a:rPr lang="en-IE" dirty="0">
                <a:solidFill>
                  <a:schemeClr val="bg1"/>
                </a:solidFill>
              </a:rPr>
              <a:t>)</a:t>
            </a:r>
          </a:p>
        </p:txBody>
      </p:sp>
      <p:sp>
        <p:nvSpPr>
          <p:cNvPr id="4" name="Content Placeholder 3"/>
          <p:cNvSpPr>
            <a:spLocks noGrp="1"/>
          </p:cNvSpPr>
          <p:nvPr>
            <p:ph idx="1"/>
          </p:nvPr>
        </p:nvSpPr>
        <p:spPr>
          <a:xfrm>
            <a:off x="524434" y="1423317"/>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IsEmpty2():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IsEmpty2.</a:t>
            </a:r>
          </a:p>
        </p:txBody>
      </p:sp>
      <p:sp>
        <p:nvSpPr>
          <p:cNvPr id="22" name="Oval 21"/>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3" name="Oval 22"/>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24" name="Straight Connector 23"/>
          <p:cNvCxnSpPr>
            <a:stCxn id="23"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endCxn id="22"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3" idx="7"/>
            <a:endCxn id="22"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3" idx="5"/>
            <a:endCxn id="22"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3" idx="4"/>
            <a:endCxn id="22"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23" idx="3"/>
            <a:endCxn id="22"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3" idx="2"/>
            <a:endCxn id="22"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697011" y="2801833"/>
            <a:ext cx="367408" cy="523220"/>
          </a:xfrm>
          <a:prstGeom prst="rect">
            <a:avLst/>
          </a:prstGeom>
          <a:noFill/>
        </p:spPr>
        <p:txBody>
          <a:bodyPr wrap="none" rtlCol="0">
            <a:spAutoFit/>
          </a:bodyPr>
          <a:lstStyle/>
          <a:p>
            <a:r>
              <a:rPr lang="en-IE" sz="2800" dirty="0">
                <a:solidFill>
                  <a:schemeClr val="bg1"/>
                </a:solidFill>
              </a:rPr>
              <a:t>0</a:t>
            </a:r>
            <a:endParaRPr lang="en-IE" dirty="0">
              <a:solidFill>
                <a:schemeClr val="bg1"/>
              </a:solidFill>
            </a:endParaRPr>
          </a:p>
        </p:txBody>
      </p:sp>
      <p:sp>
        <p:nvSpPr>
          <p:cNvPr id="33" name="TextBox 32"/>
          <p:cNvSpPr txBox="1"/>
          <p:nvPr/>
        </p:nvSpPr>
        <p:spPr>
          <a:xfrm>
            <a:off x="11632454" y="3790781"/>
            <a:ext cx="367408" cy="523220"/>
          </a:xfrm>
          <a:prstGeom prst="rect">
            <a:avLst/>
          </a:prstGeom>
          <a:noFill/>
        </p:spPr>
        <p:txBody>
          <a:bodyPr wrap="none" rtlCol="0">
            <a:spAutoFit/>
          </a:bodyPr>
          <a:lstStyle/>
          <a:p>
            <a:r>
              <a:rPr lang="en-IE" sz="2800" dirty="0">
                <a:solidFill>
                  <a:schemeClr val="bg1"/>
                </a:solidFill>
              </a:rPr>
              <a:t>1</a:t>
            </a:r>
            <a:endParaRPr lang="en-IE" dirty="0">
              <a:solidFill>
                <a:schemeClr val="bg1"/>
              </a:solidFill>
            </a:endParaRPr>
          </a:p>
        </p:txBody>
      </p:sp>
      <p:sp>
        <p:nvSpPr>
          <p:cNvPr id="34" name="TextBox 33"/>
          <p:cNvSpPr txBox="1"/>
          <p:nvPr/>
        </p:nvSpPr>
        <p:spPr>
          <a:xfrm>
            <a:off x="11625086" y="5230941"/>
            <a:ext cx="367408" cy="523220"/>
          </a:xfrm>
          <a:prstGeom prst="rect">
            <a:avLst/>
          </a:prstGeom>
          <a:noFill/>
        </p:spPr>
        <p:txBody>
          <a:bodyPr wrap="none" rtlCol="0">
            <a:spAutoFit/>
          </a:bodyPr>
          <a:lstStyle/>
          <a:p>
            <a:r>
              <a:rPr lang="en-IE" sz="2800" dirty="0">
                <a:solidFill>
                  <a:schemeClr val="bg1"/>
                </a:solidFill>
              </a:rPr>
              <a:t>2</a:t>
            </a:r>
            <a:endParaRPr lang="en-IE" dirty="0">
              <a:solidFill>
                <a:schemeClr val="bg1"/>
              </a:solidFill>
            </a:endParaRPr>
          </a:p>
        </p:txBody>
      </p:sp>
      <p:sp>
        <p:nvSpPr>
          <p:cNvPr id="35" name="TextBox 34"/>
          <p:cNvSpPr txBox="1"/>
          <p:nvPr/>
        </p:nvSpPr>
        <p:spPr>
          <a:xfrm>
            <a:off x="10624342" y="6239053"/>
            <a:ext cx="367408" cy="523220"/>
          </a:xfrm>
          <a:prstGeom prst="rect">
            <a:avLst/>
          </a:prstGeom>
          <a:noFill/>
        </p:spPr>
        <p:txBody>
          <a:bodyPr wrap="none" rtlCol="0">
            <a:spAutoFit/>
          </a:bodyPr>
          <a:lstStyle/>
          <a:p>
            <a:r>
              <a:rPr lang="en-IE" sz="2800" dirty="0">
                <a:solidFill>
                  <a:schemeClr val="bg1"/>
                </a:solidFill>
              </a:rPr>
              <a:t>3</a:t>
            </a:r>
            <a:endParaRPr lang="en-IE" dirty="0">
              <a:solidFill>
                <a:schemeClr val="bg1"/>
              </a:solidFill>
            </a:endParaRPr>
          </a:p>
        </p:txBody>
      </p:sp>
      <p:sp>
        <p:nvSpPr>
          <p:cNvPr id="36" name="TextBox 35"/>
          <p:cNvSpPr txBox="1"/>
          <p:nvPr/>
        </p:nvSpPr>
        <p:spPr>
          <a:xfrm>
            <a:off x="9256190" y="6167045"/>
            <a:ext cx="367408" cy="523220"/>
          </a:xfrm>
          <a:prstGeom prst="rect">
            <a:avLst/>
          </a:prstGeom>
          <a:noFill/>
        </p:spPr>
        <p:txBody>
          <a:bodyPr wrap="none" rtlCol="0">
            <a:spAutoFit/>
          </a:bodyPr>
          <a:lstStyle/>
          <a:p>
            <a:r>
              <a:rPr lang="en-IE" sz="2800" dirty="0">
                <a:solidFill>
                  <a:schemeClr val="bg1"/>
                </a:solidFill>
              </a:rPr>
              <a:t>4</a:t>
            </a:r>
            <a:endParaRPr lang="en-IE" dirty="0">
              <a:solidFill>
                <a:schemeClr val="bg1"/>
              </a:solidFill>
            </a:endParaRPr>
          </a:p>
        </p:txBody>
      </p:sp>
      <p:sp>
        <p:nvSpPr>
          <p:cNvPr id="37" name="TextBox 36"/>
          <p:cNvSpPr txBox="1"/>
          <p:nvPr/>
        </p:nvSpPr>
        <p:spPr>
          <a:xfrm>
            <a:off x="8248078" y="5158933"/>
            <a:ext cx="367408" cy="523220"/>
          </a:xfrm>
          <a:prstGeom prst="rect">
            <a:avLst/>
          </a:prstGeom>
          <a:noFill/>
        </p:spPr>
        <p:txBody>
          <a:bodyPr wrap="none" rtlCol="0">
            <a:spAutoFit/>
          </a:bodyPr>
          <a:lstStyle/>
          <a:p>
            <a:r>
              <a:rPr lang="en-IE" sz="2800" dirty="0">
                <a:solidFill>
                  <a:schemeClr val="bg1"/>
                </a:solidFill>
              </a:rPr>
              <a:t>5</a:t>
            </a:r>
            <a:endParaRPr lang="en-IE" dirty="0">
              <a:solidFill>
                <a:schemeClr val="bg1"/>
              </a:solidFill>
            </a:endParaRPr>
          </a:p>
        </p:txBody>
      </p:sp>
      <p:sp>
        <p:nvSpPr>
          <p:cNvPr id="38" name="TextBox 37"/>
          <p:cNvSpPr txBox="1"/>
          <p:nvPr/>
        </p:nvSpPr>
        <p:spPr>
          <a:xfrm>
            <a:off x="8240710" y="3665929"/>
            <a:ext cx="367408" cy="523220"/>
          </a:xfrm>
          <a:prstGeom prst="rect">
            <a:avLst/>
          </a:prstGeom>
          <a:noFill/>
        </p:spPr>
        <p:txBody>
          <a:bodyPr wrap="none" rtlCol="0">
            <a:spAutoFit/>
          </a:bodyPr>
          <a:lstStyle/>
          <a:p>
            <a:r>
              <a:rPr lang="en-IE" sz="2800" dirty="0">
                <a:solidFill>
                  <a:schemeClr val="bg1"/>
                </a:solidFill>
              </a:rPr>
              <a:t>6</a:t>
            </a:r>
            <a:endParaRPr lang="en-IE" dirty="0">
              <a:solidFill>
                <a:schemeClr val="bg1"/>
              </a:solidFill>
            </a:endParaRPr>
          </a:p>
        </p:txBody>
      </p:sp>
      <p:sp>
        <p:nvSpPr>
          <p:cNvPr id="39" name="TextBox 38"/>
          <p:cNvSpPr txBox="1"/>
          <p:nvPr/>
        </p:nvSpPr>
        <p:spPr>
          <a:xfrm>
            <a:off x="9112174" y="2801833"/>
            <a:ext cx="367408" cy="523220"/>
          </a:xfrm>
          <a:prstGeom prst="rect">
            <a:avLst/>
          </a:prstGeom>
          <a:noFill/>
        </p:spPr>
        <p:txBody>
          <a:bodyPr wrap="none" rtlCol="0">
            <a:spAutoFit/>
          </a:bodyPr>
          <a:lstStyle/>
          <a:p>
            <a:r>
              <a:rPr lang="en-IE" sz="2800" dirty="0">
                <a:solidFill>
                  <a:schemeClr val="bg1"/>
                </a:solidFill>
              </a:rPr>
              <a:t>7</a:t>
            </a:r>
            <a:endParaRPr lang="en-IE" dirty="0">
              <a:solidFill>
                <a:schemeClr val="bg1"/>
              </a:solidFill>
            </a:endParaRPr>
          </a:p>
        </p:txBody>
      </p:sp>
      <p:sp>
        <p:nvSpPr>
          <p:cNvPr id="40" name="TextBox 39"/>
          <p:cNvSpPr txBox="1"/>
          <p:nvPr/>
        </p:nvSpPr>
        <p:spPr>
          <a:xfrm>
            <a:off x="10336310" y="3377897"/>
            <a:ext cx="550151" cy="523220"/>
          </a:xfrm>
          <a:prstGeom prst="rect">
            <a:avLst/>
          </a:prstGeom>
          <a:noFill/>
        </p:spPr>
        <p:txBody>
          <a:bodyPr wrap="none" rtlCol="0">
            <a:spAutoFit/>
          </a:bodyPr>
          <a:lstStyle/>
          <a:p>
            <a:r>
              <a:rPr lang="en-IE" sz="2800" dirty="0"/>
              <a:t>43</a:t>
            </a:r>
            <a:endParaRPr lang="en-IE" dirty="0"/>
          </a:p>
        </p:txBody>
      </p:sp>
      <p:sp>
        <p:nvSpPr>
          <p:cNvPr id="41" name="TextBox 40"/>
          <p:cNvSpPr txBox="1"/>
          <p:nvPr/>
        </p:nvSpPr>
        <p:spPr>
          <a:xfrm>
            <a:off x="11056390" y="4006805"/>
            <a:ext cx="550151" cy="523220"/>
          </a:xfrm>
          <a:prstGeom prst="rect">
            <a:avLst/>
          </a:prstGeom>
          <a:noFill/>
        </p:spPr>
        <p:txBody>
          <a:bodyPr wrap="none" rtlCol="0">
            <a:spAutoFit/>
          </a:bodyPr>
          <a:lstStyle/>
          <a:p>
            <a:r>
              <a:rPr lang="en-IE" sz="2800" dirty="0"/>
              <a:t>12</a:t>
            </a:r>
            <a:endParaRPr lang="en-IE" dirty="0"/>
          </a:p>
        </p:txBody>
      </p:sp>
      <p:sp>
        <p:nvSpPr>
          <p:cNvPr id="42" name="TextBox 41"/>
          <p:cNvSpPr txBox="1"/>
          <p:nvPr/>
        </p:nvSpPr>
        <p:spPr>
          <a:xfrm>
            <a:off x="11010295" y="4942909"/>
            <a:ext cx="550151" cy="523220"/>
          </a:xfrm>
          <a:prstGeom prst="rect">
            <a:avLst/>
          </a:prstGeom>
          <a:noFill/>
        </p:spPr>
        <p:txBody>
          <a:bodyPr wrap="none" rtlCol="0">
            <a:spAutoFit/>
          </a:bodyPr>
          <a:lstStyle/>
          <a:p>
            <a:r>
              <a:rPr lang="en-IE" sz="2800" dirty="0"/>
              <a:t>35</a:t>
            </a:r>
            <a:endParaRPr lang="en-IE" dirty="0"/>
          </a:p>
        </p:txBody>
      </p:sp>
      <p:sp>
        <p:nvSpPr>
          <p:cNvPr id="43" name="TextBox 42"/>
          <p:cNvSpPr txBox="1"/>
          <p:nvPr/>
        </p:nvSpPr>
        <p:spPr>
          <a:xfrm>
            <a:off x="10336310" y="5682153"/>
            <a:ext cx="550151" cy="523220"/>
          </a:xfrm>
          <a:prstGeom prst="rect">
            <a:avLst/>
          </a:prstGeom>
          <a:noFill/>
        </p:spPr>
        <p:txBody>
          <a:bodyPr wrap="none" rtlCol="0">
            <a:spAutoFit/>
          </a:bodyPr>
          <a:lstStyle/>
          <a:p>
            <a:r>
              <a:rPr lang="en-IE" sz="2800" dirty="0"/>
              <a:t>99</a:t>
            </a:r>
            <a:endParaRPr lang="en-IE" dirty="0"/>
          </a:p>
        </p:txBody>
      </p:sp>
      <p:sp>
        <p:nvSpPr>
          <p:cNvPr id="44" name="TextBox 43"/>
          <p:cNvSpPr txBox="1"/>
          <p:nvPr/>
        </p:nvSpPr>
        <p:spPr>
          <a:xfrm>
            <a:off x="9400206" y="5662989"/>
            <a:ext cx="550151" cy="523220"/>
          </a:xfrm>
          <a:prstGeom prst="rect">
            <a:avLst/>
          </a:prstGeom>
          <a:noFill/>
        </p:spPr>
        <p:txBody>
          <a:bodyPr wrap="none" rtlCol="0">
            <a:spAutoFit/>
          </a:bodyPr>
          <a:lstStyle/>
          <a:p>
            <a:r>
              <a:rPr lang="en-IE" sz="2800" dirty="0"/>
              <a:t>22</a:t>
            </a:r>
            <a:endParaRPr lang="en-IE" dirty="0"/>
          </a:p>
        </p:txBody>
      </p:sp>
      <p:sp>
        <p:nvSpPr>
          <p:cNvPr id="45" name="Rounded Rectangle 44"/>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8671876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62558" y="1412776"/>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AddToQ</a:t>
            </a:r>
            <a:r>
              <a:rPr lang="en-IE" sz="2200" dirty="0">
                <a:solidFill>
                  <a:schemeClr val="bg1"/>
                </a:solidFill>
                <a:latin typeface="Courier New" panose="02070309020205020404" pitchFamily="49" charset="0"/>
                <a:cs typeface="Courier New" panose="02070309020205020404" pitchFamily="49" charset="0"/>
              </a:rPr>
              <a:t>(N):</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QueueTail</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if (</a:t>
            </a:r>
            <a:r>
              <a:rPr lang="en-IE" sz="2200" dirty="0" err="1">
                <a:solidFill>
                  <a:schemeClr val="bg1"/>
                </a:solidFill>
                <a:latin typeface="Courier New" panose="02070309020205020404" pitchFamily="49" charset="0"/>
                <a:cs typeface="Courier New" panose="02070309020205020404" pitchFamily="49" charset="0"/>
              </a:rPr>
              <a:t>IsFull</a:t>
            </a:r>
            <a:r>
              <a:rPr lang="en-IE" sz="2200" dirty="0">
                <a:solidFill>
                  <a:schemeClr val="bg1"/>
                </a:solidFill>
                <a:latin typeface="Courier New" panose="02070309020205020404" pitchFamily="49" charset="0"/>
                <a:cs typeface="Courier New" panose="02070309020205020404" pitchFamily="49" charset="0"/>
              </a:rPr>
              <a:t>() == True):</a:t>
            </a:r>
          </a:p>
          <a:p>
            <a:pPr marL="0" indent="0">
              <a:buNone/>
            </a:pPr>
            <a:r>
              <a:rPr lang="en-IE" sz="2200" dirty="0">
                <a:solidFill>
                  <a:schemeClr val="bg1"/>
                </a:solidFill>
                <a:latin typeface="Courier New" panose="02070309020205020404" pitchFamily="49" charset="0"/>
                <a:cs typeface="Courier New" panose="02070309020205020404" pitchFamily="49" charset="0"/>
              </a:rPr>
              <a:t>    # THEN</a:t>
            </a:r>
          </a:p>
          <a:p>
            <a:pPr marL="0" indent="0">
              <a:buNone/>
            </a:pPr>
            <a:r>
              <a:rPr lang="en-IE" sz="2200" dirty="0">
                <a:solidFill>
                  <a:schemeClr val="bg1"/>
                </a:solidFill>
                <a:latin typeface="Courier New" panose="02070309020205020404" pitchFamily="49" charset="0"/>
                <a:cs typeface="Courier New" panose="02070309020205020404" pitchFamily="49" charset="0"/>
              </a:rPr>
              <a:t>        print("The Queue is full")</a:t>
            </a: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Queue[</a:t>
            </a:r>
            <a:r>
              <a:rPr lang="en-IE" sz="2200" dirty="0" err="1">
                <a:solidFill>
                  <a:schemeClr val="bg1"/>
                </a:solidFill>
                <a:latin typeface="Courier New" panose="02070309020205020404" pitchFamily="49" charset="0"/>
                <a:cs typeface="Courier New" panose="02070309020205020404" pitchFamily="49" charset="0"/>
              </a:rPr>
              <a:t>QueueTail</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ENDIF</a:t>
            </a:r>
          </a:p>
          <a:p>
            <a:pPr marL="0" indent="0">
              <a:buNone/>
            </a:pPr>
            <a:r>
              <a:rPr lang="en-IE" sz="2200" dirty="0">
                <a:solidFill>
                  <a:schemeClr val="bg1"/>
                </a:solidFill>
                <a:latin typeface="Courier New" panose="02070309020205020404" pitchFamily="49" charset="0"/>
                <a:cs typeface="Courier New" panose="02070309020205020404" pitchFamily="49" charset="0"/>
              </a:rPr>
              <a:t>#END </a:t>
            </a:r>
            <a:r>
              <a:rPr lang="en-IE" sz="2200" dirty="0" err="1">
                <a:solidFill>
                  <a:schemeClr val="bg1"/>
                </a:solidFill>
                <a:latin typeface="Courier New" panose="02070309020205020404" pitchFamily="49" charset="0"/>
                <a:cs typeface="Courier New" panose="02070309020205020404" pitchFamily="49" charset="0"/>
              </a:rPr>
              <a:t>AddToQ</a:t>
            </a:r>
            <a:r>
              <a:rPr lang="en-IE" sz="2200" dirty="0">
                <a:solidFill>
                  <a:schemeClr val="bg1"/>
                </a:solidFill>
                <a:latin typeface="Courier New" panose="02070309020205020404" pitchFamily="49" charset="0"/>
                <a:cs typeface="Courier New" panose="02070309020205020404" pitchFamily="49" charset="0"/>
              </a:rPr>
              <a:t>.</a:t>
            </a:r>
          </a:p>
        </p:txBody>
      </p:sp>
      <p:sp>
        <p:nvSpPr>
          <p:cNvPr id="23" name="Title 2"/>
          <p:cNvSpPr>
            <a:spLocks noGrp="1"/>
          </p:cNvSpPr>
          <p:nvPr>
            <p:ph type="title"/>
          </p:nvPr>
        </p:nvSpPr>
        <p:spPr>
          <a:xfrm>
            <a:off x="609521" y="341784"/>
            <a:ext cx="10971372" cy="1143000"/>
          </a:xfrm>
        </p:spPr>
        <p:txBody>
          <a:bodyPr/>
          <a:lstStyle/>
          <a:p>
            <a:r>
              <a:rPr lang="en-GB" dirty="0">
                <a:solidFill>
                  <a:schemeClr val="bg1"/>
                </a:solidFill>
              </a:rPr>
              <a:t>Circular Queues</a:t>
            </a:r>
            <a:r>
              <a:rPr lang="en-IE" dirty="0">
                <a:solidFill>
                  <a:schemeClr val="bg1"/>
                </a:solidFill>
              </a:rPr>
              <a:t> (</a:t>
            </a:r>
            <a:r>
              <a:rPr lang="en-IE" dirty="0" err="1">
                <a:solidFill>
                  <a:schemeClr val="bg1"/>
                </a:solidFill>
              </a:rPr>
              <a:t>AddToQ</a:t>
            </a:r>
            <a:r>
              <a:rPr lang="en-IE" dirty="0">
                <a:solidFill>
                  <a:schemeClr val="bg1"/>
                </a:solidFill>
              </a:rPr>
              <a:t>)</a:t>
            </a:r>
          </a:p>
        </p:txBody>
      </p:sp>
      <p:sp>
        <p:nvSpPr>
          <p:cNvPr id="48" name="Oval 47"/>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9" name="Oval 48"/>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50" name="Straight Connector 49"/>
          <p:cNvCxnSpPr>
            <a:stCxn id="49"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48"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49" idx="7"/>
            <a:endCxn id="48"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9" idx="5"/>
            <a:endCxn id="48"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9" idx="4"/>
            <a:endCxn id="48"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9" idx="3"/>
            <a:endCxn id="48"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49" idx="2"/>
            <a:endCxn id="48"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0697011" y="2801833"/>
            <a:ext cx="367408" cy="523220"/>
          </a:xfrm>
          <a:prstGeom prst="rect">
            <a:avLst/>
          </a:prstGeom>
          <a:noFill/>
        </p:spPr>
        <p:txBody>
          <a:bodyPr wrap="none" rtlCol="0">
            <a:spAutoFit/>
          </a:bodyPr>
          <a:lstStyle/>
          <a:p>
            <a:r>
              <a:rPr lang="en-IE" sz="2800" dirty="0">
                <a:solidFill>
                  <a:schemeClr val="bg1"/>
                </a:solidFill>
              </a:rPr>
              <a:t>0</a:t>
            </a:r>
            <a:endParaRPr lang="en-IE" dirty="0">
              <a:solidFill>
                <a:schemeClr val="bg1"/>
              </a:solidFill>
            </a:endParaRPr>
          </a:p>
        </p:txBody>
      </p:sp>
      <p:sp>
        <p:nvSpPr>
          <p:cNvPr id="59" name="TextBox 58"/>
          <p:cNvSpPr txBox="1"/>
          <p:nvPr/>
        </p:nvSpPr>
        <p:spPr>
          <a:xfrm>
            <a:off x="11632454" y="3790781"/>
            <a:ext cx="367408" cy="523220"/>
          </a:xfrm>
          <a:prstGeom prst="rect">
            <a:avLst/>
          </a:prstGeom>
          <a:noFill/>
        </p:spPr>
        <p:txBody>
          <a:bodyPr wrap="none" rtlCol="0">
            <a:spAutoFit/>
          </a:bodyPr>
          <a:lstStyle/>
          <a:p>
            <a:r>
              <a:rPr lang="en-IE" sz="2800" dirty="0">
                <a:solidFill>
                  <a:schemeClr val="bg1"/>
                </a:solidFill>
              </a:rPr>
              <a:t>1</a:t>
            </a:r>
            <a:endParaRPr lang="en-IE" dirty="0">
              <a:solidFill>
                <a:schemeClr val="bg1"/>
              </a:solidFill>
            </a:endParaRPr>
          </a:p>
        </p:txBody>
      </p:sp>
      <p:sp>
        <p:nvSpPr>
          <p:cNvPr id="60" name="TextBox 59"/>
          <p:cNvSpPr txBox="1"/>
          <p:nvPr/>
        </p:nvSpPr>
        <p:spPr>
          <a:xfrm>
            <a:off x="11625086" y="5230941"/>
            <a:ext cx="367408" cy="523220"/>
          </a:xfrm>
          <a:prstGeom prst="rect">
            <a:avLst/>
          </a:prstGeom>
          <a:noFill/>
        </p:spPr>
        <p:txBody>
          <a:bodyPr wrap="none" rtlCol="0">
            <a:spAutoFit/>
          </a:bodyPr>
          <a:lstStyle/>
          <a:p>
            <a:r>
              <a:rPr lang="en-IE" sz="2800" dirty="0">
                <a:solidFill>
                  <a:schemeClr val="bg1"/>
                </a:solidFill>
              </a:rPr>
              <a:t>2</a:t>
            </a:r>
            <a:endParaRPr lang="en-IE" dirty="0">
              <a:solidFill>
                <a:schemeClr val="bg1"/>
              </a:solidFill>
            </a:endParaRPr>
          </a:p>
        </p:txBody>
      </p:sp>
      <p:sp>
        <p:nvSpPr>
          <p:cNvPr id="61" name="TextBox 60"/>
          <p:cNvSpPr txBox="1"/>
          <p:nvPr/>
        </p:nvSpPr>
        <p:spPr>
          <a:xfrm>
            <a:off x="10624342" y="6239053"/>
            <a:ext cx="367408" cy="523220"/>
          </a:xfrm>
          <a:prstGeom prst="rect">
            <a:avLst/>
          </a:prstGeom>
          <a:noFill/>
        </p:spPr>
        <p:txBody>
          <a:bodyPr wrap="none" rtlCol="0">
            <a:spAutoFit/>
          </a:bodyPr>
          <a:lstStyle/>
          <a:p>
            <a:r>
              <a:rPr lang="en-IE" sz="2800" dirty="0">
                <a:solidFill>
                  <a:schemeClr val="bg1"/>
                </a:solidFill>
              </a:rPr>
              <a:t>3</a:t>
            </a:r>
            <a:endParaRPr lang="en-IE" dirty="0">
              <a:solidFill>
                <a:schemeClr val="bg1"/>
              </a:solidFill>
            </a:endParaRPr>
          </a:p>
        </p:txBody>
      </p:sp>
      <p:sp>
        <p:nvSpPr>
          <p:cNvPr id="62" name="TextBox 61"/>
          <p:cNvSpPr txBox="1"/>
          <p:nvPr/>
        </p:nvSpPr>
        <p:spPr>
          <a:xfrm>
            <a:off x="9256190" y="6167045"/>
            <a:ext cx="367408" cy="523220"/>
          </a:xfrm>
          <a:prstGeom prst="rect">
            <a:avLst/>
          </a:prstGeom>
          <a:noFill/>
        </p:spPr>
        <p:txBody>
          <a:bodyPr wrap="none" rtlCol="0">
            <a:spAutoFit/>
          </a:bodyPr>
          <a:lstStyle/>
          <a:p>
            <a:r>
              <a:rPr lang="en-IE" sz="2800" dirty="0">
                <a:solidFill>
                  <a:schemeClr val="bg1"/>
                </a:solidFill>
              </a:rPr>
              <a:t>4</a:t>
            </a:r>
            <a:endParaRPr lang="en-IE" dirty="0">
              <a:solidFill>
                <a:schemeClr val="bg1"/>
              </a:solidFill>
            </a:endParaRPr>
          </a:p>
        </p:txBody>
      </p:sp>
      <p:sp>
        <p:nvSpPr>
          <p:cNvPr id="63" name="TextBox 62"/>
          <p:cNvSpPr txBox="1"/>
          <p:nvPr/>
        </p:nvSpPr>
        <p:spPr>
          <a:xfrm>
            <a:off x="8248078" y="5158933"/>
            <a:ext cx="367408" cy="523220"/>
          </a:xfrm>
          <a:prstGeom prst="rect">
            <a:avLst/>
          </a:prstGeom>
          <a:noFill/>
        </p:spPr>
        <p:txBody>
          <a:bodyPr wrap="none" rtlCol="0">
            <a:spAutoFit/>
          </a:bodyPr>
          <a:lstStyle/>
          <a:p>
            <a:r>
              <a:rPr lang="en-IE" sz="2800" dirty="0">
                <a:solidFill>
                  <a:schemeClr val="bg1"/>
                </a:solidFill>
              </a:rPr>
              <a:t>5</a:t>
            </a:r>
            <a:endParaRPr lang="en-IE" dirty="0">
              <a:solidFill>
                <a:schemeClr val="bg1"/>
              </a:solidFill>
            </a:endParaRPr>
          </a:p>
        </p:txBody>
      </p:sp>
      <p:sp>
        <p:nvSpPr>
          <p:cNvPr id="64" name="TextBox 63"/>
          <p:cNvSpPr txBox="1"/>
          <p:nvPr/>
        </p:nvSpPr>
        <p:spPr>
          <a:xfrm>
            <a:off x="8240710" y="3665929"/>
            <a:ext cx="367408" cy="523220"/>
          </a:xfrm>
          <a:prstGeom prst="rect">
            <a:avLst/>
          </a:prstGeom>
          <a:noFill/>
        </p:spPr>
        <p:txBody>
          <a:bodyPr wrap="none" rtlCol="0">
            <a:spAutoFit/>
          </a:bodyPr>
          <a:lstStyle/>
          <a:p>
            <a:r>
              <a:rPr lang="en-IE" sz="2800" dirty="0">
                <a:solidFill>
                  <a:schemeClr val="bg1"/>
                </a:solidFill>
              </a:rPr>
              <a:t>6</a:t>
            </a:r>
            <a:endParaRPr lang="en-IE" dirty="0">
              <a:solidFill>
                <a:schemeClr val="bg1"/>
              </a:solidFill>
            </a:endParaRPr>
          </a:p>
        </p:txBody>
      </p:sp>
      <p:sp>
        <p:nvSpPr>
          <p:cNvPr id="65" name="TextBox 64"/>
          <p:cNvSpPr txBox="1"/>
          <p:nvPr/>
        </p:nvSpPr>
        <p:spPr>
          <a:xfrm>
            <a:off x="9112174" y="2801833"/>
            <a:ext cx="367408" cy="523220"/>
          </a:xfrm>
          <a:prstGeom prst="rect">
            <a:avLst/>
          </a:prstGeom>
          <a:noFill/>
        </p:spPr>
        <p:txBody>
          <a:bodyPr wrap="none" rtlCol="0">
            <a:spAutoFit/>
          </a:bodyPr>
          <a:lstStyle/>
          <a:p>
            <a:r>
              <a:rPr lang="en-IE" sz="2800" dirty="0">
                <a:solidFill>
                  <a:schemeClr val="bg1"/>
                </a:solidFill>
              </a:rPr>
              <a:t>7</a:t>
            </a:r>
            <a:endParaRPr lang="en-IE" dirty="0">
              <a:solidFill>
                <a:schemeClr val="bg1"/>
              </a:solidFill>
            </a:endParaRPr>
          </a:p>
        </p:txBody>
      </p:sp>
      <p:sp>
        <p:nvSpPr>
          <p:cNvPr id="66" name="TextBox 65"/>
          <p:cNvSpPr txBox="1"/>
          <p:nvPr/>
        </p:nvSpPr>
        <p:spPr>
          <a:xfrm>
            <a:off x="10336310" y="3377897"/>
            <a:ext cx="550151" cy="523220"/>
          </a:xfrm>
          <a:prstGeom prst="rect">
            <a:avLst/>
          </a:prstGeom>
          <a:noFill/>
        </p:spPr>
        <p:txBody>
          <a:bodyPr wrap="none" rtlCol="0">
            <a:spAutoFit/>
          </a:bodyPr>
          <a:lstStyle/>
          <a:p>
            <a:r>
              <a:rPr lang="en-IE" sz="2800" dirty="0"/>
              <a:t>43</a:t>
            </a:r>
            <a:endParaRPr lang="en-IE" dirty="0"/>
          </a:p>
        </p:txBody>
      </p:sp>
      <p:sp>
        <p:nvSpPr>
          <p:cNvPr id="67" name="TextBox 66"/>
          <p:cNvSpPr txBox="1"/>
          <p:nvPr/>
        </p:nvSpPr>
        <p:spPr>
          <a:xfrm>
            <a:off x="11056390" y="4006805"/>
            <a:ext cx="550151" cy="523220"/>
          </a:xfrm>
          <a:prstGeom prst="rect">
            <a:avLst/>
          </a:prstGeom>
          <a:noFill/>
        </p:spPr>
        <p:txBody>
          <a:bodyPr wrap="none" rtlCol="0">
            <a:spAutoFit/>
          </a:bodyPr>
          <a:lstStyle/>
          <a:p>
            <a:r>
              <a:rPr lang="en-IE" sz="2800" dirty="0"/>
              <a:t>12</a:t>
            </a:r>
            <a:endParaRPr lang="en-IE" dirty="0"/>
          </a:p>
        </p:txBody>
      </p:sp>
      <p:sp>
        <p:nvSpPr>
          <p:cNvPr id="68" name="TextBox 67"/>
          <p:cNvSpPr txBox="1"/>
          <p:nvPr/>
        </p:nvSpPr>
        <p:spPr>
          <a:xfrm>
            <a:off x="11010295" y="4942909"/>
            <a:ext cx="550151" cy="523220"/>
          </a:xfrm>
          <a:prstGeom prst="rect">
            <a:avLst/>
          </a:prstGeom>
          <a:noFill/>
        </p:spPr>
        <p:txBody>
          <a:bodyPr wrap="none" rtlCol="0">
            <a:spAutoFit/>
          </a:bodyPr>
          <a:lstStyle/>
          <a:p>
            <a:r>
              <a:rPr lang="en-IE" sz="2800" dirty="0"/>
              <a:t>35</a:t>
            </a:r>
            <a:endParaRPr lang="en-IE" dirty="0"/>
          </a:p>
        </p:txBody>
      </p:sp>
      <p:sp>
        <p:nvSpPr>
          <p:cNvPr id="69" name="TextBox 68"/>
          <p:cNvSpPr txBox="1"/>
          <p:nvPr/>
        </p:nvSpPr>
        <p:spPr>
          <a:xfrm>
            <a:off x="10336310" y="5682153"/>
            <a:ext cx="550151" cy="523220"/>
          </a:xfrm>
          <a:prstGeom prst="rect">
            <a:avLst/>
          </a:prstGeom>
          <a:noFill/>
        </p:spPr>
        <p:txBody>
          <a:bodyPr wrap="none" rtlCol="0">
            <a:spAutoFit/>
          </a:bodyPr>
          <a:lstStyle/>
          <a:p>
            <a:r>
              <a:rPr lang="en-IE" sz="2800" dirty="0"/>
              <a:t>99</a:t>
            </a:r>
            <a:endParaRPr lang="en-IE" dirty="0"/>
          </a:p>
        </p:txBody>
      </p:sp>
      <p:sp>
        <p:nvSpPr>
          <p:cNvPr id="70" name="TextBox 69"/>
          <p:cNvSpPr txBox="1"/>
          <p:nvPr/>
        </p:nvSpPr>
        <p:spPr>
          <a:xfrm>
            <a:off x="9400206" y="5662989"/>
            <a:ext cx="550151" cy="523220"/>
          </a:xfrm>
          <a:prstGeom prst="rect">
            <a:avLst/>
          </a:prstGeom>
          <a:noFill/>
        </p:spPr>
        <p:txBody>
          <a:bodyPr wrap="none" rtlCol="0">
            <a:spAutoFit/>
          </a:bodyPr>
          <a:lstStyle/>
          <a:p>
            <a:r>
              <a:rPr lang="en-IE" sz="2800" dirty="0"/>
              <a:t>22</a:t>
            </a:r>
            <a:endParaRPr lang="en-IE" dirty="0"/>
          </a:p>
        </p:txBody>
      </p:sp>
      <p:sp>
        <p:nvSpPr>
          <p:cNvPr id="71" name="Rounded Rectangle 70"/>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226587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62558" y="1207293"/>
            <a:ext cx="10971372" cy="4525963"/>
          </a:xfrm>
        </p:spPr>
        <p:txBody>
          <a:bodyPr>
            <a:noAutofit/>
          </a:bodyPr>
          <a:lstStyle/>
          <a:p>
            <a:pPr marL="0" indent="0">
              <a:buNone/>
            </a:pPr>
            <a:r>
              <a:rPr lang="en-IE" sz="2200" dirty="0" err="1">
                <a:solidFill>
                  <a:schemeClr val="bg1"/>
                </a:solidFill>
                <a:latin typeface="Courier New" panose="02070309020205020404" pitchFamily="49" charset="0"/>
                <a:cs typeface="Courier New" panose="02070309020205020404" pitchFamily="49" charset="0"/>
              </a:rPr>
              <a:t>def</a:t>
            </a: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DeleteFromQ</a:t>
            </a:r>
            <a:r>
              <a:rPr lang="en-IE" sz="2200" dirty="0">
                <a:solidFill>
                  <a:schemeClr val="bg1"/>
                </a:solidFill>
                <a:latin typeface="Courier New" panose="02070309020205020404" pitchFamily="49" charset="0"/>
                <a:cs typeface="Courier New" panose="02070309020205020404" pitchFamily="49" charset="0"/>
              </a:rPr>
              <a:t>():</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a:t>
            </a:r>
          </a:p>
          <a:p>
            <a:pPr marL="0" indent="0">
              <a:buNone/>
            </a:pPr>
            <a:r>
              <a:rPr lang="en-IE" sz="2200" dirty="0">
                <a:solidFill>
                  <a:schemeClr val="bg1"/>
                </a:solidFill>
                <a:latin typeface="Courier New" panose="02070309020205020404" pitchFamily="49" charset="0"/>
                <a:cs typeface="Courier New" panose="02070309020205020404" pitchFamily="49" charset="0"/>
              </a:rPr>
              <a:t>    global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N = 0</a:t>
            </a:r>
          </a:p>
          <a:p>
            <a:pPr marL="0" indent="0">
              <a:buNone/>
            </a:pPr>
            <a:r>
              <a:rPr lang="en-IE" sz="2200" dirty="0">
                <a:solidFill>
                  <a:schemeClr val="bg1"/>
                </a:solidFill>
                <a:latin typeface="Courier New" panose="02070309020205020404" pitchFamily="49" charset="0"/>
                <a:cs typeface="Courier New" panose="02070309020205020404" pitchFamily="49" charset="0"/>
              </a:rPr>
              <a:t>    if (</a:t>
            </a:r>
            <a:r>
              <a:rPr lang="en-IE" sz="2200" dirty="0" err="1">
                <a:solidFill>
                  <a:schemeClr val="bg1"/>
                </a:solidFill>
                <a:latin typeface="Courier New" panose="02070309020205020404" pitchFamily="49" charset="0"/>
                <a:cs typeface="Courier New" panose="02070309020205020404" pitchFamily="49" charset="0"/>
              </a:rPr>
              <a:t>IsEmpty</a:t>
            </a:r>
            <a:r>
              <a:rPr lang="en-IE" sz="2200" dirty="0">
                <a:solidFill>
                  <a:schemeClr val="bg1"/>
                </a:solidFill>
                <a:latin typeface="Courier New" panose="02070309020205020404" pitchFamily="49" charset="0"/>
                <a:cs typeface="Courier New" panose="02070309020205020404" pitchFamily="49" charset="0"/>
              </a:rPr>
              <a:t>() == True):</a:t>
            </a:r>
          </a:p>
          <a:p>
            <a:pPr marL="0" indent="0">
              <a:buNone/>
            </a:pPr>
            <a:r>
              <a:rPr lang="en-IE" sz="2200" dirty="0">
                <a:solidFill>
                  <a:schemeClr val="bg1"/>
                </a:solidFill>
                <a:latin typeface="Courier New" panose="02070309020205020404" pitchFamily="49" charset="0"/>
                <a:cs typeface="Courier New" panose="02070309020205020404" pitchFamily="49" charset="0"/>
              </a:rPr>
              <a:t>    # THEN</a:t>
            </a:r>
          </a:p>
          <a:p>
            <a:pPr marL="0" indent="0">
              <a:buNone/>
            </a:pPr>
            <a:r>
              <a:rPr lang="en-IE" sz="2200" dirty="0">
                <a:solidFill>
                  <a:schemeClr val="bg1"/>
                </a:solidFill>
                <a:latin typeface="Courier New" panose="02070309020205020404" pitchFamily="49" charset="0"/>
                <a:cs typeface="Courier New" panose="02070309020205020404" pitchFamily="49" charset="0"/>
              </a:rPr>
              <a:t>        print("The Queue is Empty")</a:t>
            </a: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N = Queue[</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QueueHead</a:t>
            </a:r>
            <a:r>
              <a:rPr lang="en-IE" sz="2200" dirty="0">
                <a:solidFill>
                  <a:schemeClr val="bg1"/>
                </a:solidFill>
                <a:latin typeface="Courier New" panose="02070309020205020404" pitchFamily="49" charset="0"/>
                <a:cs typeface="Courier New" panose="02070309020205020404" pitchFamily="49" charset="0"/>
              </a:rPr>
              <a:t> + 1) % </a:t>
            </a:r>
            <a:r>
              <a:rPr lang="en-IE" sz="2200" dirty="0" err="1">
                <a:solidFill>
                  <a:schemeClr val="bg1"/>
                </a:solidFill>
                <a:latin typeface="Courier New" panose="02070309020205020404" pitchFamily="49" charset="0"/>
                <a:cs typeface="Courier New" panose="02070309020205020404" pitchFamily="49" charset="0"/>
              </a:rPr>
              <a:t>MaxSize</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ENDIF</a:t>
            </a:r>
          </a:p>
          <a:p>
            <a:pPr marL="0" indent="0">
              <a:buNone/>
            </a:pPr>
            <a:r>
              <a:rPr lang="en-IE" sz="22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200" dirty="0">
                <a:solidFill>
                  <a:schemeClr val="bg1"/>
                </a:solidFill>
                <a:latin typeface="Courier New" panose="02070309020205020404" pitchFamily="49" charset="0"/>
                <a:cs typeface="Courier New" panose="02070309020205020404" pitchFamily="49" charset="0"/>
              </a:rPr>
              <a:t>#END </a:t>
            </a:r>
            <a:r>
              <a:rPr lang="en-IE" sz="2200" dirty="0" err="1">
                <a:solidFill>
                  <a:schemeClr val="bg1"/>
                </a:solidFill>
                <a:latin typeface="Courier New" panose="02070309020205020404" pitchFamily="49" charset="0"/>
                <a:cs typeface="Courier New" panose="02070309020205020404" pitchFamily="49" charset="0"/>
              </a:rPr>
              <a:t>DeleteFromQ</a:t>
            </a:r>
            <a:r>
              <a:rPr lang="en-IE" sz="2200" dirty="0">
                <a:solidFill>
                  <a:schemeClr val="bg1"/>
                </a:solidFill>
                <a:latin typeface="Courier New" panose="02070309020205020404" pitchFamily="49" charset="0"/>
                <a:cs typeface="Courier New" panose="02070309020205020404" pitchFamily="49" charset="0"/>
              </a:rPr>
              <a:t>.</a:t>
            </a:r>
          </a:p>
        </p:txBody>
      </p:sp>
      <p:sp>
        <p:nvSpPr>
          <p:cNvPr id="23" name="Title 2"/>
          <p:cNvSpPr>
            <a:spLocks noGrp="1"/>
          </p:cNvSpPr>
          <p:nvPr>
            <p:ph type="title"/>
          </p:nvPr>
        </p:nvSpPr>
        <p:spPr>
          <a:xfrm>
            <a:off x="609521" y="341784"/>
            <a:ext cx="10971372" cy="1143000"/>
          </a:xfrm>
        </p:spPr>
        <p:txBody>
          <a:bodyPr/>
          <a:lstStyle/>
          <a:p>
            <a:r>
              <a:rPr lang="en-GB" dirty="0">
                <a:solidFill>
                  <a:schemeClr val="bg1"/>
                </a:solidFill>
              </a:rPr>
              <a:t>Circular Queues</a:t>
            </a:r>
            <a:r>
              <a:rPr lang="en-IE" dirty="0">
                <a:solidFill>
                  <a:schemeClr val="bg1"/>
                </a:solidFill>
              </a:rPr>
              <a:t> (</a:t>
            </a:r>
            <a:r>
              <a:rPr lang="en-IE" dirty="0" err="1">
                <a:solidFill>
                  <a:schemeClr val="bg1"/>
                </a:solidFill>
              </a:rPr>
              <a:t>DeleteFromQ</a:t>
            </a:r>
            <a:r>
              <a:rPr lang="en-IE" dirty="0">
                <a:solidFill>
                  <a:schemeClr val="bg1"/>
                </a:solidFill>
              </a:rPr>
              <a:t>)</a:t>
            </a:r>
          </a:p>
        </p:txBody>
      </p:sp>
      <p:sp>
        <p:nvSpPr>
          <p:cNvPr id="47" name="Oval 46"/>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8" name="Oval 47"/>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49" name="Straight Connector 48"/>
          <p:cNvCxnSpPr>
            <a:stCxn id="48"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47"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8" idx="7"/>
            <a:endCxn id="47"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8" idx="5"/>
            <a:endCxn id="47"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48" idx="4"/>
            <a:endCxn id="47"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8" idx="3"/>
            <a:endCxn id="47"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48" idx="2"/>
            <a:endCxn id="47"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0697011" y="2801833"/>
            <a:ext cx="367408" cy="523220"/>
          </a:xfrm>
          <a:prstGeom prst="rect">
            <a:avLst/>
          </a:prstGeom>
          <a:noFill/>
        </p:spPr>
        <p:txBody>
          <a:bodyPr wrap="none" rtlCol="0">
            <a:spAutoFit/>
          </a:bodyPr>
          <a:lstStyle/>
          <a:p>
            <a:r>
              <a:rPr lang="en-IE" sz="2800" dirty="0">
                <a:solidFill>
                  <a:schemeClr val="bg1"/>
                </a:solidFill>
              </a:rPr>
              <a:t>0</a:t>
            </a:r>
            <a:endParaRPr lang="en-IE" dirty="0">
              <a:solidFill>
                <a:schemeClr val="bg1"/>
              </a:solidFill>
            </a:endParaRPr>
          </a:p>
        </p:txBody>
      </p:sp>
      <p:sp>
        <p:nvSpPr>
          <p:cNvPr id="58" name="TextBox 57"/>
          <p:cNvSpPr txBox="1"/>
          <p:nvPr/>
        </p:nvSpPr>
        <p:spPr>
          <a:xfrm>
            <a:off x="11632454" y="3790781"/>
            <a:ext cx="367408" cy="523220"/>
          </a:xfrm>
          <a:prstGeom prst="rect">
            <a:avLst/>
          </a:prstGeom>
          <a:noFill/>
        </p:spPr>
        <p:txBody>
          <a:bodyPr wrap="none" rtlCol="0">
            <a:spAutoFit/>
          </a:bodyPr>
          <a:lstStyle/>
          <a:p>
            <a:r>
              <a:rPr lang="en-IE" sz="2800" dirty="0">
                <a:solidFill>
                  <a:schemeClr val="bg1"/>
                </a:solidFill>
              </a:rPr>
              <a:t>1</a:t>
            </a:r>
            <a:endParaRPr lang="en-IE" dirty="0">
              <a:solidFill>
                <a:schemeClr val="bg1"/>
              </a:solidFill>
            </a:endParaRPr>
          </a:p>
        </p:txBody>
      </p:sp>
      <p:sp>
        <p:nvSpPr>
          <p:cNvPr id="59" name="TextBox 58"/>
          <p:cNvSpPr txBox="1"/>
          <p:nvPr/>
        </p:nvSpPr>
        <p:spPr>
          <a:xfrm>
            <a:off x="11625086" y="5230941"/>
            <a:ext cx="367408" cy="523220"/>
          </a:xfrm>
          <a:prstGeom prst="rect">
            <a:avLst/>
          </a:prstGeom>
          <a:noFill/>
        </p:spPr>
        <p:txBody>
          <a:bodyPr wrap="none" rtlCol="0">
            <a:spAutoFit/>
          </a:bodyPr>
          <a:lstStyle/>
          <a:p>
            <a:r>
              <a:rPr lang="en-IE" sz="2800" dirty="0">
                <a:solidFill>
                  <a:schemeClr val="bg1"/>
                </a:solidFill>
              </a:rPr>
              <a:t>2</a:t>
            </a:r>
            <a:endParaRPr lang="en-IE" dirty="0">
              <a:solidFill>
                <a:schemeClr val="bg1"/>
              </a:solidFill>
            </a:endParaRPr>
          </a:p>
        </p:txBody>
      </p:sp>
      <p:sp>
        <p:nvSpPr>
          <p:cNvPr id="60" name="TextBox 59"/>
          <p:cNvSpPr txBox="1"/>
          <p:nvPr/>
        </p:nvSpPr>
        <p:spPr>
          <a:xfrm>
            <a:off x="10624342" y="6239053"/>
            <a:ext cx="367408" cy="523220"/>
          </a:xfrm>
          <a:prstGeom prst="rect">
            <a:avLst/>
          </a:prstGeom>
          <a:noFill/>
        </p:spPr>
        <p:txBody>
          <a:bodyPr wrap="none" rtlCol="0">
            <a:spAutoFit/>
          </a:bodyPr>
          <a:lstStyle/>
          <a:p>
            <a:r>
              <a:rPr lang="en-IE" sz="2800" dirty="0">
                <a:solidFill>
                  <a:schemeClr val="bg1"/>
                </a:solidFill>
              </a:rPr>
              <a:t>3</a:t>
            </a:r>
            <a:endParaRPr lang="en-IE" dirty="0">
              <a:solidFill>
                <a:schemeClr val="bg1"/>
              </a:solidFill>
            </a:endParaRPr>
          </a:p>
        </p:txBody>
      </p:sp>
      <p:sp>
        <p:nvSpPr>
          <p:cNvPr id="61" name="TextBox 60"/>
          <p:cNvSpPr txBox="1"/>
          <p:nvPr/>
        </p:nvSpPr>
        <p:spPr>
          <a:xfrm>
            <a:off x="9256190" y="6167045"/>
            <a:ext cx="367408" cy="523220"/>
          </a:xfrm>
          <a:prstGeom prst="rect">
            <a:avLst/>
          </a:prstGeom>
          <a:noFill/>
        </p:spPr>
        <p:txBody>
          <a:bodyPr wrap="none" rtlCol="0">
            <a:spAutoFit/>
          </a:bodyPr>
          <a:lstStyle/>
          <a:p>
            <a:r>
              <a:rPr lang="en-IE" sz="2800" dirty="0">
                <a:solidFill>
                  <a:schemeClr val="bg1"/>
                </a:solidFill>
              </a:rPr>
              <a:t>4</a:t>
            </a:r>
            <a:endParaRPr lang="en-IE" dirty="0">
              <a:solidFill>
                <a:schemeClr val="bg1"/>
              </a:solidFill>
            </a:endParaRPr>
          </a:p>
        </p:txBody>
      </p:sp>
      <p:sp>
        <p:nvSpPr>
          <p:cNvPr id="62" name="TextBox 61"/>
          <p:cNvSpPr txBox="1"/>
          <p:nvPr/>
        </p:nvSpPr>
        <p:spPr>
          <a:xfrm>
            <a:off x="8248078" y="5158933"/>
            <a:ext cx="367408" cy="523220"/>
          </a:xfrm>
          <a:prstGeom prst="rect">
            <a:avLst/>
          </a:prstGeom>
          <a:noFill/>
        </p:spPr>
        <p:txBody>
          <a:bodyPr wrap="none" rtlCol="0">
            <a:spAutoFit/>
          </a:bodyPr>
          <a:lstStyle/>
          <a:p>
            <a:r>
              <a:rPr lang="en-IE" sz="2800" dirty="0">
                <a:solidFill>
                  <a:schemeClr val="bg1"/>
                </a:solidFill>
              </a:rPr>
              <a:t>5</a:t>
            </a:r>
            <a:endParaRPr lang="en-IE" dirty="0">
              <a:solidFill>
                <a:schemeClr val="bg1"/>
              </a:solidFill>
            </a:endParaRPr>
          </a:p>
        </p:txBody>
      </p:sp>
      <p:sp>
        <p:nvSpPr>
          <p:cNvPr id="63" name="TextBox 62"/>
          <p:cNvSpPr txBox="1"/>
          <p:nvPr/>
        </p:nvSpPr>
        <p:spPr>
          <a:xfrm>
            <a:off x="8240710" y="3665929"/>
            <a:ext cx="367408" cy="523220"/>
          </a:xfrm>
          <a:prstGeom prst="rect">
            <a:avLst/>
          </a:prstGeom>
          <a:noFill/>
        </p:spPr>
        <p:txBody>
          <a:bodyPr wrap="none" rtlCol="0">
            <a:spAutoFit/>
          </a:bodyPr>
          <a:lstStyle/>
          <a:p>
            <a:r>
              <a:rPr lang="en-IE" sz="2800" dirty="0">
                <a:solidFill>
                  <a:schemeClr val="bg1"/>
                </a:solidFill>
              </a:rPr>
              <a:t>6</a:t>
            </a:r>
            <a:endParaRPr lang="en-IE" dirty="0">
              <a:solidFill>
                <a:schemeClr val="bg1"/>
              </a:solidFill>
            </a:endParaRPr>
          </a:p>
        </p:txBody>
      </p:sp>
      <p:sp>
        <p:nvSpPr>
          <p:cNvPr id="64" name="TextBox 63"/>
          <p:cNvSpPr txBox="1"/>
          <p:nvPr/>
        </p:nvSpPr>
        <p:spPr>
          <a:xfrm>
            <a:off x="9112174" y="2801833"/>
            <a:ext cx="367408" cy="523220"/>
          </a:xfrm>
          <a:prstGeom prst="rect">
            <a:avLst/>
          </a:prstGeom>
          <a:noFill/>
        </p:spPr>
        <p:txBody>
          <a:bodyPr wrap="none" rtlCol="0">
            <a:spAutoFit/>
          </a:bodyPr>
          <a:lstStyle/>
          <a:p>
            <a:r>
              <a:rPr lang="en-IE" sz="2800" dirty="0">
                <a:solidFill>
                  <a:schemeClr val="bg1"/>
                </a:solidFill>
              </a:rPr>
              <a:t>7</a:t>
            </a:r>
            <a:endParaRPr lang="en-IE" dirty="0">
              <a:solidFill>
                <a:schemeClr val="bg1"/>
              </a:solidFill>
            </a:endParaRPr>
          </a:p>
        </p:txBody>
      </p:sp>
      <p:sp>
        <p:nvSpPr>
          <p:cNvPr id="65" name="TextBox 64"/>
          <p:cNvSpPr txBox="1"/>
          <p:nvPr/>
        </p:nvSpPr>
        <p:spPr>
          <a:xfrm>
            <a:off x="10336310" y="3377897"/>
            <a:ext cx="550151" cy="523220"/>
          </a:xfrm>
          <a:prstGeom prst="rect">
            <a:avLst/>
          </a:prstGeom>
          <a:noFill/>
        </p:spPr>
        <p:txBody>
          <a:bodyPr wrap="none" rtlCol="0">
            <a:spAutoFit/>
          </a:bodyPr>
          <a:lstStyle/>
          <a:p>
            <a:r>
              <a:rPr lang="en-IE" sz="2800" dirty="0"/>
              <a:t>43</a:t>
            </a:r>
            <a:endParaRPr lang="en-IE" dirty="0"/>
          </a:p>
        </p:txBody>
      </p:sp>
      <p:sp>
        <p:nvSpPr>
          <p:cNvPr id="66" name="TextBox 65"/>
          <p:cNvSpPr txBox="1"/>
          <p:nvPr/>
        </p:nvSpPr>
        <p:spPr>
          <a:xfrm>
            <a:off x="11056390" y="4006805"/>
            <a:ext cx="550151" cy="523220"/>
          </a:xfrm>
          <a:prstGeom prst="rect">
            <a:avLst/>
          </a:prstGeom>
          <a:noFill/>
        </p:spPr>
        <p:txBody>
          <a:bodyPr wrap="none" rtlCol="0">
            <a:spAutoFit/>
          </a:bodyPr>
          <a:lstStyle/>
          <a:p>
            <a:r>
              <a:rPr lang="en-IE" sz="2800" dirty="0"/>
              <a:t>12</a:t>
            </a:r>
            <a:endParaRPr lang="en-IE" dirty="0"/>
          </a:p>
        </p:txBody>
      </p:sp>
      <p:sp>
        <p:nvSpPr>
          <p:cNvPr id="67" name="TextBox 66"/>
          <p:cNvSpPr txBox="1"/>
          <p:nvPr/>
        </p:nvSpPr>
        <p:spPr>
          <a:xfrm>
            <a:off x="11010295" y="4942909"/>
            <a:ext cx="550151" cy="523220"/>
          </a:xfrm>
          <a:prstGeom prst="rect">
            <a:avLst/>
          </a:prstGeom>
          <a:noFill/>
        </p:spPr>
        <p:txBody>
          <a:bodyPr wrap="none" rtlCol="0">
            <a:spAutoFit/>
          </a:bodyPr>
          <a:lstStyle/>
          <a:p>
            <a:r>
              <a:rPr lang="en-IE" sz="2800" dirty="0"/>
              <a:t>35</a:t>
            </a:r>
            <a:endParaRPr lang="en-IE" dirty="0"/>
          </a:p>
        </p:txBody>
      </p:sp>
      <p:sp>
        <p:nvSpPr>
          <p:cNvPr id="68" name="TextBox 67"/>
          <p:cNvSpPr txBox="1"/>
          <p:nvPr/>
        </p:nvSpPr>
        <p:spPr>
          <a:xfrm>
            <a:off x="10336310" y="5682153"/>
            <a:ext cx="550151" cy="523220"/>
          </a:xfrm>
          <a:prstGeom prst="rect">
            <a:avLst/>
          </a:prstGeom>
          <a:noFill/>
        </p:spPr>
        <p:txBody>
          <a:bodyPr wrap="none" rtlCol="0">
            <a:spAutoFit/>
          </a:bodyPr>
          <a:lstStyle/>
          <a:p>
            <a:r>
              <a:rPr lang="en-IE" sz="2800" dirty="0"/>
              <a:t>99</a:t>
            </a:r>
            <a:endParaRPr lang="en-IE" dirty="0"/>
          </a:p>
        </p:txBody>
      </p:sp>
      <p:sp>
        <p:nvSpPr>
          <p:cNvPr id="69" name="TextBox 68"/>
          <p:cNvSpPr txBox="1"/>
          <p:nvPr/>
        </p:nvSpPr>
        <p:spPr>
          <a:xfrm>
            <a:off x="9400206" y="5662989"/>
            <a:ext cx="550151" cy="523220"/>
          </a:xfrm>
          <a:prstGeom prst="rect">
            <a:avLst/>
          </a:prstGeom>
          <a:noFill/>
        </p:spPr>
        <p:txBody>
          <a:bodyPr wrap="none" rtlCol="0">
            <a:spAutoFit/>
          </a:bodyPr>
          <a:lstStyle/>
          <a:p>
            <a:r>
              <a:rPr lang="en-IE" sz="2800" dirty="0"/>
              <a:t>22</a:t>
            </a:r>
            <a:endParaRPr lang="en-IE" dirty="0"/>
          </a:p>
        </p:txBody>
      </p:sp>
      <p:sp>
        <p:nvSpPr>
          <p:cNvPr id="70" name="Rounded Rectangle 69"/>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7295530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bg1"/>
                </a:solidFill>
              </a:rPr>
              <a:t>Circular Queues</a:t>
            </a:r>
            <a:r>
              <a:rPr lang="en-IE" dirty="0">
                <a:solidFill>
                  <a:schemeClr val="bg1"/>
                </a:solidFill>
              </a:rPr>
              <a:t> (</a:t>
            </a:r>
            <a:r>
              <a:rPr lang="en-IE" dirty="0" err="1">
                <a:solidFill>
                  <a:schemeClr val="bg1"/>
                </a:solidFill>
              </a:rPr>
              <a:t>ClearQ</a:t>
            </a:r>
            <a:r>
              <a:rPr lang="en-IE" dirty="0">
                <a:solidFill>
                  <a:schemeClr val="bg1"/>
                </a:solidFill>
              </a:rPr>
              <a:t>)</a:t>
            </a:r>
          </a:p>
        </p:txBody>
      </p:sp>
      <p:sp>
        <p:nvSpPr>
          <p:cNvPr id="4" name="Content Placeholder 3"/>
          <p:cNvSpPr>
            <a:spLocks noGrp="1"/>
          </p:cNvSpPr>
          <p:nvPr>
            <p:ph idx="1"/>
          </p:nvPr>
        </p:nvSpPr>
        <p:spPr>
          <a:xfrm>
            <a:off x="609521" y="1340768"/>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QueueTail</a:t>
            </a:r>
            <a:r>
              <a:rPr lang="en-IE" sz="2400" dirty="0">
                <a:solidFill>
                  <a:schemeClr val="bg1"/>
                </a:solidFill>
                <a:latin typeface="Courier New" panose="02070309020205020404" pitchFamily="49" charset="0"/>
                <a:cs typeface="Courier New" panose="02070309020205020404" pitchFamily="49" charset="0"/>
              </a:rPr>
              <a:t> </a:t>
            </a:r>
            <a:r>
              <a:rPr lang="en-IE" sz="2400">
                <a:solidFill>
                  <a:schemeClr val="bg1"/>
                </a:solidFill>
                <a:latin typeface="Courier New" panose="02070309020205020404" pitchFamily="49" charset="0"/>
                <a:cs typeface="Courier New" panose="02070309020205020404" pitchFamily="49" charset="0"/>
              </a:rPr>
              <a:t>= -1</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QueueHead</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QueueTail</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#END </a:t>
            </a:r>
            <a:r>
              <a:rPr lang="en-IE" sz="2400" dirty="0" err="1">
                <a:solidFill>
                  <a:schemeClr val="bg1"/>
                </a:solidFill>
                <a:latin typeface="Courier New" panose="02070309020205020404" pitchFamily="49" charset="0"/>
                <a:cs typeface="Courier New" panose="02070309020205020404" pitchFamily="49" charset="0"/>
              </a:rPr>
              <a:t>ClearQ</a:t>
            </a:r>
            <a:r>
              <a:rPr lang="en-IE" sz="2400" dirty="0">
                <a:solidFill>
                  <a:schemeClr val="bg1"/>
                </a:solidFill>
                <a:latin typeface="Courier New" panose="02070309020205020404" pitchFamily="49" charset="0"/>
                <a:cs typeface="Courier New" panose="02070309020205020404" pitchFamily="49" charset="0"/>
              </a:rPr>
              <a:t>.</a:t>
            </a:r>
          </a:p>
        </p:txBody>
      </p:sp>
      <p:sp>
        <p:nvSpPr>
          <p:cNvPr id="61" name="Oval 60"/>
          <p:cNvSpPr/>
          <p:nvPr/>
        </p:nvSpPr>
        <p:spPr>
          <a:xfrm>
            <a:off x="8511058" y="3208829"/>
            <a:ext cx="3240360" cy="3168352"/>
          </a:xfrm>
          <a:prstGeom prst="ellipse">
            <a:avLst/>
          </a:prstGeom>
          <a:solidFill>
            <a:schemeClr val="tx2">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2" name="Oval 61"/>
          <p:cNvSpPr/>
          <p:nvPr/>
        </p:nvSpPr>
        <p:spPr>
          <a:xfrm>
            <a:off x="9256190" y="3881953"/>
            <a:ext cx="1800200" cy="1800200"/>
          </a:xfrm>
          <a:prstGeom prst="ellipse">
            <a:avLst/>
          </a:prstGeom>
          <a:solidFill>
            <a:schemeClr val="tx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cxnSp>
        <p:nvCxnSpPr>
          <p:cNvPr id="63" name="Straight Connector 62"/>
          <p:cNvCxnSpPr>
            <a:stCxn id="62" idx="1"/>
          </p:cNvCxnSpPr>
          <p:nvPr/>
        </p:nvCxnSpPr>
        <p:spPr>
          <a:xfrm flipH="1" flipV="1">
            <a:off x="9040166" y="3665929"/>
            <a:ext cx="479657" cy="4796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61" idx="0"/>
          </p:cNvCxnSpPr>
          <p:nvPr/>
        </p:nvCxnSpPr>
        <p:spPr>
          <a:xfrm flipV="1">
            <a:off x="10131238" y="3208829"/>
            <a:ext cx="0" cy="6731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62" idx="7"/>
            <a:endCxn id="61" idx="7"/>
          </p:cNvCxnSpPr>
          <p:nvPr/>
        </p:nvCxnSpPr>
        <p:spPr>
          <a:xfrm flipV="1">
            <a:off x="10792757" y="3672823"/>
            <a:ext cx="484121" cy="4727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1056390" y="4782053"/>
            <a:ext cx="6950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62" idx="5"/>
            <a:endCxn id="61" idx="5"/>
          </p:cNvCxnSpPr>
          <p:nvPr/>
        </p:nvCxnSpPr>
        <p:spPr>
          <a:xfrm>
            <a:off x="10792757" y="5418520"/>
            <a:ext cx="484121"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62" idx="4"/>
            <a:endCxn id="61" idx="4"/>
          </p:cNvCxnSpPr>
          <p:nvPr/>
        </p:nvCxnSpPr>
        <p:spPr>
          <a:xfrm flipH="1">
            <a:off x="10131238" y="5682153"/>
            <a:ext cx="25052" cy="695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62" idx="3"/>
            <a:endCxn id="61" idx="3"/>
          </p:cNvCxnSpPr>
          <p:nvPr/>
        </p:nvCxnSpPr>
        <p:spPr>
          <a:xfrm flipH="1">
            <a:off x="8985598" y="5418520"/>
            <a:ext cx="534225" cy="4946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2" idx="2"/>
            <a:endCxn id="61" idx="2"/>
          </p:cNvCxnSpPr>
          <p:nvPr/>
        </p:nvCxnSpPr>
        <p:spPr>
          <a:xfrm flipH="1">
            <a:off x="8511058" y="4782053"/>
            <a:ext cx="745132" cy="1095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0697011" y="2801833"/>
            <a:ext cx="367408" cy="523220"/>
          </a:xfrm>
          <a:prstGeom prst="rect">
            <a:avLst/>
          </a:prstGeom>
          <a:noFill/>
        </p:spPr>
        <p:txBody>
          <a:bodyPr wrap="none" rtlCol="0">
            <a:spAutoFit/>
          </a:bodyPr>
          <a:lstStyle/>
          <a:p>
            <a:r>
              <a:rPr lang="en-IE" sz="2800" dirty="0">
                <a:solidFill>
                  <a:schemeClr val="bg1"/>
                </a:solidFill>
              </a:rPr>
              <a:t>0</a:t>
            </a:r>
            <a:endParaRPr lang="en-IE" dirty="0">
              <a:solidFill>
                <a:schemeClr val="bg1"/>
              </a:solidFill>
            </a:endParaRPr>
          </a:p>
        </p:txBody>
      </p:sp>
      <p:sp>
        <p:nvSpPr>
          <p:cNvPr id="72" name="TextBox 71"/>
          <p:cNvSpPr txBox="1"/>
          <p:nvPr/>
        </p:nvSpPr>
        <p:spPr>
          <a:xfrm>
            <a:off x="11632454" y="3790781"/>
            <a:ext cx="367408" cy="523220"/>
          </a:xfrm>
          <a:prstGeom prst="rect">
            <a:avLst/>
          </a:prstGeom>
          <a:noFill/>
        </p:spPr>
        <p:txBody>
          <a:bodyPr wrap="none" rtlCol="0">
            <a:spAutoFit/>
          </a:bodyPr>
          <a:lstStyle/>
          <a:p>
            <a:r>
              <a:rPr lang="en-IE" sz="2800" dirty="0">
                <a:solidFill>
                  <a:schemeClr val="bg1"/>
                </a:solidFill>
              </a:rPr>
              <a:t>1</a:t>
            </a:r>
            <a:endParaRPr lang="en-IE" dirty="0">
              <a:solidFill>
                <a:schemeClr val="bg1"/>
              </a:solidFill>
            </a:endParaRPr>
          </a:p>
        </p:txBody>
      </p:sp>
      <p:sp>
        <p:nvSpPr>
          <p:cNvPr id="73" name="TextBox 72"/>
          <p:cNvSpPr txBox="1"/>
          <p:nvPr/>
        </p:nvSpPr>
        <p:spPr>
          <a:xfrm>
            <a:off x="11625086" y="5230941"/>
            <a:ext cx="367408" cy="523220"/>
          </a:xfrm>
          <a:prstGeom prst="rect">
            <a:avLst/>
          </a:prstGeom>
          <a:noFill/>
        </p:spPr>
        <p:txBody>
          <a:bodyPr wrap="none" rtlCol="0">
            <a:spAutoFit/>
          </a:bodyPr>
          <a:lstStyle/>
          <a:p>
            <a:r>
              <a:rPr lang="en-IE" sz="2800" dirty="0">
                <a:solidFill>
                  <a:schemeClr val="bg1"/>
                </a:solidFill>
              </a:rPr>
              <a:t>2</a:t>
            </a:r>
            <a:endParaRPr lang="en-IE" dirty="0">
              <a:solidFill>
                <a:schemeClr val="bg1"/>
              </a:solidFill>
            </a:endParaRPr>
          </a:p>
        </p:txBody>
      </p:sp>
      <p:sp>
        <p:nvSpPr>
          <p:cNvPr id="74" name="TextBox 73"/>
          <p:cNvSpPr txBox="1"/>
          <p:nvPr/>
        </p:nvSpPr>
        <p:spPr>
          <a:xfrm>
            <a:off x="10624342" y="6239053"/>
            <a:ext cx="367408" cy="523220"/>
          </a:xfrm>
          <a:prstGeom prst="rect">
            <a:avLst/>
          </a:prstGeom>
          <a:noFill/>
        </p:spPr>
        <p:txBody>
          <a:bodyPr wrap="none" rtlCol="0">
            <a:spAutoFit/>
          </a:bodyPr>
          <a:lstStyle/>
          <a:p>
            <a:r>
              <a:rPr lang="en-IE" sz="2800" dirty="0">
                <a:solidFill>
                  <a:schemeClr val="bg1"/>
                </a:solidFill>
              </a:rPr>
              <a:t>3</a:t>
            </a:r>
            <a:endParaRPr lang="en-IE" dirty="0">
              <a:solidFill>
                <a:schemeClr val="bg1"/>
              </a:solidFill>
            </a:endParaRPr>
          </a:p>
        </p:txBody>
      </p:sp>
      <p:sp>
        <p:nvSpPr>
          <p:cNvPr id="75" name="TextBox 74"/>
          <p:cNvSpPr txBox="1"/>
          <p:nvPr/>
        </p:nvSpPr>
        <p:spPr>
          <a:xfrm>
            <a:off x="9256190" y="6167045"/>
            <a:ext cx="367408" cy="523220"/>
          </a:xfrm>
          <a:prstGeom prst="rect">
            <a:avLst/>
          </a:prstGeom>
          <a:noFill/>
        </p:spPr>
        <p:txBody>
          <a:bodyPr wrap="none" rtlCol="0">
            <a:spAutoFit/>
          </a:bodyPr>
          <a:lstStyle/>
          <a:p>
            <a:r>
              <a:rPr lang="en-IE" sz="2800" dirty="0">
                <a:solidFill>
                  <a:schemeClr val="bg1"/>
                </a:solidFill>
              </a:rPr>
              <a:t>4</a:t>
            </a:r>
            <a:endParaRPr lang="en-IE" dirty="0">
              <a:solidFill>
                <a:schemeClr val="bg1"/>
              </a:solidFill>
            </a:endParaRPr>
          </a:p>
        </p:txBody>
      </p:sp>
      <p:sp>
        <p:nvSpPr>
          <p:cNvPr id="76" name="TextBox 75"/>
          <p:cNvSpPr txBox="1"/>
          <p:nvPr/>
        </p:nvSpPr>
        <p:spPr>
          <a:xfrm>
            <a:off x="8248078" y="5158933"/>
            <a:ext cx="367408" cy="523220"/>
          </a:xfrm>
          <a:prstGeom prst="rect">
            <a:avLst/>
          </a:prstGeom>
          <a:noFill/>
        </p:spPr>
        <p:txBody>
          <a:bodyPr wrap="none" rtlCol="0">
            <a:spAutoFit/>
          </a:bodyPr>
          <a:lstStyle/>
          <a:p>
            <a:r>
              <a:rPr lang="en-IE" sz="2800" dirty="0">
                <a:solidFill>
                  <a:schemeClr val="bg1"/>
                </a:solidFill>
              </a:rPr>
              <a:t>5</a:t>
            </a:r>
            <a:endParaRPr lang="en-IE" dirty="0">
              <a:solidFill>
                <a:schemeClr val="bg1"/>
              </a:solidFill>
            </a:endParaRPr>
          </a:p>
        </p:txBody>
      </p:sp>
      <p:sp>
        <p:nvSpPr>
          <p:cNvPr id="77" name="TextBox 76"/>
          <p:cNvSpPr txBox="1"/>
          <p:nvPr/>
        </p:nvSpPr>
        <p:spPr>
          <a:xfrm>
            <a:off x="8240710" y="3665929"/>
            <a:ext cx="367408" cy="523220"/>
          </a:xfrm>
          <a:prstGeom prst="rect">
            <a:avLst/>
          </a:prstGeom>
          <a:noFill/>
        </p:spPr>
        <p:txBody>
          <a:bodyPr wrap="none" rtlCol="0">
            <a:spAutoFit/>
          </a:bodyPr>
          <a:lstStyle/>
          <a:p>
            <a:r>
              <a:rPr lang="en-IE" sz="2800" dirty="0">
                <a:solidFill>
                  <a:schemeClr val="bg1"/>
                </a:solidFill>
              </a:rPr>
              <a:t>6</a:t>
            </a:r>
            <a:endParaRPr lang="en-IE" dirty="0">
              <a:solidFill>
                <a:schemeClr val="bg1"/>
              </a:solidFill>
            </a:endParaRPr>
          </a:p>
        </p:txBody>
      </p:sp>
      <p:sp>
        <p:nvSpPr>
          <p:cNvPr id="78" name="TextBox 77"/>
          <p:cNvSpPr txBox="1"/>
          <p:nvPr/>
        </p:nvSpPr>
        <p:spPr>
          <a:xfrm>
            <a:off x="9112174" y="2801833"/>
            <a:ext cx="367408" cy="523220"/>
          </a:xfrm>
          <a:prstGeom prst="rect">
            <a:avLst/>
          </a:prstGeom>
          <a:noFill/>
        </p:spPr>
        <p:txBody>
          <a:bodyPr wrap="none" rtlCol="0">
            <a:spAutoFit/>
          </a:bodyPr>
          <a:lstStyle/>
          <a:p>
            <a:r>
              <a:rPr lang="en-IE" sz="2800" dirty="0">
                <a:solidFill>
                  <a:schemeClr val="bg1"/>
                </a:solidFill>
              </a:rPr>
              <a:t>7</a:t>
            </a:r>
            <a:endParaRPr lang="en-IE" dirty="0">
              <a:solidFill>
                <a:schemeClr val="bg1"/>
              </a:solidFill>
            </a:endParaRPr>
          </a:p>
        </p:txBody>
      </p:sp>
      <p:sp>
        <p:nvSpPr>
          <p:cNvPr id="79" name="TextBox 78"/>
          <p:cNvSpPr txBox="1"/>
          <p:nvPr/>
        </p:nvSpPr>
        <p:spPr>
          <a:xfrm>
            <a:off x="10336310" y="3377897"/>
            <a:ext cx="550151" cy="523220"/>
          </a:xfrm>
          <a:prstGeom prst="rect">
            <a:avLst/>
          </a:prstGeom>
          <a:noFill/>
        </p:spPr>
        <p:txBody>
          <a:bodyPr wrap="none" rtlCol="0">
            <a:spAutoFit/>
          </a:bodyPr>
          <a:lstStyle/>
          <a:p>
            <a:r>
              <a:rPr lang="en-IE" sz="2800" dirty="0"/>
              <a:t>43</a:t>
            </a:r>
            <a:endParaRPr lang="en-IE" dirty="0"/>
          </a:p>
        </p:txBody>
      </p:sp>
      <p:sp>
        <p:nvSpPr>
          <p:cNvPr id="80" name="TextBox 79"/>
          <p:cNvSpPr txBox="1"/>
          <p:nvPr/>
        </p:nvSpPr>
        <p:spPr>
          <a:xfrm>
            <a:off x="11056390" y="4006805"/>
            <a:ext cx="550151" cy="523220"/>
          </a:xfrm>
          <a:prstGeom prst="rect">
            <a:avLst/>
          </a:prstGeom>
          <a:noFill/>
        </p:spPr>
        <p:txBody>
          <a:bodyPr wrap="none" rtlCol="0">
            <a:spAutoFit/>
          </a:bodyPr>
          <a:lstStyle/>
          <a:p>
            <a:r>
              <a:rPr lang="en-IE" sz="2800" dirty="0"/>
              <a:t>12</a:t>
            </a:r>
            <a:endParaRPr lang="en-IE" dirty="0"/>
          </a:p>
        </p:txBody>
      </p:sp>
      <p:sp>
        <p:nvSpPr>
          <p:cNvPr id="81" name="TextBox 80"/>
          <p:cNvSpPr txBox="1"/>
          <p:nvPr/>
        </p:nvSpPr>
        <p:spPr>
          <a:xfrm>
            <a:off x="11010295" y="4942909"/>
            <a:ext cx="550151" cy="523220"/>
          </a:xfrm>
          <a:prstGeom prst="rect">
            <a:avLst/>
          </a:prstGeom>
          <a:noFill/>
        </p:spPr>
        <p:txBody>
          <a:bodyPr wrap="none" rtlCol="0">
            <a:spAutoFit/>
          </a:bodyPr>
          <a:lstStyle/>
          <a:p>
            <a:r>
              <a:rPr lang="en-IE" sz="2800" dirty="0"/>
              <a:t>35</a:t>
            </a:r>
            <a:endParaRPr lang="en-IE" dirty="0"/>
          </a:p>
        </p:txBody>
      </p:sp>
      <p:sp>
        <p:nvSpPr>
          <p:cNvPr id="82" name="TextBox 81"/>
          <p:cNvSpPr txBox="1"/>
          <p:nvPr/>
        </p:nvSpPr>
        <p:spPr>
          <a:xfrm>
            <a:off x="10336310" y="5682153"/>
            <a:ext cx="550151" cy="523220"/>
          </a:xfrm>
          <a:prstGeom prst="rect">
            <a:avLst/>
          </a:prstGeom>
          <a:noFill/>
        </p:spPr>
        <p:txBody>
          <a:bodyPr wrap="none" rtlCol="0">
            <a:spAutoFit/>
          </a:bodyPr>
          <a:lstStyle/>
          <a:p>
            <a:r>
              <a:rPr lang="en-IE" sz="2800" dirty="0"/>
              <a:t>99</a:t>
            </a:r>
            <a:endParaRPr lang="en-IE" dirty="0"/>
          </a:p>
        </p:txBody>
      </p:sp>
      <p:sp>
        <p:nvSpPr>
          <p:cNvPr id="83" name="TextBox 82"/>
          <p:cNvSpPr txBox="1"/>
          <p:nvPr/>
        </p:nvSpPr>
        <p:spPr>
          <a:xfrm>
            <a:off x="9400206" y="5662989"/>
            <a:ext cx="550151" cy="523220"/>
          </a:xfrm>
          <a:prstGeom prst="rect">
            <a:avLst/>
          </a:prstGeom>
          <a:noFill/>
        </p:spPr>
        <p:txBody>
          <a:bodyPr wrap="none" rtlCol="0">
            <a:spAutoFit/>
          </a:bodyPr>
          <a:lstStyle/>
          <a:p>
            <a:r>
              <a:rPr lang="en-IE" sz="2800" dirty="0"/>
              <a:t>22</a:t>
            </a:r>
            <a:endParaRPr lang="en-IE" dirty="0"/>
          </a:p>
        </p:txBody>
      </p:sp>
      <p:sp>
        <p:nvSpPr>
          <p:cNvPr id="84" name="Rounded Rectangle 83"/>
          <p:cNvSpPr/>
          <p:nvPr/>
        </p:nvSpPr>
        <p:spPr>
          <a:xfrm>
            <a:off x="8111430" y="2801832"/>
            <a:ext cx="3960440" cy="393953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6679918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Linked Lists and Recursion</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8711592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Linked Lists</a:t>
            </a:r>
          </a:p>
        </p:txBody>
      </p:sp>
    </p:spTree>
    <p:extLst>
      <p:ext uri="{BB962C8B-B14F-4D97-AF65-F5344CB8AC3E}">
        <p14:creationId xmlns:p14="http://schemas.microsoft.com/office/powerpoint/2010/main" val="2591372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FileReader1</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and prints out the whole file.</a:t>
            </a:r>
          </a:p>
        </p:txBody>
      </p:sp>
    </p:spTree>
    <p:extLst>
      <p:ext uri="{BB962C8B-B14F-4D97-AF65-F5344CB8AC3E}">
        <p14:creationId xmlns:p14="http://schemas.microsoft.com/office/powerpoint/2010/main" val="30048103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Declaration</a:t>
            </a:r>
          </a:p>
        </p:txBody>
      </p:sp>
      <p:sp>
        <p:nvSpPr>
          <p:cNvPr id="5" name="Content Placeholder 4"/>
          <p:cNvSpPr>
            <a:spLocks noGrp="1"/>
          </p:cNvSpPr>
          <p:nvPr>
            <p:ph idx="1"/>
          </p:nvPr>
        </p:nvSpPr>
        <p:spPr/>
        <p:txBody>
          <a:bodyPr>
            <a:normAutofit/>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class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def</a:t>
            </a:r>
            <a:r>
              <a:rPr lang="en-IE" sz="3200" dirty="0">
                <a:solidFill>
                  <a:schemeClr val="bg1"/>
                </a:solidFill>
                <a:latin typeface="Courier New" panose="02070309020205020404" pitchFamily="49" charset="0"/>
                <a:cs typeface="Courier New" panose="02070309020205020404" pitchFamily="49" charset="0"/>
              </a:rPr>
              <a:t> __</a:t>
            </a:r>
            <a:r>
              <a:rPr lang="en-IE" sz="3200" dirty="0" err="1">
                <a:solidFill>
                  <a:schemeClr val="bg1"/>
                </a:solidFill>
                <a:latin typeface="Courier New" panose="02070309020205020404" pitchFamily="49" charset="0"/>
                <a:cs typeface="Courier New" panose="02070309020205020404" pitchFamily="49" charset="0"/>
              </a:rPr>
              <a:t>init</a:t>
            </a:r>
            <a:r>
              <a:rPr lang="en-IE" sz="3200" dirty="0">
                <a:solidFill>
                  <a:schemeClr val="bg1"/>
                </a:solidFill>
                <a:latin typeface="Courier New" panose="02070309020205020404" pitchFamily="49" charset="0"/>
                <a:cs typeface="Courier New" panose="02070309020205020404" pitchFamily="49" charset="0"/>
              </a:rPr>
              <a:t>__(self, value, pointer):</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a:t>
            </a:r>
            <a:r>
              <a:rPr lang="en-IE" sz="3200" dirty="0" err="1">
                <a:solidFill>
                  <a:schemeClr val="bg1"/>
                </a:solidFill>
                <a:latin typeface="Courier New" panose="02070309020205020404" pitchFamily="49" charset="0"/>
                <a:cs typeface="Courier New" panose="02070309020205020404" pitchFamily="49" charset="0"/>
              </a:rPr>
              <a:t>self.value</a:t>
            </a:r>
            <a:r>
              <a:rPr lang="en-IE" sz="3200" dirty="0">
                <a:solidFill>
                  <a:schemeClr val="bg1"/>
                </a:solidFill>
                <a:latin typeface="Courier New" panose="02070309020205020404" pitchFamily="49" charset="0"/>
                <a:cs typeface="Courier New" panose="02070309020205020404" pitchFamily="49" charset="0"/>
              </a:rPr>
              <a:t> = value</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self. pointer = pointer</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 END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641035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Declaration</a:t>
            </a:r>
          </a:p>
        </p:txBody>
      </p:sp>
      <p:sp>
        <p:nvSpPr>
          <p:cNvPr id="5" name="Content Placeholder 4"/>
          <p:cNvSpPr>
            <a:spLocks noGrp="1"/>
          </p:cNvSpPr>
          <p:nvPr>
            <p:ph idx="1"/>
          </p:nvPr>
        </p:nvSpPr>
        <p:spPr/>
        <p:txBody>
          <a:bodyPr>
            <a:normAutofit/>
          </a:bodyPr>
          <a:lstStyle/>
          <a:p>
            <a:pPr marL="800100" lvl="2" indent="0">
              <a:buNone/>
            </a:pPr>
            <a:r>
              <a:rPr lang="en-IE" sz="3200" dirty="0">
                <a:solidFill>
                  <a:schemeClr val="bg1"/>
                </a:solidFill>
                <a:latin typeface="Courier New" panose="02070309020205020404" pitchFamily="49" charset="0"/>
                <a:cs typeface="Courier New" panose="02070309020205020404" pitchFamily="49" charset="0"/>
              </a:rPr>
              <a:t>node4 =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(31, None)</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node3 =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(37, node4)</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node2 =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(62, node3)</a:t>
            </a:r>
          </a:p>
          <a:p>
            <a:pPr marL="800100" lvl="2" indent="0">
              <a:buNone/>
            </a:pPr>
            <a:r>
              <a:rPr lang="en-IE" sz="3200" dirty="0">
                <a:solidFill>
                  <a:schemeClr val="bg1"/>
                </a:solidFill>
                <a:latin typeface="Courier New" panose="02070309020205020404" pitchFamily="49" charset="0"/>
                <a:cs typeface="Courier New" panose="02070309020205020404" pitchFamily="49" charset="0"/>
              </a:rPr>
              <a:t>node1 = </a:t>
            </a:r>
            <a:r>
              <a:rPr lang="en-IE" sz="3200" dirty="0" err="1">
                <a:solidFill>
                  <a:schemeClr val="bg1"/>
                </a:solidFill>
                <a:latin typeface="Courier New" panose="02070309020205020404" pitchFamily="49" charset="0"/>
                <a:cs typeface="Courier New" panose="02070309020205020404" pitchFamily="49" charset="0"/>
              </a:rPr>
              <a:t>ListNode</a:t>
            </a:r>
            <a:r>
              <a:rPr lang="en-IE" sz="3200" dirty="0">
                <a:solidFill>
                  <a:schemeClr val="bg1"/>
                </a:solidFill>
                <a:latin typeface="Courier New" panose="02070309020205020404" pitchFamily="49" charset="0"/>
                <a:cs typeface="Courier New" panose="02070309020205020404" pitchFamily="49" charset="0"/>
              </a:rPr>
              <a:t>(23, node2)</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414625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Printing</a:t>
            </a:r>
          </a:p>
        </p:txBody>
      </p:sp>
      <p:sp>
        <p:nvSpPr>
          <p:cNvPr id="4" name="Rounded Rectangle 3"/>
          <p:cNvSpPr/>
          <p:nvPr/>
        </p:nvSpPr>
        <p:spPr>
          <a:xfrm>
            <a:off x="9839622" y="1484784"/>
            <a:ext cx="1080120" cy="4392488"/>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latin typeface="Courier New" panose="02070309020205020404" pitchFamily="49" charset="0"/>
                <a:cs typeface="Courier New" panose="02070309020205020404" pitchFamily="49" charset="0"/>
              </a:rPr>
              <a:t>23</a:t>
            </a:r>
          </a:p>
          <a:p>
            <a:pPr algn="ctr"/>
            <a:r>
              <a:rPr lang="it-IT" sz="2800" b="1" dirty="0">
                <a:latin typeface="Courier New" panose="02070309020205020404" pitchFamily="49" charset="0"/>
                <a:cs typeface="Courier New" panose="02070309020205020404" pitchFamily="49" charset="0"/>
              </a:rPr>
              <a:t>62</a:t>
            </a:r>
          </a:p>
          <a:p>
            <a:pPr algn="ctr"/>
            <a:r>
              <a:rPr lang="it-IT" sz="2800" b="1" dirty="0">
                <a:latin typeface="Courier New" panose="02070309020205020404" pitchFamily="49" charset="0"/>
                <a:cs typeface="Courier New" panose="02070309020205020404" pitchFamily="49" charset="0"/>
              </a:rPr>
              <a:t>37</a:t>
            </a:r>
          </a:p>
          <a:p>
            <a:pPr algn="ctr"/>
            <a:r>
              <a:rPr lang="it-IT" sz="2800" b="1" dirty="0">
                <a:latin typeface="Courier New" panose="02070309020205020404" pitchFamily="49" charset="0"/>
                <a:cs typeface="Courier New" panose="02070309020205020404" pitchFamily="49" charset="0"/>
              </a:rPr>
              <a:t>31</a:t>
            </a:r>
            <a:endParaRPr lang="en-IE" sz="2800" b="1" dirty="0">
              <a:latin typeface="Courier New" panose="02070309020205020404" pitchFamily="49" charset="0"/>
              <a:cs typeface="Courier New" panose="02070309020205020404" pitchFamily="49" charset="0"/>
            </a:endParaRPr>
          </a:p>
        </p:txBody>
      </p:sp>
      <p:sp>
        <p:nvSpPr>
          <p:cNvPr id="7" name="Content Placeholder 4"/>
          <p:cNvSpPr>
            <a:spLocks noGrp="1"/>
          </p:cNvSpPr>
          <p:nvPr>
            <p:ph idx="1"/>
          </p:nvPr>
        </p:nvSpPr>
        <p:spPr>
          <a:xfrm>
            <a:off x="609521" y="1268760"/>
            <a:ext cx="10971372" cy="5184575"/>
          </a:xfrm>
        </p:spPr>
        <p:txBody>
          <a:bodyPr>
            <a:normAutofit fontScale="77500" lnSpcReduction="20000"/>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PrintNodesWithLoop</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 THEN</a:t>
            </a:r>
          </a:p>
          <a:p>
            <a:pPr marL="0" indent="0">
              <a:buNone/>
            </a:pPr>
            <a:r>
              <a:rPr lang="en-IE" sz="2800" dirty="0">
                <a:solidFill>
                  <a:schemeClr val="bg1"/>
                </a:solidFill>
                <a:latin typeface="Courier New" panose="02070309020205020404" pitchFamily="49" charset="0"/>
                <a:cs typeface="Courier New" panose="02070309020205020404" pitchFamily="49" charset="0"/>
              </a:rPr>
              <a:t>        while (</a:t>
            </a:r>
            <a:r>
              <a:rPr lang="en-IE" sz="2800" dirty="0" err="1">
                <a:solidFill>
                  <a:schemeClr val="bg1"/>
                </a:solidFill>
                <a:latin typeface="Courier New" panose="02070309020205020404" pitchFamily="49" charset="0"/>
                <a:cs typeface="Courier New" panose="02070309020205020404" pitchFamily="49" charset="0"/>
              </a:rPr>
              <a:t>Current.pointer</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 DO</a:t>
            </a:r>
          </a:p>
          <a:p>
            <a:pPr marL="0" indent="0">
              <a:buNone/>
            </a:pPr>
            <a:r>
              <a:rPr lang="en-IE" sz="2800" dirty="0">
                <a:solidFill>
                  <a:schemeClr val="bg1"/>
                </a:solidFill>
                <a:latin typeface="Courier New" panose="02070309020205020404" pitchFamily="49" charset="0"/>
                <a:cs typeface="Courier New" panose="02070309020205020404" pitchFamily="49" charset="0"/>
              </a:rPr>
              <a:t>            print(</a:t>
            </a:r>
            <a:r>
              <a:rPr lang="en-IE" sz="2800" dirty="0" err="1">
                <a:solidFill>
                  <a:schemeClr val="bg1"/>
                </a:solidFill>
                <a:latin typeface="Courier New" panose="02070309020205020404" pitchFamily="49" charset="0"/>
                <a:cs typeface="Courier New" panose="02070309020205020404" pitchFamily="49" charset="0"/>
              </a:rPr>
              <a:t>Current.value</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Current.pointer</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800" dirty="0">
                <a:solidFill>
                  <a:schemeClr val="bg1"/>
                </a:solidFill>
                <a:latin typeface="Courier New" panose="02070309020205020404" pitchFamily="49" charset="0"/>
                <a:cs typeface="Courier New" panose="02070309020205020404" pitchFamily="49" charset="0"/>
              </a:rPr>
              <a:t>        print(</a:t>
            </a:r>
            <a:r>
              <a:rPr lang="en-IE" sz="2800" dirty="0" err="1">
                <a:solidFill>
                  <a:schemeClr val="bg1"/>
                </a:solidFill>
                <a:latin typeface="Courier New" panose="02070309020205020404" pitchFamily="49" charset="0"/>
                <a:cs typeface="Courier New" panose="02070309020205020404" pitchFamily="49" charset="0"/>
              </a:rPr>
              <a:t>Current.value</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else:</a:t>
            </a:r>
          </a:p>
          <a:p>
            <a:pPr marL="0" indent="0">
              <a:buNone/>
            </a:pPr>
            <a:r>
              <a:rPr lang="en-IE" sz="2800" dirty="0">
                <a:solidFill>
                  <a:schemeClr val="bg1"/>
                </a:solidFill>
                <a:latin typeface="Courier New" panose="02070309020205020404" pitchFamily="49" charset="0"/>
                <a:cs typeface="Courier New" panose="02070309020205020404" pitchFamily="49" charset="0"/>
              </a:rPr>
              <a:t>        print("Empty list")</a:t>
            </a:r>
          </a:p>
          <a:p>
            <a:pPr marL="0" indent="0">
              <a:buNone/>
            </a:pPr>
            <a:r>
              <a:rPr lang="en-IE" sz="2800" dirty="0">
                <a:solidFill>
                  <a:schemeClr val="bg1"/>
                </a:solidFill>
                <a:latin typeface="Courier New" panose="02070309020205020404" pitchFamily="49" charset="0"/>
                <a:cs typeface="Courier New" panose="02070309020205020404" pitchFamily="49" charset="0"/>
              </a:rPr>
              <a:t>    # ENDIF;</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PrintNodesWithLoop</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14324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Create Empty List	</a:t>
            </a:r>
          </a:p>
        </p:txBody>
      </p:sp>
      <p:sp>
        <p:nvSpPr>
          <p:cNvPr id="5" name="Content Placeholder 4"/>
          <p:cNvSpPr>
            <a:spLocks noGrp="1"/>
          </p:cNvSpPr>
          <p:nvPr>
            <p:ph idx="1"/>
          </p:nvPr>
        </p:nvSpPr>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CreateEmptyList</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HeadNode</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CreateEmptyList</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8838470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Delete a List	</a:t>
            </a:r>
          </a:p>
        </p:txBody>
      </p:sp>
      <p:sp>
        <p:nvSpPr>
          <p:cNvPr id="5" name="Content Placeholder 4"/>
          <p:cNvSpPr>
            <a:spLocks noGrp="1"/>
          </p:cNvSpPr>
          <p:nvPr>
            <p:ph idx="1"/>
          </p:nvPr>
        </p:nvSpPr>
        <p:spPr/>
        <p:txBody>
          <a:bodyPr>
            <a:normAutofit/>
          </a:bodyPr>
          <a:lstStyle/>
          <a:p>
            <a:pPr marL="0" indent="0">
              <a:buNone/>
            </a:pPr>
            <a:r>
              <a:rPr lang="da-DK" sz="2800" dirty="0">
                <a:solidFill>
                  <a:schemeClr val="bg1"/>
                </a:solidFill>
                <a:latin typeface="Courier New" panose="02070309020205020404" pitchFamily="49" charset="0"/>
                <a:cs typeface="Courier New" panose="02070309020205020404" pitchFamily="49" charset="0"/>
              </a:rPr>
              <a:t>def DeleteAList():</a:t>
            </a:r>
          </a:p>
          <a:p>
            <a:pPr marL="0" indent="0">
              <a:buNone/>
            </a:pPr>
            <a:r>
              <a:rPr lang="da-DK" sz="2800" dirty="0">
                <a:solidFill>
                  <a:schemeClr val="bg1"/>
                </a:solidFill>
                <a:latin typeface="Courier New" panose="02070309020205020404" pitchFamily="49" charset="0"/>
                <a:cs typeface="Courier New" panose="02070309020205020404" pitchFamily="49" charset="0"/>
              </a:rPr>
              <a:t>    global HeadNode</a:t>
            </a:r>
          </a:p>
          <a:p>
            <a:pPr marL="0" indent="0">
              <a:buNone/>
            </a:pPr>
            <a:r>
              <a:rPr lang="da-DK" sz="2800" dirty="0">
                <a:solidFill>
                  <a:schemeClr val="bg1"/>
                </a:solidFill>
                <a:latin typeface="Courier New" panose="02070309020205020404" pitchFamily="49" charset="0"/>
                <a:cs typeface="Courier New" panose="02070309020205020404" pitchFamily="49" charset="0"/>
              </a:rPr>
              <a:t>    HeadNode = None</a:t>
            </a:r>
          </a:p>
          <a:p>
            <a:pPr marL="0" indent="0">
              <a:buNone/>
            </a:pPr>
            <a:r>
              <a:rPr lang="da-DK" sz="2800" dirty="0">
                <a:solidFill>
                  <a:schemeClr val="bg1"/>
                </a:solidFill>
                <a:latin typeface="Courier New" panose="02070309020205020404" pitchFamily="49" charset="0"/>
                <a:cs typeface="Courier New" panose="02070309020205020404" pitchFamily="49" charset="0"/>
              </a:rPr>
              <a:t># END DeleteAList.</a:t>
            </a:r>
          </a:p>
        </p:txBody>
      </p:sp>
    </p:spTree>
    <p:extLst>
      <p:ext uri="{BB962C8B-B14F-4D97-AF65-F5344CB8AC3E}">
        <p14:creationId xmlns:p14="http://schemas.microsoft.com/office/powerpoint/2010/main" val="32138486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Is the List Empty?</a:t>
            </a:r>
          </a:p>
        </p:txBody>
      </p:sp>
      <p:sp>
        <p:nvSpPr>
          <p:cNvPr id="5" name="Content Placeholder 4"/>
          <p:cNvSpPr>
            <a:spLocks noGrp="1"/>
          </p:cNvSpPr>
          <p:nvPr>
            <p:ph idx="1"/>
          </p:nvPr>
        </p:nvSpPr>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ListIsEmpty</a:t>
            </a:r>
            <a:r>
              <a:rPr lang="en-IE" sz="2800" dirty="0">
                <a:solidFill>
                  <a:schemeClr val="bg1"/>
                </a:solidFill>
                <a:latin typeface="Courier New" panose="02070309020205020404" pitchFamily="49" charset="0"/>
                <a:cs typeface="Courier New" panose="02070309020205020404" pitchFamily="49" charset="0"/>
              </a:rPr>
              <a:t>():</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return </a:t>
            </a:r>
            <a:r>
              <a:rPr lang="en-IE" sz="2800" dirty="0" err="1">
                <a:solidFill>
                  <a:schemeClr val="bg1"/>
                </a:solidFill>
                <a:latin typeface="Courier New" panose="02070309020205020404" pitchFamily="49" charset="0"/>
                <a:cs typeface="Courier New" panose="02070309020205020404" pitchFamily="49" charset="0"/>
              </a:rPr>
              <a:t>HeadNode</a:t>
            </a:r>
            <a:r>
              <a:rPr lang="en-IE" sz="2800" dirty="0">
                <a:solidFill>
                  <a:schemeClr val="bg1"/>
                </a:solidFill>
                <a:latin typeface="Courier New" panose="02070309020205020404" pitchFamily="49" charset="0"/>
                <a:cs typeface="Courier New" panose="02070309020205020404" pitchFamily="49" charset="0"/>
              </a:rPr>
              <a:t>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ListIsEmpty</a:t>
            </a:r>
            <a:r>
              <a:rPr lang="en-IE" sz="28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3774507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Find A Node</a:t>
            </a:r>
          </a:p>
        </p:txBody>
      </p:sp>
      <p:sp>
        <p:nvSpPr>
          <p:cNvPr id="5" name="Content Placeholder 4"/>
          <p:cNvSpPr>
            <a:spLocks noGrp="1"/>
          </p:cNvSpPr>
          <p:nvPr>
            <p:ph idx="1"/>
          </p:nvPr>
        </p:nvSpPr>
        <p:spPr>
          <a:xfrm>
            <a:off x="609521" y="1268760"/>
            <a:ext cx="10971372" cy="5256584"/>
          </a:xfrm>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FindANode</a:t>
            </a:r>
            <a:r>
              <a:rPr lang="en-IE" sz="2800" dirty="0">
                <a:solidFill>
                  <a:schemeClr val="bg1"/>
                </a:solidFill>
                <a:latin typeface="Courier New" panose="02070309020205020404" pitchFamily="49" charset="0"/>
                <a:cs typeface="Courier New" panose="02070309020205020404" pitchFamily="49" charset="0"/>
              </a:rPr>
              <a:t>(N):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4136680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Find A Node</a:t>
            </a:r>
          </a:p>
        </p:txBody>
      </p:sp>
      <p:sp>
        <p:nvSpPr>
          <p:cNvPr id="5" name="Content Placeholder 4"/>
          <p:cNvSpPr>
            <a:spLocks noGrp="1"/>
          </p:cNvSpPr>
          <p:nvPr>
            <p:ph idx="1"/>
          </p:nvPr>
        </p:nvSpPr>
        <p:spPr>
          <a:xfrm>
            <a:off x="609521" y="1268760"/>
            <a:ext cx="10971372" cy="5256584"/>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while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 and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Current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400" dirty="0">
                <a:solidFill>
                  <a:schemeClr val="bg1"/>
                </a:solidFill>
                <a:latin typeface="Courier New" panose="02070309020205020404" pitchFamily="49" charset="0"/>
                <a:cs typeface="Courier New" panose="02070309020205020404" pitchFamily="49" charset="0"/>
              </a:rPr>
              <a:t>    # Print out and count for last node</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print(N, "is not in the list")</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print("Found value:",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7202342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Insert A Node</a:t>
            </a:r>
          </a:p>
        </p:txBody>
      </p:sp>
      <p:sp>
        <p:nvSpPr>
          <p:cNvPr id="5" name="Content Placeholder 4"/>
          <p:cNvSpPr>
            <a:spLocks noGrp="1"/>
          </p:cNvSpPr>
          <p:nvPr>
            <p:ph idx="1"/>
          </p:nvPr>
        </p:nvSpPr>
        <p:spPr>
          <a:xfrm>
            <a:off x="550590" y="1700808"/>
            <a:ext cx="10369152" cy="4752528"/>
          </a:xfrm>
        </p:spPr>
        <p:txBody>
          <a:bodyPr>
            <a:no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InsertANode</a:t>
            </a:r>
            <a:r>
              <a:rPr lang="en-IE" sz="2800" dirty="0">
                <a:solidFill>
                  <a:schemeClr val="bg1"/>
                </a:solidFill>
                <a:latin typeface="Courier New" panose="02070309020205020404" pitchFamily="49" charset="0"/>
                <a:cs typeface="Courier New" panose="02070309020205020404" pitchFamily="49" charset="0"/>
              </a:rPr>
              <a:t>(</a:t>
            </a:r>
            <a:r>
              <a:rPr lang="en-IE" sz="2800" dirty="0" err="1">
                <a:solidFill>
                  <a:schemeClr val="bg1"/>
                </a:solidFill>
                <a:latin typeface="Courier New" panose="02070309020205020404" pitchFamily="49" charset="0"/>
                <a:cs typeface="Courier New" panose="02070309020205020404" pitchFamily="49" charset="0"/>
              </a:rPr>
              <a:t>Pos</a:t>
            </a:r>
            <a:r>
              <a:rPr lang="en-IE" sz="2800" dirty="0">
                <a:solidFill>
                  <a:schemeClr val="bg1"/>
                </a:solidFill>
                <a:latin typeface="Courier New" panose="02070309020205020404" pitchFamily="49" charset="0"/>
                <a:cs typeface="Courier New" panose="02070309020205020404" pitchFamily="49" charset="0"/>
              </a:rPr>
              <a:t>, 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nodeX</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ListNode</a:t>
            </a:r>
            <a:r>
              <a:rPr lang="en-IE" sz="2800" dirty="0">
                <a:solidFill>
                  <a:schemeClr val="bg1"/>
                </a:solidFill>
                <a:latin typeface="Courier New" panose="02070309020205020404" pitchFamily="49" charset="0"/>
                <a:cs typeface="Courier New" panose="02070309020205020404" pitchFamily="49" charset="0"/>
              </a:rPr>
              <a:t>(N, None)</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PositionCounter</a:t>
            </a:r>
            <a:r>
              <a:rPr lang="en-IE" sz="2800" dirty="0">
                <a:solidFill>
                  <a:schemeClr val="bg1"/>
                </a:solidFill>
                <a:latin typeface="Courier New" panose="02070309020205020404" pitchFamily="49" charset="0"/>
                <a:cs typeface="Courier New" panose="02070309020205020404" pitchFamily="49" charset="0"/>
              </a:rPr>
              <a:t> = 1</a:t>
            </a:r>
          </a:p>
          <a:p>
            <a:pPr marL="0" indent="0">
              <a:buNone/>
            </a:pP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CountNodes</a:t>
            </a:r>
            <a:r>
              <a:rPr lang="en-IE" sz="2800" dirty="0">
                <a:solidFill>
                  <a:schemeClr val="bg1"/>
                </a:solidFill>
                <a:latin typeface="Courier New" panose="02070309020205020404" pitchFamily="49" charset="0"/>
                <a:cs typeface="Courier New" panose="02070309020205020404" pitchFamily="49" charset="0"/>
              </a:rPr>
              <a:t> = 0</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924683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Insert A Node</a:t>
            </a:r>
          </a:p>
        </p:txBody>
      </p:sp>
      <p:sp>
        <p:nvSpPr>
          <p:cNvPr id="5" name="Content Placeholder 4"/>
          <p:cNvSpPr>
            <a:spLocks noGrp="1"/>
          </p:cNvSpPr>
          <p:nvPr>
            <p:ph idx="1"/>
          </p:nvPr>
        </p:nvSpPr>
        <p:spPr>
          <a:xfrm>
            <a:off x="478582" y="1412776"/>
            <a:ext cx="10971372" cy="5184576"/>
          </a:xfrm>
        </p:spPr>
        <p:txBody>
          <a:bodyPr>
            <a:no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if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 0:</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HeadNode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while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&gt;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Current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PositionCounter</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300899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FileReader2</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and prints out the first 20 characters from the file.</a:t>
            </a:r>
          </a:p>
        </p:txBody>
      </p:sp>
    </p:spTree>
    <p:extLst>
      <p:ext uri="{BB962C8B-B14F-4D97-AF65-F5344CB8AC3E}">
        <p14:creationId xmlns:p14="http://schemas.microsoft.com/office/powerpoint/2010/main" val="216798674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Delete A Node</a:t>
            </a:r>
          </a:p>
        </p:txBody>
      </p:sp>
      <p:sp>
        <p:nvSpPr>
          <p:cNvPr id="5" name="Content Placeholder 4"/>
          <p:cNvSpPr>
            <a:spLocks noGrp="1"/>
          </p:cNvSpPr>
          <p:nvPr>
            <p:ph idx="1"/>
          </p:nvPr>
        </p:nvSpPr>
        <p:spPr>
          <a:xfrm>
            <a:off x="694606" y="1412776"/>
            <a:ext cx="9145016" cy="3240360"/>
          </a:xfrm>
        </p:spPr>
        <p:txBody>
          <a:bodyPr>
            <a:normAutofit/>
          </a:bodyPr>
          <a:lstStyle/>
          <a:p>
            <a:pPr marL="0" indent="0">
              <a:buNone/>
            </a:pPr>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DeleteANode</a:t>
            </a:r>
            <a:r>
              <a:rPr lang="en-IE" sz="2800" dirty="0">
                <a:solidFill>
                  <a:schemeClr val="bg1"/>
                </a:solidFill>
                <a:latin typeface="Courier New" panose="02070309020205020404" pitchFamily="49" charset="0"/>
                <a:cs typeface="Courier New" panose="02070309020205020404" pitchFamily="49" charset="0"/>
              </a:rPr>
              <a:t>(N):</a:t>
            </a:r>
          </a:p>
          <a:p>
            <a:pPr marL="0" indent="0">
              <a:buNone/>
            </a:pPr>
            <a:r>
              <a:rPr lang="en-IE" sz="2800" dirty="0">
                <a:solidFill>
                  <a:schemeClr val="bg1"/>
                </a:solidFill>
                <a:latin typeface="Courier New" panose="02070309020205020404" pitchFamily="49" charset="0"/>
                <a:cs typeface="Courier New" panose="02070309020205020404" pitchFamily="49" charset="0"/>
              </a:rPr>
              <a:t>    global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Previous = None</a:t>
            </a:r>
          </a:p>
          <a:p>
            <a:pPr marL="0" indent="0">
              <a:buNone/>
            </a:pPr>
            <a:r>
              <a:rPr lang="en-IE" sz="2800" dirty="0">
                <a:solidFill>
                  <a:schemeClr val="bg1"/>
                </a:solidFill>
                <a:latin typeface="Courier New" panose="02070309020205020404" pitchFamily="49" charset="0"/>
                <a:cs typeface="Courier New" panose="02070309020205020404" pitchFamily="49" charset="0"/>
              </a:rPr>
              <a:t>    Current = </a:t>
            </a:r>
            <a:r>
              <a:rPr lang="en-IE" sz="2800" dirty="0" err="1">
                <a:solidFill>
                  <a:schemeClr val="bg1"/>
                </a:solidFill>
                <a:latin typeface="Courier New" panose="02070309020205020404" pitchFamily="49" charset="0"/>
                <a:cs typeface="Courier New" panose="02070309020205020404" pitchFamily="49" charset="0"/>
              </a:rPr>
              <a:t>HeadNode</a:t>
            </a:r>
            <a:endParaRPr lang="en-IE" sz="2800" dirty="0">
              <a:solidFill>
                <a:schemeClr val="bg1"/>
              </a:solidFill>
              <a:latin typeface="Courier New" panose="02070309020205020404" pitchFamily="49" charset="0"/>
              <a:cs typeface="Courier New" panose="02070309020205020404" pitchFamily="49" charset="0"/>
            </a:endParaRPr>
          </a:p>
          <a:p>
            <a:pPr marL="0" indent="0">
              <a:buNone/>
            </a:pPr>
            <a:r>
              <a:rPr lang="en-IE" sz="2800" dirty="0">
                <a:solidFill>
                  <a:schemeClr val="bg1"/>
                </a:solidFill>
                <a:latin typeface="Courier New" panose="02070309020205020404" pitchFamily="49" charset="0"/>
                <a:cs typeface="Courier New" panose="02070309020205020404" pitchFamily="49" charset="0"/>
              </a:rPr>
              <a:t> </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7325403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Linked Lists: Delete A Node</a:t>
            </a:r>
          </a:p>
        </p:txBody>
      </p:sp>
      <p:sp>
        <p:nvSpPr>
          <p:cNvPr id="5" name="Content Placeholder 4"/>
          <p:cNvSpPr>
            <a:spLocks noGrp="1"/>
          </p:cNvSpPr>
          <p:nvPr>
            <p:ph idx="1"/>
          </p:nvPr>
        </p:nvSpPr>
        <p:spPr>
          <a:xfrm>
            <a:off x="262558" y="1412776"/>
            <a:ext cx="11593288" cy="5184576"/>
          </a:xfrm>
        </p:spPr>
        <p:txBody>
          <a:bodyPr>
            <a:normAutofit/>
          </a:bodyPr>
          <a:lstStyle/>
          <a:p>
            <a:pPr marL="0" indent="0">
              <a:buNone/>
            </a:pPr>
            <a:r>
              <a:rPr lang="en-IE" sz="2200" dirty="0">
                <a:solidFill>
                  <a:schemeClr val="bg1"/>
                </a:solidFill>
                <a:latin typeface="Courier New" panose="02070309020205020404" pitchFamily="49" charset="0"/>
                <a:cs typeface="Courier New" panose="02070309020205020404" pitchFamily="49" charset="0"/>
              </a:rPr>
              <a:t>if </a:t>
            </a:r>
            <a:r>
              <a:rPr lang="en-IE" sz="2200" dirty="0" err="1">
                <a:solidFill>
                  <a:schemeClr val="bg1"/>
                </a:solidFill>
                <a:latin typeface="Courier New" panose="02070309020205020404" pitchFamily="49" charset="0"/>
                <a:cs typeface="Courier New" panose="02070309020205020404" pitchFamily="49" charset="0"/>
              </a:rPr>
              <a:t>Current.value</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THEN</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HeadNode</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else:</a:t>
            </a:r>
          </a:p>
          <a:p>
            <a:pPr marL="0" indent="0">
              <a:buNone/>
            </a:pPr>
            <a:r>
              <a:rPr lang="en-IE" sz="2200" dirty="0">
                <a:solidFill>
                  <a:schemeClr val="bg1"/>
                </a:solidFill>
                <a:latin typeface="Courier New" panose="02070309020205020404" pitchFamily="49" charset="0"/>
                <a:cs typeface="Courier New" panose="02070309020205020404" pitchFamily="49" charset="0"/>
              </a:rPr>
              <a:t>        while ((</a:t>
            </a:r>
            <a:r>
              <a:rPr lang="en-IE" sz="2200" dirty="0" err="1">
                <a:solidFill>
                  <a:schemeClr val="bg1"/>
                </a:solidFill>
                <a:latin typeface="Courier New" panose="02070309020205020404" pitchFamily="49" charset="0"/>
                <a:cs typeface="Courier New" panose="02070309020205020404" pitchFamily="49" charset="0"/>
              </a:rPr>
              <a:t>Current.pointer</a:t>
            </a:r>
            <a:r>
              <a:rPr lang="en-IE" sz="2200" dirty="0">
                <a:solidFill>
                  <a:schemeClr val="bg1"/>
                </a:solidFill>
                <a:latin typeface="Courier New" panose="02070309020205020404" pitchFamily="49" charset="0"/>
                <a:cs typeface="Courier New" panose="02070309020205020404" pitchFamily="49" charset="0"/>
              </a:rPr>
              <a:t> != None) and (</a:t>
            </a:r>
            <a:r>
              <a:rPr lang="en-IE" sz="2200" dirty="0" err="1">
                <a:solidFill>
                  <a:schemeClr val="bg1"/>
                </a:solidFill>
                <a:latin typeface="Courier New" panose="02070309020205020404" pitchFamily="49" charset="0"/>
                <a:cs typeface="Courier New" panose="02070309020205020404" pitchFamily="49" charset="0"/>
              </a:rPr>
              <a:t>Current.value</a:t>
            </a:r>
            <a:r>
              <a:rPr lang="en-IE" sz="2200" dirty="0">
                <a:solidFill>
                  <a:schemeClr val="bg1"/>
                </a:solidFill>
                <a:latin typeface="Courier New" panose="02070309020205020404" pitchFamily="49" charset="0"/>
                <a:cs typeface="Courier New" panose="02070309020205020404" pitchFamily="49" charset="0"/>
              </a:rPr>
              <a:t> != N)):</a:t>
            </a:r>
          </a:p>
          <a:p>
            <a:pPr marL="0" indent="0">
              <a:buNone/>
            </a:pPr>
            <a:r>
              <a:rPr lang="en-IE" sz="2200" dirty="0">
                <a:solidFill>
                  <a:schemeClr val="bg1"/>
                </a:solidFill>
                <a:latin typeface="Courier New" panose="02070309020205020404" pitchFamily="49" charset="0"/>
                <a:cs typeface="Courier New" panose="02070309020205020404" pitchFamily="49" charset="0"/>
              </a:rPr>
              <a:t>        # DO</a:t>
            </a:r>
          </a:p>
          <a:p>
            <a:pPr marL="0" indent="0">
              <a:buNone/>
            </a:pPr>
            <a:r>
              <a:rPr lang="en-IE" sz="2200" dirty="0">
                <a:solidFill>
                  <a:schemeClr val="bg1"/>
                </a:solidFill>
                <a:latin typeface="Courier New" panose="02070309020205020404" pitchFamily="49" charset="0"/>
                <a:cs typeface="Courier New" panose="02070309020205020404" pitchFamily="49" charset="0"/>
              </a:rPr>
              <a:t>            Previous = Current</a:t>
            </a:r>
          </a:p>
          <a:p>
            <a:pPr marL="0" indent="0">
              <a:buNone/>
            </a:pPr>
            <a:r>
              <a:rPr lang="en-IE" sz="2200" dirty="0">
                <a:solidFill>
                  <a:schemeClr val="bg1"/>
                </a:solidFill>
                <a:latin typeface="Courier New" panose="02070309020205020404" pitchFamily="49" charset="0"/>
                <a:cs typeface="Courier New" panose="02070309020205020404" pitchFamily="49" charset="0"/>
              </a:rPr>
              <a:t>            Current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2200" dirty="0">
                <a:solidFill>
                  <a:schemeClr val="bg1"/>
                </a:solidFill>
                <a:latin typeface="Courier New" panose="02070309020205020404" pitchFamily="49" charset="0"/>
                <a:cs typeface="Courier New" panose="02070309020205020404" pitchFamily="49" charset="0"/>
              </a:rPr>
              <a:t>        </a:t>
            </a:r>
            <a:r>
              <a:rPr lang="en-IE" sz="2200" dirty="0" err="1">
                <a:solidFill>
                  <a:schemeClr val="bg1"/>
                </a:solidFill>
                <a:latin typeface="Courier New" panose="02070309020205020404" pitchFamily="49" charset="0"/>
                <a:cs typeface="Courier New" panose="02070309020205020404" pitchFamily="49" charset="0"/>
              </a:rPr>
              <a:t>Previous.pointer</a:t>
            </a:r>
            <a:r>
              <a:rPr lang="en-IE" sz="2200" dirty="0">
                <a:solidFill>
                  <a:schemeClr val="bg1"/>
                </a:solidFill>
                <a:latin typeface="Courier New" panose="02070309020205020404" pitchFamily="49" charset="0"/>
                <a:cs typeface="Courier New" panose="02070309020205020404" pitchFamily="49" charset="0"/>
              </a:rPr>
              <a:t> = </a:t>
            </a:r>
            <a:r>
              <a:rPr lang="en-IE" sz="2200" dirty="0" err="1">
                <a:solidFill>
                  <a:schemeClr val="bg1"/>
                </a:solidFill>
                <a:latin typeface="Courier New" panose="02070309020205020404" pitchFamily="49" charset="0"/>
                <a:cs typeface="Courier New" panose="02070309020205020404" pitchFamily="49" charset="0"/>
              </a:rPr>
              <a:t>Current.pointer</a:t>
            </a:r>
            <a:endParaRPr lang="en-IE" sz="2200" dirty="0">
              <a:solidFill>
                <a:schemeClr val="bg1"/>
              </a:solidFill>
              <a:latin typeface="Courier New" panose="02070309020205020404" pitchFamily="49" charset="0"/>
              <a:cs typeface="Courier New" panose="02070309020205020404" pitchFamily="49" charset="0"/>
            </a:endParaRPr>
          </a:p>
          <a:p>
            <a:pPr marL="0" indent="0">
              <a:buNone/>
            </a:pPr>
            <a:r>
              <a:rPr lang="en-IE" sz="2200" dirty="0">
                <a:solidFill>
                  <a:schemeClr val="bg1"/>
                </a:solidFill>
                <a:latin typeface="Courier New" panose="02070309020205020404" pitchFamily="49" charset="0"/>
                <a:cs typeface="Courier New" panose="02070309020205020404" pitchFamily="49" charset="0"/>
              </a:rPr>
              <a:t>    # ENDIF;</a:t>
            </a:r>
          </a:p>
          <a:p>
            <a:pPr marL="0" indent="0">
              <a:buNone/>
            </a:pPr>
            <a:r>
              <a:rPr lang="en-IE" sz="2200" dirty="0">
                <a:solidFill>
                  <a:schemeClr val="bg1"/>
                </a:solidFill>
                <a:latin typeface="Courier New" panose="02070309020205020404" pitchFamily="49" charset="0"/>
                <a:cs typeface="Courier New" panose="02070309020205020404" pitchFamily="49" charset="0"/>
              </a:rPr>
              <a:t># END </a:t>
            </a:r>
            <a:r>
              <a:rPr lang="en-IE" sz="2200" dirty="0" err="1">
                <a:solidFill>
                  <a:schemeClr val="bg1"/>
                </a:solidFill>
                <a:latin typeface="Courier New" panose="02070309020205020404" pitchFamily="49" charset="0"/>
                <a:cs typeface="Courier New" panose="02070309020205020404" pitchFamily="49" charset="0"/>
              </a:rPr>
              <a:t>DeleteANode</a:t>
            </a:r>
            <a:r>
              <a:rPr lang="en-IE" sz="22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4663631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Recursion</a:t>
            </a:r>
          </a:p>
        </p:txBody>
      </p:sp>
    </p:spTree>
    <p:extLst>
      <p:ext uri="{BB962C8B-B14F-4D97-AF65-F5344CB8AC3E}">
        <p14:creationId xmlns:p14="http://schemas.microsoft.com/office/powerpoint/2010/main" val="21033104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a:solidFill>
                  <a:schemeClr val="bg1"/>
                </a:solidFill>
              </a:rPr>
              <a:t>Recursion: Factorial</a:t>
            </a:r>
            <a:endParaRPr lang="en-IE" dirty="0">
              <a:solidFill>
                <a:schemeClr val="bg1"/>
              </a:solidFill>
            </a:endParaRPr>
          </a:p>
        </p:txBody>
      </p:sp>
      <p:sp>
        <p:nvSpPr>
          <p:cNvPr id="12" name="Content Placeholder 2"/>
          <p:cNvSpPr txBox="1">
            <a:spLocks/>
          </p:cNvSpPr>
          <p:nvPr/>
        </p:nvSpPr>
        <p:spPr>
          <a:xfrm>
            <a:off x="609521" y="1600201"/>
            <a:ext cx="10093598" cy="4525963"/>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800" dirty="0">
                <a:solidFill>
                  <a:schemeClr val="bg1"/>
                </a:solidFill>
                <a:latin typeface="Courier New" panose="02070309020205020404" pitchFamily="49" charset="0"/>
                <a:cs typeface="Courier New" panose="02070309020205020404" pitchFamily="49" charset="0"/>
              </a:rPr>
              <a:t># PROGRAM </a:t>
            </a:r>
            <a:r>
              <a:rPr lang="en-IE" sz="2800" dirty="0" err="1">
                <a:solidFill>
                  <a:schemeClr val="bg1"/>
                </a:solidFill>
                <a:latin typeface="Courier New" panose="02070309020205020404" pitchFamily="49" charset="0"/>
                <a:cs typeface="Courier New" panose="02070309020205020404" pitchFamily="49" charset="0"/>
              </a:rPr>
              <a:t>RecursiveFactorial</a:t>
            </a:r>
            <a:r>
              <a:rPr lang="en-IE" sz="2800" dirty="0">
                <a:solidFill>
                  <a:schemeClr val="bg1"/>
                </a:solidFill>
                <a:latin typeface="Courier New" panose="02070309020205020404" pitchFamily="49" charset="0"/>
                <a:cs typeface="Courier New" panose="02070309020205020404" pitchFamily="49" charset="0"/>
              </a:rPr>
              <a:t> </a:t>
            </a: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err="1">
                <a:solidFill>
                  <a:schemeClr val="bg1"/>
                </a:solidFill>
                <a:latin typeface="Courier New" panose="02070309020205020404" pitchFamily="49" charset="0"/>
                <a:cs typeface="Courier New" panose="02070309020205020404" pitchFamily="49" charset="0"/>
              </a:rPr>
              <a:t>def</a:t>
            </a:r>
            <a:r>
              <a:rPr lang="en-IE" sz="2800" dirty="0">
                <a:solidFill>
                  <a:schemeClr val="bg1"/>
                </a:solidFill>
                <a:latin typeface="Courier New" panose="02070309020205020404" pitchFamily="49" charset="0"/>
                <a:cs typeface="Courier New" panose="02070309020205020404" pitchFamily="49" charset="0"/>
              </a:rPr>
              <a:t>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(n):</a:t>
            </a:r>
          </a:p>
          <a:p>
            <a:pPr algn="l"/>
            <a:r>
              <a:rPr lang="en-IE" sz="2800" dirty="0">
                <a:solidFill>
                  <a:schemeClr val="bg1"/>
                </a:solidFill>
                <a:latin typeface="Courier New" panose="02070309020205020404" pitchFamily="49" charset="0"/>
                <a:cs typeface="Courier New" panose="02070309020205020404" pitchFamily="49" charset="0"/>
              </a:rPr>
              <a:t>    if n==0:</a:t>
            </a:r>
          </a:p>
          <a:p>
            <a:pPr algn="l"/>
            <a:r>
              <a:rPr lang="en-IE" sz="2800" dirty="0">
                <a:solidFill>
                  <a:schemeClr val="bg1"/>
                </a:solidFill>
                <a:latin typeface="Courier New" panose="02070309020205020404" pitchFamily="49" charset="0"/>
                <a:cs typeface="Courier New" panose="02070309020205020404" pitchFamily="49" charset="0"/>
              </a:rPr>
              <a:t>    # THEN</a:t>
            </a:r>
          </a:p>
          <a:p>
            <a:pPr algn="l"/>
            <a:r>
              <a:rPr lang="en-IE" sz="2800" dirty="0">
                <a:solidFill>
                  <a:schemeClr val="bg1"/>
                </a:solidFill>
                <a:latin typeface="Courier New" panose="02070309020205020404" pitchFamily="49" charset="0"/>
                <a:cs typeface="Courier New" panose="02070309020205020404" pitchFamily="49" charset="0"/>
              </a:rPr>
              <a:t>        return 1</a:t>
            </a:r>
          </a:p>
          <a:p>
            <a:pPr algn="l"/>
            <a:r>
              <a:rPr lang="en-IE" sz="2800" dirty="0">
                <a:solidFill>
                  <a:schemeClr val="bg1"/>
                </a:solidFill>
                <a:latin typeface="Courier New" panose="02070309020205020404" pitchFamily="49" charset="0"/>
                <a:cs typeface="Courier New" panose="02070309020205020404" pitchFamily="49" charset="0"/>
              </a:rPr>
              <a:t>    else:   </a:t>
            </a:r>
          </a:p>
          <a:p>
            <a:pPr algn="l"/>
            <a:r>
              <a:rPr lang="en-IE" sz="2800" dirty="0">
                <a:solidFill>
                  <a:schemeClr val="bg1"/>
                </a:solidFill>
                <a:latin typeface="Courier New" panose="02070309020205020404" pitchFamily="49" charset="0"/>
                <a:cs typeface="Courier New" panose="02070309020205020404" pitchFamily="49" charset="0"/>
              </a:rPr>
              <a:t>        return n *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(n-1)</a:t>
            </a:r>
          </a:p>
          <a:p>
            <a:pPr algn="l"/>
            <a:r>
              <a:rPr lang="en-IE" sz="2800" dirty="0">
                <a:solidFill>
                  <a:schemeClr val="bg1"/>
                </a:solidFill>
                <a:latin typeface="Courier New" panose="02070309020205020404" pitchFamily="49" charset="0"/>
                <a:cs typeface="Courier New" panose="02070309020205020404" pitchFamily="49" charset="0"/>
              </a:rPr>
              <a:t>    # ENDIF;</a:t>
            </a:r>
          </a:p>
          <a:p>
            <a:pPr algn="l"/>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a:t>
            </a:r>
          </a:p>
        </p:txBody>
      </p:sp>
      <p:sp>
        <p:nvSpPr>
          <p:cNvPr id="13" name="Rectangle 1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493204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a:solidFill>
                  <a:schemeClr val="bg1"/>
                </a:solidFill>
              </a:rPr>
              <a:t>Recursion: Factorial</a:t>
            </a:r>
            <a:endParaRPr lang="en-IE" dirty="0">
              <a:solidFill>
                <a:schemeClr val="bg1"/>
              </a:solidFill>
            </a:endParaRPr>
          </a:p>
        </p:txBody>
      </p:sp>
      <p:sp>
        <p:nvSpPr>
          <p:cNvPr id="12"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800" dirty="0">
                <a:solidFill>
                  <a:schemeClr val="bg1"/>
                </a:solidFill>
                <a:latin typeface="Courier New" panose="02070309020205020404" pitchFamily="49" charset="0"/>
                <a:cs typeface="Courier New" panose="02070309020205020404" pitchFamily="49" charset="0"/>
              </a:rPr>
              <a:t>######## MAIN PROGRAM #########</a:t>
            </a: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err="1">
                <a:solidFill>
                  <a:schemeClr val="bg1"/>
                </a:solidFill>
                <a:latin typeface="Courier New" panose="02070309020205020404" pitchFamily="49" charset="0"/>
                <a:cs typeface="Courier New" panose="02070309020205020404" pitchFamily="49" charset="0"/>
              </a:rPr>
              <a:t>InputVal</a:t>
            </a:r>
            <a:r>
              <a:rPr lang="en-IE" sz="2800" dirty="0">
                <a:solidFill>
                  <a:schemeClr val="bg1"/>
                </a:solidFill>
                <a:latin typeface="Courier New" panose="02070309020205020404" pitchFamily="49" charset="0"/>
                <a:cs typeface="Courier New" panose="02070309020205020404" pitchFamily="49" charset="0"/>
              </a:rPr>
              <a:t> = </a:t>
            </a:r>
            <a:r>
              <a:rPr lang="en-IE" sz="2800" dirty="0" err="1">
                <a:solidFill>
                  <a:schemeClr val="bg1"/>
                </a:solidFill>
                <a:latin typeface="Courier New" panose="02070309020205020404" pitchFamily="49" charset="0"/>
                <a:cs typeface="Courier New" panose="02070309020205020404" pitchFamily="49" charset="0"/>
              </a:rPr>
              <a:t>int</a:t>
            </a:r>
            <a:r>
              <a:rPr lang="en-IE" sz="2800" dirty="0">
                <a:solidFill>
                  <a:schemeClr val="bg1"/>
                </a:solidFill>
                <a:latin typeface="Courier New" panose="02070309020205020404" pitchFamily="49" charset="0"/>
                <a:cs typeface="Courier New" panose="02070309020205020404" pitchFamily="49" charset="0"/>
              </a:rPr>
              <a:t>(input("Enter number: "))</a:t>
            </a:r>
          </a:p>
          <a:p>
            <a:pPr algn="l"/>
            <a:r>
              <a:rPr lang="en-IE" sz="2800" dirty="0">
                <a:solidFill>
                  <a:schemeClr val="bg1"/>
                </a:solidFill>
                <a:latin typeface="Courier New" panose="02070309020205020404" pitchFamily="49" charset="0"/>
                <a:cs typeface="Courier New" panose="02070309020205020404" pitchFamily="49" charset="0"/>
              </a:rPr>
              <a:t>print (</a:t>
            </a:r>
            <a:r>
              <a:rPr lang="en-IE" sz="2800" dirty="0" err="1">
                <a:solidFill>
                  <a:schemeClr val="bg1"/>
                </a:solidFill>
                <a:latin typeface="Courier New" panose="02070309020205020404" pitchFamily="49" charset="0"/>
                <a:cs typeface="Courier New" panose="02070309020205020404" pitchFamily="49" charset="0"/>
              </a:rPr>
              <a:t>RecursiveFact</a:t>
            </a:r>
            <a:r>
              <a:rPr lang="en-IE" sz="2800" dirty="0">
                <a:solidFill>
                  <a:schemeClr val="bg1"/>
                </a:solidFill>
                <a:latin typeface="Courier New" panose="02070309020205020404" pitchFamily="49" charset="0"/>
                <a:cs typeface="Courier New" panose="02070309020205020404" pitchFamily="49" charset="0"/>
              </a:rPr>
              <a:t>(</a:t>
            </a:r>
            <a:r>
              <a:rPr lang="en-IE" sz="2800" dirty="0" err="1">
                <a:solidFill>
                  <a:schemeClr val="bg1"/>
                </a:solidFill>
                <a:latin typeface="Courier New" panose="02070309020205020404" pitchFamily="49" charset="0"/>
                <a:cs typeface="Courier New" panose="02070309020205020404" pitchFamily="49" charset="0"/>
              </a:rPr>
              <a:t>InputVal</a:t>
            </a:r>
            <a:r>
              <a:rPr lang="en-IE" sz="2800" dirty="0">
                <a:solidFill>
                  <a:schemeClr val="bg1"/>
                </a:solidFill>
                <a:latin typeface="Courier New" panose="02070309020205020404" pitchFamily="49" charset="0"/>
                <a:cs typeface="Courier New" panose="02070309020205020404" pitchFamily="49" charset="0"/>
              </a:rPr>
              <a:t>))</a:t>
            </a:r>
          </a:p>
          <a:p>
            <a:pPr algn="l"/>
            <a:endParaRPr lang="en-IE" sz="2800" dirty="0">
              <a:solidFill>
                <a:schemeClr val="bg1"/>
              </a:solidFill>
              <a:latin typeface="Courier New" panose="02070309020205020404" pitchFamily="49" charset="0"/>
              <a:cs typeface="Courier New" panose="02070309020205020404" pitchFamily="49" charset="0"/>
            </a:endParaRPr>
          </a:p>
          <a:p>
            <a:pPr algn="l"/>
            <a:r>
              <a:rPr lang="en-IE" sz="2800" dirty="0">
                <a:solidFill>
                  <a:schemeClr val="bg1"/>
                </a:solidFill>
                <a:latin typeface="Courier New" panose="02070309020205020404" pitchFamily="49" charset="0"/>
                <a:cs typeface="Courier New" panose="02070309020205020404" pitchFamily="49" charset="0"/>
              </a:rPr>
              <a:t># END </a:t>
            </a:r>
            <a:r>
              <a:rPr lang="en-IE" sz="2800" dirty="0" err="1">
                <a:solidFill>
                  <a:schemeClr val="bg1"/>
                </a:solidFill>
                <a:latin typeface="Courier New" panose="02070309020205020404" pitchFamily="49" charset="0"/>
                <a:cs typeface="Courier New" panose="02070309020205020404" pitchFamily="49" charset="0"/>
              </a:rPr>
              <a:t>RecursiveFactorial</a:t>
            </a:r>
            <a:r>
              <a:rPr lang="en-IE" sz="2800" dirty="0">
                <a:solidFill>
                  <a:schemeClr val="bg1"/>
                </a:solidFill>
                <a:latin typeface="Courier New" panose="02070309020205020404" pitchFamily="49" charset="0"/>
                <a:cs typeface="Courier New" panose="02070309020205020404" pitchFamily="49" charset="0"/>
              </a:rPr>
              <a:t>.</a:t>
            </a:r>
          </a:p>
        </p:txBody>
      </p:sp>
      <p:sp>
        <p:nvSpPr>
          <p:cNvPr id="13" name="Rectangle 12"/>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39079983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dirty="0">
                <a:solidFill>
                  <a:schemeClr val="bg1"/>
                </a:solidFill>
              </a:rPr>
              <a:t>Recursion: Fibonacci</a:t>
            </a:r>
            <a:endParaRPr lang="en-IE" dirty="0">
              <a:solidFill>
                <a:schemeClr val="bg1"/>
              </a:solidFill>
            </a:endParaRPr>
          </a:p>
        </p:txBody>
      </p:sp>
      <p:sp>
        <p:nvSpPr>
          <p:cNvPr id="5"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sz="2400" dirty="0">
                <a:solidFill>
                  <a:schemeClr val="bg1"/>
                </a:solidFill>
                <a:latin typeface="Courier New" panose="02070309020205020404" pitchFamily="49" charset="0"/>
                <a:cs typeface="Courier New" panose="02070309020205020404" pitchFamily="49" charset="0"/>
              </a:rPr>
              <a:t># PROGRAM </a:t>
            </a:r>
            <a:r>
              <a:rPr lang="en-IE" sz="2400" dirty="0" err="1">
                <a:solidFill>
                  <a:schemeClr val="bg1"/>
                </a:solidFill>
                <a:latin typeface="Courier New" panose="02070309020205020404" pitchFamily="49" charset="0"/>
                <a:cs typeface="Courier New" panose="02070309020205020404" pitchFamily="49" charset="0"/>
              </a:rPr>
              <a:t>RecursiveFibonacci</a:t>
            </a:r>
            <a:r>
              <a:rPr lang="en-IE" sz="2400" dirty="0">
                <a:solidFill>
                  <a:schemeClr val="bg1"/>
                </a:solidFill>
                <a:latin typeface="Courier New" panose="02070309020205020404" pitchFamily="49" charset="0"/>
                <a:cs typeface="Courier New" panose="02070309020205020404" pitchFamily="49" charset="0"/>
              </a:rPr>
              <a:t> </a:t>
            </a:r>
          </a:p>
          <a:p>
            <a:pPr algn="l"/>
            <a:endParaRPr lang="en-IE" sz="2400" dirty="0">
              <a:solidFill>
                <a:schemeClr val="bg1"/>
              </a:solidFill>
              <a:latin typeface="Courier New" panose="02070309020205020404" pitchFamily="49" charset="0"/>
              <a:cs typeface="Courier New" panose="02070309020205020404" pitchFamily="49" charset="0"/>
            </a:endParaRPr>
          </a:p>
          <a:p>
            <a:pPr algn="l"/>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a:t>
            </a:r>
          </a:p>
          <a:p>
            <a:pPr algn="l"/>
            <a:r>
              <a:rPr lang="en-IE" sz="2400" dirty="0">
                <a:solidFill>
                  <a:schemeClr val="bg1"/>
                </a:solidFill>
                <a:latin typeface="Courier New" panose="02070309020205020404" pitchFamily="49" charset="0"/>
                <a:cs typeface="Courier New" panose="02070309020205020404" pitchFamily="49" charset="0"/>
              </a:rPr>
              <a:t>    if n==1 or n==2:</a:t>
            </a:r>
          </a:p>
          <a:p>
            <a:pPr algn="l"/>
            <a:r>
              <a:rPr lang="en-IE" sz="2400" dirty="0">
                <a:solidFill>
                  <a:schemeClr val="bg1"/>
                </a:solidFill>
                <a:latin typeface="Courier New" panose="02070309020205020404" pitchFamily="49" charset="0"/>
                <a:cs typeface="Courier New" panose="02070309020205020404" pitchFamily="49" charset="0"/>
              </a:rPr>
              <a:t>    # THEN</a:t>
            </a:r>
          </a:p>
          <a:p>
            <a:pPr algn="l"/>
            <a:r>
              <a:rPr lang="en-IE" sz="2400" dirty="0">
                <a:solidFill>
                  <a:schemeClr val="bg1"/>
                </a:solidFill>
                <a:latin typeface="Courier New" panose="02070309020205020404" pitchFamily="49" charset="0"/>
                <a:cs typeface="Courier New" panose="02070309020205020404" pitchFamily="49" charset="0"/>
              </a:rPr>
              <a:t>        return 1</a:t>
            </a:r>
          </a:p>
          <a:p>
            <a:pPr algn="l"/>
            <a:r>
              <a:rPr lang="en-IE" sz="2400" dirty="0">
                <a:solidFill>
                  <a:schemeClr val="bg1"/>
                </a:solidFill>
                <a:latin typeface="Courier New" panose="02070309020205020404" pitchFamily="49" charset="0"/>
                <a:cs typeface="Courier New" panose="02070309020205020404" pitchFamily="49" charset="0"/>
              </a:rPr>
              <a:t>    else:</a:t>
            </a:r>
          </a:p>
          <a:p>
            <a:pPr algn="l"/>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(n-1)+ </a:t>
            </a:r>
            <a:r>
              <a:rPr lang="en-IE" sz="2400" dirty="0" err="1">
                <a:solidFill>
                  <a:schemeClr val="bg1"/>
                </a:solidFill>
                <a:latin typeface="Courier New" panose="02070309020205020404" pitchFamily="49" charset="0"/>
                <a:cs typeface="Courier New" panose="02070309020205020404" pitchFamily="49" charset="0"/>
              </a:rPr>
              <a:t>RecursiveFib</a:t>
            </a:r>
            <a:r>
              <a:rPr lang="en-IE" sz="2400" dirty="0">
                <a:solidFill>
                  <a:schemeClr val="bg1"/>
                </a:solidFill>
                <a:latin typeface="Courier New" panose="02070309020205020404" pitchFamily="49" charset="0"/>
                <a:cs typeface="Courier New" panose="02070309020205020404" pitchFamily="49" charset="0"/>
              </a:rPr>
              <a:t>(n-2)</a:t>
            </a:r>
          </a:p>
          <a:p>
            <a:pPr algn="l"/>
            <a:r>
              <a:rPr lang="en-IE" sz="2400" dirty="0">
                <a:solidFill>
                  <a:schemeClr val="bg1"/>
                </a:solidFill>
                <a:latin typeface="Courier New" panose="02070309020205020404" pitchFamily="49" charset="0"/>
                <a:cs typeface="Courier New" panose="02070309020205020404" pitchFamily="49" charset="0"/>
              </a:rPr>
              <a:t>    # ENDIF;</a:t>
            </a:r>
          </a:p>
          <a:p>
            <a:pPr algn="l"/>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RecursiveFibonacci</a:t>
            </a:r>
            <a:r>
              <a:rPr lang="en-IE" sz="2400" dirty="0">
                <a:solidFill>
                  <a:schemeClr val="bg1"/>
                </a:solidFill>
                <a:latin typeface="Courier New" panose="02070309020205020404" pitchFamily="49" charset="0"/>
                <a:cs typeface="Courier New" panose="02070309020205020404" pitchFamily="49" charset="0"/>
              </a:rPr>
              <a:t>.</a:t>
            </a: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7" name="Rounded Rectangle 6"/>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831092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521" y="274638"/>
            <a:ext cx="10971372"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altLang="en-US" dirty="0">
                <a:solidFill>
                  <a:schemeClr val="bg1"/>
                </a:solidFill>
              </a:rPr>
              <a:t>Recursion: Fibonacci</a:t>
            </a:r>
            <a:endParaRPr lang="en-IE" dirty="0">
              <a:solidFill>
                <a:schemeClr val="bg1"/>
              </a:solidFill>
            </a:endParaRPr>
          </a:p>
        </p:txBody>
      </p:sp>
      <p:sp>
        <p:nvSpPr>
          <p:cNvPr id="5" name="Content Placeholder 2"/>
          <p:cNvSpPr txBox="1">
            <a:spLocks/>
          </p:cNvSpPr>
          <p:nvPr/>
        </p:nvSpPr>
        <p:spPr>
          <a:xfrm>
            <a:off x="609521" y="1600201"/>
            <a:ext cx="10093598"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IE" dirty="0">
                <a:solidFill>
                  <a:schemeClr val="bg1"/>
                </a:solidFill>
                <a:latin typeface="Courier New" panose="02070309020205020404" pitchFamily="49" charset="0"/>
                <a:cs typeface="Courier New" panose="02070309020205020404" pitchFamily="49" charset="0"/>
              </a:rPr>
              <a:t>######## MAIN PROGRAM #########</a:t>
            </a:r>
          </a:p>
          <a:p>
            <a:pPr algn="l"/>
            <a:endParaRPr lang="en-IE" dirty="0">
              <a:solidFill>
                <a:schemeClr val="bg1"/>
              </a:solidFill>
              <a:latin typeface="Courier New" panose="02070309020205020404" pitchFamily="49" charset="0"/>
              <a:cs typeface="Courier New" panose="02070309020205020404" pitchFamily="49" charset="0"/>
            </a:endParaRPr>
          </a:p>
          <a:p>
            <a:pPr algn="l"/>
            <a:r>
              <a:rPr lang="en-IE" dirty="0" err="1">
                <a:solidFill>
                  <a:schemeClr val="bg1"/>
                </a:solidFill>
                <a:latin typeface="Courier New" panose="02070309020205020404" pitchFamily="49" charset="0"/>
                <a:cs typeface="Courier New" panose="02070309020205020404" pitchFamily="49" charset="0"/>
              </a:rPr>
              <a:t>InputVal</a:t>
            </a:r>
            <a:r>
              <a:rPr lang="en-IE" dirty="0">
                <a:solidFill>
                  <a:schemeClr val="bg1"/>
                </a:solidFill>
                <a:latin typeface="Courier New" panose="02070309020205020404" pitchFamily="49" charset="0"/>
                <a:cs typeface="Courier New" panose="02070309020205020404" pitchFamily="49" charset="0"/>
              </a:rPr>
              <a:t> = </a:t>
            </a:r>
            <a:r>
              <a:rPr lang="en-IE" dirty="0" err="1">
                <a:solidFill>
                  <a:schemeClr val="bg1"/>
                </a:solidFill>
                <a:latin typeface="Courier New" panose="02070309020205020404" pitchFamily="49" charset="0"/>
                <a:cs typeface="Courier New" panose="02070309020205020404" pitchFamily="49" charset="0"/>
              </a:rPr>
              <a:t>int</a:t>
            </a:r>
            <a:r>
              <a:rPr lang="en-IE" dirty="0">
                <a:solidFill>
                  <a:schemeClr val="bg1"/>
                </a:solidFill>
                <a:latin typeface="Courier New" panose="02070309020205020404" pitchFamily="49" charset="0"/>
                <a:cs typeface="Courier New" panose="02070309020205020404" pitchFamily="49" charset="0"/>
              </a:rPr>
              <a:t>(input("Enter number: "))</a:t>
            </a:r>
          </a:p>
          <a:p>
            <a:pPr algn="l"/>
            <a:r>
              <a:rPr lang="en-IE" dirty="0">
                <a:solidFill>
                  <a:schemeClr val="bg1"/>
                </a:solidFill>
                <a:latin typeface="Courier New" panose="02070309020205020404" pitchFamily="49" charset="0"/>
                <a:cs typeface="Courier New" panose="02070309020205020404" pitchFamily="49" charset="0"/>
              </a:rPr>
              <a:t>print (</a:t>
            </a:r>
            <a:r>
              <a:rPr lang="en-IE" dirty="0" err="1">
                <a:solidFill>
                  <a:schemeClr val="bg1"/>
                </a:solidFill>
                <a:latin typeface="Courier New" panose="02070309020205020404" pitchFamily="49" charset="0"/>
                <a:cs typeface="Courier New" panose="02070309020205020404" pitchFamily="49" charset="0"/>
              </a:rPr>
              <a:t>RecursiveFib</a:t>
            </a:r>
            <a:r>
              <a:rPr lang="en-IE" dirty="0">
                <a:solidFill>
                  <a:schemeClr val="bg1"/>
                </a:solidFill>
                <a:latin typeface="Courier New" panose="02070309020205020404" pitchFamily="49" charset="0"/>
                <a:cs typeface="Courier New" panose="02070309020205020404" pitchFamily="49" charset="0"/>
              </a:rPr>
              <a:t>(</a:t>
            </a:r>
            <a:r>
              <a:rPr lang="en-IE" dirty="0" err="1">
                <a:solidFill>
                  <a:schemeClr val="bg1"/>
                </a:solidFill>
                <a:latin typeface="Courier New" panose="02070309020205020404" pitchFamily="49" charset="0"/>
                <a:cs typeface="Courier New" panose="02070309020205020404" pitchFamily="49" charset="0"/>
              </a:rPr>
              <a:t>InputVal</a:t>
            </a:r>
            <a:r>
              <a:rPr lang="en-IE" dirty="0">
                <a:solidFill>
                  <a:schemeClr val="bg1"/>
                </a:solidFill>
                <a:latin typeface="Courier New" panose="02070309020205020404" pitchFamily="49" charset="0"/>
                <a:cs typeface="Courier New" panose="02070309020205020404" pitchFamily="49" charset="0"/>
              </a:rPr>
              <a:t>))</a:t>
            </a:r>
          </a:p>
          <a:p>
            <a:pPr algn="l"/>
            <a:endParaRPr lang="en-IE" dirty="0">
              <a:solidFill>
                <a:schemeClr val="bg1"/>
              </a:solidFill>
              <a:latin typeface="Courier New" panose="02070309020205020404" pitchFamily="49" charset="0"/>
              <a:cs typeface="Courier New" panose="02070309020205020404" pitchFamily="49" charset="0"/>
            </a:endParaRPr>
          </a:p>
          <a:p>
            <a:pPr algn="l"/>
            <a:r>
              <a:rPr lang="en-IE" dirty="0">
                <a:solidFill>
                  <a:schemeClr val="bg1"/>
                </a:solidFill>
                <a:latin typeface="Courier New" panose="02070309020205020404" pitchFamily="49" charset="0"/>
                <a:cs typeface="Courier New" panose="02070309020205020404" pitchFamily="49" charset="0"/>
              </a:rPr>
              <a:t># END </a:t>
            </a:r>
            <a:r>
              <a:rPr lang="en-IE" dirty="0" err="1">
                <a:solidFill>
                  <a:schemeClr val="bg1"/>
                </a:solidFill>
                <a:latin typeface="Courier New" panose="02070309020205020404" pitchFamily="49" charset="0"/>
                <a:cs typeface="Courier New" panose="02070309020205020404" pitchFamily="49" charset="0"/>
              </a:rPr>
              <a:t>RecursiveFibonacci</a:t>
            </a:r>
            <a:r>
              <a:rPr lang="en-IE" dirty="0">
                <a:solidFill>
                  <a:schemeClr val="bg1"/>
                </a:solidFill>
                <a:latin typeface="Courier New" panose="02070309020205020404" pitchFamily="49" charset="0"/>
                <a:cs typeface="Courier New" panose="02070309020205020404" pitchFamily="49" charset="0"/>
              </a:rPr>
              <a:t>.</a:t>
            </a:r>
          </a:p>
        </p:txBody>
      </p:sp>
      <p:sp>
        <p:nvSpPr>
          <p:cNvPr id="6" name="Rectangle 5"/>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solidFill>
                <a:schemeClr val="bg1"/>
              </a:solidFill>
            </a:endParaRPr>
          </a:p>
        </p:txBody>
      </p:sp>
      <p:sp>
        <p:nvSpPr>
          <p:cNvPr id="7" name="Rounded Rectangle 6"/>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292120494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Decimal to Binary Conversion</a:t>
            </a: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(n):</a:t>
            </a:r>
          </a:p>
          <a:p>
            <a:pPr marL="0" indent="0">
              <a:buNone/>
            </a:pPr>
            <a:r>
              <a:rPr lang="en-IE" sz="2400" dirty="0">
                <a:solidFill>
                  <a:schemeClr val="bg1"/>
                </a:solidFill>
                <a:latin typeface="Courier New" panose="02070309020205020404" pitchFamily="49" charset="0"/>
                <a:cs typeface="Courier New" panose="02070309020205020404" pitchFamily="49" charset="0"/>
              </a:rPr>
              <a:t>    if n &lt; 0:</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'Must be a positive integer'</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(n//2) + </a:t>
            </a:r>
            <a:r>
              <a:rPr lang="en-IE" sz="2400" dirty="0" err="1">
                <a:solidFill>
                  <a:schemeClr val="bg1"/>
                </a:solidFill>
                <a:latin typeface="Courier New" panose="02070309020205020404" pitchFamily="49" charset="0"/>
                <a:cs typeface="Courier New" panose="02070309020205020404" pitchFamily="49" charset="0"/>
              </a:rPr>
              <a:t>str</a:t>
            </a:r>
            <a:r>
              <a:rPr lang="en-IE" sz="2400" dirty="0">
                <a:solidFill>
                  <a:schemeClr val="bg1"/>
                </a:solidFill>
                <a:latin typeface="Courier New" panose="02070309020205020404" pitchFamily="49" charset="0"/>
                <a:cs typeface="Courier New" panose="02070309020205020404" pitchFamily="49" charset="0"/>
              </a:rPr>
              <a:t>(n%2)</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a:t>
            </a: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rPr>
              <a:t>Continued </a:t>
            </a:r>
            <a:r>
              <a:rPr lang="en-IE" dirty="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520085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Decimal to Binary Conversion</a:t>
            </a: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int</a:t>
            </a:r>
            <a:r>
              <a:rPr lang="en-IE" sz="2400" dirty="0">
                <a:solidFill>
                  <a:schemeClr val="bg1"/>
                </a:solidFill>
                <a:latin typeface="Courier New" panose="02070309020205020404" pitchFamily="49" charset="0"/>
                <a:cs typeface="Courier New" panose="02070309020205020404" pitchFamily="49" charset="0"/>
              </a:rPr>
              <a:t>(input("Enter DECIMAL number: "))</a:t>
            </a:r>
          </a:p>
          <a:p>
            <a:pPr marL="0" indent="0">
              <a:buNone/>
            </a:pPr>
            <a:r>
              <a:rPr lang="en-IE" sz="2400" dirty="0">
                <a:solidFill>
                  <a:schemeClr val="bg1"/>
                </a:solidFill>
                <a:latin typeface="Courier New" panose="02070309020205020404" pitchFamily="49" charset="0"/>
                <a:cs typeface="Courier New" panose="02070309020205020404" pitchFamily="49" charset="0"/>
              </a:rPr>
              <a:t>print("The number", </a:t>
            </a: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"is",</a:t>
            </a:r>
            <a:r>
              <a:rPr lang="en-IE" sz="2400" dirty="0" err="1">
                <a:solidFill>
                  <a:schemeClr val="bg1"/>
                </a:solidFill>
                <a:latin typeface="Courier New" panose="02070309020205020404" pitchFamily="49" charset="0"/>
                <a:cs typeface="Courier New" panose="02070309020205020404" pitchFamily="49" charset="0"/>
              </a:rPr>
              <a:t>DecToBin</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InputVal</a:t>
            </a:r>
            <a:r>
              <a:rPr lang="en-IE" sz="2400" dirty="0">
                <a:solidFill>
                  <a:schemeClr val="bg1"/>
                </a:solidFill>
                <a:latin typeface="Courier New" panose="02070309020205020404" pitchFamily="49" charset="0"/>
                <a:cs typeface="Courier New" panose="02070309020205020404" pitchFamily="49" charset="0"/>
              </a:rPr>
              <a:t>), "in BINARY")</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DecimalToBinaryConversion</a:t>
            </a:r>
            <a:r>
              <a:rPr lang="en-IE" sz="2400" dirty="0">
                <a:solidFill>
                  <a:schemeClr val="bg1"/>
                </a:solidFill>
                <a:latin typeface="Courier New" panose="02070309020205020404" pitchFamily="49" charset="0"/>
                <a:cs typeface="Courier New" panose="02070309020205020404" pitchFamily="49" charset="0"/>
              </a:rPr>
              <a:t>.</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chemeClr val="tx1"/>
                </a:solidFill>
                <a:sym typeface="Wingdings" panose="05000000000000000000" pitchFamily="2" charset="2"/>
              </a:rPr>
              <a:t> </a:t>
            </a:r>
            <a:r>
              <a:rPr lang="en-IE" dirty="0">
                <a:solidFill>
                  <a:schemeClr val="tx1"/>
                </a:solidFill>
              </a:rPr>
              <a:t>Continued</a:t>
            </a:r>
          </a:p>
        </p:txBody>
      </p:sp>
    </p:spTree>
    <p:extLst>
      <p:ext uri="{BB962C8B-B14F-4D97-AF65-F5344CB8AC3E}">
        <p14:creationId xmlns:p14="http://schemas.microsoft.com/office/powerpoint/2010/main" val="26576973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1 +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print("Recursive Count:",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HeadNode</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75083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File Management</a:t>
            </a: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PROGRAM FileReader3</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a:t>
            </a:r>
            <a:r>
              <a:rPr lang="en-IE" sz="2400" dirty="0">
                <a:solidFill>
                  <a:schemeClr val="bg1"/>
                </a:solidFill>
                <a:latin typeface="Courier New" panose="02070309020205020404" pitchFamily="49" charset="0"/>
                <a:cs typeface="Courier New" panose="02070309020205020404" pitchFamily="49" charset="0"/>
              </a:rPr>
              <a:t> = open("C:\Python34\MyData.txt", "r")</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t>
            </a:r>
            <a:r>
              <a:rPr lang="en-IE" sz="2400" dirty="0" err="1">
                <a:solidFill>
                  <a:schemeClr val="bg1"/>
                </a:solidFill>
                <a:latin typeface="Courier New" panose="02070309020205020404" pitchFamily="49" charset="0"/>
                <a:cs typeface="Courier New" panose="02070309020205020404" pitchFamily="49" charset="0"/>
              </a:rPr>
              <a:t>file_pointer.read</a:t>
            </a:r>
            <a:r>
              <a:rPr lang="en-IE" sz="2400" dirty="0">
                <a:solidFill>
                  <a:schemeClr val="bg1"/>
                </a:solidFill>
                <a:latin typeface="Courier New" panose="02070309020205020404" pitchFamily="49" charset="0"/>
                <a:cs typeface="Courier New" panose="02070309020205020404" pitchFamily="49" charset="0"/>
              </a:rPr>
              <a:t>(20))</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file_pointer.close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
        <p:nvSpPr>
          <p:cNvPr id="4" name="Rounded Rectangle 3"/>
          <p:cNvSpPr/>
          <p:nvPr/>
        </p:nvSpPr>
        <p:spPr>
          <a:xfrm>
            <a:off x="694606" y="5301208"/>
            <a:ext cx="10801200" cy="122413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a:t>This program opens a file called </a:t>
            </a:r>
            <a:r>
              <a:rPr lang="en-IE" sz="2400" dirty="0">
                <a:latin typeface="Courier New" panose="02070309020205020404" pitchFamily="49" charset="0"/>
                <a:cs typeface="Courier New" panose="02070309020205020404" pitchFamily="49" charset="0"/>
              </a:rPr>
              <a:t>MyData.txt</a:t>
            </a:r>
            <a:r>
              <a:rPr lang="en-IE" sz="2400" dirty="0"/>
              <a:t> for </a:t>
            </a:r>
            <a:r>
              <a:rPr lang="en-IE" sz="2400" dirty="0" err="1"/>
              <a:t>READing</a:t>
            </a:r>
            <a:r>
              <a:rPr lang="en-IE" sz="2400" dirty="0"/>
              <a:t>, and prints out the first 20 characters from the file, and then it prints out the next 20 characters.</a:t>
            </a:r>
          </a:p>
        </p:txBody>
      </p:sp>
    </p:spTree>
    <p:extLst>
      <p:ext uri="{BB962C8B-B14F-4D97-AF65-F5344CB8AC3E}">
        <p14:creationId xmlns:p14="http://schemas.microsoft.com/office/powerpoint/2010/main" val="3871945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lnSpcReduction="1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print(</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RecursiveCount</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143249133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600201"/>
            <a:ext cx="10382229" cy="4525963"/>
          </a:xfrm>
        </p:spPr>
        <p:txBody>
          <a:bodyPr>
            <a:normAutofit fontScale="925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(Current,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print(N, "was found")</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FindANode</a:t>
            </a:r>
            <a:r>
              <a:rPr lang="en-IE" sz="2400" dirty="0">
                <a:solidFill>
                  <a:schemeClr val="bg1"/>
                </a:solidFill>
                <a:latin typeface="Courier New" panose="02070309020205020404" pitchFamily="49" charset="0"/>
                <a:cs typeface="Courier New" panose="02070309020205020404" pitchFamily="49" charset="0"/>
              </a:rPr>
              <a:t>(Current, 37)</a:t>
            </a:r>
          </a:p>
        </p:txBody>
      </p:sp>
    </p:spTree>
    <p:extLst>
      <p:ext uri="{BB962C8B-B14F-4D97-AF65-F5344CB8AC3E}">
        <p14:creationId xmlns:p14="http://schemas.microsoft.com/office/powerpoint/2010/main" val="21384119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609521" y="1340768"/>
            <a:ext cx="10382229" cy="5184576"/>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(Current,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elif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ListNode</a:t>
            </a:r>
            <a:r>
              <a:rPr lang="en-IE" sz="2400" dirty="0">
                <a:solidFill>
                  <a:schemeClr val="bg1"/>
                </a:solidFill>
                <a:latin typeface="Courier New" panose="02070309020205020404" pitchFamily="49" charset="0"/>
                <a:cs typeface="Courier New" panose="02070309020205020404" pitchFamily="49" charset="0"/>
              </a:rPr>
              <a:t>(N, None)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nodeX.pointer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nodeX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Pos</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 </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InsertANode</a:t>
            </a:r>
            <a:r>
              <a:rPr lang="en-IE" sz="2400" dirty="0">
                <a:solidFill>
                  <a:schemeClr val="bg1"/>
                </a:solidFill>
                <a:latin typeface="Courier New" panose="02070309020205020404" pitchFamily="49" charset="0"/>
                <a:cs typeface="Courier New" panose="02070309020205020404" pitchFamily="49" charset="0"/>
              </a:rPr>
              <a:t>(Current, 37, 12345)       </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11774902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altLang="en-US" dirty="0">
                <a:solidFill>
                  <a:schemeClr val="bg1"/>
                </a:solidFill>
              </a:rPr>
              <a:t>Linked Lists: Recursion</a:t>
            </a:r>
            <a:endParaRPr lang="en-IE" dirty="0">
              <a:solidFill>
                <a:schemeClr val="bg1"/>
              </a:solidFill>
            </a:endParaRPr>
          </a:p>
        </p:txBody>
      </p:sp>
      <p:sp>
        <p:nvSpPr>
          <p:cNvPr id="2" name="Content Placeholder 1"/>
          <p:cNvSpPr>
            <a:spLocks noGrp="1"/>
          </p:cNvSpPr>
          <p:nvPr>
            <p:ph idx="1"/>
          </p:nvPr>
        </p:nvSpPr>
        <p:spPr>
          <a:xfrm>
            <a:off x="478582" y="1340768"/>
            <a:ext cx="11102309" cy="5184576"/>
          </a:xfrm>
        </p:spPr>
        <p:txBody>
          <a:bodyPr>
            <a:normAutofit fontScale="925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(Current, N):</a:t>
            </a:r>
          </a:p>
          <a:p>
            <a:pPr marL="0" indent="0">
              <a:buNone/>
            </a:pPr>
            <a:r>
              <a:rPr lang="en-IE" sz="2400" dirty="0">
                <a:solidFill>
                  <a:schemeClr val="bg1"/>
                </a:solidFill>
                <a:latin typeface="Courier New" panose="02070309020205020404" pitchFamily="49" charset="0"/>
                <a:cs typeface="Courier New" panose="02070309020205020404" pitchFamily="49" charset="0"/>
              </a:rPr>
              <a:t>    if (Current != None):</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N):</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Current = </a:t>
            </a:r>
            <a:r>
              <a:rPr lang="en-IE" sz="2400" dirty="0" err="1">
                <a:solidFill>
                  <a:schemeClr val="bg1"/>
                </a:solidFill>
                <a:latin typeface="Courier New" panose="02070309020205020404" pitchFamily="49" charset="0"/>
                <a:cs typeface="Courier New" panose="02070309020205020404" pitchFamily="49" charset="0"/>
              </a:rPr>
              <a:t>Current.pointer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Current.pointer</a:t>
            </a:r>
            <a:r>
              <a:rPr lang="en-IE" sz="2400" dirty="0">
                <a:solidFill>
                  <a:schemeClr val="bg1"/>
                </a:solidFill>
                <a:latin typeface="Courier New" panose="02070309020205020404" pitchFamily="49" charset="0"/>
                <a:cs typeface="Courier New" panose="02070309020205020404" pitchFamily="49" charset="0"/>
              </a:rPr>
              <a:t>, N)</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Current</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RetValue</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DeleteANode</a:t>
            </a:r>
            <a:r>
              <a:rPr lang="en-IE" sz="2400" dirty="0">
                <a:solidFill>
                  <a:schemeClr val="bg1"/>
                </a:solidFill>
                <a:latin typeface="Courier New" panose="02070309020205020404" pitchFamily="49" charset="0"/>
                <a:cs typeface="Courier New" panose="02070309020205020404" pitchFamily="49" charset="0"/>
              </a:rPr>
              <a:t>(Current, 12345)</a:t>
            </a:r>
          </a:p>
          <a:p>
            <a:pPr marL="0" indent="0">
              <a:buNone/>
            </a:pPr>
            <a:r>
              <a:rPr lang="en-IE" sz="2400" dirty="0" err="1">
                <a:solidFill>
                  <a:schemeClr val="bg1"/>
                </a:solidFill>
                <a:latin typeface="Courier New" panose="02070309020205020404" pitchFamily="49" charset="0"/>
                <a:cs typeface="Courier New" panose="02070309020205020404" pitchFamily="49" charset="0"/>
              </a:rPr>
              <a:t>RecursivePrint</a:t>
            </a:r>
            <a:r>
              <a:rPr lang="en-IE" sz="2400" dirty="0">
                <a:solidFill>
                  <a:schemeClr val="bg1"/>
                </a:solidFill>
                <a:latin typeface="Courier New" panose="02070309020205020404" pitchFamily="49" charset="0"/>
                <a:cs typeface="Courier New" panose="02070309020205020404" pitchFamily="49" charset="0"/>
              </a:rPr>
              <a:t>(Current)</a:t>
            </a:r>
          </a:p>
        </p:txBody>
      </p:sp>
    </p:spTree>
    <p:extLst>
      <p:ext uri="{BB962C8B-B14F-4D97-AF65-F5344CB8AC3E}">
        <p14:creationId xmlns:p14="http://schemas.microsoft.com/office/powerpoint/2010/main" val="421139289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Stacks and Queues </a:t>
            </a:r>
            <a:br>
              <a:rPr lang="en-IE" sz="6000" dirty="0">
                <a:solidFill>
                  <a:schemeClr val="bg1"/>
                </a:solidFill>
              </a:rPr>
            </a:br>
            <a:r>
              <a:rPr lang="en-IE" sz="6000" dirty="0">
                <a:solidFill>
                  <a:schemeClr val="bg1"/>
                </a:solidFill>
              </a:rPr>
              <a:t>(as a Linked List)</a:t>
            </a:r>
          </a:p>
        </p:txBody>
      </p:sp>
      <p:sp>
        <p:nvSpPr>
          <p:cNvPr id="3" name="Subtitle 2"/>
          <p:cNvSpPr>
            <a:spLocks noGrp="1"/>
          </p:cNvSpPr>
          <p:nvPr>
            <p:ph type="subTitle" idx="1"/>
          </p:nvPr>
        </p:nvSpPr>
        <p:spPr/>
        <p:txBody>
          <a:bodyPr/>
          <a:lstStyle/>
          <a:p>
            <a:r>
              <a:rPr lang="en-IE" dirty="0">
                <a:solidFill>
                  <a:schemeClr val="bg1"/>
                </a:solidFill>
              </a:rPr>
              <a:t>Damian Gordon</a:t>
            </a:r>
          </a:p>
        </p:txBody>
      </p:sp>
    </p:spTree>
    <p:extLst>
      <p:ext uri="{BB962C8B-B14F-4D97-AF65-F5344CB8AC3E}">
        <p14:creationId xmlns:p14="http://schemas.microsoft.com/office/powerpoint/2010/main" val="11454788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a:solidFill>
                  <a:schemeClr val="bg1"/>
                </a:solidFill>
              </a:rPr>
              <a:t>Stacks</a:t>
            </a:r>
          </a:p>
        </p:txBody>
      </p:sp>
    </p:spTree>
    <p:extLst>
      <p:ext uri="{BB962C8B-B14F-4D97-AF65-F5344CB8AC3E}">
        <p14:creationId xmlns:p14="http://schemas.microsoft.com/office/powerpoint/2010/main" val="177714061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a:t>
            </a:r>
            <a:r>
              <a:rPr lang="en-IE" dirty="0" err="1">
                <a:solidFill>
                  <a:schemeClr val="bg1"/>
                </a:solidFill>
              </a:rPr>
              <a:t>IsEmpty</a:t>
            </a:r>
            <a:r>
              <a:rPr lang="en-IE" dirty="0">
                <a:solidFill>
                  <a:schemeClr val="bg1"/>
                </a:solidFill>
              </a:rPr>
              <a:t>)</a:t>
            </a:r>
          </a:p>
        </p:txBody>
      </p:sp>
      <p:sp>
        <p:nvSpPr>
          <p:cNvPr id="5" name="Content Placeholder 4"/>
          <p:cNvSpPr>
            <a:spLocks noGrp="1"/>
          </p:cNvSpPr>
          <p:nvPr>
            <p:ph idx="1"/>
          </p:nvPr>
        </p:nvSpPr>
        <p:spPr/>
        <p:txBody>
          <a:bodyPr>
            <a:normAutofit/>
          </a:bodyPr>
          <a:lstStyle/>
          <a:p>
            <a:pPr marL="0" indent="0">
              <a:buNone/>
            </a:pPr>
            <a:r>
              <a:rPr lang="en-IE" dirty="0" err="1">
                <a:solidFill>
                  <a:schemeClr val="bg1"/>
                </a:solidFill>
                <a:latin typeface="Courier New" panose="02070309020205020404" pitchFamily="49" charset="0"/>
                <a:cs typeface="Courier New" panose="02070309020205020404" pitchFamily="49" charset="0"/>
              </a:rPr>
              <a:t>def</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StackIsEmpty</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global </a:t>
            </a:r>
            <a:r>
              <a:rPr lang="en-IE" dirty="0" err="1">
                <a:solidFill>
                  <a:schemeClr val="bg1"/>
                </a:solidFill>
                <a:latin typeface="Courier New" panose="02070309020205020404" pitchFamily="49" charset="0"/>
                <a:cs typeface="Courier New" panose="02070309020205020404" pitchFamily="49" charset="0"/>
              </a:rPr>
              <a:t>StackTop</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return </a:t>
            </a:r>
            <a:r>
              <a:rPr lang="en-IE" dirty="0" err="1">
                <a:solidFill>
                  <a:schemeClr val="bg1"/>
                </a:solidFill>
                <a:latin typeface="Courier New" panose="02070309020205020404" pitchFamily="49" charset="0"/>
                <a:cs typeface="Courier New" panose="02070309020205020404" pitchFamily="49" charset="0"/>
              </a:rPr>
              <a:t>StackTop</a:t>
            </a:r>
            <a:r>
              <a:rPr lang="en-IE" dirty="0">
                <a:solidFill>
                  <a:schemeClr val="bg1"/>
                </a:solidFill>
                <a:latin typeface="Courier New" panose="02070309020205020404" pitchFamily="49" charset="0"/>
                <a:cs typeface="Courier New" panose="02070309020205020404" pitchFamily="49" charset="0"/>
              </a:rPr>
              <a:t> == None</a:t>
            </a:r>
          </a:p>
          <a:p>
            <a:pPr marL="0" indent="0">
              <a:buNone/>
            </a:pPr>
            <a:r>
              <a:rPr lang="en-IE" dirty="0">
                <a:solidFill>
                  <a:schemeClr val="bg1"/>
                </a:solidFill>
                <a:latin typeface="Courier New" panose="02070309020205020404" pitchFamily="49" charset="0"/>
                <a:cs typeface="Courier New" panose="02070309020205020404" pitchFamily="49" charset="0"/>
              </a:rPr>
              <a:t># END </a:t>
            </a:r>
            <a:r>
              <a:rPr lang="en-IE" dirty="0" err="1">
                <a:solidFill>
                  <a:schemeClr val="bg1"/>
                </a:solidFill>
                <a:latin typeface="Courier New" panose="02070309020205020404" pitchFamily="49" charset="0"/>
                <a:cs typeface="Courier New" panose="02070309020205020404" pitchFamily="49" charset="0"/>
              </a:rPr>
              <a:t>StackIsEmpty</a:t>
            </a:r>
            <a:r>
              <a:rPr lang="en-IE"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4864741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a:t>
            </a:r>
            <a:r>
              <a:rPr lang="en-IE" dirty="0" err="1">
                <a:solidFill>
                  <a:schemeClr val="bg1"/>
                </a:solidFill>
              </a:rPr>
              <a:t>PrintStack</a:t>
            </a:r>
            <a:r>
              <a:rPr lang="en-IE" dirty="0">
                <a:solidFill>
                  <a:schemeClr val="bg1"/>
                </a:solidFill>
              </a:rPr>
              <a:t>)</a:t>
            </a:r>
          </a:p>
        </p:txBody>
      </p:sp>
      <p:sp>
        <p:nvSpPr>
          <p:cNvPr id="5" name="Content Placeholder 4"/>
          <p:cNvSpPr>
            <a:spLocks noGrp="1"/>
          </p:cNvSpPr>
          <p:nvPr>
            <p:ph idx="1"/>
          </p:nvPr>
        </p:nvSpPr>
        <p:spPr/>
        <p:txBody>
          <a:bodyPr>
            <a:normAutofit fontScale="77500" lnSpcReduction="20000"/>
          </a:bodyPr>
          <a:lstStyle/>
          <a:p>
            <a:pPr marL="0" indent="0">
              <a:buNone/>
            </a:pPr>
            <a:r>
              <a:rPr lang="en-IE" sz="4000" dirty="0" err="1">
                <a:solidFill>
                  <a:schemeClr val="bg1"/>
                </a:solidFill>
                <a:latin typeface="Courier New" panose="02070309020205020404" pitchFamily="49" charset="0"/>
                <a:cs typeface="Courier New" panose="02070309020205020404" pitchFamily="49" charset="0"/>
              </a:rPr>
              <a:t>def</a:t>
            </a: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PrintStack</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global </a:t>
            </a:r>
            <a:r>
              <a:rPr lang="en-IE" sz="4000" dirty="0" err="1">
                <a:solidFill>
                  <a:schemeClr val="bg1"/>
                </a:solidFill>
                <a:latin typeface="Courier New" panose="02070309020205020404" pitchFamily="49" charset="0"/>
                <a:cs typeface="Courier New" panose="02070309020205020404" pitchFamily="49" charset="0"/>
              </a:rPr>
              <a:t>StackTop</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SPrint</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StackTop</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while(</a:t>
            </a:r>
            <a:r>
              <a:rPr lang="en-IE" sz="4000" dirty="0" err="1">
                <a:solidFill>
                  <a:schemeClr val="bg1"/>
                </a:solidFill>
                <a:latin typeface="Courier New" panose="02070309020205020404" pitchFamily="49" charset="0"/>
                <a:cs typeface="Courier New" panose="02070309020205020404" pitchFamily="49" charset="0"/>
              </a:rPr>
              <a:t>SPrint</a:t>
            </a:r>
            <a:r>
              <a:rPr lang="en-IE" sz="4000" dirty="0">
                <a:solidFill>
                  <a:schemeClr val="bg1"/>
                </a:solidFill>
                <a:latin typeface="Courier New" panose="02070309020205020404" pitchFamily="49" charset="0"/>
                <a:cs typeface="Courier New" panose="02070309020205020404" pitchFamily="49" charset="0"/>
              </a:rPr>
              <a:t> != None):</a:t>
            </a:r>
          </a:p>
          <a:p>
            <a:pPr marL="0" indent="0">
              <a:buNone/>
            </a:pPr>
            <a:r>
              <a:rPr lang="en-IE" sz="4000" dirty="0">
                <a:solidFill>
                  <a:schemeClr val="bg1"/>
                </a:solidFill>
                <a:latin typeface="Courier New" panose="02070309020205020404" pitchFamily="49" charset="0"/>
                <a:cs typeface="Courier New" panose="02070309020205020404" pitchFamily="49" charset="0"/>
              </a:rPr>
              <a:t>    # DO</a:t>
            </a:r>
          </a:p>
          <a:p>
            <a:pPr marL="0" indent="0">
              <a:buNone/>
            </a:pPr>
            <a:r>
              <a:rPr lang="en-IE" sz="4000" dirty="0">
                <a:solidFill>
                  <a:schemeClr val="bg1"/>
                </a:solidFill>
                <a:latin typeface="Courier New" panose="02070309020205020404" pitchFamily="49" charset="0"/>
                <a:cs typeface="Courier New" panose="02070309020205020404" pitchFamily="49" charset="0"/>
              </a:rPr>
              <a:t>        print(</a:t>
            </a:r>
            <a:r>
              <a:rPr lang="en-IE" sz="4000" dirty="0" err="1">
                <a:solidFill>
                  <a:schemeClr val="bg1"/>
                </a:solidFill>
                <a:latin typeface="Courier New" panose="02070309020205020404" pitchFamily="49" charset="0"/>
                <a:cs typeface="Courier New" panose="02070309020205020404" pitchFamily="49" charset="0"/>
              </a:rPr>
              <a:t>SPrint.value</a:t>
            </a:r>
            <a:r>
              <a:rPr lang="en-IE" sz="4000" dirty="0">
                <a:solidFill>
                  <a:schemeClr val="bg1"/>
                </a:solidFill>
                <a:latin typeface="Courier New" panose="02070309020205020404" pitchFamily="49" charset="0"/>
                <a:cs typeface="Courier New" panose="02070309020205020404" pitchFamily="49" charset="0"/>
              </a:rPr>
              <a:t>)</a:t>
            </a:r>
          </a:p>
          <a:p>
            <a:pPr marL="0" indent="0">
              <a:buNone/>
            </a:pPr>
            <a:r>
              <a:rPr lang="en-IE" sz="4000" dirty="0">
                <a:solidFill>
                  <a:schemeClr val="bg1"/>
                </a:solidFill>
                <a:latin typeface="Courier New" panose="02070309020205020404" pitchFamily="49" charset="0"/>
                <a:cs typeface="Courier New" panose="02070309020205020404" pitchFamily="49" charset="0"/>
              </a:rPr>
              <a:t>        </a:t>
            </a:r>
            <a:r>
              <a:rPr lang="en-IE" sz="4000" dirty="0" err="1">
                <a:solidFill>
                  <a:schemeClr val="bg1"/>
                </a:solidFill>
                <a:latin typeface="Courier New" panose="02070309020205020404" pitchFamily="49" charset="0"/>
                <a:cs typeface="Courier New" panose="02070309020205020404" pitchFamily="49" charset="0"/>
              </a:rPr>
              <a:t>SPrint</a:t>
            </a:r>
            <a:r>
              <a:rPr lang="en-IE" sz="4000" dirty="0">
                <a:solidFill>
                  <a:schemeClr val="bg1"/>
                </a:solidFill>
                <a:latin typeface="Courier New" panose="02070309020205020404" pitchFamily="49" charset="0"/>
                <a:cs typeface="Courier New" panose="02070309020205020404" pitchFamily="49" charset="0"/>
              </a:rPr>
              <a:t> = </a:t>
            </a:r>
            <a:r>
              <a:rPr lang="en-IE" sz="4000" dirty="0" err="1">
                <a:solidFill>
                  <a:schemeClr val="bg1"/>
                </a:solidFill>
                <a:latin typeface="Courier New" panose="02070309020205020404" pitchFamily="49" charset="0"/>
                <a:cs typeface="Courier New" panose="02070309020205020404" pitchFamily="49" charset="0"/>
              </a:rPr>
              <a:t>SPrint.pointer</a:t>
            </a:r>
            <a:endParaRPr lang="en-IE" sz="4000" dirty="0">
              <a:solidFill>
                <a:schemeClr val="bg1"/>
              </a:solidFill>
              <a:latin typeface="Courier New" panose="02070309020205020404" pitchFamily="49" charset="0"/>
              <a:cs typeface="Courier New" panose="02070309020205020404" pitchFamily="49" charset="0"/>
            </a:endParaRPr>
          </a:p>
          <a:p>
            <a:pPr marL="0" indent="0">
              <a:buNone/>
            </a:pPr>
            <a:r>
              <a:rPr lang="en-IE" sz="4000" dirty="0">
                <a:solidFill>
                  <a:schemeClr val="bg1"/>
                </a:solidFill>
                <a:latin typeface="Courier New" panose="02070309020205020404" pitchFamily="49" charset="0"/>
                <a:cs typeface="Courier New" panose="02070309020205020404" pitchFamily="49" charset="0"/>
              </a:rPr>
              <a:t>    # ENDWHILE;</a:t>
            </a:r>
          </a:p>
          <a:p>
            <a:pPr marL="0" indent="0">
              <a:buNone/>
            </a:pPr>
            <a:r>
              <a:rPr lang="en-IE" sz="4000" dirty="0">
                <a:solidFill>
                  <a:schemeClr val="bg1"/>
                </a:solidFill>
                <a:latin typeface="Courier New" panose="02070309020205020404" pitchFamily="49" charset="0"/>
                <a:cs typeface="Courier New" panose="02070309020205020404" pitchFamily="49" charset="0"/>
              </a:rPr>
              <a:t># END </a:t>
            </a:r>
            <a:r>
              <a:rPr lang="en-IE" sz="4000" dirty="0" err="1">
                <a:solidFill>
                  <a:schemeClr val="bg1"/>
                </a:solidFill>
                <a:latin typeface="Courier New" panose="02070309020205020404" pitchFamily="49" charset="0"/>
                <a:cs typeface="Courier New" panose="02070309020205020404" pitchFamily="49" charset="0"/>
              </a:rPr>
              <a:t>QueueIsEmpty</a:t>
            </a:r>
            <a:r>
              <a:rPr lang="en-IE" sz="40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262469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(Push)</a:t>
            </a:r>
          </a:p>
        </p:txBody>
      </p:sp>
      <p:sp>
        <p:nvSpPr>
          <p:cNvPr id="5" name="Content Placeholder 4"/>
          <p:cNvSpPr>
            <a:spLocks noGrp="1"/>
          </p:cNvSpPr>
          <p:nvPr>
            <p:ph idx="1"/>
          </p:nvPr>
        </p:nvSpPr>
        <p:spPr>
          <a:xfrm>
            <a:off x="622598" y="1412776"/>
            <a:ext cx="10971372" cy="4925143"/>
          </a:xfrm>
        </p:spPr>
        <p:txBody>
          <a:bodyPr>
            <a:normAutofit fontScale="62500" lnSpcReduction="20000"/>
          </a:bodyPr>
          <a:lstStyle/>
          <a:p>
            <a:pPr marL="0" indent="0">
              <a:buNone/>
            </a:pPr>
            <a:r>
              <a:rPr lang="en-IE" sz="4500" dirty="0" err="1">
                <a:solidFill>
                  <a:schemeClr val="bg1"/>
                </a:solidFill>
                <a:latin typeface="Courier New" panose="02070309020205020404" pitchFamily="49" charset="0"/>
                <a:cs typeface="Courier New" panose="02070309020205020404" pitchFamily="49" charset="0"/>
              </a:rPr>
              <a:t>def</a:t>
            </a: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StackPush</a:t>
            </a:r>
            <a:r>
              <a:rPr lang="en-IE" sz="4500" dirty="0">
                <a:solidFill>
                  <a:schemeClr val="bg1"/>
                </a:solidFill>
                <a:latin typeface="Courier New" panose="02070309020205020404" pitchFamily="49" charset="0"/>
                <a:cs typeface="Courier New" panose="02070309020205020404" pitchFamily="49" charset="0"/>
              </a:rPr>
              <a:t>(N):</a:t>
            </a:r>
          </a:p>
          <a:p>
            <a:pPr marL="0" indent="0">
              <a:buNone/>
            </a:pPr>
            <a:r>
              <a:rPr lang="en-IE" sz="4500" dirty="0">
                <a:solidFill>
                  <a:schemeClr val="bg1"/>
                </a:solidFill>
                <a:latin typeface="Courier New" panose="02070309020205020404" pitchFamily="49" charset="0"/>
                <a:cs typeface="Courier New" panose="02070309020205020404" pitchFamily="49" charset="0"/>
              </a:rPr>
              <a:t>    global </a:t>
            </a:r>
            <a:r>
              <a:rPr lang="en-IE" sz="4500" dirty="0" err="1">
                <a:solidFill>
                  <a:schemeClr val="bg1"/>
                </a:solidFill>
                <a:latin typeface="Courier New" panose="02070309020205020404" pitchFamily="49" charset="0"/>
                <a:cs typeface="Courier New" panose="02070309020205020404" pitchFamily="49" charset="0"/>
              </a:rPr>
              <a:t>StackTop</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nodeX</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ListNode</a:t>
            </a:r>
            <a:r>
              <a:rPr lang="en-IE" sz="4500" dirty="0">
                <a:solidFill>
                  <a:schemeClr val="bg1"/>
                </a:solidFill>
                <a:latin typeface="Courier New" panose="02070309020205020404" pitchFamily="49" charset="0"/>
                <a:cs typeface="Courier New" panose="02070309020205020404" pitchFamily="49" charset="0"/>
              </a:rPr>
              <a:t>(N, None)</a:t>
            </a:r>
          </a:p>
          <a:p>
            <a:pPr marL="0" indent="0">
              <a:buNone/>
            </a:pPr>
            <a:r>
              <a:rPr lang="en-IE" sz="4500" dirty="0">
                <a:solidFill>
                  <a:schemeClr val="bg1"/>
                </a:solidFill>
                <a:latin typeface="Courier New" panose="02070309020205020404" pitchFamily="49" charset="0"/>
                <a:cs typeface="Courier New" panose="02070309020205020404" pitchFamily="49" charset="0"/>
              </a:rPr>
              <a:t>    if </a:t>
            </a:r>
            <a:r>
              <a:rPr lang="en-IE" sz="4500" dirty="0" err="1">
                <a:solidFill>
                  <a:schemeClr val="bg1"/>
                </a:solidFill>
                <a:latin typeface="Courier New" panose="02070309020205020404" pitchFamily="49" charset="0"/>
                <a:cs typeface="Courier New" panose="02070309020205020404" pitchFamily="49" charset="0"/>
              </a:rPr>
              <a:t>StackIsEmpty</a:t>
            </a:r>
            <a:r>
              <a:rPr lang="en-IE" sz="4500" dirty="0">
                <a:solidFill>
                  <a:schemeClr val="bg1"/>
                </a:solidFill>
                <a:latin typeface="Courier New" panose="02070309020205020404" pitchFamily="49" charset="0"/>
                <a:cs typeface="Courier New" panose="02070309020205020404" pitchFamily="49" charset="0"/>
              </a:rPr>
              <a:t>():</a:t>
            </a:r>
          </a:p>
          <a:p>
            <a:pPr marL="0" indent="0">
              <a:buNone/>
            </a:pPr>
            <a:r>
              <a:rPr lang="en-IE" sz="4500" dirty="0">
                <a:solidFill>
                  <a:schemeClr val="bg1"/>
                </a:solidFill>
                <a:latin typeface="Courier New" panose="02070309020205020404" pitchFamily="49" charset="0"/>
                <a:cs typeface="Courier New" panose="02070309020205020404" pitchFamily="49" charset="0"/>
              </a:rPr>
              <a:t>    # THEN</a:t>
            </a: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StackTop</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nodeX</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else:</a:t>
            </a: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nodeX.pointer</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StackTop</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a:t>
            </a:r>
            <a:r>
              <a:rPr lang="en-IE" sz="4500" dirty="0" err="1">
                <a:solidFill>
                  <a:schemeClr val="bg1"/>
                </a:solidFill>
                <a:latin typeface="Courier New" panose="02070309020205020404" pitchFamily="49" charset="0"/>
                <a:cs typeface="Courier New" panose="02070309020205020404" pitchFamily="49" charset="0"/>
              </a:rPr>
              <a:t>StackTop</a:t>
            </a:r>
            <a:r>
              <a:rPr lang="en-IE" sz="4500" dirty="0">
                <a:solidFill>
                  <a:schemeClr val="bg1"/>
                </a:solidFill>
                <a:latin typeface="Courier New" panose="02070309020205020404" pitchFamily="49" charset="0"/>
                <a:cs typeface="Courier New" panose="02070309020205020404" pitchFamily="49" charset="0"/>
              </a:rPr>
              <a:t> = </a:t>
            </a:r>
            <a:r>
              <a:rPr lang="en-IE" sz="4500" dirty="0" err="1">
                <a:solidFill>
                  <a:schemeClr val="bg1"/>
                </a:solidFill>
                <a:latin typeface="Courier New" panose="02070309020205020404" pitchFamily="49" charset="0"/>
                <a:cs typeface="Courier New" panose="02070309020205020404" pitchFamily="49" charset="0"/>
              </a:rPr>
              <a:t>nodeX</a:t>
            </a:r>
            <a:endParaRPr lang="en-IE" sz="4500" dirty="0">
              <a:solidFill>
                <a:schemeClr val="bg1"/>
              </a:solidFill>
              <a:latin typeface="Courier New" panose="02070309020205020404" pitchFamily="49" charset="0"/>
              <a:cs typeface="Courier New" panose="02070309020205020404" pitchFamily="49" charset="0"/>
            </a:endParaRPr>
          </a:p>
          <a:p>
            <a:pPr marL="0" indent="0">
              <a:buNone/>
            </a:pPr>
            <a:r>
              <a:rPr lang="en-IE" sz="4500" dirty="0">
                <a:solidFill>
                  <a:schemeClr val="bg1"/>
                </a:solidFill>
                <a:latin typeface="Courier New" panose="02070309020205020404" pitchFamily="49" charset="0"/>
                <a:cs typeface="Courier New" panose="02070309020205020404" pitchFamily="49" charset="0"/>
              </a:rPr>
              <a:t>    # ENDIF;</a:t>
            </a:r>
          </a:p>
          <a:p>
            <a:pPr marL="0" indent="0">
              <a:buNone/>
            </a:pPr>
            <a:r>
              <a:rPr lang="en-IE" sz="4500" dirty="0">
                <a:solidFill>
                  <a:schemeClr val="bg1"/>
                </a:solidFill>
                <a:latin typeface="Courier New" panose="02070309020205020404" pitchFamily="49" charset="0"/>
                <a:cs typeface="Courier New" panose="02070309020205020404" pitchFamily="49" charset="0"/>
              </a:rPr>
              <a:t># END </a:t>
            </a:r>
            <a:r>
              <a:rPr lang="en-IE" sz="4500" dirty="0" err="1">
                <a:solidFill>
                  <a:schemeClr val="bg1"/>
                </a:solidFill>
                <a:latin typeface="Courier New" panose="02070309020205020404" pitchFamily="49" charset="0"/>
                <a:cs typeface="Courier New" panose="02070309020205020404" pitchFamily="49" charset="0"/>
              </a:rPr>
              <a:t>StackPush</a:t>
            </a:r>
            <a:r>
              <a:rPr lang="en-IE" sz="45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3834631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Stacks (Pop)</a:t>
            </a:r>
          </a:p>
        </p:txBody>
      </p:sp>
      <p:sp>
        <p:nvSpPr>
          <p:cNvPr id="5" name="Content Placeholder 4"/>
          <p:cNvSpPr>
            <a:spLocks noGrp="1"/>
          </p:cNvSpPr>
          <p:nvPr>
            <p:ph idx="1"/>
          </p:nvPr>
        </p:nvSpPr>
        <p:spPr>
          <a:xfrm>
            <a:off x="609521" y="1052736"/>
            <a:ext cx="10971372" cy="4525963"/>
          </a:xfrm>
        </p:spPr>
        <p:txBody>
          <a:bodyPr>
            <a:no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StackPop</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global </a:t>
            </a:r>
            <a:r>
              <a:rPr lang="en-IE" sz="2400" dirty="0" err="1">
                <a:solidFill>
                  <a:schemeClr val="bg1"/>
                </a:solidFill>
                <a:latin typeface="Courier New" panose="02070309020205020404" pitchFamily="49" charset="0"/>
                <a:cs typeface="Courier New" panose="02070309020205020404" pitchFamily="49" charset="0"/>
              </a:rPr>
              <a:t>StackTop</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a:t>
            </a:r>
            <a:r>
              <a:rPr lang="en-IE" sz="2400" dirty="0" err="1">
                <a:solidFill>
                  <a:schemeClr val="bg1"/>
                </a:solidFill>
                <a:latin typeface="Courier New" panose="02070309020205020404" pitchFamily="49" charset="0"/>
                <a:cs typeface="Courier New" panose="02070309020205020404" pitchFamily="49" charset="0"/>
              </a:rPr>
              <a:t>StackIsEmpty</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print("Stack is empty")</a:t>
            </a:r>
          </a:p>
          <a:p>
            <a:pPr marL="0" indent="0">
              <a:buNone/>
            </a:pPr>
            <a:r>
              <a:rPr lang="en-IE" sz="2400" dirty="0">
                <a:solidFill>
                  <a:schemeClr val="bg1"/>
                </a:solidFill>
                <a:latin typeface="Courier New" panose="02070309020205020404" pitchFamily="49" charset="0"/>
                <a:cs typeface="Courier New" panose="02070309020205020404" pitchFamily="49" charset="0"/>
              </a:rPr>
              <a:t>        N = 0</a:t>
            </a:r>
          </a:p>
          <a:p>
            <a:pPr marL="0" indent="0">
              <a:buNone/>
            </a:pPr>
            <a:r>
              <a:rPr lang="en-IE" sz="2400" dirty="0">
                <a:solidFill>
                  <a:schemeClr val="bg1"/>
                </a:solidFill>
                <a:latin typeface="Courier New" panose="02070309020205020404" pitchFamily="49" charset="0"/>
                <a:cs typeface="Courier New" panose="02070309020205020404" pitchFamily="49" charset="0"/>
              </a:rPr>
              <a:t>    else:</a:t>
            </a:r>
          </a:p>
          <a:p>
            <a:pPr marL="0" indent="0">
              <a:buNone/>
            </a:pPr>
            <a:r>
              <a:rPr lang="en-IE" sz="2400" dirty="0">
                <a:solidFill>
                  <a:schemeClr val="bg1"/>
                </a:solidFill>
                <a:latin typeface="Courier New" panose="02070309020205020404" pitchFamily="49" charset="0"/>
                <a:cs typeface="Courier New" panose="02070309020205020404" pitchFamily="49" charset="0"/>
              </a:rPr>
              <a:t>        N = </a:t>
            </a:r>
            <a:r>
              <a:rPr lang="en-IE" sz="2400" dirty="0" err="1">
                <a:solidFill>
                  <a:schemeClr val="bg1"/>
                </a:solidFill>
                <a:latin typeface="Courier New" panose="02070309020205020404" pitchFamily="49" charset="0"/>
                <a:cs typeface="Courier New" panose="02070309020205020404" pitchFamily="49" charset="0"/>
              </a:rPr>
              <a:t>StackTop.value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StackTop</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StackTop.pointer</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p>
          <a:p>
            <a:pPr marL="0" indent="0">
              <a:buNone/>
            </a:pPr>
            <a:r>
              <a:rPr lang="en-IE" sz="2400" dirty="0">
                <a:solidFill>
                  <a:schemeClr val="bg1"/>
                </a:solidFill>
                <a:latin typeface="Courier New" panose="02070309020205020404" pitchFamily="49" charset="0"/>
                <a:cs typeface="Courier New" panose="02070309020205020404" pitchFamily="49" charset="0"/>
              </a:rPr>
              <a:t>    return N</a:t>
            </a: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StackPop</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58148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TotalTime>
  <Words>6125</Words>
  <Application>Microsoft Office PowerPoint</Application>
  <PresentationFormat>Custom</PresentationFormat>
  <Paragraphs>1288</Paragraphs>
  <Slides>125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125</vt:i4>
      </vt:variant>
    </vt:vector>
  </HeadingPairs>
  <TitlesOfParts>
    <vt:vector size="131" baseType="lpstr">
      <vt:lpstr>Arial</vt:lpstr>
      <vt:lpstr>Arial Black</vt:lpstr>
      <vt:lpstr>Calibri</vt:lpstr>
      <vt:lpstr>Courier New</vt:lpstr>
      <vt:lpstr>Wingdings</vt:lpstr>
      <vt:lpstr>Office Theme</vt:lpstr>
      <vt:lpstr>Python: Revision</vt:lpstr>
      <vt:lpstr>Python: Structured Programming</vt:lpstr>
      <vt:lpstr>Structured Programming</vt:lpstr>
      <vt:lpstr>Structured Programming</vt:lpstr>
      <vt:lpstr>Structured Programming</vt:lpstr>
      <vt:lpstr>Python: 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File Management</vt:lpstr>
      <vt:lpstr>Python: 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Exception Handling</vt:lpstr>
      <vt:lpstr>Python: Programming the Google Search</vt:lpstr>
      <vt:lpstr>Handling Strings</vt:lpstr>
      <vt:lpstr>String Preprocessing</vt:lpstr>
      <vt:lpstr>String Preprocessing</vt:lpstr>
      <vt:lpstr>String Preprocessing</vt:lpstr>
      <vt:lpstr>String Preprocessing</vt:lpstr>
      <vt:lpstr>Handling Strings in Files</vt:lpstr>
      <vt:lpstr>The Dictionary Type</vt:lpstr>
      <vt:lpstr>The Dictionary Type</vt:lpstr>
      <vt:lpstr>Python: Programming the Google Search (Crawling)</vt:lpstr>
      <vt:lpstr>Introduction to HTML</vt:lpstr>
      <vt:lpstr>HTML Webpage</vt:lpstr>
      <vt:lpstr>HTML Webpage</vt:lpstr>
      <vt:lpstr>HTML Webpage</vt:lpstr>
      <vt:lpstr>Opening a URL</vt:lpstr>
      <vt:lpstr>Creating a New URL</vt:lpstr>
      <vt:lpstr>Python: Stacks and Queues  (as an Array)</vt:lpstr>
      <vt:lpstr>Stacks</vt:lpstr>
      <vt:lpstr>Stacks (Declaring)</vt:lpstr>
      <vt:lpstr>Stacks (IsFull)</vt:lpstr>
      <vt:lpstr>Stacks (IsEmpty)</vt:lpstr>
      <vt:lpstr>Stacks (Push)</vt:lpstr>
      <vt:lpstr>Stacks (Pop)</vt:lpstr>
      <vt:lpstr>Stacks (Top)</vt:lpstr>
      <vt:lpstr>Queues</vt:lpstr>
      <vt:lpstr>Queues (Declaring)</vt:lpstr>
      <vt:lpstr>Queues (IsFull)</vt:lpstr>
      <vt:lpstr>Queues (IsEmpty)</vt:lpstr>
      <vt:lpstr>Queues (AddToQ)</vt:lpstr>
      <vt:lpstr>Queues (DeleteFromQ)</vt:lpstr>
      <vt:lpstr>Queues (ClearQ)</vt:lpstr>
      <vt:lpstr>Circular Queues</vt:lpstr>
      <vt:lpstr>Circular Queues (Declaring)</vt:lpstr>
      <vt:lpstr>Circular Queues (IsFull)</vt:lpstr>
      <vt:lpstr>Circular Queues (IsEmpty)</vt:lpstr>
      <vt:lpstr>Circular Queues (AddToQ)</vt:lpstr>
      <vt:lpstr>Circular Queues (DeleteFromQ)</vt:lpstr>
      <vt:lpstr>Circular Queues (ClearQ)</vt:lpstr>
      <vt:lpstr>Python: Linked Lists and Recursion</vt:lpstr>
      <vt:lpstr>Linked Lists</vt:lpstr>
      <vt:lpstr>Linked Lists: Declaration</vt:lpstr>
      <vt:lpstr>Linked Lists: Declaration</vt:lpstr>
      <vt:lpstr>Linked Lists: Printing</vt:lpstr>
      <vt:lpstr>Linked Lists: Create Empty List </vt:lpstr>
      <vt:lpstr>Linked Lists: Delete a List </vt:lpstr>
      <vt:lpstr>Linked Lists: Is the List Empty?</vt:lpstr>
      <vt:lpstr>Linked Lists: Find A Node</vt:lpstr>
      <vt:lpstr>Linked Lists: Find A Node</vt:lpstr>
      <vt:lpstr>Linked Lists: Insert A Node</vt:lpstr>
      <vt:lpstr>Linked Lists: Insert A Node</vt:lpstr>
      <vt:lpstr>Linked Lists: Delete A Node</vt:lpstr>
      <vt:lpstr>Linked Lists: Delete A Node</vt:lpstr>
      <vt:lpstr>Recursion</vt:lpstr>
      <vt:lpstr>PowerPoint Presentation</vt:lpstr>
      <vt:lpstr>PowerPoint Presentation</vt:lpstr>
      <vt:lpstr>PowerPoint Presentation</vt:lpstr>
      <vt:lpstr>PowerPoint Presentation</vt:lpstr>
      <vt:lpstr>Decimal to Binary Conversion</vt:lpstr>
      <vt:lpstr>Decimal to Binary Conversion</vt:lpstr>
      <vt:lpstr>Linked Lists: Recursion</vt:lpstr>
      <vt:lpstr>Linked Lists: Recursion</vt:lpstr>
      <vt:lpstr>Linked Lists: Recursion</vt:lpstr>
      <vt:lpstr>Linked Lists: Recursion</vt:lpstr>
      <vt:lpstr>Linked Lists: Recursion</vt:lpstr>
      <vt:lpstr>Python: Stacks and Queues  (as a Linked List)</vt:lpstr>
      <vt:lpstr>Stacks</vt:lpstr>
      <vt:lpstr>Stacks (IsEmpty)</vt:lpstr>
      <vt:lpstr>Stacks (PrintStack)</vt:lpstr>
      <vt:lpstr>Stacks (Push)</vt:lpstr>
      <vt:lpstr>Stacks (Pop)</vt:lpstr>
      <vt:lpstr>Stacks (Top)</vt:lpstr>
      <vt:lpstr>Queues</vt:lpstr>
      <vt:lpstr>Queues (IsEmpty)</vt:lpstr>
      <vt:lpstr>Queues (PrintQueue)</vt:lpstr>
      <vt:lpstr>Queues (AddToQ)</vt:lpstr>
      <vt:lpstr>Queues (AddToQ)</vt:lpstr>
      <vt:lpstr>Queues (DeleteFromQ)</vt:lpstr>
      <vt:lpstr>Queues (DeleteFromQ)</vt:lpstr>
      <vt:lpstr>Python: Advanced Sorting Algorithms</vt:lpstr>
      <vt:lpstr>Insertion Sort</vt:lpstr>
      <vt:lpstr>Insertion Sort</vt:lpstr>
      <vt:lpstr>Shell Sort</vt:lpstr>
      <vt:lpstr>Shell Sort</vt:lpstr>
      <vt:lpstr>Shell Sort</vt:lpstr>
      <vt:lpstr>Merge Sort</vt:lpstr>
      <vt:lpstr>Merge Sort</vt:lpstr>
      <vt:lpstr>Merge Sort</vt:lpstr>
      <vt:lpstr>Merge Sort</vt:lpstr>
      <vt:lpstr>Quick Sort</vt:lpstr>
      <vt:lpstr>Quick Sort</vt:lpstr>
      <vt:lpstr>Quick Sort</vt:lpstr>
      <vt:lpstr>Quick Sort</vt:lpstr>
      <vt:lpstr>Quick Sort</vt:lpstr>
      <vt:lpstr>Quick Sort</vt:lpstr>
      <vt:lpstr>Quick Sort</vt:lpstr>
      <vt:lpstr>etc.</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149</cp:revision>
  <dcterms:created xsi:type="dcterms:W3CDTF">2011-10-08T11:06:39Z</dcterms:created>
  <dcterms:modified xsi:type="dcterms:W3CDTF">2025-04-03T10:07:10Z</dcterms:modified>
</cp:coreProperties>
</file>