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6"/>
  </p:notesMasterIdLst>
  <p:sldIdLst>
    <p:sldId id="256" r:id="rId2"/>
    <p:sldId id="1098" r:id="rId3"/>
    <p:sldId id="1083" r:id="rId4"/>
    <p:sldId id="1086" r:id="rId5"/>
    <p:sldId id="1087" r:id="rId6"/>
    <p:sldId id="1097" r:id="rId7"/>
    <p:sldId id="1079" r:id="rId8"/>
    <p:sldId id="1089" r:id="rId9"/>
    <p:sldId id="1091" r:id="rId10"/>
    <p:sldId id="1099" r:id="rId11"/>
    <p:sldId id="1100" r:id="rId12"/>
    <p:sldId id="1101" r:id="rId13"/>
    <p:sldId id="1102" r:id="rId14"/>
    <p:sldId id="1103" r:id="rId15"/>
    <p:sldId id="1105" r:id="rId16"/>
    <p:sldId id="1106" r:id="rId17"/>
    <p:sldId id="1107" r:id="rId18"/>
    <p:sldId id="1108" r:id="rId19"/>
    <p:sldId id="1109" r:id="rId20"/>
    <p:sldId id="1110" r:id="rId21"/>
    <p:sldId id="1111" r:id="rId22"/>
    <p:sldId id="1112" r:id="rId23"/>
    <p:sldId id="1113" r:id="rId24"/>
    <p:sldId id="1114" r:id="rId25"/>
    <p:sldId id="1115" r:id="rId26"/>
    <p:sldId id="1116" r:id="rId27"/>
    <p:sldId id="1117" r:id="rId28"/>
    <p:sldId id="1118" r:id="rId29"/>
    <p:sldId id="1119" r:id="rId30"/>
    <p:sldId id="1120" r:id="rId31"/>
    <p:sldId id="1121" r:id="rId32"/>
    <p:sldId id="1123" r:id="rId33"/>
    <p:sldId id="1124" r:id="rId34"/>
    <p:sldId id="1125" r:id="rId35"/>
    <p:sldId id="1126" r:id="rId36"/>
    <p:sldId id="1127" r:id="rId37"/>
    <p:sldId id="1128" r:id="rId38"/>
    <p:sldId id="1129" r:id="rId39"/>
    <p:sldId id="1130" r:id="rId40"/>
    <p:sldId id="1132" r:id="rId41"/>
    <p:sldId id="1134" r:id="rId42"/>
    <p:sldId id="1136" r:id="rId43"/>
    <p:sldId id="1138" r:id="rId44"/>
    <p:sldId id="1139" r:id="rId45"/>
    <p:sldId id="1140" r:id="rId46"/>
    <p:sldId id="1141" r:id="rId47"/>
    <p:sldId id="1142" r:id="rId48"/>
    <p:sldId id="1147" r:id="rId49"/>
    <p:sldId id="1149" r:id="rId50"/>
    <p:sldId id="1151" r:id="rId51"/>
    <p:sldId id="1152" r:id="rId52"/>
    <p:sldId id="1154" r:id="rId53"/>
    <p:sldId id="1153" r:id="rId54"/>
    <p:sldId id="1155" r:id="rId55"/>
    <p:sldId id="1160" r:id="rId56"/>
    <p:sldId id="1162" r:id="rId57"/>
    <p:sldId id="1164" r:id="rId58"/>
    <p:sldId id="1165" r:id="rId59"/>
    <p:sldId id="1166" r:id="rId60"/>
    <p:sldId id="1167" r:id="rId61"/>
    <p:sldId id="1168" r:id="rId62"/>
    <p:sldId id="1169" r:id="rId63"/>
    <p:sldId id="1170" r:id="rId64"/>
    <p:sldId id="1171" r:id="rId65"/>
    <p:sldId id="1172" r:id="rId66"/>
    <p:sldId id="1173" r:id="rId67"/>
    <p:sldId id="1174" r:id="rId68"/>
    <p:sldId id="1175" r:id="rId69"/>
    <p:sldId id="1176" r:id="rId70"/>
    <p:sldId id="1181" r:id="rId71"/>
    <p:sldId id="1182" r:id="rId72"/>
    <p:sldId id="1183" r:id="rId73"/>
    <p:sldId id="1184" r:id="rId74"/>
    <p:sldId id="1185" r:id="rId75"/>
    <p:sldId id="1186" r:id="rId76"/>
    <p:sldId id="1187" r:id="rId77"/>
    <p:sldId id="1188" r:id="rId78"/>
    <p:sldId id="1189" r:id="rId79"/>
    <p:sldId id="1190" r:id="rId80"/>
    <p:sldId id="1191" r:id="rId81"/>
    <p:sldId id="1192" r:id="rId82"/>
    <p:sldId id="1193" r:id="rId83"/>
    <p:sldId id="1194" r:id="rId84"/>
    <p:sldId id="1000" r:id="rId85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CCFFCC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56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ableStyles" Target="tableStyles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presProps" Target="pres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27/04/2016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546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</a:t>
            </a:fld>
            <a:endParaRPr lang="en-I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23</a:t>
            </a:fld>
            <a:endParaRPr lang="en-IE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28</a:t>
            </a:fld>
            <a:endParaRPr lang="en-IE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35</a:t>
            </a:fld>
            <a:endParaRPr lang="en-I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36</a:t>
            </a:fld>
            <a:endParaRPr lang="en-IE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37</a:t>
            </a:fld>
            <a:endParaRPr lang="en-IE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38</a:t>
            </a:fld>
            <a:endParaRPr lang="en-IE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44</a:t>
            </a:fld>
            <a:endParaRPr lang="en-IE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51</a:t>
            </a:fld>
            <a:endParaRPr lang="en-IE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58</a:t>
            </a:fld>
            <a:endParaRPr lang="en-IE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59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92557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2</a:t>
            </a:fld>
            <a:endParaRPr lang="en-IE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60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92557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61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92557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62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925578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63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92557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64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925578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65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925578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66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925578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67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925578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68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9255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3</a:t>
            </a:fld>
            <a:endParaRPr lang="en-I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5</a:t>
            </a:fld>
            <a:endParaRPr lang="en-I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7</a:t>
            </a:fld>
            <a:endParaRPr lang="en-I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8</a:t>
            </a:fld>
            <a:endParaRPr lang="en-I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9</a:t>
            </a:fld>
            <a:endParaRPr lang="en-I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10</a:t>
            </a:fld>
            <a:endParaRPr lang="en-IE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BC2457-0B7C-48B9-BDD1-92A4A044B45F}" type="slidenum">
              <a:rPr lang="en-IE" smtClean="0"/>
              <a:t>17</a:t>
            </a:fld>
            <a:endParaRPr lang="en-IE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27/04/2016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27/04/2016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27/04/2016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27/04/2016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27/04/2016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5400" dirty="0" err="1" smtClean="0"/>
              <a:t>PseudoCode</a:t>
            </a:r>
            <a:r>
              <a:rPr lang="en-IE" sz="5400" dirty="0" smtClean="0"/>
              <a:t>: Revision</a:t>
            </a:r>
            <a:endParaRPr lang="en-IE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6317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/>
              <a:t>Stacks:</a:t>
            </a:r>
            <a:br>
              <a:rPr lang="en-IE" sz="6600" dirty="0" smtClean="0"/>
            </a:br>
            <a:r>
              <a:rPr lang="en-IE" sz="6600" dirty="0" smtClean="0"/>
              <a:t>Implemented using Arrays</a:t>
            </a:r>
            <a:endParaRPr lang="en-IE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0044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will implement a stack as an array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Stack</a:t>
            </a:r>
            <a:r>
              <a:rPr lang="en-IE" dirty="0" smtClean="0"/>
              <a:t>.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26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59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046055" y="4459759"/>
            <a:ext cx="142628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6527254" y="2793122"/>
            <a:ext cx="20749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StackTop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7306102" y="3429000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0445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340768"/>
            <a:ext cx="10729192" cy="295232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7"/>
            <a:ext cx="10971372" cy="2880320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ImplementStack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Integer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Stack[7]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{31,41,59,26,53,59,67};</a:t>
            </a:r>
            <a:endParaRPr lang="en-IE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7;</a:t>
            </a:r>
            <a:endParaRPr lang="en-IE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6;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12901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  <p:sp>
        <p:nvSpPr>
          <p:cNvPr id="6" name="Rounded Rectangle 5"/>
          <p:cNvSpPr/>
          <p:nvPr/>
        </p:nvSpPr>
        <p:spPr>
          <a:xfrm>
            <a:off x="262558" y="1124744"/>
            <a:ext cx="10729192" cy="20882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609521" y="1412777"/>
            <a:ext cx="10971372" cy="2016224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+ 1 =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62558" y="3717032"/>
            <a:ext cx="10729192" cy="20882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609521" y="4005064"/>
            <a:ext cx="10971372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itchFamily="34" charset="0"/>
              <a:buNone/>
            </a:pPr>
            <a:r>
              <a:rPr lang="en-IE" sz="2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IsEmpty():</a:t>
            </a:r>
          </a:p>
          <a:p>
            <a:pPr marL="857250" lvl="2" indent="0">
              <a:buFont typeface="Arial" pitchFamily="34" charset="0"/>
              <a:buNone/>
            </a:pPr>
            <a:r>
              <a:rPr lang="en-IE" sz="2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 StackTop = -1;</a:t>
            </a:r>
          </a:p>
          <a:p>
            <a:pPr marL="0" lvl="2" indent="0">
              <a:buFont typeface="Arial" pitchFamily="34" charset="0"/>
              <a:buNone/>
            </a:pPr>
            <a:r>
              <a:rPr lang="en-IE" sz="2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1134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  <p:sp>
        <p:nvSpPr>
          <p:cNvPr id="10" name="Rounded Rectangle 9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Push(N):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 True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“Stack is Full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  <a:endParaRPr lang="en-IE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Stack[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80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IE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1062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Pop():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 &lt;- 0;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 True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“Stack is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Empty”;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&lt;- Stack[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1; </a:t>
            </a:r>
            <a:endParaRPr lang="en-IE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N;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4654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op():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 &lt;- 0;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 True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“Stack is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Empty”;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&lt;- Stack[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N;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1840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/>
              <a:t>Queues:</a:t>
            </a:r>
            <a:br>
              <a:rPr lang="en-IE" sz="6600" dirty="0" smtClean="0"/>
            </a:br>
            <a:r>
              <a:rPr lang="en-IE" sz="6600" dirty="0" smtClean="0"/>
              <a:t>Implemented using Arrays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1039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will implement a queue as an array called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IE" dirty="0" smtClean="0"/>
              <a:t>.</a:t>
            </a:r>
          </a:p>
          <a:p>
            <a:endParaRPr lang="en-IE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371894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43902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5910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7918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99262" y="4293096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31934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039422" y="4293096"/>
            <a:ext cx="720080" cy="10801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3200" dirty="0" smtClean="0">
              <a:solidFill>
                <a:schemeClr val="tx1"/>
              </a:solidFill>
            </a:endParaRPr>
          </a:p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7189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0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4390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1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15910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2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87918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3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9926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4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731934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5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8039422" y="4293096"/>
            <a:ext cx="360040" cy="54006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3200" dirty="0" smtClean="0">
                <a:solidFill>
                  <a:schemeClr val="tx1"/>
                </a:solidFill>
              </a:rPr>
              <a:t>6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887007" y="4459759"/>
            <a:ext cx="1744388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8020994" y="5949280"/>
            <a:ext cx="1938543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MaxSize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8471470" y="5445224"/>
            <a:ext cx="504056" cy="648072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Rectangle 28"/>
          <p:cNvSpPr/>
          <p:nvPr/>
        </p:nvSpPr>
        <p:spPr>
          <a:xfrm>
            <a:off x="3395567" y="2834697"/>
            <a:ext cx="129554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3784693" y="3470575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6455246" y="2865130"/>
            <a:ext cx="90569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0" name="Down Arrow 29"/>
          <p:cNvSpPr/>
          <p:nvPr/>
        </p:nvSpPr>
        <p:spPr>
          <a:xfrm>
            <a:off x="6649446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5590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340768"/>
            <a:ext cx="10729192" cy="338437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ImplementQueue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Integer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Queue[7]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{31,41,59,26,53,59,67};</a:t>
            </a:r>
            <a:endParaRPr lang="en-IE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7;</a:t>
            </a:r>
            <a:endParaRPr lang="en-IE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Head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&lt;- 0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Tail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&lt;- 6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6706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IE" sz="5400" dirty="0" smtClean="0"/>
              <a:t>Parameter Passing, Scope, Local and Global Variables</a:t>
            </a:r>
            <a:endParaRPr lang="en-IE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300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124744"/>
            <a:ext cx="10729192" cy="172819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268761"/>
            <a:ext cx="10971372" cy="1872208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Tail + 1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6" name="Rounded Rectangle 5"/>
          <p:cNvSpPr/>
          <p:nvPr/>
        </p:nvSpPr>
        <p:spPr>
          <a:xfrm>
            <a:off x="262558" y="2924944"/>
            <a:ext cx="10729192" cy="172819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609521" y="2996953"/>
            <a:ext cx="10971372" cy="1728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itchFamily="34" charset="0"/>
              <a:buNone/>
            </a:pPr>
            <a:r>
              <a:rPr lang="en-IE" sz="2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IsEmpty():</a:t>
            </a:r>
          </a:p>
          <a:p>
            <a:pPr marL="857250" lvl="2" indent="0">
              <a:buFont typeface="Arial" pitchFamily="34" charset="0"/>
              <a:buNone/>
            </a:pPr>
            <a:r>
              <a:rPr lang="en-IE" sz="2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 Head = Tail;</a:t>
            </a:r>
          </a:p>
          <a:p>
            <a:pPr marL="0" lvl="2" indent="0">
              <a:buFont typeface="Arial" pitchFamily="34" charset="0"/>
              <a:buNone/>
            </a:pPr>
            <a:r>
              <a:rPr lang="en-IE" sz="2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62558" y="4725144"/>
            <a:ext cx="10729192" cy="194421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609521" y="4725145"/>
            <a:ext cx="10971372" cy="21602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itchFamily="34" charset="0"/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ClearQ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Font typeface="Arial" pitchFamily="34" charset="0"/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Tail &lt;- -1;</a:t>
            </a:r>
          </a:p>
          <a:p>
            <a:pPr marL="857250" lvl="2" indent="0">
              <a:buFont typeface="Arial" pitchFamily="34" charset="0"/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Head &lt;- Tail;</a:t>
            </a:r>
          </a:p>
          <a:p>
            <a:pPr marL="0" lvl="2" indent="0">
              <a:buFont typeface="Arial" pitchFamily="34" charset="0"/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618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AddToQ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 True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“Queue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is Full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Tail &lt;- Tail + 1;</a:t>
            </a:r>
            <a:endParaRPr lang="en-IE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Queue[Tail]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N;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23051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68052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DeleteFromQ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 &lt;- 0;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 True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“Queue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is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Empty”;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&lt;- Queue[Head];</a:t>
            </a:r>
            <a:endParaRPr lang="en-IE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Head &lt;-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Head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+ 1;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52296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/>
              <a:t>Circular Queues:</a:t>
            </a:r>
            <a:br>
              <a:rPr lang="en-IE" sz="6600" dirty="0" smtClean="0"/>
            </a:br>
            <a:r>
              <a:rPr lang="en-IE" sz="6600" dirty="0" smtClean="0"/>
              <a:t>Implemented using Arrays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6163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4269954" y="2827884"/>
            <a:ext cx="3240360" cy="3168352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can also have a circular queue:</a:t>
            </a:r>
          </a:p>
        </p:txBody>
      </p:sp>
      <p:sp>
        <p:nvSpPr>
          <p:cNvPr id="7" name="Oval 6"/>
          <p:cNvSpPr/>
          <p:nvPr/>
        </p:nvSpPr>
        <p:spPr>
          <a:xfrm>
            <a:off x="5015086" y="3501008"/>
            <a:ext cx="1800200" cy="18002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8" name="Straight Connector 7"/>
          <p:cNvCxnSpPr>
            <a:stCxn id="7" idx="1"/>
          </p:cNvCxnSpPr>
          <p:nvPr/>
        </p:nvCxnSpPr>
        <p:spPr>
          <a:xfrm flipH="1" flipV="1">
            <a:off x="4799062" y="3284984"/>
            <a:ext cx="479657" cy="47965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4" idx="0"/>
          </p:cNvCxnSpPr>
          <p:nvPr/>
        </p:nvCxnSpPr>
        <p:spPr>
          <a:xfrm flipV="1">
            <a:off x="5890134" y="2827884"/>
            <a:ext cx="0" cy="67312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7"/>
            <a:endCxn id="4" idx="7"/>
          </p:cNvCxnSpPr>
          <p:nvPr/>
        </p:nvCxnSpPr>
        <p:spPr>
          <a:xfrm flipV="1">
            <a:off x="6551653" y="3291878"/>
            <a:ext cx="484121" cy="4727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815286" y="4401108"/>
            <a:ext cx="69502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5"/>
            <a:endCxn id="4" idx="5"/>
          </p:cNvCxnSpPr>
          <p:nvPr/>
        </p:nvCxnSpPr>
        <p:spPr>
          <a:xfrm>
            <a:off x="6551653" y="5037575"/>
            <a:ext cx="484121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7" idx="4"/>
            <a:endCxn id="4" idx="4"/>
          </p:cNvCxnSpPr>
          <p:nvPr/>
        </p:nvCxnSpPr>
        <p:spPr>
          <a:xfrm flipH="1">
            <a:off x="5890134" y="5301208"/>
            <a:ext cx="25052" cy="6950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3"/>
            <a:endCxn id="4" idx="3"/>
          </p:cNvCxnSpPr>
          <p:nvPr/>
        </p:nvCxnSpPr>
        <p:spPr>
          <a:xfrm flipH="1">
            <a:off x="4744494" y="5037575"/>
            <a:ext cx="534225" cy="494667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2"/>
            <a:endCxn id="4" idx="2"/>
          </p:cNvCxnSpPr>
          <p:nvPr/>
        </p:nvCxnSpPr>
        <p:spPr>
          <a:xfrm flipH="1">
            <a:off x="4269954" y="4401108"/>
            <a:ext cx="745132" cy="109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6455907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0</a:t>
            </a:r>
            <a:endParaRPr lang="en-IE" dirty="0"/>
          </a:p>
        </p:txBody>
      </p:sp>
      <p:sp>
        <p:nvSpPr>
          <p:cNvPr id="25" name="TextBox 24"/>
          <p:cNvSpPr txBox="1"/>
          <p:nvPr/>
        </p:nvSpPr>
        <p:spPr>
          <a:xfrm>
            <a:off x="7391350" y="340983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</a:t>
            </a:r>
            <a:endParaRPr lang="en-IE" dirty="0"/>
          </a:p>
        </p:txBody>
      </p:sp>
      <p:sp>
        <p:nvSpPr>
          <p:cNvPr id="26" name="TextBox 25"/>
          <p:cNvSpPr txBox="1"/>
          <p:nvPr/>
        </p:nvSpPr>
        <p:spPr>
          <a:xfrm>
            <a:off x="7383982" y="484999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</a:t>
            </a:r>
            <a:endParaRPr lang="en-IE" dirty="0"/>
          </a:p>
        </p:txBody>
      </p:sp>
      <p:sp>
        <p:nvSpPr>
          <p:cNvPr id="27" name="TextBox 26"/>
          <p:cNvSpPr txBox="1"/>
          <p:nvPr/>
        </p:nvSpPr>
        <p:spPr>
          <a:xfrm>
            <a:off x="6383238" y="585810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</a:t>
            </a:r>
            <a:endParaRPr lang="en-IE" dirty="0"/>
          </a:p>
        </p:txBody>
      </p:sp>
      <p:sp>
        <p:nvSpPr>
          <p:cNvPr id="28" name="TextBox 27"/>
          <p:cNvSpPr txBox="1"/>
          <p:nvPr/>
        </p:nvSpPr>
        <p:spPr>
          <a:xfrm>
            <a:off x="5015086" y="578610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4</a:t>
            </a:r>
            <a:endParaRPr lang="en-IE" dirty="0"/>
          </a:p>
        </p:txBody>
      </p:sp>
      <p:sp>
        <p:nvSpPr>
          <p:cNvPr id="29" name="TextBox 28"/>
          <p:cNvSpPr txBox="1"/>
          <p:nvPr/>
        </p:nvSpPr>
        <p:spPr>
          <a:xfrm>
            <a:off x="4006974" y="47779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</a:t>
            </a:r>
            <a:endParaRPr lang="en-IE" dirty="0"/>
          </a:p>
        </p:txBody>
      </p:sp>
      <p:sp>
        <p:nvSpPr>
          <p:cNvPr id="30" name="TextBox 29"/>
          <p:cNvSpPr txBox="1"/>
          <p:nvPr/>
        </p:nvSpPr>
        <p:spPr>
          <a:xfrm>
            <a:off x="3999606" y="328498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</a:t>
            </a:r>
            <a:endParaRPr lang="en-IE" dirty="0"/>
          </a:p>
        </p:txBody>
      </p:sp>
      <p:sp>
        <p:nvSpPr>
          <p:cNvPr id="31" name="TextBox 30"/>
          <p:cNvSpPr txBox="1"/>
          <p:nvPr/>
        </p:nvSpPr>
        <p:spPr>
          <a:xfrm>
            <a:off x="4871070" y="242088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7</a:t>
            </a:r>
            <a:endParaRPr lang="en-IE" dirty="0"/>
          </a:p>
        </p:txBody>
      </p:sp>
      <p:sp>
        <p:nvSpPr>
          <p:cNvPr id="32" name="TextBox 31"/>
          <p:cNvSpPr txBox="1"/>
          <p:nvPr/>
        </p:nvSpPr>
        <p:spPr>
          <a:xfrm>
            <a:off x="3380437" y="2204864"/>
            <a:ext cx="8342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Tail</a:t>
            </a:r>
            <a:endParaRPr lang="en-IE" sz="24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8510666" y="4222829"/>
            <a:ext cx="118494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3600" b="1" dirty="0" smtClean="0"/>
              <a:t>Head</a:t>
            </a:r>
            <a:endParaRPr lang="en-IE" sz="2400" b="1" dirty="0"/>
          </a:p>
        </p:txBody>
      </p:sp>
      <p:cxnSp>
        <p:nvCxnSpPr>
          <p:cNvPr id="36" name="Straight Arrow Connector 35"/>
          <p:cNvCxnSpPr>
            <a:stCxn id="34" idx="1"/>
          </p:cNvCxnSpPr>
          <p:nvPr/>
        </p:nvCxnSpPr>
        <p:spPr>
          <a:xfrm flipH="1">
            <a:off x="7510314" y="4545995"/>
            <a:ext cx="1000352" cy="23199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2" idx="3"/>
          </p:cNvCxnSpPr>
          <p:nvPr/>
        </p:nvCxnSpPr>
        <p:spPr>
          <a:xfrm>
            <a:off x="4214640" y="2528030"/>
            <a:ext cx="774533" cy="41607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6769191" y="456196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35</a:t>
            </a:r>
            <a:endParaRPr lang="en-IE" dirty="0"/>
          </a:p>
        </p:txBody>
      </p:sp>
      <p:sp>
        <p:nvSpPr>
          <p:cNvPr id="44" name="TextBox 43"/>
          <p:cNvSpPr txBox="1"/>
          <p:nvPr/>
        </p:nvSpPr>
        <p:spPr>
          <a:xfrm>
            <a:off x="6095206" y="530120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99</a:t>
            </a:r>
            <a:endParaRPr lang="en-IE" dirty="0"/>
          </a:p>
        </p:txBody>
      </p:sp>
      <p:sp>
        <p:nvSpPr>
          <p:cNvPr id="45" name="TextBox 44"/>
          <p:cNvSpPr txBox="1"/>
          <p:nvPr/>
        </p:nvSpPr>
        <p:spPr>
          <a:xfrm>
            <a:off x="5159102" y="528204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22</a:t>
            </a:r>
            <a:endParaRPr lang="en-IE" dirty="0"/>
          </a:p>
        </p:txBody>
      </p:sp>
      <p:sp>
        <p:nvSpPr>
          <p:cNvPr id="33" name="TextBox 32"/>
          <p:cNvSpPr txBox="1"/>
          <p:nvPr/>
        </p:nvSpPr>
        <p:spPr>
          <a:xfrm>
            <a:off x="4511030" y="458112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68</a:t>
            </a:r>
            <a:endParaRPr lang="en-IE" dirty="0"/>
          </a:p>
        </p:txBody>
      </p:sp>
      <p:sp>
        <p:nvSpPr>
          <p:cNvPr id="35" name="TextBox 34"/>
          <p:cNvSpPr txBox="1"/>
          <p:nvPr/>
        </p:nvSpPr>
        <p:spPr>
          <a:xfrm>
            <a:off x="4439022" y="369786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54</a:t>
            </a:r>
            <a:endParaRPr lang="en-IE" dirty="0"/>
          </a:p>
        </p:txBody>
      </p:sp>
      <p:sp>
        <p:nvSpPr>
          <p:cNvPr id="37" name="TextBox 36"/>
          <p:cNvSpPr txBox="1"/>
          <p:nvPr/>
        </p:nvSpPr>
        <p:spPr>
          <a:xfrm>
            <a:off x="5185015" y="2996952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800" dirty="0" smtClean="0"/>
              <a:t>17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4499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124744"/>
            <a:ext cx="10729192" cy="172819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196753"/>
            <a:ext cx="10971372" cy="1656184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Head = (Tail + 1) %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  <p:sp>
        <p:nvSpPr>
          <p:cNvPr id="6" name="Rounded Rectangle 5"/>
          <p:cNvSpPr/>
          <p:nvPr/>
        </p:nvSpPr>
        <p:spPr>
          <a:xfrm>
            <a:off x="262558" y="2924944"/>
            <a:ext cx="10729192" cy="172819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609521" y="3068961"/>
            <a:ext cx="10971372" cy="17281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itchFamily="34" charset="0"/>
              <a:buNone/>
            </a:pPr>
            <a:r>
              <a:rPr lang="en-IE" sz="2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IsEmpty():</a:t>
            </a:r>
          </a:p>
          <a:p>
            <a:pPr marL="857250" lvl="2" indent="0">
              <a:buFont typeface="Arial" pitchFamily="34" charset="0"/>
              <a:buNone/>
            </a:pPr>
            <a:r>
              <a:rPr lang="en-IE" sz="2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 Head = Tail;</a:t>
            </a:r>
          </a:p>
          <a:p>
            <a:pPr marL="0" lvl="2" indent="0">
              <a:buFont typeface="Arial" pitchFamily="34" charset="0"/>
              <a:buNone/>
            </a:pPr>
            <a:r>
              <a:rPr lang="en-IE" sz="2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62558" y="4725144"/>
            <a:ext cx="10729192" cy="201622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Content Placeholder 4"/>
          <p:cNvSpPr txBox="1">
            <a:spLocks/>
          </p:cNvSpPr>
          <p:nvPr/>
        </p:nvSpPr>
        <p:spPr>
          <a:xfrm>
            <a:off x="609521" y="4725145"/>
            <a:ext cx="10971372" cy="2016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itchFamily="34" charset="0"/>
              <a:buNone/>
            </a:pPr>
            <a:r>
              <a:rPr lang="en-IE" sz="2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ClearQ():</a:t>
            </a:r>
          </a:p>
          <a:p>
            <a:pPr marL="857250" lvl="2" indent="0">
              <a:buFont typeface="Arial" pitchFamily="34" charset="0"/>
              <a:buNone/>
            </a:pPr>
            <a:r>
              <a:rPr lang="en-IE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Tail &lt;- -1;</a:t>
            </a:r>
          </a:p>
          <a:p>
            <a:pPr marL="857250" lvl="2" indent="0">
              <a:buFont typeface="Arial" pitchFamily="34" charset="0"/>
              <a:buNone/>
            </a:pPr>
            <a:r>
              <a:rPr lang="en-IE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Head &lt;- Tail;</a:t>
            </a:r>
          </a:p>
          <a:p>
            <a:pPr marL="0" lvl="2" indent="0">
              <a:buFont typeface="Arial" pitchFamily="34" charset="0"/>
              <a:buNone/>
            </a:pPr>
            <a:r>
              <a:rPr lang="en-IE" sz="2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67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AddToQ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 True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“Queue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is Full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”;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Tail &lt;- (Tail + 1) %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Queue[Tail]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4196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75252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DeleteFromQ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 &lt;- 0;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 True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“Queue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is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Empty”;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N &lt;- Queue[Head];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Head &lt;- (Head + 1) %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MaxSize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Circular 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797863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/>
              <a:t>Linked Lists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9921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For example</a:t>
            </a:r>
          </a:p>
          <a:p>
            <a:endParaRPr lang="en-IE" dirty="0" smtClean="0"/>
          </a:p>
        </p:txBody>
      </p:sp>
      <p:sp>
        <p:nvSpPr>
          <p:cNvPr id="8" name="Rectangle 7"/>
          <p:cNvSpPr/>
          <p:nvPr/>
        </p:nvSpPr>
        <p:spPr>
          <a:xfrm>
            <a:off x="112665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2026694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350790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846814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89091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3790950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4115046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611070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65504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5555086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5879182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375206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41930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7319342" y="3140968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7643438" y="3333514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139462" y="2996952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087346" y="2865710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Up Arrow 6"/>
          <p:cNvSpPr/>
          <p:nvPr/>
        </p:nvSpPr>
        <p:spPr>
          <a:xfrm>
            <a:off x="1126654" y="4077072"/>
            <a:ext cx="648072" cy="122413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3" name="TextBox 22"/>
          <p:cNvSpPr txBox="1"/>
          <p:nvPr/>
        </p:nvSpPr>
        <p:spPr>
          <a:xfrm>
            <a:off x="910630" y="5229200"/>
            <a:ext cx="10767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 smtClean="0"/>
              <a:t>Start</a:t>
            </a:r>
          </a:p>
          <a:p>
            <a:pPr algn="ctr"/>
            <a:r>
              <a:rPr lang="en-IE" sz="2800" b="1" dirty="0" smtClean="0"/>
              <a:t>of List</a:t>
            </a:r>
            <a:endParaRPr lang="en-IE" sz="2800" b="1" dirty="0"/>
          </a:p>
        </p:txBody>
      </p:sp>
      <p:sp>
        <p:nvSpPr>
          <p:cNvPr id="24" name="Up Arrow 23"/>
          <p:cNvSpPr/>
          <p:nvPr/>
        </p:nvSpPr>
        <p:spPr>
          <a:xfrm>
            <a:off x="8546892" y="4077072"/>
            <a:ext cx="648072" cy="1224136"/>
          </a:xfrm>
          <a:prstGeom prst="up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5" name="TextBox 24"/>
          <p:cNvSpPr txBox="1"/>
          <p:nvPr/>
        </p:nvSpPr>
        <p:spPr>
          <a:xfrm>
            <a:off x="8330868" y="5229200"/>
            <a:ext cx="10767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E" sz="2800" b="1" dirty="0" smtClean="0"/>
              <a:t>End</a:t>
            </a:r>
          </a:p>
          <a:p>
            <a:pPr algn="ctr"/>
            <a:r>
              <a:rPr lang="en-IE" sz="2800" b="1" dirty="0" smtClean="0"/>
              <a:t>of List</a:t>
            </a:r>
            <a:endParaRPr lang="en-IE" sz="2800" b="1" dirty="0"/>
          </a:p>
        </p:txBody>
      </p:sp>
    </p:spTree>
    <p:extLst>
      <p:ext uri="{BB962C8B-B14F-4D97-AF65-F5344CB8AC3E}">
        <p14:creationId xmlns:p14="http://schemas.microsoft.com/office/powerpoint/2010/main" val="29085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Return Values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/>
          <a:lstStyle/>
          <a:p>
            <a:r>
              <a:rPr lang="en-IE" dirty="0" smtClean="0"/>
              <a:t>We can use the keyword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dirty="0" smtClean="0"/>
              <a:t> to pass a value back from the module into the main program (or whatever module is calling it).</a:t>
            </a:r>
          </a:p>
          <a:p>
            <a:r>
              <a:rPr lang="en-IE" dirty="0" smtClean="0"/>
              <a:t>We typically only return one value using the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dirty="0" smtClean="0"/>
              <a:t> keyword. </a:t>
            </a:r>
          </a:p>
          <a:p>
            <a:r>
              <a:rPr lang="en-IE" dirty="0" smtClean="0"/>
              <a:t>It is up to the calling program to capture whatever value is passed back to it.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287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340768"/>
            <a:ext cx="10729192" cy="295232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Node: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Value;</a:t>
            </a: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NODE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Pointer;</a:t>
            </a: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ENDTYPE;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83321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196752"/>
            <a:ext cx="10729192" cy="172819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2520280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CreateList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Head &lt;- NULL;</a:t>
            </a:r>
            <a:endParaRPr lang="en-IE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  <p:sp>
        <p:nvSpPr>
          <p:cNvPr id="7" name="Rounded Rectangle 6"/>
          <p:cNvSpPr/>
          <p:nvPr/>
        </p:nvSpPr>
        <p:spPr>
          <a:xfrm>
            <a:off x="262558" y="3068960"/>
            <a:ext cx="10729192" cy="172819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609521" y="3212976"/>
            <a:ext cx="10971372" cy="18722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itchFamily="34" charset="0"/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DeleteList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57150" indent="0">
              <a:buFont typeface="Arial" pitchFamily="34" charset="0"/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Head &lt;- NULL;</a:t>
            </a:r>
            <a:endParaRPr lang="en-IE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Font typeface="Arial" pitchFamily="34" charset="0"/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62558" y="4941168"/>
            <a:ext cx="10729192" cy="172819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sp>
        <p:nvSpPr>
          <p:cNvPr id="10" name="Content Placeholder 4"/>
          <p:cNvSpPr txBox="1">
            <a:spLocks/>
          </p:cNvSpPr>
          <p:nvPr/>
        </p:nvSpPr>
        <p:spPr>
          <a:xfrm>
            <a:off x="609521" y="5013176"/>
            <a:ext cx="10971372" cy="1800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itchFamily="34" charset="0"/>
              <a:buNone/>
            </a:pPr>
            <a:r>
              <a:rPr lang="en-IE" sz="2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IsEmpty():</a:t>
            </a:r>
          </a:p>
          <a:p>
            <a:pPr marL="57150" indent="0">
              <a:buFont typeface="Arial" pitchFamily="34" charset="0"/>
              <a:buNone/>
            </a:pPr>
            <a:r>
              <a:rPr lang="en-IE" sz="2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Head = NULL;</a:t>
            </a:r>
          </a:p>
          <a:p>
            <a:pPr marL="57150" indent="0">
              <a:buFont typeface="Arial" pitchFamily="34" charset="0"/>
              <a:buNone/>
            </a:pPr>
            <a:r>
              <a:rPr lang="en-IE" sz="2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39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7" y="1268760"/>
            <a:ext cx="11593289" cy="511256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158089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DisplayList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57150" indent="0">
              <a:buNone/>
            </a:pP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 &lt;- Head;</a:t>
            </a:r>
          </a:p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Integer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CountNodes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&lt;- 0;</a:t>
            </a:r>
            <a:endParaRPr lang="en-IE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NULL)</a:t>
            </a:r>
            <a:endParaRPr lang="en-IE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DO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Current &lt;-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Currrent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Pointer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CountNodes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CountNodes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ENDWHILE;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Print “Number of Nodes:”,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CountNodes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39897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ounded Rectangle 45"/>
          <p:cNvSpPr/>
          <p:nvPr/>
        </p:nvSpPr>
        <p:spPr>
          <a:xfrm>
            <a:off x="262557" y="1340768"/>
            <a:ext cx="11593289" cy="518457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Linked Lists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4925143"/>
          </a:xfrm>
        </p:spPr>
        <p:txBody>
          <a:bodyPr>
            <a:normAutofit fontScale="85000" lnSpcReduction="20000"/>
          </a:bodyPr>
          <a:lstStyle/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InsertNode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, N):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Node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Current &lt;- Head;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Node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NewNode.Value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&lt;- N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&gt;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Current &lt;-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PositionCounter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PositionCounter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+ 1;</a:t>
            </a:r>
          </a:p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ENDWHILE;</a:t>
            </a:r>
            <a:endParaRPr lang="en-IE" sz="2400" dirty="0"/>
          </a:p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IE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</a:t>
            </a:r>
          </a:p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THEN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NewNode.Pointer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Head;</a:t>
            </a:r>
          </a:p>
          <a:p>
            <a:pPr marL="57150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Head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NewNode.Pointer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ENDIF;</a:t>
            </a:r>
          </a:p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</p:spTree>
    <p:extLst>
      <p:ext uri="{BB962C8B-B14F-4D97-AF65-F5344CB8AC3E}">
        <p14:creationId xmlns:p14="http://schemas.microsoft.com/office/powerpoint/2010/main" val="2350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7" y="1196752"/>
            <a:ext cx="11593289" cy="547260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82638" y="1268760"/>
            <a:ext cx="9852700" cy="5328592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DeleteNode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marL="57150" indent="0">
              <a:buNone/>
            </a:pP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 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Previous 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   </a:t>
            </a:r>
          </a:p>
          <a:p>
            <a:pPr marL="57150" indent="0">
              <a:buNone/>
            </a:pPr>
            <a:r>
              <a:rPr lang="en-I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Node 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 &lt;- Head;</a:t>
            </a:r>
          </a:p>
          <a:p>
            <a:pPr marL="57150" indent="0">
              <a:buNone/>
            </a:pPr>
            <a:r>
              <a:rPr lang="en-I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IF </a:t>
            </a:r>
            <a:r>
              <a:rPr lang="en-IE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IE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THEN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Head &lt;- </a:t>
            </a:r>
            <a:r>
              <a:rPr lang="en-IE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ELSE WHILE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N) AND </a:t>
            </a:r>
          </a:p>
          <a:p>
            <a:pPr marL="57150" indent="0">
              <a:buNone/>
            </a:pP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(</a:t>
            </a:r>
            <a:r>
              <a:rPr lang="en-IE" sz="1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NULL)</a:t>
            </a:r>
            <a:endParaRPr lang="en-IE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DO 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Previous &lt;- Current;</a:t>
            </a:r>
          </a:p>
          <a:p>
            <a:pPr marL="57150" indent="0">
              <a:buNone/>
            </a:pP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Current 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ENDWHILE;</a:t>
            </a:r>
            <a:endParaRPr lang="en-IE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IF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1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N) </a:t>
            </a:r>
          </a:p>
          <a:p>
            <a:pPr marL="57150" indent="0">
              <a:buNone/>
            </a:pPr>
            <a:r>
              <a:rPr lang="en-I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THEN </a:t>
            </a:r>
            <a:r>
              <a:rPr lang="en-IE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Previous.Pointer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ELSE </a:t>
            </a:r>
            <a:r>
              <a:rPr lang="en-IE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IE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“Not found”</a:t>
            </a:r>
          </a:p>
          <a:p>
            <a:pPr marL="57150" indent="0">
              <a:buNone/>
            </a:pPr>
            <a:r>
              <a:rPr lang="en-I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ENDIF;</a:t>
            </a:r>
          </a:p>
          <a:p>
            <a:pPr marL="57150" indent="0">
              <a:buNone/>
            </a:pPr>
            <a:r>
              <a:rPr lang="en-I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ENDIF;</a:t>
            </a:r>
          </a:p>
          <a:p>
            <a:pPr marL="57150" indent="0">
              <a:buNone/>
            </a:pPr>
            <a:r>
              <a:rPr lang="en-IE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1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endParaRPr lang="en-IE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Lists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752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 smtClean="0"/>
              <a:t>Recursion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42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5317" y="1412776"/>
            <a:ext cx="8735833" cy="489654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Factorial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Fact(N):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IF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(N &lt;= 0)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THEN RETURN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>
              <a:buNone/>
            </a:pPr>
            <a:r>
              <a:rPr lang="en-IE" sz="2400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IE" sz="2400" b="1" dirty="0">
                <a:latin typeface="Courier New" pitchFamily="49" charset="0"/>
                <a:cs typeface="Courier New" pitchFamily="49" charset="0"/>
              </a:rPr>
              <a:t>ELSE RETURN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 N * Fact(N-1);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    ENDIF;</a:t>
            </a:r>
          </a:p>
          <a:p>
            <a:pPr>
              <a:buNone/>
            </a:pPr>
            <a:r>
              <a:rPr lang="en-IE" sz="2400" b="1" dirty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PROGRAM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Factorial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Get </a:t>
            </a:r>
            <a:r>
              <a:rPr lang="en-IE" sz="2400" dirty="0">
                <a:latin typeface="Courier New" pitchFamily="49" charset="0"/>
                <a:cs typeface="Courier New" pitchFamily="49" charset="0"/>
              </a:rPr>
              <a:t>Value; </a:t>
            </a:r>
          </a:p>
          <a:p>
            <a:pPr>
              <a:buNone/>
            </a:pP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IE" sz="2400" dirty="0" smtClean="0">
                <a:latin typeface="Courier New" pitchFamily="49" charset="0"/>
                <a:cs typeface="Courier New" pitchFamily="49" charset="0"/>
              </a:rPr>
              <a:t> Fact(Value);</a:t>
            </a:r>
          </a:p>
          <a:p>
            <a:pPr>
              <a:buNone/>
            </a:pPr>
            <a:r>
              <a:rPr lang="en-IE" sz="24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None/>
            </a:pPr>
            <a:endParaRPr lang="en-IE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IE" sz="2000" i="1" dirty="0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2422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35317" y="1412776"/>
            <a:ext cx="10296393" cy="482453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Fibonacci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21" y="1600201"/>
            <a:ext cx="10093598" cy="4525963"/>
          </a:xfrm>
        </p:spPr>
        <p:txBody>
          <a:bodyPr>
            <a:normAutofit/>
          </a:bodyPr>
          <a:lstStyle/>
          <a:p>
            <a:pPr marL="400050" lvl="1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RecurFib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== 1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== 2:</a:t>
            </a: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 RETURN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RecurFib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(N-1) +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RecurFib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(N-2);</a:t>
            </a: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ENDIF;</a:t>
            </a:r>
            <a:endParaRPr lang="en-I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  <a:p>
            <a:pPr marL="400050" lvl="1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FibonacciNumbers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READ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A;</a:t>
            </a:r>
          </a:p>
          <a:p>
            <a:pPr marL="400050" lvl="1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RecurFib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pPr marL="400050" lvl="1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5843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35317" y="1412776"/>
            <a:ext cx="11304505" cy="482453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altLang="en-US" dirty="0"/>
              <a:t>Recursion: </a:t>
            </a:r>
            <a:r>
              <a:rPr lang="en-IE" altLang="en-US" dirty="0" smtClean="0"/>
              <a:t>Decimal to Binary Conversion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582" y="1600201"/>
            <a:ext cx="1130525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DecToBin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marL="0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== 0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‘0’;</a:t>
            </a:r>
          </a:p>
          <a:p>
            <a:pPr marL="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		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DecToBin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2) + String(N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2);</a:t>
            </a:r>
          </a:p>
          <a:p>
            <a:pPr marL="0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  <a:p>
            <a:pPr marL="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DecimalToBinary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READ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A;</a:t>
            </a:r>
          </a:p>
          <a:p>
            <a:pPr marL="0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DecToBin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(A);</a:t>
            </a:r>
          </a:p>
          <a:p>
            <a:pPr marL="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85875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7" y="1268760"/>
            <a:ext cx="11593289" cy="324036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158089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RecursiveCount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(Current):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(Current == NULL)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 RETURN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</a:t>
            </a: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 +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RecursiveCount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ENDIF;</a:t>
            </a:r>
            <a:endParaRPr lang="en-IE" sz="2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</a:t>
            </a:r>
            <a:r>
              <a:rPr lang="en-GB" dirty="0" smtClean="0"/>
              <a:t>Lists: Recursive Count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003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Parameter Passing</a:t>
            </a:r>
            <a:endParaRPr lang="en-GB" altLang="en-US" dirty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628650" indent="-571500">
              <a:lnSpc>
                <a:spcPct val="90000"/>
              </a:lnSpc>
            </a:pPr>
            <a:r>
              <a:rPr lang="en-IE" dirty="0" smtClean="0"/>
              <a:t>We can define the module to take in as many parameters as we like between the brackets.</a:t>
            </a:r>
            <a:endParaRPr lang="en-IE" dirty="0"/>
          </a:p>
          <a:p>
            <a:pPr marL="57150" indent="0">
              <a:lnSpc>
                <a:spcPct val="90000"/>
              </a:lnSpc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MyModule1(): 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MyModule2(a): 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MyModule3(a, b): 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MyModule4(a, b, c): </a:t>
            </a:r>
          </a:p>
          <a:p>
            <a:pPr marL="57150" indent="0">
              <a:lnSpc>
                <a:spcPct val="90000"/>
              </a:lnSpc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MyModule5(a, b, c, d):</a:t>
            </a:r>
          </a:p>
          <a:p>
            <a:pPr marL="514350" indent="-457200">
              <a:lnSpc>
                <a:spcPct val="90000"/>
              </a:lnSpc>
            </a:pPr>
            <a:endParaRPr lang="en-IE" sz="2800" dirty="0" smtClean="0">
              <a:cs typeface="Courier New" panose="02070309020205020404" pitchFamily="49" charset="0"/>
            </a:endParaRPr>
          </a:p>
          <a:p>
            <a:pPr marL="514350" indent="-457200">
              <a:lnSpc>
                <a:spcPct val="90000"/>
              </a:lnSpc>
            </a:pPr>
            <a:r>
              <a:rPr lang="en-IE" dirty="0" smtClean="0">
                <a:cs typeface="Courier New" panose="02070309020205020404" pitchFamily="49" charset="0"/>
              </a:rPr>
              <a:t>And when we call the module we have to call it with the same number of parameters.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3815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7" y="1268760"/>
            <a:ext cx="11593289" cy="374441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158089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RecursivePrint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(Current):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(Current == NULL)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 RETURN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PRINT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RecursivePrint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ENDIF;</a:t>
            </a:r>
            <a:endParaRPr lang="en-IE" sz="2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6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</a:t>
            </a:r>
            <a:r>
              <a:rPr lang="en-GB" dirty="0" smtClean="0"/>
              <a:t>Lists: Recursive Print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92890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7" y="1268760"/>
            <a:ext cx="11593289" cy="432048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2047" y="1412776"/>
            <a:ext cx="12071871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FindANode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(Current, N):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NULL)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 RETURN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NULL;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IF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N)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THEN PRINT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“was found”;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RETURN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FindANode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ENDIF;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ENDIF;</a:t>
            </a:r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</a:t>
            </a:r>
            <a:r>
              <a:rPr lang="en-GB" dirty="0" smtClean="0"/>
              <a:t>Lists: Find a node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69924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7" y="1268760"/>
            <a:ext cx="11593289" cy="496855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2047" y="1412776"/>
            <a:ext cx="12071871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InsertANode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(Current, </a:t>
            </a:r>
            <a:r>
              <a:rPr lang="en-IE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N):</a:t>
            </a:r>
          </a:p>
          <a:p>
            <a:pPr marL="57150" indent="0">
              <a:buNone/>
            </a:pP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NULL)</a:t>
            </a:r>
          </a:p>
          <a:p>
            <a:pPr marL="57150" indent="0">
              <a:buNone/>
            </a:pP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 RETURN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NULL;</a:t>
            </a:r>
          </a:p>
          <a:p>
            <a:pPr marL="57150" indent="0">
              <a:buNone/>
            </a:pP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 IF 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</a:t>
            </a:r>
            <a:r>
              <a:rPr lang="en-IE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7150" indent="0">
              <a:buNone/>
            </a:pPr>
            <a:r>
              <a:rPr lang="en-I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THEN </a:t>
            </a:r>
            <a:r>
              <a:rPr lang="en-IE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Nnode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&lt;-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NEW 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Node(N, NULL);</a:t>
            </a:r>
          </a:p>
          <a:p>
            <a:pPr marL="57150" indent="0">
              <a:buNone/>
            </a:pP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r>
              <a:rPr lang="en-IE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Nnode.pointer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</a:t>
            </a:r>
            <a:r>
              <a:rPr lang="en-IE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Nnode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I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 RETURN </a:t>
            </a:r>
            <a:r>
              <a:rPr lang="en-IE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InsertANode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2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IE" sz="2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57150" indent="0">
              <a:buNone/>
            </a:pPr>
            <a:r>
              <a:rPr lang="en-IE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ENDIF;</a:t>
            </a:r>
          </a:p>
          <a:p>
            <a:pPr marL="57150" indent="0">
              <a:buNone/>
            </a:pPr>
            <a:r>
              <a:rPr lang="en-IE" sz="22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ENDIF;</a:t>
            </a:r>
            <a:endParaRPr lang="en-IE" sz="2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2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</a:t>
            </a:r>
            <a:r>
              <a:rPr lang="en-GB" dirty="0" smtClean="0"/>
              <a:t>Lists: Insert a node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14389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34565" y="1268760"/>
            <a:ext cx="11593289" cy="345638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32047" y="1412776"/>
            <a:ext cx="12071871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DeleteANode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(Current, N):</a:t>
            </a:r>
          </a:p>
          <a:p>
            <a:pPr marL="5715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NULL)</a:t>
            </a:r>
          </a:p>
          <a:p>
            <a:pPr marL="57150" indent="0">
              <a:buNone/>
            </a:pP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 IF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Current.value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== N)</a:t>
            </a:r>
          </a:p>
          <a:p>
            <a:pPr marL="57150" indent="0">
              <a:buNone/>
            </a:pP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THEN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 &lt;-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ELSE </a:t>
            </a:r>
            <a:r>
              <a:rPr lang="en-IE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DeleteANode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Current.pointer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IE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57150" indent="0">
              <a:buNone/>
            </a:pP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ENDIF;</a:t>
            </a:r>
          </a:p>
          <a:p>
            <a:pPr marL="57150" indent="0">
              <a:buNone/>
            </a:pPr>
            <a:r>
              <a:rPr lang="en-IE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ENDIF;</a:t>
            </a:r>
            <a:endParaRPr lang="en-IE" sz="20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Linked </a:t>
            </a:r>
            <a:r>
              <a:rPr lang="en-GB" dirty="0" smtClean="0"/>
              <a:t>Lists: Delete a node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08103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/>
              <a:t>Stacks:</a:t>
            </a:r>
            <a:br>
              <a:rPr lang="en-IE" sz="6600" dirty="0" smtClean="0"/>
            </a:br>
            <a:r>
              <a:rPr lang="en-IE" sz="6600" dirty="0" smtClean="0"/>
              <a:t>Implemented using Linked Lists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0637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Stacks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Here is the stack as a Linked List</a:t>
            </a:r>
          </a:p>
          <a:p>
            <a:endParaRPr lang="en-IE" dirty="0" smtClean="0"/>
          </a:p>
        </p:txBody>
      </p:sp>
      <p:sp>
        <p:nvSpPr>
          <p:cNvPr id="29" name="Rectangle 28"/>
          <p:cNvSpPr/>
          <p:nvPr/>
        </p:nvSpPr>
        <p:spPr>
          <a:xfrm>
            <a:off x="406574" y="2865130"/>
            <a:ext cx="207499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StackTop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1185422" y="350100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6" name="Rectangle 25"/>
          <p:cNvSpPr/>
          <p:nvPr/>
        </p:nvSpPr>
        <p:spPr>
          <a:xfrm>
            <a:off x="766614" y="442433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1666654" y="4568354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1990750" y="476090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1486774" y="442433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530870" y="442433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3430910" y="4568354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755006" y="476090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3251030" y="442433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295006" y="442433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5195046" y="4568354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5519142" y="476090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5015166" y="442433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6059262" y="442433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959302" y="4568354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7283398" y="476090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6779422" y="4424338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727306" y="4293096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622" y="5817458"/>
            <a:ext cx="129554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75000"/>
                  </a:schemeClr>
                </a:soli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4" name="Down Arrow 23"/>
          <p:cNvSpPr/>
          <p:nvPr/>
        </p:nvSpPr>
        <p:spPr>
          <a:xfrm rot="10800000">
            <a:off x="1211603" y="5282210"/>
            <a:ext cx="576064" cy="72008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7471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268760"/>
            <a:ext cx="10729192" cy="482453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ImplementStack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TYPE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Node: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INTEGER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Value;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NODE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Pointer;</a:t>
            </a: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ENDTYPE;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CreateList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Head;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7694691" y="3258299"/>
            <a:ext cx="9605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62406" y="4057908"/>
            <a:ext cx="10250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8174950" y="3728674"/>
            <a:ext cx="0" cy="43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9338282" y="4032856"/>
            <a:ext cx="150945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StackTop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8612770" y="4294466"/>
            <a:ext cx="6507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7590398" y="3140968"/>
            <a:ext cx="1313120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3" name="Rectangle 12"/>
          <p:cNvSpPr/>
          <p:nvPr/>
        </p:nvSpPr>
        <p:spPr>
          <a:xfrm>
            <a:off x="7319342" y="2689756"/>
            <a:ext cx="188570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CreateList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()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230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412776"/>
            <a:ext cx="10729192" cy="226825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7"/>
            <a:ext cx="10971372" cy="2268252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PRINT “Stack is a Linked List”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“and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is never full”</a:t>
            </a: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  <p:sp>
        <p:nvSpPr>
          <p:cNvPr id="6" name="Rounded Rectangle 5"/>
          <p:cNvSpPr/>
          <p:nvPr/>
        </p:nvSpPr>
        <p:spPr>
          <a:xfrm>
            <a:off x="262558" y="3825044"/>
            <a:ext cx="10729192" cy="226825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609521" y="4077072"/>
            <a:ext cx="10971372" cy="18362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itchFamily="34" charset="0"/>
              <a:buNone/>
            </a:pPr>
            <a:r>
              <a:rPr lang="en-IE" sz="2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IsEmpty():</a:t>
            </a:r>
          </a:p>
          <a:p>
            <a:pPr marL="857250" lvl="2" indent="0">
              <a:buFont typeface="Arial" pitchFamily="34" charset="0"/>
              <a:buNone/>
            </a:pPr>
            <a:r>
              <a:rPr lang="en-IE" sz="2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 StackTop = NULL;</a:t>
            </a:r>
          </a:p>
          <a:p>
            <a:pPr marL="0" lvl="2" indent="0">
              <a:buFont typeface="Arial" pitchFamily="34" charset="0"/>
              <a:buNone/>
            </a:pPr>
            <a:r>
              <a:rPr lang="en-IE" sz="2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490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Push(N):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Node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NewNode.Value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N;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== True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NewNode.pointer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endParaRPr lang="en-IE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endParaRPr lang="en-IE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9599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75252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Pop():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TopNode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Head;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 True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“Stack is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Empty”;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&lt;-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TopNode.Value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StackTop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StackTop.pointer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N;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67317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70870" y="1484784"/>
            <a:ext cx="5616623" cy="511256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r>
              <a:rPr lang="en-IE" dirty="0"/>
              <a:t> </a:t>
            </a:r>
            <a:r>
              <a:rPr lang="en-IE" dirty="0" smtClean="0"/>
              <a:t>      </a:t>
            </a:r>
            <a:r>
              <a:rPr lang="en-IE" dirty="0" smtClean="0">
                <a:solidFill>
                  <a:schemeClr val="tx1"/>
                </a:solidFill>
              </a:rPr>
              <a:t> </a:t>
            </a:r>
            <a:r>
              <a:rPr lang="en-IE" dirty="0" err="1" smtClean="0">
                <a:solidFill>
                  <a:schemeClr val="tx1"/>
                </a:solidFill>
              </a:rPr>
              <a:t>variableX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5474" y="-3059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3646934" y="1772816"/>
            <a:ext cx="4392488" cy="1584176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 err="1" smtClean="0">
                <a:solidFill>
                  <a:schemeClr val="tx1"/>
                </a:solidFill>
              </a:rPr>
              <a:t>def</a:t>
            </a:r>
            <a:r>
              <a:rPr lang="en-IE" dirty="0" smtClean="0">
                <a:solidFill>
                  <a:schemeClr val="tx1"/>
                </a:solidFill>
              </a:rPr>
              <a:t> Method1():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r>
              <a:rPr lang="en-IE" dirty="0" smtClean="0">
                <a:solidFill>
                  <a:schemeClr val="tx1"/>
                </a:solidFill>
              </a:rPr>
              <a:t>variable1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 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646934" y="3501008"/>
            <a:ext cx="4392488" cy="2304256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dirty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r>
              <a:rPr lang="en-IE" dirty="0" err="1">
                <a:solidFill>
                  <a:schemeClr val="tx1"/>
                </a:solidFill>
              </a:rPr>
              <a:t>d</a:t>
            </a:r>
            <a:r>
              <a:rPr lang="en-IE" dirty="0" err="1" smtClean="0">
                <a:solidFill>
                  <a:schemeClr val="tx1"/>
                </a:solidFill>
              </a:rPr>
              <a:t>ef</a:t>
            </a:r>
            <a:r>
              <a:rPr lang="en-IE" dirty="0" smtClean="0">
                <a:solidFill>
                  <a:schemeClr val="tx1"/>
                </a:solidFill>
              </a:rPr>
              <a:t> Method2():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r>
              <a:rPr lang="en-IE" dirty="0">
                <a:solidFill>
                  <a:schemeClr val="tx1"/>
                </a:solidFill>
              </a:rPr>
              <a:t>v</a:t>
            </a:r>
            <a:r>
              <a:rPr lang="en-IE" dirty="0" smtClean="0">
                <a:solidFill>
                  <a:schemeClr val="tx1"/>
                </a:solidFill>
              </a:rPr>
              <a:t>ariable2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/>
          <a:p>
            <a:r>
              <a:rPr lang="en-GB" dirty="0" smtClean="0"/>
              <a:t>Variable Scope</a:t>
            </a:r>
            <a:endParaRPr lang="en-GB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3196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endParaRPr lang="en-IE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op():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 True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“Stack is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Empty”;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&lt;-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StackTop.Value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IE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 N;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Stacks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1104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/>
              <a:t>Queues:</a:t>
            </a:r>
            <a:br>
              <a:rPr lang="en-IE" sz="6600" dirty="0" smtClean="0"/>
            </a:br>
            <a:r>
              <a:rPr lang="en-IE" sz="6600" dirty="0" smtClean="0"/>
              <a:t>Implemented using Linked Lists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163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We will implement a queue as a Linked List.</a:t>
            </a:r>
          </a:p>
          <a:p>
            <a:endParaRPr lang="en-IE" dirty="0" smtClean="0"/>
          </a:p>
        </p:txBody>
      </p:sp>
      <p:sp>
        <p:nvSpPr>
          <p:cNvPr id="31" name="Rectangle 30"/>
          <p:cNvSpPr/>
          <p:nvPr/>
        </p:nvSpPr>
        <p:spPr>
          <a:xfrm>
            <a:off x="1094279" y="2949912"/>
            <a:ext cx="271580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32" name="Down Arrow 31"/>
          <p:cNvSpPr/>
          <p:nvPr/>
        </p:nvSpPr>
        <p:spPr>
          <a:xfrm>
            <a:off x="2193534" y="3585790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3" name="Rectangle 32"/>
          <p:cNvSpPr/>
          <p:nvPr/>
        </p:nvSpPr>
        <p:spPr>
          <a:xfrm>
            <a:off x="1774726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23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2674766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998862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2494886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538982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62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4439022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4763118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4259142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303118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37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2" name="Oval 41"/>
          <p:cNvSpPr/>
          <p:nvPr/>
        </p:nvSpPr>
        <p:spPr>
          <a:xfrm>
            <a:off x="6203158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3" name="Straight Arrow Connector 42"/>
          <p:cNvCxnSpPr/>
          <p:nvPr/>
        </p:nvCxnSpPr>
        <p:spPr>
          <a:xfrm>
            <a:off x="6527254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6023278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067374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>
                <a:solidFill>
                  <a:schemeClr val="tx1"/>
                </a:solidFill>
              </a:rPr>
              <a:t>31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6" name="Oval 45"/>
          <p:cNvSpPr/>
          <p:nvPr/>
        </p:nvSpPr>
        <p:spPr>
          <a:xfrm>
            <a:off x="7967414" y="4653136"/>
            <a:ext cx="324096" cy="3600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8291510" y="4845682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7787534" y="4509120"/>
            <a:ext cx="720000" cy="720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8735418" y="4377878"/>
            <a:ext cx="168026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617796" y="2973390"/>
            <a:ext cx="232595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</a:rPr>
              <a:t>QueueTail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</a:endParaRPr>
          </a:p>
        </p:txBody>
      </p:sp>
      <p:sp>
        <p:nvSpPr>
          <p:cNvPr id="51" name="Down Arrow 50"/>
          <p:cNvSpPr/>
          <p:nvPr/>
        </p:nvSpPr>
        <p:spPr>
          <a:xfrm>
            <a:off x="7522126" y="3609268"/>
            <a:ext cx="576064" cy="72008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52" name="Straight Arrow Connector 51"/>
          <p:cNvCxnSpPr/>
          <p:nvPr/>
        </p:nvCxnSpPr>
        <p:spPr>
          <a:xfrm>
            <a:off x="8327454" y="4869160"/>
            <a:ext cx="5400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1833793" y="5817458"/>
            <a:ext cx="129554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>
                    <a:lumMod val="75000"/>
                  </a:schemeClr>
                </a:solidFill>
              </a:rPr>
              <a:t>Head</a:t>
            </a:r>
            <a:endParaRPr lang="en-US" sz="4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 rot="10800000">
            <a:off x="2206774" y="5282210"/>
            <a:ext cx="576064" cy="720080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52495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340768"/>
            <a:ext cx="10729192" cy="489654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ImplementQueue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Node: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	    INTEGER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Value;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NODE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Pointer;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ENDTYPE;</a:t>
            </a:r>
          </a:p>
          <a:p>
            <a:pPr marL="57150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CreateList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Head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Head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Node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Tail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Head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6" name="Rectangle 5"/>
          <p:cNvSpPr/>
          <p:nvPr/>
        </p:nvSpPr>
        <p:spPr>
          <a:xfrm>
            <a:off x="7694691" y="3258299"/>
            <a:ext cx="96051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NULL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62406" y="4057908"/>
            <a:ext cx="10250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HEAD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8174950" y="3728674"/>
            <a:ext cx="0" cy="43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9115017" y="3913892"/>
            <a:ext cx="195598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QueueHead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8612770" y="4175502"/>
            <a:ext cx="6507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590398" y="3140968"/>
            <a:ext cx="1313120" cy="151216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Rectangle 11"/>
          <p:cNvSpPr/>
          <p:nvPr/>
        </p:nvSpPr>
        <p:spPr>
          <a:xfrm>
            <a:off x="7319342" y="2689756"/>
            <a:ext cx="188570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CreateList</a:t>
            </a:r>
            <a:r>
              <a:rPr lang="en-US" sz="2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()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253955" y="4201924"/>
            <a:ext cx="1683539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QueueTail</a:t>
            </a:r>
            <a:endParaRPr lang="en-US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8615486" y="4463534"/>
            <a:ext cx="650788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01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412776"/>
            <a:ext cx="10729192" cy="237626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7"/>
            <a:ext cx="10971372" cy="2268252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IsFull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“Queue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is a Linked List”</a:t>
            </a:r>
          </a:p>
          <a:p>
            <a:pPr marL="857250" lvl="2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“and is never full”</a:t>
            </a:r>
          </a:p>
          <a:p>
            <a:pPr marL="0" lvl="2" indent="0">
              <a:buNone/>
            </a:pPr>
            <a:r>
              <a:rPr lang="en-IE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  <p:sp>
        <p:nvSpPr>
          <p:cNvPr id="6" name="Rounded Rectangle 5"/>
          <p:cNvSpPr/>
          <p:nvPr/>
        </p:nvSpPr>
        <p:spPr>
          <a:xfrm>
            <a:off x="262558" y="4005064"/>
            <a:ext cx="10729192" cy="237626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609521" y="4149080"/>
            <a:ext cx="10971372" cy="2088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Font typeface="Arial" pitchFamily="34" charset="0"/>
              <a:buNone/>
            </a:pPr>
            <a:r>
              <a:rPr lang="en-IE" sz="2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IsEmpty():</a:t>
            </a:r>
          </a:p>
          <a:p>
            <a:pPr marL="857250" lvl="2" indent="0">
              <a:buFont typeface="Arial" pitchFamily="34" charset="0"/>
              <a:buNone/>
            </a:pPr>
            <a:r>
              <a:rPr lang="en-IE" sz="2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smtClean="0">
                <a:latin typeface="Courier New" panose="02070309020205020404" pitchFamily="49" charset="0"/>
                <a:cs typeface="Courier New" panose="02070309020205020404" pitchFamily="49" charset="0"/>
              </a:rPr>
              <a:t> QueueHead = QueueTail;</a:t>
            </a:r>
          </a:p>
          <a:p>
            <a:pPr marL="0" lvl="2" indent="0">
              <a:buFont typeface="Arial" pitchFamily="34" charset="0"/>
              <a:buNone/>
            </a:pPr>
            <a:r>
              <a:rPr lang="en-IE" sz="2800" b="1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538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38884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AddToQ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(N):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Node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NewNode.Value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N;</a:t>
            </a:r>
          </a:p>
          <a:p>
            <a:pPr marL="857250" lvl="2" indent="0">
              <a:buNone/>
            </a:pP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QueueTail.Pointer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77935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518457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DeleteFromQ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57150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Node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NewNode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IsEmpty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= True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Print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“Queue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is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Empty”;</a:t>
            </a: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 &lt;-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QueueHead.Value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NewNode.Pointer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</a:p>
          <a:p>
            <a:pPr marL="85725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N;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4034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62558" y="1412776"/>
            <a:ext cx="10729192" cy="4536504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ClearQ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857250" lvl="2" indent="0">
              <a:buNone/>
            </a:pP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Head;</a:t>
            </a:r>
          </a:p>
          <a:p>
            <a:pPr marL="857250" lvl="2" indent="0">
              <a:buNone/>
            </a:pP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QueueHead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QueueTail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  <a:endParaRPr lang="en-IE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Queues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48959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 smtClean="0"/>
              <a:t>Advanced Algorithms: </a:t>
            </a:r>
            <a:br>
              <a:rPr lang="en-IE" sz="6600" dirty="0" smtClean="0"/>
            </a:br>
            <a:r>
              <a:rPr lang="en-IE" sz="6600" dirty="0" smtClean="0"/>
              <a:t>Sorting</a:t>
            </a:r>
            <a:endParaRPr lang="en-IE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496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268760"/>
            <a:ext cx="10729192" cy="547260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InsertionSort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Integer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Array[8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&lt;- {44,23,42,33,16,54,34,18};</a:t>
            </a: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current = Array[index];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index;</a:t>
            </a:r>
            <a:endParaRPr lang="en-IE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 (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0 and Array[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 1] &gt; current)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DO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Array[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&lt;- Array[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- 1];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- 1;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ENDWHILE;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Array[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current;</a:t>
            </a:r>
            <a:endParaRPr lang="en-I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ENDFOR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Insertion </a:t>
            </a:r>
            <a:r>
              <a:rPr lang="en-GB" dirty="0"/>
              <a:t>Sort</a:t>
            </a:r>
            <a:endParaRPr lang="en-IE" dirty="0"/>
          </a:p>
        </p:txBody>
      </p:sp>
      <p:sp>
        <p:nvSpPr>
          <p:cNvPr id="15" name="Rounded Rectangle 14"/>
          <p:cNvSpPr/>
          <p:nvPr/>
        </p:nvSpPr>
        <p:spPr>
          <a:xfrm>
            <a:off x="9911630" y="2492896"/>
            <a:ext cx="2160240" cy="100811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TextBox 13"/>
          <p:cNvSpPr txBox="1"/>
          <p:nvPr/>
        </p:nvSpPr>
        <p:spPr>
          <a:xfrm>
            <a:off x="9911630" y="2577678"/>
            <a:ext cx="211570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NOTE: If you have</a:t>
            </a:r>
          </a:p>
          <a:p>
            <a:r>
              <a:rPr lang="en-IE" dirty="0" smtClean="0"/>
              <a:t>reached the start of</a:t>
            </a:r>
          </a:p>
          <a:p>
            <a:r>
              <a:rPr lang="en-IE" dirty="0" smtClean="0"/>
              <a:t>the list, STOP!</a:t>
            </a:r>
            <a:endParaRPr lang="en-IE" dirty="0"/>
          </a:p>
        </p:txBody>
      </p:sp>
      <p:sp>
        <p:nvSpPr>
          <p:cNvPr id="3" name="Bent Arrow 2"/>
          <p:cNvSpPr/>
          <p:nvPr/>
        </p:nvSpPr>
        <p:spPr>
          <a:xfrm rot="5400000" flipV="1">
            <a:off x="6959302" y="692696"/>
            <a:ext cx="504056" cy="5400600"/>
          </a:xfrm>
          <a:prstGeom prst="bentArrow">
            <a:avLst>
              <a:gd name="adj1" fmla="val 15380"/>
              <a:gd name="adj2" fmla="val 25000"/>
              <a:gd name="adj3" fmla="val 25000"/>
              <a:gd name="adj4" fmla="val 4375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87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Variable Scope</a:t>
            </a:r>
            <a:endParaRPr lang="en-GB" altLang="en-US" dirty="0">
              <a:latin typeface="+mn-lt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28650" indent="-571500">
              <a:lnSpc>
                <a:spcPct val="90000"/>
              </a:lnSpc>
            </a:pPr>
            <a:r>
              <a:rPr lang="en-IE" dirty="0" smtClean="0"/>
              <a:t>The </a:t>
            </a:r>
            <a:r>
              <a:rPr lang="en-IE" dirty="0"/>
              <a:t>scope of a </a:t>
            </a:r>
            <a:r>
              <a:rPr lang="en-IE" dirty="0" smtClean="0"/>
              <a:t>variable </a:t>
            </a:r>
            <a:r>
              <a:rPr lang="en-IE" dirty="0"/>
              <a:t>– is the part of a computer program where the binding is valid: where the </a:t>
            </a:r>
            <a:r>
              <a:rPr lang="en-IE" dirty="0" smtClean="0"/>
              <a:t>variable name </a:t>
            </a:r>
            <a:r>
              <a:rPr lang="en-IE" dirty="0"/>
              <a:t>can be used to refer to the entity. </a:t>
            </a:r>
            <a:endParaRPr lang="en-IE" dirty="0" smtClean="0"/>
          </a:p>
          <a:p>
            <a:pPr marL="628650" indent="-571500">
              <a:lnSpc>
                <a:spcPct val="90000"/>
              </a:lnSpc>
            </a:pPr>
            <a:r>
              <a:rPr lang="en-IE" dirty="0" smtClean="0"/>
              <a:t>In </a:t>
            </a:r>
            <a:r>
              <a:rPr lang="en-IE" dirty="0"/>
              <a:t>other parts of the program the </a:t>
            </a:r>
            <a:r>
              <a:rPr lang="en-IE" dirty="0" smtClean="0"/>
              <a:t>variable name </a:t>
            </a:r>
            <a:r>
              <a:rPr lang="en-IE" dirty="0"/>
              <a:t>may refer to a different entity (it may have a different binding), or to nothing at all (it may be unbound). </a:t>
            </a:r>
            <a:endParaRPr lang="en-IE" dirty="0" smtClean="0"/>
          </a:p>
          <a:p>
            <a:pPr marL="628650" indent="-571500">
              <a:lnSpc>
                <a:spcPct val="90000"/>
              </a:lnSpc>
            </a:pPr>
            <a:r>
              <a:rPr lang="en-IE" dirty="0" smtClean="0"/>
              <a:t>The </a:t>
            </a:r>
            <a:r>
              <a:rPr lang="en-IE" dirty="0"/>
              <a:t>scope of a binding is also known as the </a:t>
            </a:r>
            <a:r>
              <a:rPr lang="en-IE" dirty="0" smtClean="0"/>
              <a:t>“visibility” </a:t>
            </a:r>
            <a:r>
              <a:rPr lang="en-IE" dirty="0"/>
              <a:t>of </a:t>
            </a:r>
            <a:r>
              <a:rPr lang="en-IE" dirty="0" smtClean="0"/>
              <a:t>a variable.</a:t>
            </a:r>
            <a:endParaRPr lang="en-IE" dirty="0" smtClean="0">
              <a:cs typeface="Courier New" panose="02070309020205020404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5400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268760"/>
            <a:ext cx="10729192" cy="547260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GapInsertionSort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(Array,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StartPos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Gap):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IN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StartPos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N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INCREMENT BY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Gap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 = Array[index];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index;</a:t>
            </a:r>
            <a:endParaRPr lang="en-IE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WHILE (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Gap and Array[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 Gap] &gt; current)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DO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Array[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&lt;- Array[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Gap];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- Gap;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ENDWHILE;</a:t>
            </a:r>
          </a:p>
          <a:p>
            <a:pPr marL="857250" lvl="2" indent="0">
              <a:buNone/>
            </a:pP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Array[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 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current;</a:t>
            </a:r>
            <a:endParaRPr lang="en-I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ENDFOR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</a:t>
            </a:r>
            <a:r>
              <a:rPr lang="en-GB" dirty="0"/>
              <a:t>Sort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8519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268760"/>
            <a:ext cx="11305256" cy="547260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MODULE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ShellSort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(Array):</a:t>
            </a: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GapSize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&lt;- Length(Array)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2;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GapSize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0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857250" lvl="2" indent="0">
              <a:buNone/>
            </a:pP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 </a:t>
            </a:r>
          </a:p>
          <a:p>
            <a:pPr marL="85725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FOR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StartPos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0 </a:t>
            </a: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TO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GapSize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IE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DO</a:t>
            </a: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GapInsertionSort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(Array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StartPos</a:t>
            </a:r>
            <a:r>
              <a:rPr lang="en-IE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I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GapSize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IE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ENDFOR;</a:t>
            </a:r>
            <a:endParaRPr lang="en-I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857250" lvl="2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GapSize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&lt;- </a:t>
            </a:r>
            <a:r>
              <a:rPr lang="en-IE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GapSize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DIV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2;</a:t>
            </a:r>
          </a:p>
          <a:p>
            <a:pPr marL="857250" lvl="2" indent="0">
              <a:buNone/>
            </a:pPr>
            <a:r>
              <a:rPr lang="en-IE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ENDWHILE;</a:t>
            </a:r>
            <a:endParaRPr lang="en-IE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lvl="2" indent="0">
              <a:buNone/>
            </a:pPr>
            <a:r>
              <a:rPr lang="en-IE" b="1" dirty="0">
                <a:latin typeface="Courier New" panose="02070309020205020404" pitchFamily="49" charset="0"/>
                <a:cs typeface="Courier New" panose="02070309020205020404" pitchFamily="49" charset="0"/>
              </a:rPr>
              <a:t>END.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Shell </a:t>
            </a:r>
            <a:r>
              <a:rPr lang="en-GB" dirty="0"/>
              <a:t>Sort</a:t>
            </a:r>
            <a:endParaRPr lang="en-IE" dirty="0"/>
          </a:p>
        </p:txBody>
      </p:sp>
      <p:sp>
        <p:nvSpPr>
          <p:cNvPr id="6" name="Rounded Rectangle 5"/>
          <p:cNvSpPr/>
          <p:nvPr/>
        </p:nvSpPr>
        <p:spPr>
          <a:xfrm>
            <a:off x="9911630" y="5373216"/>
            <a:ext cx="2160240" cy="100811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TextBox 6"/>
          <p:cNvSpPr txBox="1"/>
          <p:nvPr/>
        </p:nvSpPr>
        <p:spPr>
          <a:xfrm>
            <a:off x="9911630" y="5590981"/>
            <a:ext cx="22381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We are reducing the</a:t>
            </a:r>
          </a:p>
          <a:p>
            <a:r>
              <a:rPr lang="en-IE" dirty="0" smtClean="0"/>
              <a:t>Gap in half each time</a:t>
            </a:r>
            <a:endParaRPr lang="en-IE" dirty="0"/>
          </a:p>
        </p:txBody>
      </p:sp>
      <p:sp>
        <p:nvSpPr>
          <p:cNvPr id="8" name="Rounded Rectangle 7"/>
          <p:cNvSpPr/>
          <p:nvPr/>
        </p:nvSpPr>
        <p:spPr>
          <a:xfrm>
            <a:off x="9911630" y="2492896"/>
            <a:ext cx="2160240" cy="100811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TextBox 8"/>
          <p:cNvSpPr txBox="1"/>
          <p:nvPr/>
        </p:nvSpPr>
        <p:spPr>
          <a:xfrm>
            <a:off x="9911630" y="2577678"/>
            <a:ext cx="215103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For each of the Nth</a:t>
            </a:r>
          </a:p>
          <a:p>
            <a:r>
              <a:rPr lang="en-IE" dirty="0" smtClean="0"/>
              <a:t>Element, each N+1th</a:t>
            </a:r>
          </a:p>
          <a:p>
            <a:r>
              <a:rPr lang="en-IE" dirty="0" smtClean="0"/>
              <a:t>Element, N+2th, etc.</a:t>
            </a:r>
            <a:endParaRPr lang="en-IE" dirty="0"/>
          </a:p>
        </p:txBody>
      </p:sp>
      <p:sp>
        <p:nvSpPr>
          <p:cNvPr id="10" name="Rounded Rectangle 9"/>
          <p:cNvSpPr/>
          <p:nvPr/>
        </p:nvSpPr>
        <p:spPr>
          <a:xfrm>
            <a:off x="9911630" y="980728"/>
            <a:ext cx="2160240" cy="100811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TextBox 10"/>
          <p:cNvSpPr txBox="1"/>
          <p:nvPr/>
        </p:nvSpPr>
        <p:spPr>
          <a:xfrm>
            <a:off x="9911630" y="1065510"/>
            <a:ext cx="20442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The main loop will</a:t>
            </a:r>
          </a:p>
          <a:p>
            <a:r>
              <a:rPr lang="en-IE" dirty="0"/>
              <a:t>k</a:t>
            </a:r>
            <a:r>
              <a:rPr lang="en-IE" dirty="0" smtClean="0"/>
              <a:t>eep going until the</a:t>
            </a:r>
          </a:p>
          <a:p>
            <a:r>
              <a:rPr lang="en-IE" dirty="0" smtClean="0"/>
              <a:t>Gap is 1.</a:t>
            </a:r>
            <a:endParaRPr lang="en-IE" dirty="0"/>
          </a:p>
        </p:txBody>
      </p:sp>
      <p:cxnSp>
        <p:nvCxnSpPr>
          <p:cNvPr id="15" name="Elbow Connector 14"/>
          <p:cNvCxnSpPr>
            <a:stCxn id="11" idx="1"/>
          </p:cNvCxnSpPr>
          <p:nvPr/>
        </p:nvCxnSpPr>
        <p:spPr>
          <a:xfrm rot="10800000" flipV="1">
            <a:off x="5231168" y="1527175"/>
            <a:ext cx="4680463" cy="1050500"/>
          </a:xfrm>
          <a:prstGeom prst="bentConnector3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lbow Connector 16"/>
          <p:cNvCxnSpPr>
            <a:stCxn id="7" idx="1"/>
          </p:cNvCxnSpPr>
          <p:nvPr/>
        </p:nvCxnSpPr>
        <p:spPr>
          <a:xfrm rot="10800000">
            <a:off x="6887294" y="4725145"/>
            <a:ext cx="3024336" cy="1189003"/>
          </a:xfrm>
          <a:prstGeom prst="bentConnector3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9" idx="1"/>
          </p:cNvCxnSpPr>
          <p:nvPr/>
        </p:nvCxnSpPr>
        <p:spPr>
          <a:xfrm rot="10800000" flipV="1">
            <a:off x="7463358" y="3039342"/>
            <a:ext cx="2448272" cy="317647"/>
          </a:xfrm>
          <a:prstGeom prst="bentConnector3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62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268760"/>
            <a:ext cx="11233248" cy="446449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MergeSort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(Array):</a:t>
            </a:r>
          </a:p>
          <a:p>
            <a:pPr marL="57150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(length(Array) &gt; 1)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MidPoint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(Age)//2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LeftHalf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Age[: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MidPoint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RightHalf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= Age[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MidPoint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:]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6" name="Rounded Rectangle 5"/>
          <p:cNvSpPr/>
          <p:nvPr/>
        </p:nvSpPr>
        <p:spPr>
          <a:xfrm>
            <a:off x="9911630" y="2276872"/>
            <a:ext cx="2160240" cy="144016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Keep recursively splitting the array until you get down sub-arrays of one element. </a:t>
            </a:r>
          </a:p>
        </p:txBody>
      </p:sp>
      <p:cxnSp>
        <p:nvCxnSpPr>
          <p:cNvPr id="7" name="Elbow Connector 6"/>
          <p:cNvCxnSpPr/>
          <p:nvPr/>
        </p:nvCxnSpPr>
        <p:spPr>
          <a:xfrm rot="10800000">
            <a:off x="6815286" y="2132856"/>
            <a:ext cx="3096344" cy="866130"/>
          </a:xfrm>
          <a:prstGeom prst="bentConnector3">
            <a:avLst>
              <a:gd name="adj1" fmla="val 32997"/>
            </a:avLst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9983638" y="616530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7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268760"/>
            <a:ext cx="11233248" cy="446449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MergeSort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LeftHalf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MergeSort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RightHalf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7150" indent="0">
              <a:buNone/>
            </a:pP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LCounter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MainCounter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endParaRPr lang="en-IE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6" name="Rounded Rectangle 5"/>
          <p:cNvSpPr/>
          <p:nvPr/>
        </p:nvSpPr>
        <p:spPr>
          <a:xfrm>
            <a:off x="9335566" y="2132856"/>
            <a:ext cx="2736304" cy="244827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Recursively call </a:t>
            </a:r>
            <a:r>
              <a:rPr lang="en-IE" dirty="0" err="1" smtClean="0">
                <a:solidFill>
                  <a:schemeClr val="tx1"/>
                </a:solidFill>
              </a:rPr>
              <a:t>MergeSort</a:t>
            </a:r>
            <a:r>
              <a:rPr lang="en-IE" dirty="0" smtClean="0">
                <a:solidFill>
                  <a:schemeClr val="tx1"/>
                </a:solidFill>
              </a:rPr>
              <a:t> for each half of the array.  After the splitting gets down to one element the recursive calls will pop off the stack to merge the sub-arrays together.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7" name="Elbow Connector 6"/>
          <p:cNvCxnSpPr/>
          <p:nvPr/>
        </p:nvCxnSpPr>
        <p:spPr>
          <a:xfrm rot="10800000">
            <a:off x="7535366" y="1916832"/>
            <a:ext cx="1800200" cy="1442194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9983638" y="616530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8542" y="116632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 smtClean="0">
                <a:solidFill>
                  <a:schemeClr val="tx1"/>
                </a:solidFill>
              </a:rPr>
              <a:t>Continued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6959302" y="1412776"/>
            <a:ext cx="432048" cy="1008112"/>
          </a:xfrm>
          <a:prstGeom prst="rightBrac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0323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268760"/>
            <a:ext cx="11233248" cy="504056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WHILE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(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LeftHalf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AND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lang="en-IE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RightHalf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))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 IF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LeftHalf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&lt;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RightHalf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THEN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MainCounter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LeftHalf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Age[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MainCounter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RightHalf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+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20" name="Rounded Rectangle 19"/>
          <p:cNvSpPr/>
          <p:nvPr/>
        </p:nvSpPr>
        <p:spPr>
          <a:xfrm>
            <a:off x="9983638" y="616530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8542" y="116632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 smtClean="0">
                <a:solidFill>
                  <a:schemeClr val="tx1"/>
                </a:solidFill>
              </a:rPr>
              <a:t>Continued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479582" y="188640"/>
            <a:ext cx="2592288" cy="180020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Keep comparing each element of the left and right sub-array, writing the smaller element into the main array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>
            <a:stCxn id="11" idx="1"/>
          </p:cNvCxnSpPr>
          <p:nvPr/>
        </p:nvCxnSpPr>
        <p:spPr>
          <a:xfrm flipH="1">
            <a:off x="8399462" y="1088740"/>
            <a:ext cx="1080120" cy="6840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516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268760"/>
            <a:ext cx="11233248" cy="504056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WHILE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LeftHalf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DO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MainCounter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LeftHalf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RightHalf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 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Age[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MainCounter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 =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RightHalf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marL="57150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57150" indent="0">
              <a:buNone/>
            </a:pP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</a:t>
            </a:r>
            <a:r>
              <a:rPr lang="en-IE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MainCounter</a:t>
            </a:r>
            <a:r>
              <a:rPr lang="en-IE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MainCounter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57150" indent="0">
              <a:buNone/>
            </a:pP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ENDIF</a:t>
            </a:r>
            <a:r>
              <a:rPr lang="en-IE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Merge Sort</a:t>
            </a:r>
            <a:endParaRPr lang="en-IE" dirty="0"/>
          </a:p>
        </p:txBody>
      </p:sp>
      <p:sp>
        <p:nvSpPr>
          <p:cNvPr id="9" name="Rounded Rectangle 8"/>
          <p:cNvSpPr/>
          <p:nvPr/>
        </p:nvSpPr>
        <p:spPr>
          <a:xfrm>
            <a:off x="118542" y="116632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 smtClean="0">
                <a:solidFill>
                  <a:schemeClr val="tx1"/>
                </a:solidFill>
              </a:rPr>
              <a:t>Continued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479582" y="2204864"/>
            <a:ext cx="2592288" cy="180020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After the comparisons are done, write either the rest of the left array or the right array into the main array that 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 flipH="1">
            <a:off x="8399462" y="3104964"/>
            <a:ext cx="1080120" cy="6840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8399462" y="2636912"/>
            <a:ext cx="1080120" cy="4320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860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268760"/>
            <a:ext cx="11233248" cy="446449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12776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artition(Array, First, Last):</a:t>
            </a:r>
          </a:p>
          <a:p>
            <a:pPr marL="57150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PivotVal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Array[First];</a:t>
            </a:r>
          </a:p>
          <a:p>
            <a:pPr marL="57150" indent="0">
              <a:buNone/>
            </a:pP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Finished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False;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LeftPointer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 First +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1;</a:t>
            </a:r>
            <a:endParaRPr lang="en-IE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RightPointer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Last;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QuickSort</a:t>
            </a:r>
            <a:endParaRPr lang="en-IE" dirty="0"/>
          </a:p>
        </p:txBody>
      </p:sp>
      <p:sp>
        <p:nvSpPr>
          <p:cNvPr id="6" name="Rounded Rectangle 5"/>
          <p:cNvSpPr/>
          <p:nvPr/>
        </p:nvSpPr>
        <p:spPr>
          <a:xfrm>
            <a:off x="9911630" y="2276872"/>
            <a:ext cx="2160240" cy="252028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7" name="Elbow Connector 6"/>
          <p:cNvCxnSpPr/>
          <p:nvPr/>
        </p:nvCxnSpPr>
        <p:spPr>
          <a:xfrm rot="10800000">
            <a:off x="6815286" y="2204864"/>
            <a:ext cx="3096344" cy="1154162"/>
          </a:xfrm>
          <a:prstGeom prst="bentConnector3">
            <a:avLst>
              <a:gd name="adj1" fmla="val 50000"/>
            </a:avLst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9911630" y="2348880"/>
            <a:ext cx="222573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 smtClean="0"/>
              <a:t>We randomly select</a:t>
            </a:r>
          </a:p>
          <a:p>
            <a:r>
              <a:rPr lang="en-IE" dirty="0"/>
              <a:t>t</a:t>
            </a:r>
            <a:r>
              <a:rPr lang="en-IE" dirty="0" smtClean="0"/>
              <a:t>he pivot, in this case</a:t>
            </a:r>
          </a:p>
          <a:p>
            <a:r>
              <a:rPr lang="en-IE" dirty="0"/>
              <a:t>w</a:t>
            </a:r>
            <a:r>
              <a:rPr lang="en-IE" dirty="0" smtClean="0"/>
              <a:t>e select the first </a:t>
            </a:r>
          </a:p>
          <a:p>
            <a:r>
              <a:rPr lang="en-IE" dirty="0"/>
              <a:t>e</a:t>
            </a:r>
            <a:r>
              <a:rPr lang="en-IE" dirty="0" smtClean="0"/>
              <a:t>lement. Since the </a:t>
            </a:r>
          </a:p>
          <a:p>
            <a:r>
              <a:rPr lang="en-IE" dirty="0"/>
              <a:t>a</a:t>
            </a:r>
            <a:r>
              <a:rPr lang="en-IE" dirty="0" smtClean="0"/>
              <a:t>rray isn’t sorted yet, </a:t>
            </a:r>
          </a:p>
          <a:p>
            <a:r>
              <a:rPr lang="en-IE" dirty="0"/>
              <a:t>t</a:t>
            </a:r>
            <a:r>
              <a:rPr lang="en-IE" dirty="0" smtClean="0"/>
              <a:t>he value of the first</a:t>
            </a:r>
          </a:p>
          <a:p>
            <a:r>
              <a:rPr lang="en-IE" dirty="0"/>
              <a:t>e</a:t>
            </a:r>
            <a:r>
              <a:rPr lang="en-IE" dirty="0" smtClean="0"/>
              <a:t>lement could have</a:t>
            </a:r>
          </a:p>
          <a:p>
            <a:r>
              <a:rPr lang="en-IE" dirty="0"/>
              <a:t>a</a:t>
            </a:r>
            <a:r>
              <a:rPr lang="en-IE" dirty="0" smtClean="0"/>
              <a:t>ny value </a:t>
            </a:r>
            <a:endParaRPr lang="en-IE" dirty="0"/>
          </a:p>
        </p:txBody>
      </p:sp>
      <p:sp>
        <p:nvSpPr>
          <p:cNvPr id="20" name="Rounded Rectangle 19"/>
          <p:cNvSpPr/>
          <p:nvPr/>
        </p:nvSpPr>
        <p:spPr>
          <a:xfrm>
            <a:off x="9983638" y="616530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07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196752"/>
            <a:ext cx="11233248" cy="482453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WHILE NOT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Finished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DO </a:t>
            </a:r>
            <a:endParaRPr lang="en-IE" sz="26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WHILE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LeftPointer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&lt;=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RightPointer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AND</a:t>
            </a: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(Age[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LeftPointer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] &lt;=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PivotVal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LeftPointer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LeftPointer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+ 1</a:t>
            </a:r>
          </a:p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ENDWHILE</a:t>
            </a: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(Age[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RightPointer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] &gt;=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PivotVal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AND</a:t>
            </a: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RightPointer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&gt;=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LeftPointer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RightPointer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RightPointer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- 1</a:t>
            </a:r>
          </a:p>
          <a:p>
            <a:pPr marL="57150" indent="0">
              <a:buNone/>
            </a:pP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ENDWHILE</a:t>
            </a:r>
            <a:r>
              <a:rPr lang="en-IE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IE" sz="2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QuickSort</a:t>
            </a:r>
            <a:endParaRPr lang="en-IE" dirty="0"/>
          </a:p>
        </p:txBody>
      </p:sp>
      <p:sp>
        <p:nvSpPr>
          <p:cNvPr id="20" name="Rounded Rectangle 19"/>
          <p:cNvSpPr/>
          <p:nvPr/>
        </p:nvSpPr>
        <p:spPr>
          <a:xfrm>
            <a:off x="9983638" y="6165304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Continued </a:t>
            </a:r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18542" y="116632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 smtClean="0">
                <a:solidFill>
                  <a:schemeClr val="tx1"/>
                </a:solidFill>
              </a:rPr>
              <a:t>Continued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9911630" y="980728"/>
            <a:ext cx="2160240" cy="180020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Keep moving left until we find a value that is less than the pivot, or we reach the Right Pointer.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7" idx="1"/>
          </p:cNvCxnSpPr>
          <p:nvPr/>
        </p:nvCxnSpPr>
        <p:spPr>
          <a:xfrm flipH="1">
            <a:off x="9047534" y="1880828"/>
            <a:ext cx="864096" cy="2520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9911630" y="3068960"/>
            <a:ext cx="2160240" cy="180020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Keep moving right until we find a value that is greater than the pivot, or we reach the left Pointer.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9047534" y="3717032"/>
            <a:ext cx="864096" cy="2520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02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2558" y="1196752"/>
            <a:ext cx="11233248" cy="4824536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268760"/>
            <a:ext cx="10971372" cy="4525963"/>
          </a:xfrm>
        </p:spPr>
        <p:txBody>
          <a:bodyPr>
            <a:noAutofit/>
          </a:bodyPr>
          <a:lstStyle/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IF 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LeftPointer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 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RightPointer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IE" sz="2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THEN </a:t>
            </a:r>
            <a:r>
              <a:rPr lang="en-IE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Finished = False;</a:t>
            </a:r>
          </a:p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ELSE 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SWAP(Age[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LeftPointer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 Age[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RightPointer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ENDIF;</a:t>
            </a:r>
          </a:p>
          <a:p>
            <a:pPr marL="57150" indent="0">
              <a:buNone/>
            </a:pP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SWAP(Age[First], </a:t>
            </a:r>
            <a:r>
              <a:rPr lang="en-IE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Age[</a:t>
            </a:r>
            <a:r>
              <a:rPr lang="en-IE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RightPointer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]);</a:t>
            </a:r>
          </a:p>
          <a:p>
            <a:pPr marL="57150" indent="0">
              <a:buNone/>
            </a:pPr>
            <a:endParaRPr lang="en-IE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RETURN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sz="2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RightPointer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57150" indent="0">
              <a:buNone/>
            </a:pPr>
            <a:endParaRPr lang="en-IE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r>
              <a:rPr lang="en-IE" sz="26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END</a:t>
            </a:r>
            <a:r>
              <a:rPr lang="en-IE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Partition.</a:t>
            </a:r>
            <a:endParaRPr lang="en-IE" sz="2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7150" indent="0">
              <a:buNone/>
            </a:pPr>
            <a:endParaRPr lang="en-IE" sz="2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QuickSort</a:t>
            </a:r>
            <a:endParaRPr lang="en-IE" dirty="0"/>
          </a:p>
        </p:txBody>
      </p:sp>
      <p:sp>
        <p:nvSpPr>
          <p:cNvPr id="9" name="Rounded Rectangle 8"/>
          <p:cNvSpPr/>
          <p:nvPr/>
        </p:nvSpPr>
        <p:spPr>
          <a:xfrm>
            <a:off x="118542" y="116632"/>
            <a:ext cx="2088232" cy="576064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  <a:sym typeface="Wingdings" panose="05000000000000000000" pitchFamily="2" charset="2"/>
              </a:rPr>
              <a:t> </a:t>
            </a:r>
            <a:r>
              <a:rPr lang="en-IE" dirty="0" smtClean="0">
                <a:solidFill>
                  <a:schemeClr val="tx1"/>
                </a:solidFill>
              </a:rPr>
              <a:t>Continued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911630" y="2852936"/>
            <a:ext cx="2160240" cy="180020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We’ve a value greater than the pivot to the left, and one less to the right, swap them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 flipV="1">
            <a:off x="9047534" y="2852936"/>
            <a:ext cx="864096" cy="68407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9911630" y="4869160"/>
            <a:ext cx="2160240" cy="90010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 smtClean="0">
                <a:solidFill>
                  <a:schemeClr val="tx1"/>
                </a:solidFill>
              </a:rPr>
              <a:t>Put the pivot in its correct position</a:t>
            </a:r>
            <a:endParaRPr lang="en-IE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 flipV="1">
            <a:off x="8111430" y="3753036"/>
            <a:ext cx="1800200" cy="16561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953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smtClean="0"/>
              <a:t>Software Testing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 smtClean="0"/>
              <a:t>Damian Gordon</a:t>
            </a:r>
            <a:endParaRPr lang="en-IE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90854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3070870" y="1484784"/>
            <a:ext cx="5616623" cy="511256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pPr algn="ctr"/>
            <a:endParaRPr lang="en-IE" dirty="0" smtClean="0"/>
          </a:p>
          <a:p>
            <a:pPr algn="ctr"/>
            <a:endParaRPr lang="en-IE" dirty="0"/>
          </a:p>
          <a:p>
            <a:r>
              <a:rPr lang="en-IE" dirty="0"/>
              <a:t> </a:t>
            </a:r>
            <a:r>
              <a:rPr lang="en-IE" dirty="0" smtClean="0"/>
              <a:t>      </a:t>
            </a:r>
            <a:r>
              <a:rPr lang="en-IE" dirty="0" smtClean="0">
                <a:solidFill>
                  <a:schemeClr val="tx1"/>
                </a:solidFill>
              </a:rPr>
              <a:t> </a:t>
            </a:r>
            <a:r>
              <a:rPr lang="en-IE" dirty="0" err="1" smtClean="0">
                <a:solidFill>
                  <a:schemeClr val="tx1"/>
                </a:solidFill>
              </a:rPr>
              <a:t>variableX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25474" y="-3059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3646934" y="1772816"/>
            <a:ext cx="4392488" cy="1584176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dirty="0" err="1" smtClean="0">
                <a:solidFill>
                  <a:schemeClr val="tx1"/>
                </a:solidFill>
              </a:rPr>
              <a:t>def</a:t>
            </a:r>
            <a:r>
              <a:rPr lang="en-IE" dirty="0" smtClean="0">
                <a:solidFill>
                  <a:schemeClr val="tx1"/>
                </a:solidFill>
              </a:rPr>
              <a:t> Method1():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r>
              <a:rPr lang="en-IE" dirty="0" smtClean="0">
                <a:solidFill>
                  <a:schemeClr val="tx1"/>
                </a:solidFill>
              </a:rPr>
              <a:t>variable1</a:t>
            </a:r>
          </a:p>
          <a:p>
            <a:r>
              <a:rPr lang="en-IE" dirty="0" smtClean="0">
                <a:solidFill>
                  <a:schemeClr val="tx1"/>
                </a:solidFill>
              </a:rPr>
              <a:t> </a:t>
            </a:r>
            <a:endParaRPr lang="en-IE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646934" y="3501008"/>
            <a:ext cx="4392488" cy="2304256"/>
          </a:xfrm>
          <a:prstGeom prst="roundRect">
            <a:avLst/>
          </a:prstGeom>
          <a:solidFill>
            <a:srgbClr val="FFF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IE" dirty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r>
              <a:rPr lang="en-IE" dirty="0" err="1">
                <a:solidFill>
                  <a:schemeClr val="tx1"/>
                </a:solidFill>
              </a:rPr>
              <a:t>d</a:t>
            </a:r>
            <a:r>
              <a:rPr lang="en-IE" dirty="0" err="1" smtClean="0">
                <a:solidFill>
                  <a:schemeClr val="tx1"/>
                </a:solidFill>
              </a:rPr>
              <a:t>ef</a:t>
            </a:r>
            <a:r>
              <a:rPr lang="en-IE" dirty="0" smtClean="0">
                <a:solidFill>
                  <a:schemeClr val="tx1"/>
                </a:solidFill>
              </a:rPr>
              <a:t> Method2():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r>
              <a:rPr lang="en-IE" dirty="0">
                <a:solidFill>
                  <a:schemeClr val="tx1"/>
                </a:solidFill>
              </a:rPr>
              <a:t>v</a:t>
            </a:r>
            <a:r>
              <a:rPr lang="en-IE" dirty="0" smtClean="0">
                <a:solidFill>
                  <a:schemeClr val="tx1"/>
                </a:solidFill>
              </a:rPr>
              <a:t>ariable2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  <a:p>
            <a:endParaRPr lang="en-IE" dirty="0" smtClean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3502918" y="2492896"/>
            <a:ext cx="1656184" cy="47859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Oval 8"/>
          <p:cNvSpPr/>
          <p:nvPr/>
        </p:nvSpPr>
        <p:spPr>
          <a:xfrm>
            <a:off x="3502918" y="4293096"/>
            <a:ext cx="1656184" cy="47859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Oval 9"/>
          <p:cNvSpPr/>
          <p:nvPr/>
        </p:nvSpPr>
        <p:spPr>
          <a:xfrm>
            <a:off x="3430910" y="5974743"/>
            <a:ext cx="1656184" cy="478593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/>
          <a:p>
            <a:r>
              <a:rPr lang="en-GB" dirty="0" smtClean="0"/>
              <a:t>Variable Scope</a:t>
            </a:r>
            <a:endParaRPr lang="en-GB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497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Box Approach</a:t>
            </a:r>
            <a:endParaRPr lang="en-IE" dirty="0"/>
          </a:p>
        </p:txBody>
      </p:sp>
      <p:sp>
        <p:nvSpPr>
          <p:cNvPr id="5" name="Cube 4"/>
          <p:cNvSpPr/>
          <p:nvPr/>
        </p:nvSpPr>
        <p:spPr>
          <a:xfrm>
            <a:off x="1103302" y="3068960"/>
            <a:ext cx="2399954" cy="1656184"/>
          </a:xfrm>
          <a:prstGeom prst="cub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Cube 5"/>
          <p:cNvSpPr/>
          <p:nvPr/>
        </p:nvSpPr>
        <p:spPr>
          <a:xfrm>
            <a:off x="4655234" y="3068960"/>
            <a:ext cx="2399954" cy="1656184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Cube 6"/>
          <p:cNvSpPr/>
          <p:nvPr/>
        </p:nvSpPr>
        <p:spPr>
          <a:xfrm>
            <a:off x="8399163" y="3068960"/>
            <a:ext cx="2399954" cy="1656184"/>
          </a:xfrm>
          <a:prstGeom prst="cub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ectangle 7"/>
          <p:cNvSpPr/>
          <p:nvPr/>
        </p:nvSpPr>
        <p:spPr>
          <a:xfrm>
            <a:off x="1007304" y="1980709"/>
            <a:ext cx="2858433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Black</a:t>
            </a:r>
          </a:p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Box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47578" y="1991742"/>
            <a:ext cx="2910217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White</a:t>
            </a:r>
          </a:p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Box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7763" y="1967935"/>
            <a:ext cx="2495952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Grey</a:t>
            </a:r>
          </a:p>
          <a:p>
            <a:pPr algn="ctr"/>
            <a:r>
              <a:rPr lang="en-US" sz="3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Box</a:t>
            </a:r>
            <a:endParaRPr lang="en-US" sz="3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221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81329"/>
            <a:ext cx="10957581" cy="4525963"/>
          </a:xfrm>
        </p:spPr>
        <p:txBody>
          <a:bodyPr>
            <a:normAutofit fontScale="92500" lnSpcReduction="10000"/>
          </a:bodyPr>
          <a:lstStyle/>
          <a:p>
            <a:r>
              <a:rPr lang="en-IE" dirty="0" smtClean="0"/>
              <a:t>Black box testing treats the software as a "black box"—without any knowledge of internal implementation. </a:t>
            </a:r>
          </a:p>
          <a:p>
            <a:r>
              <a:rPr lang="en-IE" dirty="0" smtClean="0"/>
              <a:t>Black box testing methods include: </a:t>
            </a:r>
          </a:p>
          <a:p>
            <a:pPr lvl="1"/>
            <a:r>
              <a:rPr lang="en-IE" dirty="0" smtClean="0"/>
              <a:t>equivalence partitioning, </a:t>
            </a:r>
          </a:p>
          <a:p>
            <a:pPr lvl="1"/>
            <a:r>
              <a:rPr lang="en-IE" dirty="0" smtClean="0"/>
              <a:t>boundary value analysis, </a:t>
            </a:r>
          </a:p>
          <a:p>
            <a:pPr lvl="1"/>
            <a:r>
              <a:rPr lang="en-IE" dirty="0" smtClean="0"/>
              <a:t>all-pairs testing, </a:t>
            </a:r>
          </a:p>
          <a:p>
            <a:pPr lvl="1"/>
            <a:r>
              <a:rPr lang="en-IE" dirty="0" smtClean="0"/>
              <a:t>fuzz testing, </a:t>
            </a:r>
          </a:p>
          <a:p>
            <a:pPr lvl="1"/>
            <a:r>
              <a:rPr lang="en-IE" dirty="0" smtClean="0"/>
              <a:t>model-based testing, </a:t>
            </a:r>
          </a:p>
          <a:p>
            <a:pPr lvl="1"/>
            <a:r>
              <a:rPr lang="en-IE" dirty="0" smtClean="0"/>
              <a:t>exploratory testing and </a:t>
            </a:r>
          </a:p>
          <a:p>
            <a:pPr lvl="1"/>
            <a:r>
              <a:rPr lang="en-IE" dirty="0" smtClean="0"/>
              <a:t>specification-based testing.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Black Box Testing</a:t>
            </a:r>
            <a:endParaRPr lang="en-IE" dirty="0"/>
          </a:p>
        </p:txBody>
      </p:sp>
      <p:sp>
        <p:nvSpPr>
          <p:cNvPr id="6" name="Cube 5"/>
          <p:cNvSpPr/>
          <p:nvPr/>
        </p:nvSpPr>
        <p:spPr>
          <a:xfrm>
            <a:off x="9647139" y="5072410"/>
            <a:ext cx="1631969" cy="1152128"/>
          </a:xfrm>
          <a:prstGeom prst="cub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9891704" y="4293096"/>
            <a:ext cx="128346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Black</a:t>
            </a:r>
          </a:p>
          <a:p>
            <a:pPr algn="ctr"/>
            <a:r>
              <a:rPr lang="en-US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Box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7748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81329"/>
            <a:ext cx="9517609" cy="4525963"/>
          </a:xfrm>
        </p:spPr>
        <p:txBody>
          <a:bodyPr>
            <a:normAutofit fontScale="85000" lnSpcReduction="20000"/>
          </a:bodyPr>
          <a:lstStyle/>
          <a:p>
            <a:r>
              <a:rPr lang="en-IE" dirty="0" smtClean="0"/>
              <a:t>White box testing is when the tester has access to the internal data structures and algorithms including the code that implement these.</a:t>
            </a:r>
          </a:p>
          <a:p>
            <a:r>
              <a:rPr lang="en-IE" dirty="0" smtClean="0"/>
              <a:t>White box testing methods include: </a:t>
            </a:r>
          </a:p>
          <a:p>
            <a:pPr lvl="1"/>
            <a:r>
              <a:rPr lang="en-IE" dirty="0" smtClean="0"/>
              <a:t>API testing (application programming interface) - testing of the application using public and private APIs</a:t>
            </a:r>
          </a:p>
          <a:p>
            <a:pPr lvl="1"/>
            <a:r>
              <a:rPr lang="en-IE" dirty="0" smtClean="0"/>
              <a:t>Code coverage - creating tests to satisfy some criteria of code coverage (e.g., the test designer can create tests to cause all statements in the program to be executed at least once)</a:t>
            </a:r>
          </a:p>
          <a:p>
            <a:pPr lvl="1"/>
            <a:r>
              <a:rPr lang="en-IE" dirty="0" smtClean="0"/>
              <a:t>Fault injection methods - improving the coverage of a test by introducing faults to test code paths</a:t>
            </a:r>
          </a:p>
          <a:p>
            <a:pPr lvl="1"/>
            <a:r>
              <a:rPr lang="en-IE" dirty="0" smtClean="0"/>
              <a:t>Mutation testing methods</a:t>
            </a:r>
          </a:p>
          <a:p>
            <a:pPr lvl="1"/>
            <a:r>
              <a:rPr lang="en-IE" dirty="0" smtClean="0"/>
              <a:t>Static testing - White box testing includes all static testing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White Box Testing</a:t>
            </a:r>
            <a:endParaRPr lang="en-IE" dirty="0"/>
          </a:p>
        </p:txBody>
      </p:sp>
      <p:sp>
        <p:nvSpPr>
          <p:cNvPr id="8" name="Cube 7"/>
          <p:cNvSpPr/>
          <p:nvPr/>
        </p:nvSpPr>
        <p:spPr>
          <a:xfrm>
            <a:off x="9630041" y="5061377"/>
            <a:ext cx="1631969" cy="1152128"/>
          </a:xfrm>
          <a:prstGeom prst="cub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9972390" y="4293096"/>
            <a:ext cx="130671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White</a:t>
            </a:r>
          </a:p>
          <a:p>
            <a:pPr algn="ctr"/>
            <a:r>
              <a:rPr lang="en-US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Box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9550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521" y="1481329"/>
            <a:ext cx="9805603" cy="4525963"/>
          </a:xfrm>
        </p:spPr>
        <p:txBody>
          <a:bodyPr>
            <a:normAutofit lnSpcReduction="10000"/>
          </a:bodyPr>
          <a:lstStyle/>
          <a:p>
            <a:r>
              <a:rPr lang="en-IE" dirty="0" smtClean="0"/>
              <a:t>Grey Box Testing involves having knowledge of internal data structures and algorithms for purposes of designing the test cases, but testing at the user, or black-box level. </a:t>
            </a:r>
          </a:p>
          <a:p>
            <a:r>
              <a:rPr lang="en-IE" dirty="0" smtClean="0"/>
              <a:t>The tester is not required to have a full access to the software's source code.</a:t>
            </a:r>
          </a:p>
          <a:p>
            <a:r>
              <a:rPr lang="en-IE" dirty="0" smtClean="0"/>
              <a:t>Grey box testing may also include reverse engineering to determine, for instance, boundary values or error messages.</a:t>
            </a:r>
            <a:endParaRPr lang="en-IE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Grey Box Testing</a:t>
            </a:r>
            <a:endParaRPr lang="en-IE" dirty="0"/>
          </a:p>
        </p:txBody>
      </p:sp>
      <p:sp>
        <p:nvSpPr>
          <p:cNvPr id="8" name="Cube 7"/>
          <p:cNvSpPr/>
          <p:nvPr/>
        </p:nvSpPr>
        <p:spPr>
          <a:xfrm>
            <a:off x="9743137" y="5085184"/>
            <a:ext cx="1631969" cy="1152128"/>
          </a:xfrm>
          <a:prstGeom prst="cube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10006213" y="4293096"/>
            <a:ext cx="112070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Grey</a:t>
            </a:r>
          </a:p>
          <a:p>
            <a:pPr algn="ctr"/>
            <a:r>
              <a:rPr lang="en-US" sz="2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Box</a:t>
            </a:r>
            <a:endParaRPr lang="en-US" sz="2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14417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320" y="2247008"/>
            <a:ext cx="11903773" cy="1758057"/>
          </a:xfrm>
        </p:spPr>
        <p:txBody>
          <a:bodyPr>
            <a:noAutofit/>
          </a:bodyPr>
          <a:lstStyle/>
          <a:p>
            <a:r>
              <a:rPr lang="en-IE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Universal Design </a:t>
            </a:r>
            <a:br>
              <a:rPr lang="en-IE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IE" sz="4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 Computer Science</a:t>
            </a:r>
            <a:endParaRPr lang="en-IE" sz="4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4412704"/>
            <a:ext cx="8533289" cy="1752600"/>
          </a:xfrm>
        </p:spPr>
        <p:txBody>
          <a:bodyPr/>
          <a:lstStyle/>
          <a:p>
            <a:r>
              <a:rPr lang="en-IE" b="1" dirty="0" smtClean="0"/>
              <a:t>Damian Gordon</a:t>
            </a:r>
            <a:endParaRPr lang="en-IE" b="1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32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87295" y="4869160"/>
            <a:ext cx="4799908" cy="864096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Low Physical Effort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487295" y="5805264"/>
            <a:ext cx="4799908" cy="864096"/>
          </a:xfrm>
          <a:prstGeom prst="round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Size &amp; Space for Approach and Use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1487295" y="2996952"/>
            <a:ext cx="4799908" cy="86409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Perceptible Information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487295" y="3933056"/>
            <a:ext cx="4799908" cy="86409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Tolerance for Error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487295" y="1124744"/>
            <a:ext cx="479990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Flexibility in Use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487295" y="2060848"/>
            <a:ext cx="4799908" cy="864096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Simple and Intuitive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487295" y="188640"/>
            <a:ext cx="4799908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Equitable Use</a:t>
            </a:r>
            <a:endParaRPr lang="en-IE" sz="1400" dirty="0"/>
          </a:p>
        </p:txBody>
      </p:sp>
      <p:sp>
        <p:nvSpPr>
          <p:cNvPr id="25" name="Rounded Rectangle 24"/>
          <p:cNvSpPr/>
          <p:nvPr/>
        </p:nvSpPr>
        <p:spPr>
          <a:xfrm>
            <a:off x="6575198" y="188640"/>
            <a:ext cx="4799908" cy="8640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Overriding Philosophy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6575198" y="1124744"/>
            <a:ext cx="4799908" cy="36724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General Principles for Realising Philosophy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6575198" y="4869160"/>
            <a:ext cx="4799908" cy="1800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Principles for Realising Philosophy within the </a:t>
            </a:r>
            <a:r>
              <a:rPr lang="en-IE" sz="2400" u="sng" dirty="0">
                <a:solidFill>
                  <a:schemeClr val="tx1"/>
                </a:solidFill>
              </a:rPr>
              <a:t>Built Environment</a:t>
            </a:r>
            <a:r>
              <a:rPr lang="en-IE" sz="2400" dirty="0">
                <a:solidFill>
                  <a:schemeClr val="tx1"/>
                </a:solidFill>
              </a:rPr>
              <a:t> Domain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>
            <a:off x="6383201" y="188640"/>
            <a:ext cx="767985" cy="86409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8" name="Right Brace 27"/>
          <p:cNvSpPr/>
          <p:nvPr/>
        </p:nvSpPr>
        <p:spPr>
          <a:xfrm>
            <a:off x="6383201" y="1124744"/>
            <a:ext cx="767985" cy="3672408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5" name="Right Brace 14"/>
          <p:cNvSpPr/>
          <p:nvPr/>
        </p:nvSpPr>
        <p:spPr>
          <a:xfrm>
            <a:off x="6383201" y="4869160"/>
            <a:ext cx="767985" cy="18000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6070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1487295" y="2996952"/>
            <a:ext cx="4799908" cy="86409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Perceptible Information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1487295" y="3933056"/>
            <a:ext cx="4799908" cy="86409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Tolerance for Error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1487295" y="1124744"/>
            <a:ext cx="479990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Flexibility in Use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487295" y="2060848"/>
            <a:ext cx="4799908" cy="864096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Simple and Intuitive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1487295" y="188640"/>
            <a:ext cx="4799908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Equitable Use</a:t>
            </a:r>
            <a:endParaRPr lang="en-IE" sz="1400" dirty="0"/>
          </a:p>
        </p:txBody>
      </p:sp>
      <p:sp>
        <p:nvSpPr>
          <p:cNvPr id="2" name="Rounded Rectangle 1"/>
          <p:cNvSpPr/>
          <p:nvPr/>
        </p:nvSpPr>
        <p:spPr>
          <a:xfrm>
            <a:off x="1450353" y="4896870"/>
            <a:ext cx="4799908" cy="864096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Use of Patterns</a:t>
            </a:r>
            <a:endParaRPr lang="en-IE" sz="2400" dirty="0"/>
          </a:p>
        </p:txBody>
      </p:sp>
      <p:sp>
        <p:nvSpPr>
          <p:cNvPr id="9" name="Rounded Rectangle 8"/>
          <p:cNvSpPr/>
          <p:nvPr/>
        </p:nvSpPr>
        <p:spPr>
          <a:xfrm>
            <a:off x="1450353" y="5832974"/>
            <a:ext cx="4799908" cy="864096"/>
          </a:xfrm>
          <a:prstGeom prst="round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Consideration for Users</a:t>
            </a:r>
            <a:endParaRPr lang="en-IE" sz="2400" dirty="0"/>
          </a:p>
        </p:txBody>
      </p:sp>
      <p:sp>
        <p:nvSpPr>
          <p:cNvPr id="36" name="Rounded Rectangle 35"/>
          <p:cNvSpPr/>
          <p:nvPr/>
        </p:nvSpPr>
        <p:spPr>
          <a:xfrm>
            <a:off x="6575198" y="188640"/>
            <a:ext cx="4799908" cy="86409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Overriding Philosophy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6575198" y="1124744"/>
            <a:ext cx="4799908" cy="36724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General Principles for Realising Philosophy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38" name="Right Brace 37"/>
          <p:cNvSpPr/>
          <p:nvPr/>
        </p:nvSpPr>
        <p:spPr>
          <a:xfrm>
            <a:off x="6383201" y="188640"/>
            <a:ext cx="767985" cy="864096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9" name="Right Brace 38"/>
          <p:cNvSpPr/>
          <p:nvPr/>
        </p:nvSpPr>
        <p:spPr>
          <a:xfrm>
            <a:off x="6383201" y="1124744"/>
            <a:ext cx="767985" cy="3672408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40" name="Rounded Rectangle 39"/>
          <p:cNvSpPr/>
          <p:nvPr/>
        </p:nvSpPr>
        <p:spPr>
          <a:xfrm>
            <a:off x="6575198" y="4869160"/>
            <a:ext cx="4799908" cy="18002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>
                <a:solidFill>
                  <a:schemeClr val="tx1"/>
                </a:solidFill>
              </a:rPr>
              <a:t>Principles for Realising Philosophy within the </a:t>
            </a:r>
            <a:r>
              <a:rPr lang="en-IE" sz="2400" u="sng" dirty="0" smtClean="0">
                <a:solidFill>
                  <a:schemeClr val="tx1"/>
                </a:solidFill>
              </a:rPr>
              <a:t>Computer Science </a:t>
            </a:r>
            <a:r>
              <a:rPr lang="en-IE" sz="2400" dirty="0" smtClean="0">
                <a:solidFill>
                  <a:schemeClr val="tx1"/>
                </a:solidFill>
              </a:rPr>
              <a:t>Domain</a:t>
            </a:r>
            <a:endParaRPr lang="en-IE" sz="1400" dirty="0">
              <a:solidFill>
                <a:schemeClr val="tx1"/>
              </a:solidFill>
            </a:endParaRPr>
          </a:p>
        </p:txBody>
      </p:sp>
      <p:sp>
        <p:nvSpPr>
          <p:cNvPr id="42" name="Right Brace 41"/>
          <p:cNvSpPr/>
          <p:nvPr/>
        </p:nvSpPr>
        <p:spPr>
          <a:xfrm>
            <a:off x="6364730" y="4896870"/>
            <a:ext cx="767985" cy="1800000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8" name="Rectangle 17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648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41"/>
          <p:cNvSpPr/>
          <p:nvPr/>
        </p:nvSpPr>
        <p:spPr>
          <a:xfrm>
            <a:off x="623311" y="1196752"/>
            <a:ext cx="10751795" cy="54006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ounded Rectangle 34"/>
          <p:cNvSpPr/>
          <p:nvPr/>
        </p:nvSpPr>
        <p:spPr>
          <a:xfrm>
            <a:off x="1103302" y="1340768"/>
            <a:ext cx="4799908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End-User Guidelines</a:t>
            </a:r>
            <a:endParaRPr lang="en-IE" sz="2400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5999209" y="1340768"/>
            <a:ext cx="4799908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Developer Guidelines</a:t>
            </a:r>
            <a:endParaRPr lang="en-IE" sz="2400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1103302" y="2276872"/>
            <a:ext cx="4799908" cy="4176464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i="1" dirty="0" smtClean="0"/>
              <a:t>Provide </a:t>
            </a:r>
            <a:r>
              <a:rPr lang="en-IE" i="1" dirty="0"/>
              <a:t>the same means of use for all users: identical whenever possible; equivalent when not. </a:t>
            </a:r>
          </a:p>
          <a:p>
            <a:pPr marL="342900" indent="-342900">
              <a:buAutoNum type="alphaUcPeriod"/>
            </a:pPr>
            <a:r>
              <a:rPr lang="en-IE" i="1" dirty="0" smtClean="0"/>
              <a:t>Avoid </a:t>
            </a:r>
            <a:r>
              <a:rPr lang="en-IE" i="1" dirty="0"/>
              <a:t>segregating or stigmatizing any users. </a:t>
            </a:r>
          </a:p>
          <a:p>
            <a:pPr marL="342900" indent="-342900">
              <a:buAutoNum type="alphaUcPeriod"/>
            </a:pPr>
            <a:r>
              <a:rPr lang="en-IE" i="1" dirty="0" smtClean="0"/>
              <a:t>Make </a:t>
            </a:r>
            <a:r>
              <a:rPr lang="en-IE" i="1" dirty="0"/>
              <a:t>provisions for privacy, security, and safety equally available to all users. </a:t>
            </a:r>
          </a:p>
          <a:p>
            <a:pPr marL="342900" indent="-342900">
              <a:buAutoNum type="alphaUcPeriod"/>
            </a:pPr>
            <a:r>
              <a:rPr lang="en-IE" i="1" dirty="0" smtClean="0"/>
              <a:t>Make </a:t>
            </a:r>
            <a:r>
              <a:rPr lang="en-IE" i="1" dirty="0"/>
              <a:t>the design appealing to all users. </a:t>
            </a:r>
            <a:endParaRPr lang="en-IE" dirty="0"/>
          </a:p>
        </p:txBody>
      </p:sp>
      <p:sp>
        <p:nvSpPr>
          <p:cNvPr id="40" name="Rounded Rectangle 39"/>
          <p:cNvSpPr/>
          <p:nvPr/>
        </p:nvSpPr>
        <p:spPr>
          <a:xfrm>
            <a:off x="5999209" y="2276872"/>
            <a:ext cx="4799908" cy="4176464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dirty="0" smtClean="0"/>
              <a:t>Provide </a:t>
            </a:r>
            <a:r>
              <a:rPr lang="en-IE" dirty="0"/>
              <a:t>a range of IDEs and development </a:t>
            </a:r>
            <a:r>
              <a:rPr lang="en-IE" dirty="0" smtClean="0"/>
              <a:t>environments.</a:t>
            </a:r>
          </a:p>
          <a:p>
            <a:pPr marL="342900" indent="-342900">
              <a:buAutoNum type="alphaUcPeriod"/>
            </a:pPr>
            <a:r>
              <a:rPr lang="en-IE" dirty="0" smtClean="0"/>
              <a:t>Ensure </a:t>
            </a:r>
            <a:r>
              <a:rPr lang="en-IE" dirty="0"/>
              <a:t>that all the necessary assistive technologies needed are </a:t>
            </a:r>
            <a:r>
              <a:rPr lang="en-IE" dirty="0" smtClean="0"/>
              <a:t>provided.</a:t>
            </a:r>
          </a:p>
          <a:p>
            <a:pPr marL="342900" indent="-342900">
              <a:buAutoNum type="alphaUcPeriod"/>
            </a:pPr>
            <a:r>
              <a:rPr lang="en-IE" dirty="0" smtClean="0"/>
              <a:t>Provide </a:t>
            </a:r>
            <a:r>
              <a:rPr lang="en-IE" dirty="0"/>
              <a:t>versioning software, document backup facilities, and undelete features. </a:t>
            </a:r>
          </a:p>
          <a:p>
            <a:pPr marL="342900" indent="-342900">
              <a:buAutoNum type="alphaUcPeriod"/>
            </a:pPr>
            <a:r>
              <a:rPr lang="en-IE" dirty="0" smtClean="0"/>
              <a:t>Ensure </a:t>
            </a:r>
            <a:r>
              <a:rPr lang="en-IE" dirty="0"/>
              <a:t>the software is as readable and clear as possible. 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3503256" y="188640"/>
            <a:ext cx="4799908" cy="864096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Equitable Use</a:t>
            </a:r>
            <a:endParaRPr lang="en-IE" sz="140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09459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23311" y="1196752"/>
            <a:ext cx="10751795" cy="54006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ounded Rectangle 34"/>
          <p:cNvSpPr/>
          <p:nvPr/>
        </p:nvSpPr>
        <p:spPr>
          <a:xfrm>
            <a:off x="1103302" y="1340768"/>
            <a:ext cx="479990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End-User Guidelines</a:t>
            </a:r>
            <a:endParaRPr lang="en-IE" sz="2400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5999209" y="1340768"/>
            <a:ext cx="479990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Developer Guidelines</a:t>
            </a:r>
            <a:endParaRPr lang="en-IE" sz="2400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1103302" y="2276872"/>
            <a:ext cx="4799908" cy="4176464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sz="2000" i="1" dirty="0" smtClean="0"/>
              <a:t>Provide </a:t>
            </a:r>
            <a:r>
              <a:rPr lang="en-IE" sz="2000" i="1" dirty="0"/>
              <a:t>choice in methods of use. </a:t>
            </a:r>
          </a:p>
          <a:p>
            <a:pPr marL="342900" indent="-342900">
              <a:buAutoNum type="alphaUcPeriod"/>
            </a:pPr>
            <a:r>
              <a:rPr lang="en-IE" sz="2000" i="1" dirty="0" smtClean="0"/>
              <a:t>Accommodate </a:t>
            </a:r>
            <a:r>
              <a:rPr lang="en-IE" sz="2000" i="1" dirty="0"/>
              <a:t>right- or left-handed access and </a:t>
            </a:r>
            <a:r>
              <a:rPr lang="en-IE" sz="2000" i="1" dirty="0" smtClean="0"/>
              <a:t>use.</a:t>
            </a:r>
          </a:p>
          <a:p>
            <a:pPr marL="342900" indent="-342900">
              <a:buAutoNum type="alphaUcPeriod"/>
            </a:pPr>
            <a:r>
              <a:rPr lang="en-IE" sz="2000" i="1" dirty="0" smtClean="0"/>
              <a:t>Facilitate </a:t>
            </a:r>
            <a:r>
              <a:rPr lang="en-IE" sz="2000" i="1" dirty="0"/>
              <a:t>the user's accuracy and </a:t>
            </a:r>
            <a:r>
              <a:rPr lang="en-IE" sz="2000" i="1" dirty="0" smtClean="0"/>
              <a:t>precision.</a:t>
            </a:r>
          </a:p>
          <a:p>
            <a:pPr marL="342900" indent="-342900">
              <a:buAutoNum type="alphaUcPeriod"/>
            </a:pPr>
            <a:r>
              <a:rPr lang="en-IE" sz="2000" i="1" dirty="0" smtClean="0"/>
              <a:t>Provide </a:t>
            </a:r>
            <a:r>
              <a:rPr lang="en-IE" sz="2000" i="1" dirty="0"/>
              <a:t>adaptability to the user's pace.</a:t>
            </a:r>
            <a:endParaRPr lang="en-IE" sz="2000" dirty="0"/>
          </a:p>
        </p:txBody>
      </p:sp>
      <p:sp>
        <p:nvSpPr>
          <p:cNvPr id="40" name="Rounded Rectangle 39"/>
          <p:cNvSpPr/>
          <p:nvPr/>
        </p:nvSpPr>
        <p:spPr>
          <a:xfrm>
            <a:off x="5999209" y="2276872"/>
            <a:ext cx="4799908" cy="41764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sz="2000" dirty="0" smtClean="0"/>
              <a:t>Provide </a:t>
            </a:r>
            <a:r>
              <a:rPr lang="en-IE" sz="2000" dirty="0"/>
              <a:t>a range of IDEs and development environments.</a:t>
            </a:r>
          </a:p>
          <a:p>
            <a:pPr marL="342900" indent="-342900">
              <a:buAutoNum type="alphaUcPeriod"/>
            </a:pPr>
            <a:r>
              <a:rPr lang="en-IE" sz="2000" dirty="0" smtClean="0"/>
              <a:t>Provide </a:t>
            </a:r>
            <a:r>
              <a:rPr lang="en-IE" sz="2000" dirty="0"/>
              <a:t>a range of input devices, e.g. keyboards, voice synthesis</a:t>
            </a:r>
          </a:p>
          <a:p>
            <a:pPr marL="342900" indent="-342900">
              <a:buAutoNum type="alphaUcPeriod"/>
            </a:pPr>
            <a:r>
              <a:rPr lang="en-IE" sz="2000" dirty="0" smtClean="0"/>
              <a:t>Provide </a:t>
            </a:r>
            <a:r>
              <a:rPr lang="en-IE" sz="2000" dirty="0"/>
              <a:t>code standards checking tools</a:t>
            </a:r>
          </a:p>
          <a:p>
            <a:pPr marL="342900" indent="-342900">
              <a:buAutoNum type="alphaUcPeriod"/>
            </a:pPr>
            <a:r>
              <a:rPr lang="en-IE" sz="2000" dirty="0" smtClean="0"/>
              <a:t>Develop </a:t>
            </a:r>
            <a:r>
              <a:rPr lang="en-IE" sz="2000" dirty="0"/>
              <a:t>in a modular, component based approach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503256" y="188640"/>
            <a:ext cx="4799908" cy="864096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Flexibility in Use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6287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23311" y="1196752"/>
            <a:ext cx="10751795" cy="5400600"/>
          </a:xfrm>
          <a:prstGeom prst="rect">
            <a:avLst/>
          </a:prstGeom>
          <a:solidFill>
            <a:srgbClr val="FF99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ounded Rectangle 34"/>
          <p:cNvSpPr/>
          <p:nvPr/>
        </p:nvSpPr>
        <p:spPr>
          <a:xfrm>
            <a:off x="1103302" y="1340768"/>
            <a:ext cx="4799908" cy="864096"/>
          </a:xfrm>
          <a:prstGeom prst="round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End-User Guidelines</a:t>
            </a:r>
            <a:endParaRPr lang="en-IE" sz="2400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5999209" y="1340768"/>
            <a:ext cx="4799908" cy="864096"/>
          </a:xfrm>
          <a:prstGeom prst="round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Developer Guidelines</a:t>
            </a:r>
            <a:endParaRPr lang="en-IE" sz="2400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1103302" y="2276872"/>
            <a:ext cx="4799908" cy="417646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i="1" dirty="0" smtClean="0"/>
              <a:t>Eliminate </a:t>
            </a:r>
            <a:r>
              <a:rPr lang="en-IE" i="1" dirty="0"/>
              <a:t>unnecessary complexity. </a:t>
            </a:r>
          </a:p>
          <a:p>
            <a:pPr marL="342900" indent="-342900">
              <a:buAutoNum type="alphaUcPeriod"/>
            </a:pPr>
            <a:r>
              <a:rPr lang="en-IE" i="1" dirty="0" smtClean="0"/>
              <a:t>Be </a:t>
            </a:r>
            <a:r>
              <a:rPr lang="en-IE" i="1" dirty="0"/>
              <a:t>consistent with user expectations and intuition</a:t>
            </a:r>
            <a:r>
              <a:rPr lang="en-IE" b="1" i="1" dirty="0"/>
              <a:t> [Navigation pathway, breadcrumbs] </a:t>
            </a:r>
          </a:p>
          <a:p>
            <a:pPr marL="342900" indent="-342900">
              <a:buAutoNum type="alphaUcPeriod"/>
            </a:pPr>
            <a:r>
              <a:rPr lang="en-IE" i="1" dirty="0" smtClean="0"/>
              <a:t>Accommodate </a:t>
            </a:r>
            <a:r>
              <a:rPr lang="en-IE" i="1" dirty="0"/>
              <a:t>a wide range of literacy and language skills. </a:t>
            </a:r>
          </a:p>
          <a:p>
            <a:pPr marL="342900" indent="-342900">
              <a:buAutoNum type="alphaUcPeriod"/>
            </a:pPr>
            <a:r>
              <a:rPr lang="en-IE" i="1" dirty="0" smtClean="0"/>
              <a:t>Arrange </a:t>
            </a:r>
            <a:r>
              <a:rPr lang="en-IE" i="1" dirty="0"/>
              <a:t>information consistent with its importance.</a:t>
            </a:r>
            <a:r>
              <a:rPr lang="en-IE" b="1" i="1" dirty="0"/>
              <a:t>[</a:t>
            </a:r>
            <a:r>
              <a:rPr lang="en-IE" b="1" i="1" dirty="0" smtClean="0"/>
              <a:t>Metaphors]</a:t>
            </a:r>
          </a:p>
          <a:p>
            <a:pPr marL="342900" indent="-342900">
              <a:buAutoNum type="alphaUcPeriod"/>
            </a:pPr>
            <a:r>
              <a:rPr lang="en-IE" i="1" dirty="0" smtClean="0"/>
              <a:t>Provide </a:t>
            </a:r>
            <a:r>
              <a:rPr lang="en-IE" i="1" dirty="0"/>
              <a:t>effective prompting and feedback during and after task completion.</a:t>
            </a:r>
            <a:endParaRPr lang="en-IE" dirty="0"/>
          </a:p>
        </p:txBody>
      </p:sp>
      <p:sp>
        <p:nvSpPr>
          <p:cNvPr id="40" name="Rounded Rectangle 39"/>
          <p:cNvSpPr/>
          <p:nvPr/>
        </p:nvSpPr>
        <p:spPr>
          <a:xfrm>
            <a:off x="5999209" y="2276872"/>
            <a:ext cx="4799908" cy="4176464"/>
          </a:xfrm>
          <a:prstGeom prst="roundRect">
            <a:avLst/>
          </a:prstGeom>
          <a:solidFill>
            <a:srgbClr val="FF99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dirty="0" smtClean="0"/>
              <a:t>Implement </a:t>
            </a:r>
            <a:r>
              <a:rPr lang="en-IE" dirty="0"/>
              <a:t>features in common, expected ways, don’t obfuscate.</a:t>
            </a:r>
          </a:p>
          <a:p>
            <a:pPr marL="342900" indent="-342900">
              <a:buAutoNum type="alphaUcPeriod"/>
            </a:pPr>
            <a:r>
              <a:rPr lang="en-IE" dirty="0" smtClean="0"/>
              <a:t>Be </a:t>
            </a:r>
            <a:r>
              <a:rPr lang="en-IE" dirty="0"/>
              <a:t>consistent with developer expectations.</a:t>
            </a:r>
          </a:p>
          <a:p>
            <a:pPr marL="342900" indent="-342900">
              <a:buAutoNum type="alphaUcPeriod"/>
            </a:pPr>
            <a:r>
              <a:rPr lang="en-IE" dirty="0" smtClean="0"/>
              <a:t>Accommodate </a:t>
            </a:r>
            <a:r>
              <a:rPr lang="en-IE" dirty="0"/>
              <a:t>a wide range of literacy and language skills.</a:t>
            </a:r>
          </a:p>
          <a:p>
            <a:pPr marL="342900" indent="-342900">
              <a:buAutoNum type="alphaUcPeriod"/>
            </a:pPr>
            <a:r>
              <a:rPr lang="en-IE" dirty="0" smtClean="0"/>
              <a:t>Arrange </a:t>
            </a:r>
            <a:r>
              <a:rPr lang="en-IE" dirty="0"/>
              <a:t>information consistent with its importance.</a:t>
            </a:r>
          </a:p>
          <a:p>
            <a:pPr marL="342900" indent="-342900">
              <a:buAutoNum type="alphaUcPeriod"/>
            </a:pPr>
            <a:r>
              <a:rPr lang="en-IE" dirty="0" smtClean="0"/>
              <a:t>Use </a:t>
            </a:r>
            <a:r>
              <a:rPr lang="en-IE" dirty="0"/>
              <a:t>software libraries when possible.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03256" y="188640"/>
            <a:ext cx="4799908" cy="864096"/>
          </a:xfrm>
          <a:prstGeom prst="roundRect">
            <a:avLst/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Simple and Intuitive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2749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2278782" y="3212976"/>
            <a:ext cx="5616623" cy="2060848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2278782" y="1772816"/>
            <a:ext cx="5616623" cy="117951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66814" y="1844824"/>
            <a:ext cx="5328591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MyMethod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Global_var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Global_var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= “Global Variable”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MyMethod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print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Global_var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663158" y="5589240"/>
            <a:ext cx="633670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Global variable</a:t>
            </a:r>
          </a:p>
          <a:p>
            <a:pPr algn="ctr"/>
            <a:r>
              <a:rPr lang="en-IE" sz="2800" dirty="0" smtClean="0"/>
              <a:t>Global variable</a:t>
            </a:r>
            <a:endParaRPr lang="en-IE" sz="2800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/>
          <a:p>
            <a:r>
              <a:rPr lang="en-GB" dirty="0" smtClean="0"/>
              <a:t>Variable Scope</a:t>
            </a:r>
            <a:endParaRPr lang="en-GB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35169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23311" y="1196752"/>
            <a:ext cx="10751795" cy="54006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ounded Rectangle 34"/>
          <p:cNvSpPr/>
          <p:nvPr/>
        </p:nvSpPr>
        <p:spPr>
          <a:xfrm>
            <a:off x="1103302" y="1340768"/>
            <a:ext cx="4799908" cy="86409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End-User Guidelines</a:t>
            </a:r>
            <a:endParaRPr lang="en-IE" sz="2400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5999209" y="1340768"/>
            <a:ext cx="4799908" cy="86409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Developer Guidelines</a:t>
            </a:r>
            <a:endParaRPr lang="en-IE" sz="2400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1103302" y="2276872"/>
            <a:ext cx="4799908" cy="41764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i="1" dirty="0" smtClean="0"/>
              <a:t>Use </a:t>
            </a:r>
            <a:r>
              <a:rPr lang="en-IE" i="1" dirty="0"/>
              <a:t>different modes (pictorial, verbal, tactile) for redundant presentation of essential </a:t>
            </a:r>
            <a:r>
              <a:rPr lang="en-IE" i="1" dirty="0" smtClean="0"/>
              <a:t>information.</a:t>
            </a:r>
          </a:p>
          <a:p>
            <a:pPr marL="342900" indent="-342900">
              <a:buAutoNum type="alphaUcPeriod"/>
            </a:pPr>
            <a:r>
              <a:rPr lang="en-IE" i="1" dirty="0" smtClean="0"/>
              <a:t>Maximize </a:t>
            </a:r>
            <a:r>
              <a:rPr lang="en-IE" i="1" dirty="0"/>
              <a:t>“legibility” of essential </a:t>
            </a:r>
            <a:r>
              <a:rPr lang="en-IE" i="1" dirty="0" smtClean="0"/>
              <a:t>information.</a:t>
            </a:r>
          </a:p>
          <a:p>
            <a:pPr marL="342900" indent="-342900">
              <a:buAutoNum type="alphaUcPeriod"/>
            </a:pPr>
            <a:r>
              <a:rPr lang="en-IE" i="1" dirty="0" smtClean="0"/>
              <a:t>Differentiate </a:t>
            </a:r>
            <a:r>
              <a:rPr lang="en-IE" i="1" dirty="0"/>
              <a:t>elements in ways that can be described (i.e., make it easy to give instructions or directions</a:t>
            </a:r>
            <a:r>
              <a:rPr lang="en-IE" i="1" dirty="0" smtClean="0"/>
              <a:t>).</a:t>
            </a:r>
          </a:p>
          <a:p>
            <a:pPr marL="342900" indent="-342900">
              <a:buAutoNum type="alphaUcPeriod"/>
            </a:pPr>
            <a:r>
              <a:rPr lang="en-IE" i="1" dirty="0" smtClean="0"/>
              <a:t>Provide </a:t>
            </a:r>
            <a:r>
              <a:rPr lang="en-IE" i="1" dirty="0"/>
              <a:t>compatibility with a variety of techniques or devices used by people with sensory limitations.</a:t>
            </a:r>
            <a:endParaRPr lang="en-IE" dirty="0"/>
          </a:p>
        </p:txBody>
      </p:sp>
      <p:sp>
        <p:nvSpPr>
          <p:cNvPr id="40" name="Rounded Rectangle 39"/>
          <p:cNvSpPr/>
          <p:nvPr/>
        </p:nvSpPr>
        <p:spPr>
          <a:xfrm>
            <a:off x="5999209" y="2276872"/>
            <a:ext cx="4799908" cy="4176464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dirty="0" smtClean="0"/>
              <a:t>Comment </a:t>
            </a:r>
            <a:r>
              <a:rPr lang="en-IE" dirty="0"/>
              <a:t>the code prolifically.</a:t>
            </a:r>
          </a:p>
          <a:p>
            <a:pPr marL="342900" indent="-342900">
              <a:buAutoNum type="alphaUcPeriod"/>
            </a:pPr>
            <a:r>
              <a:rPr lang="en-IE" dirty="0" smtClean="0"/>
              <a:t>Use </a:t>
            </a:r>
            <a:r>
              <a:rPr lang="en-IE" dirty="0"/>
              <a:t>clear variable names and module names.</a:t>
            </a:r>
          </a:p>
          <a:p>
            <a:pPr marL="342900" indent="-342900">
              <a:buAutoNum type="alphaUcPeriod"/>
            </a:pPr>
            <a:r>
              <a:rPr lang="en-IE" dirty="0" smtClean="0"/>
              <a:t>Build </a:t>
            </a:r>
            <a:r>
              <a:rPr lang="en-IE" dirty="0"/>
              <a:t>in help features into the code.</a:t>
            </a:r>
          </a:p>
          <a:p>
            <a:pPr marL="342900" indent="-342900">
              <a:buAutoNum type="alphaUcPeriod"/>
            </a:pPr>
            <a:r>
              <a:rPr lang="en-IE" dirty="0" smtClean="0"/>
              <a:t>Provide </a:t>
            </a:r>
            <a:r>
              <a:rPr lang="en-IE" dirty="0"/>
              <a:t>compatibility with a variety of techniques or devices used by people with sensory limitations.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503256" y="188640"/>
            <a:ext cx="4799908" cy="864096"/>
          </a:xfrm>
          <a:prstGeom prst="round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Perceptible Information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3380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3311" y="1196752"/>
            <a:ext cx="10751795" cy="540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ounded Rectangle 34"/>
          <p:cNvSpPr/>
          <p:nvPr/>
        </p:nvSpPr>
        <p:spPr>
          <a:xfrm>
            <a:off x="1103302" y="1340768"/>
            <a:ext cx="4799908" cy="86409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End-User Guidelines</a:t>
            </a:r>
            <a:endParaRPr lang="en-IE" sz="2400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5999209" y="1340768"/>
            <a:ext cx="4799908" cy="864096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Developer Guidelines</a:t>
            </a:r>
            <a:endParaRPr lang="en-IE" sz="2400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1103302" y="2276872"/>
            <a:ext cx="4799908" cy="4176464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sz="2000" i="1" dirty="0" smtClean="0"/>
              <a:t>Arrange </a:t>
            </a:r>
            <a:r>
              <a:rPr lang="en-IE" sz="2000" i="1" dirty="0"/>
              <a:t>elements to minimize hazards and errors: most used elements, most accessible; hazardous elements eliminated, isolated, or shielded </a:t>
            </a:r>
          </a:p>
          <a:p>
            <a:pPr marL="342900" indent="-342900">
              <a:buAutoNum type="alphaUcPeriod"/>
            </a:pPr>
            <a:r>
              <a:rPr lang="en-IE" sz="2000" i="1" dirty="0" smtClean="0"/>
              <a:t>Provide </a:t>
            </a:r>
            <a:r>
              <a:rPr lang="en-IE" sz="2000" i="1" dirty="0"/>
              <a:t>warnings of hazards and errors. </a:t>
            </a:r>
          </a:p>
          <a:p>
            <a:pPr marL="342900" indent="-342900">
              <a:buAutoNum type="alphaUcPeriod"/>
            </a:pPr>
            <a:r>
              <a:rPr lang="en-IE" sz="2000" i="1" dirty="0" smtClean="0"/>
              <a:t>Provide </a:t>
            </a:r>
            <a:r>
              <a:rPr lang="en-IE" sz="2000" i="1" dirty="0"/>
              <a:t>fail safe </a:t>
            </a:r>
            <a:r>
              <a:rPr lang="en-IE" sz="2000" i="1" dirty="0" smtClean="0"/>
              <a:t>features.</a:t>
            </a:r>
          </a:p>
          <a:p>
            <a:pPr marL="342900" indent="-342900">
              <a:buAutoNum type="alphaUcPeriod"/>
            </a:pPr>
            <a:r>
              <a:rPr lang="en-IE" sz="2000" i="1" dirty="0" smtClean="0"/>
              <a:t>Discourage </a:t>
            </a:r>
            <a:r>
              <a:rPr lang="en-IE" sz="2000" i="1" dirty="0"/>
              <a:t>unconscious action in tasks that require vigilance.</a:t>
            </a:r>
            <a:endParaRPr lang="en-IE" sz="2000" dirty="0"/>
          </a:p>
        </p:txBody>
      </p:sp>
      <p:sp>
        <p:nvSpPr>
          <p:cNvPr id="40" name="Rounded Rectangle 39"/>
          <p:cNvSpPr/>
          <p:nvPr/>
        </p:nvSpPr>
        <p:spPr>
          <a:xfrm>
            <a:off x="5999209" y="2276872"/>
            <a:ext cx="4799908" cy="417646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sz="2000" dirty="0" smtClean="0"/>
              <a:t>Develop </a:t>
            </a:r>
            <a:r>
              <a:rPr lang="en-IE" sz="2000" dirty="0"/>
              <a:t>software using the principles of defensive programming.</a:t>
            </a:r>
          </a:p>
          <a:p>
            <a:pPr marL="342900" indent="-342900">
              <a:buAutoNum type="alphaUcPeriod"/>
            </a:pPr>
            <a:r>
              <a:rPr lang="en-IE" sz="2000" dirty="0" smtClean="0"/>
              <a:t>Catch </a:t>
            </a:r>
            <a:r>
              <a:rPr lang="en-IE" sz="2000" dirty="0"/>
              <a:t>errors where possible.</a:t>
            </a:r>
          </a:p>
          <a:p>
            <a:pPr marL="342900" indent="-342900">
              <a:buAutoNum type="alphaUcPeriod"/>
            </a:pPr>
            <a:r>
              <a:rPr lang="en-IE" sz="2000" dirty="0" smtClean="0"/>
              <a:t>Give </a:t>
            </a:r>
            <a:r>
              <a:rPr lang="en-IE" sz="2000" dirty="0"/>
              <a:t>detailed and clear error messages.</a:t>
            </a:r>
          </a:p>
          <a:p>
            <a:pPr marL="342900" indent="-342900">
              <a:buAutoNum type="alphaUcPeriod"/>
            </a:pPr>
            <a:r>
              <a:rPr lang="en-IE" sz="2000" dirty="0" smtClean="0"/>
              <a:t>Avoid </a:t>
            </a:r>
            <a:r>
              <a:rPr lang="en-IE" sz="2000" dirty="0"/>
              <a:t>global variables, and modules that cause side-effects.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503256" y="188640"/>
            <a:ext cx="4799908" cy="86409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/>
              <a:t>Tolerance for Error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2034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23311" y="1196752"/>
            <a:ext cx="10751795" cy="5400600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ounded Rectangle 34"/>
          <p:cNvSpPr/>
          <p:nvPr/>
        </p:nvSpPr>
        <p:spPr>
          <a:xfrm>
            <a:off x="1103302" y="1340768"/>
            <a:ext cx="4799908" cy="864096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End-User Guidelines</a:t>
            </a:r>
            <a:endParaRPr lang="en-IE" sz="2400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5999209" y="1340768"/>
            <a:ext cx="4799908" cy="864096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Developer Guidelines</a:t>
            </a:r>
            <a:endParaRPr lang="en-IE" sz="2400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1103302" y="2276872"/>
            <a:ext cx="4799908" cy="4176464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sz="2400" b="1" dirty="0" smtClean="0"/>
              <a:t>Provide </a:t>
            </a:r>
            <a:r>
              <a:rPr lang="en-IE" sz="2400" b="1" dirty="0"/>
              <a:t>repeated themes in terms of navigation.</a:t>
            </a:r>
          </a:p>
          <a:p>
            <a:pPr marL="342900" indent="-342900">
              <a:buAutoNum type="alphaUcPeriod"/>
            </a:pPr>
            <a:r>
              <a:rPr lang="en-IE" sz="2400" b="1" dirty="0" smtClean="0"/>
              <a:t>Provide </a:t>
            </a:r>
            <a:r>
              <a:rPr lang="en-IE" sz="2400" b="1" dirty="0"/>
              <a:t>repeated themes in terms of functionality.</a:t>
            </a:r>
          </a:p>
          <a:p>
            <a:pPr marL="342900" indent="-342900">
              <a:buAutoNum type="alphaUcPeriod"/>
            </a:pPr>
            <a:r>
              <a:rPr lang="en-IE" sz="2400" b="1" dirty="0" smtClean="0"/>
              <a:t>Provide </a:t>
            </a:r>
            <a:r>
              <a:rPr lang="en-IE" sz="2400" b="1" dirty="0"/>
              <a:t>standard screen formats.</a:t>
            </a:r>
          </a:p>
          <a:p>
            <a:pPr marL="342900" indent="-342900">
              <a:buAutoNum type="alphaUcPeriod"/>
            </a:pPr>
            <a:r>
              <a:rPr lang="en-IE" sz="2400" b="1" dirty="0"/>
              <a:t>P</a:t>
            </a:r>
            <a:r>
              <a:rPr lang="en-IE" sz="2400" b="1" dirty="0" smtClean="0"/>
              <a:t>rovide </a:t>
            </a:r>
            <a:r>
              <a:rPr lang="en-IE" sz="2400" b="1" dirty="0"/>
              <a:t>visual cues.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5999209" y="2276872"/>
            <a:ext cx="4799908" cy="4176464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sz="2400" b="1" dirty="0" smtClean="0"/>
              <a:t>Use </a:t>
            </a:r>
            <a:r>
              <a:rPr lang="en-IE" sz="2400" b="1" dirty="0"/>
              <a:t>software design patterns.</a:t>
            </a:r>
          </a:p>
          <a:p>
            <a:pPr marL="342900" indent="-342900">
              <a:buAutoNum type="alphaUcPeriod"/>
            </a:pPr>
            <a:r>
              <a:rPr lang="en-IE" sz="2400" b="1" dirty="0" smtClean="0"/>
              <a:t>Use </a:t>
            </a:r>
            <a:r>
              <a:rPr lang="en-IE" sz="2400" b="1" dirty="0"/>
              <a:t>the same coding approaches.</a:t>
            </a:r>
          </a:p>
          <a:p>
            <a:pPr marL="342900" indent="-342900">
              <a:buAutoNum type="alphaUcPeriod"/>
            </a:pPr>
            <a:r>
              <a:rPr lang="en-IE" sz="2400" b="1" dirty="0" smtClean="0"/>
              <a:t>Use </a:t>
            </a:r>
            <a:r>
              <a:rPr lang="en-IE" sz="2400" b="1" dirty="0"/>
              <a:t>the same naming standards for variables and modules.</a:t>
            </a:r>
          </a:p>
          <a:p>
            <a:pPr marL="342900" indent="-342900">
              <a:buAutoNum type="alphaUcPeriod"/>
            </a:pPr>
            <a:r>
              <a:rPr lang="en-IE" sz="2400" b="1" dirty="0" smtClean="0"/>
              <a:t>Use </a:t>
            </a:r>
            <a:r>
              <a:rPr lang="en-IE" sz="2400" b="1" dirty="0"/>
              <a:t>standard library functions.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03256" y="188640"/>
            <a:ext cx="4799908" cy="864096"/>
          </a:xfrm>
          <a:prstGeom prst="roundRect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Use of Patterns</a:t>
            </a:r>
            <a:endParaRPr lang="en-IE" sz="2400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2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623311" y="1196752"/>
            <a:ext cx="10751795" cy="5400600"/>
          </a:xfrm>
          <a:prstGeom prst="rect">
            <a:avLst/>
          </a:prstGeom>
          <a:solidFill>
            <a:srgbClr val="FF33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5" name="Rounded Rectangle 34"/>
          <p:cNvSpPr/>
          <p:nvPr/>
        </p:nvSpPr>
        <p:spPr>
          <a:xfrm>
            <a:off x="1103302" y="1340768"/>
            <a:ext cx="4799908" cy="864096"/>
          </a:xfrm>
          <a:prstGeom prst="round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End-User Guidelines</a:t>
            </a:r>
            <a:endParaRPr lang="en-IE" sz="2400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5999209" y="1340768"/>
            <a:ext cx="4799908" cy="864096"/>
          </a:xfrm>
          <a:prstGeom prst="round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b="1" dirty="0" smtClean="0"/>
              <a:t>Developer Guidelines</a:t>
            </a:r>
            <a:endParaRPr lang="en-IE" sz="2400" b="1" dirty="0"/>
          </a:p>
        </p:txBody>
      </p:sp>
      <p:sp>
        <p:nvSpPr>
          <p:cNvPr id="39" name="Rounded Rectangle 38"/>
          <p:cNvSpPr/>
          <p:nvPr/>
        </p:nvSpPr>
        <p:spPr>
          <a:xfrm>
            <a:off x="1103302" y="2276872"/>
            <a:ext cx="4799908" cy="4176464"/>
          </a:xfrm>
          <a:prstGeom prst="round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sz="2400" b="1" dirty="0" smtClean="0"/>
              <a:t>Understand </a:t>
            </a:r>
            <a:r>
              <a:rPr lang="en-IE" sz="2400" b="1" dirty="0"/>
              <a:t>the users’ needs.</a:t>
            </a:r>
          </a:p>
          <a:p>
            <a:pPr marL="342900" indent="-342900">
              <a:buAutoNum type="alphaUcPeriod"/>
            </a:pPr>
            <a:r>
              <a:rPr lang="en-IE" sz="2400" b="1" dirty="0" smtClean="0"/>
              <a:t>Consider </a:t>
            </a:r>
            <a:r>
              <a:rPr lang="en-IE" sz="2400" b="1" dirty="0"/>
              <a:t>the use of personas.</a:t>
            </a:r>
          </a:p>
          <a:p>
            <a:pPr marL="342900" indent="-342900">
              <a:buAutoNum type="alphaUcPeriod"/>
            </a:pPr>
            <a:r>
              <a:rPr lang="en-IE" sz="2400" b="1" dirty="0" smtClean="0"/>
              <a:t>Speak </a:t>
            </a:r>
            <a:r>
              <a:rPr lang="en-IE" sz="2400" b="1" dirty="0"/>
              <a:t>the End-users’ language.</a:t>
            </a:r>
          </a:p>
          <a:p>
            <a:pPr marL="342900" indent="-342900">
              <a:buAutoNum type="alphaUcPeriod"/>
            </a:pPr>
            <a:r>
              <a:rPr lang="en-IE" sz="2400" b="1" dirty="0" smtClean="0"/>
              <a:t>Provide </a:t>
            </a:r>
            <a:r>
              <a:rPr lang="en-IE" sz="2400" b="1" dirty="0"/>
              <a:t>help features.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5999209" y="2276872"/>
            <a:ext cx="4799908" cy="4176464"/>
          </a:xfrm>
          <a:prstGeom prst="round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lphaUcPeriod"/>
            </a:pPr>
            <a:r>
              <a:rPr lang="en-IE" sz="2400" b="1" dirty="0" smtClean="0"/>
              <a:t>Develop </a:t>
            </a:r>
            <a:r>
              <a:rPr lang="en-IE" sz="2400" b="1" dirty="0"/>
              <a:t>modular code to help the developers</a:t>
            </a:r>
          </a:p>
          <a:p>
            <a:pPr marL="342900" indent="-342900">
              <a:buAutoNum type="alphaUcPeriod"/>
            </a:pPr>
            <a:r>
              <a:rPr lang="en-IE" sz="2400" b="1" dirty="0" smtClean="0"/>
              <a:t>Develop </a:t>
            </a:r>
            <a:r>
              <a:rPr lang="en-IE" sz="2400" b="1" dirty="0"/>
              <a:t>easily extensible code.</a:t>
            </a:r>
          </a:p>
          <a:p>
            <a:pPr marL="342900" indent="-342900">
              <a:buAutoNum type="alphaUcPeriod"/>
            </a:pPr>
            <a:r>
              <a:rPr lang="en-IE" sz="2400" b="1" dirty="0" smtClean="0"/>
              <a:t>Adhere </a:t>
            </a:r>
            <a:r>
              <a:rPr lang="en-IE" sz="2400" b="1" dirty="0"/>
              <a:t>to coding standards</a:t>
            </a:r>
          </a:p>
          <a:p>
            <a:pPr marL="342900" indent="-342900">
              <a:buAutoNum type="alphaUcPeriod"/>
            </a:pPr>
            <a:r>
              <a:rPr lang="en-IE" sz="2400" b="1" dirty="0" smtClean="0"/>
              <a:t>Comment </a:t>
            </a:r>
            <a:r>
              <a:rPr lang="en-IE" sz="2400" b="1" dirty="0"/>
              <a:t>complex elements of the code, and refer to design documents.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599254" y="188640"/>
            <a:ext cx="4799908" cy="864096"/>
          </a:xfrm>
          <a:prstGeom prst="roundRect">
            <a:avLst/>
          </a:prstGeom>
          <a:solidFill>
            <a:srgbClr val="FF33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400" dirty="0" smtClean="0"/>
              <a:t>Consideration for Users</a:t>
            </a:r>
            <a:endParaRPr lang="en-IE" sz="240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8438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 smtClean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 dirty="0">
                <a:latin typeface="+mj-lt"/>
              </a:rPr>
              <a:t> </a:t>
            </a:r>
          </a:p>
          <a:p>
            <a:endParaRPr lang="en-GB" altLang="en-US" dirty="0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856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5474" y="-27384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6" name="Rounded Rectangle 5"/>
          <p:cNvSpPr/>
          <p:nvPr/>
        </p:nvSpPr>
        <p:spPr>
          <a:xfrm>
            <a:off x="2278782" y="3600400"/>
            <a:ext cx="5616623" cy="1916832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Rounded Rectangle 7"/>
          <p:cNvSpPr/>
          <p:nvPr/>
        </p:nvSpPr>
        <p:spPr>
          <a:xfrm>
            <a:off x="2278782" y="1772816"/>
            <a:ext cx="5616623" cy="1628800"/>
          </a:xfrm>
          <a:prstGeom prst="round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2566814" y="1844824"/>
            <a:ext cx="5328591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MODULE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MyMethod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():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Global_var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= “Local copy”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print </a:t>
            </a:r>
            <a:r>
              <a:rPr lang="en-IE" sz="1800" dirty="0" err="1">
                <a:latin typeface="Courier New" pitchFamily="49" charset="0"/>
                <a:cs typeface="Courier New" pitchFamily="49" charset="0"/>
              </a:rPr>
              <a:t>Global_var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PROGRAM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CheckPrime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Global_var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= “Global Variable”</a:t>
            </a:r>
          </a:p>
          <a:p>
            <a:pPr>
              <a:buFont typeface="Arial" pitchFamily="34" charset="0"/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MyMethod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>
              <a:buNone/>
            </a:pPr>
            <a:r>
              <a:rPr lang="en-IE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   print </a:t>
            </a:r>
            <a:r>
              <a:rPr lang="en-IE" sz="1800" dirty="0" err="1" smtClean="0">
                <a:latin typeface="Courier New" pitchFamily="49" charset="0"/>
                <a:cs typeface="Courier New" pitchFamily="49" charset="0"/>
              </a:rPr>
              <a:t>Global_var</a:t>
            </a:r>
            <a:r>
              <a:rPr lang="en-IE" sz="1800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Font typeface="Arial" pitchFamily="34" charset="0"/>
              <a:buNone/>
            </a:pPr>
            <a:r>
              <a:rPr lang="en-IE" sz="1800" b="1" dirty="0" smtClean="0">
                <a:latin typeface="Courier New" pitchFamily="49" charset="0"/>
                <a:cs typeface="Courier New" pitchFamily="49" charset="0"/>
              </a:rPr>
              <a:t>END.</a:t>
            </a:r>
          </a:p>
          <a:p>
            <a:pPr>
              <a:buFont typeface="Arial" pitchFamily="34" charset="0"/>
              <a:buNone/>
            </a:pPr>
            <a:endParaRPr lang="en-IE" sz="1800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663158" y="5589240"/>
            <a:ext cx="6336704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2800" dirty="0" smtClean="0"/>
              <a:t>Local copy</a:t>
            </a:r>
          </a:p>
          <a:p>
            <a:pPr algn="ctr"/>
            <a:r>
              <a:rPr lang="en-IE" sz="2800" dirty="0" smtClean="0"/>
              <a:t>Global variable</a:t>
            </a:r>
            <a:endParaRPr lang="en-IE" sz="2800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521" y="274638"/>
            <a:ext cx="10971372" cy="1143000"/>
          </a:xfrm>
        </p:spPr>
        <p:txBody>
          <a:bodyPr/>
          <a:lstStyle/>
          <a:p>
            <a:r>
              <a:rPr lang="en-GB" dirty="0" smtClean="0"/>
              <a:t>Variable Scope</a:t>
            </a:r>
            <a:endParaRPr lang="en-GB" alt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2584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3367</Words>
  <Application>Microsoft Office PowerPoint</Application>
  <PresentationFormat>Custom</PresentationFormat>
  <Paragraphs>861</Paragraphs>
  <Slides>84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84</vt:i4>
      </vt:variant>
    </vt:vector>
  </HeadingPairs>
  <TitlesOfParts>
    <vt:vector size="85" baseType="lpstr">
      <vt:lpstr>Office Theme</vt:lpstr>
      <vt:lpstr>PseudoCode: Revision</vt:lpstr>
      <vt:lpstr>Parameter Passing, Scope, Local and Global Variables</vt:lpstr>
      <vt:lpstr>Return Values</vt:lpstr>
      <vt:lpstr>Parameter Passing</vt:lpstr>
      <vt:lpstr>Variable Scope</vt:lpstr>
      <vt:lpstr>Variable Scope</vt:lpstr>
      <vt:lpstr>Variable Scope</vt:lpstr>
      <vt:lpstr>Variable Scope</vt:lpstr>
      <vt:lpstr>Variable Scope</vt:lpstr>
      <vt:lpstr>Stacks: Implemented using Arrays</vt:lpstr>
      <vt:lpstr>Stacks</vt:lpstr>
      <vt:lpstr>Stacks</vt:lpstr>
      <vt:lpstr>Stacks</vt:lpstr>
      <vt:lpstr>Stacks</vt:lpstr>
      <vt:lpstr>Stacks</vt:lpstr>
      <vt:lpstr>Stacks</vt:lpstr>
      <vt:lpstr>Queues: Implemented using Arrays</vt:lpstr>
      <vt:lpstr>Queues</vt:lpstr>
      <vt:lpstr>Queues</vt:lpstr>
      <vt:lpstr>Queues</vt:lpstr>
      <vt:lpstr>Queues</vt:lpstr>
      <vt:lpstr>Queues</vt:lpstr>
      <vt:lpstr>Circular Queues: Implemented using Arrays</vt:lpstr>
      <vt:lpstr>Circular Queues</vt:lpstr>
      <vt:lpstr>Circular Queues</vt:lpstr>
      <vt:lpstr>Circular Queues</vt:lpstr>
      <vt:lpstr>Circular Queues</vt:lpstr>
      <vt:lpstr>Linked Lists</vt:lpstr>
      <vt:lpstr>Linked Lists</vt:lpstr>
      <vt:lpstr>Linked Lists</vt:lpstr>
      <vt:lpstr>Linked Lists</vt:lpstr>
      <vt:lpstr>Linked Lists</vt:lpstr>
      <vt:lpstr>Linked Lists</vt:lpstr>
      <vt:lpstr>Linked Lists</vt:lpstr>
      <vt:lpstr>Recursion</vt:lpstr>
      <vt:lpstr>Recursion: Factorial</vt:lpstr>
      <vt:lpstr>Recursion: Fibonacci</vt:lpstr>
      <vt:lpstr>Recursion: Decimal to Binary Conversion</vt:lpstr>
      <vt:lpstr>Linked Lists: Recursive Count</vt:lpstr>
      <vt:lpstr>Linked Lists: Recursive Print</vt:lpstr>
      <vt:lpstr>Linked Lists: Find a node</vt:lpstr>
      <vt:lpstr>Linked Lists: Insert a node</vt:lpstr>
      <vt:lpstr>Linked Lists: Delete a node</vt:lpstr>
      <vt:lpstr>Stacks: Implemented using Linked Lists</vt:lpstr>
      <vt:lpstr>Stacks</vt:lpstr>
      <vt:lpstr>Stacks</vt:lpstr>
      <vt:lpstr>Stacks</vt:lpstr>
      <vt:lpstr>Stacks</vt:lpstr>
      <vt:lpstr>Stacks</vt:lpstr>
      <vt:lpstr>Stacks</vt:lpstr>
      <vt:lpstr>Queues: Implemented using Linked Lists</vt:lpstr>
      <vt:lpstr>Queues</vt:lpstr>
      <vt:lpstr>Queues</vt:lpstr>
      <vt:lpstr>Queues</vt:lpstr>
      <vt:lpstr>Queues</vt:lpstr>
      <vt:lpstr>Queues</vt:lpstr>
      <vt:lpstr>Queues</vt:lpstr>
      <vt:lpstr>Advanced Algorithms:  Sorting</vt:lpstr>
      <vt:lpstr>Insertion Sort</vt:lpstr>
      <vt:lpstr>Shell Sort</vt:lpstr>
      <vt:lpstr>Shell Sort</vt:lpstr>
      <vt:lpstr>Merge Sort</vt:lpstr>
      <vt:lpstr>Merge Sort</vt:lpstr>
      <vt:lpstr>Merge Sort</vt:lpstr>
      <vt:lpstr>Merge Sort</vt:lpstr>
      <vt:lpstr>QuickSort</vt:lpstr>
      <vt:lpstr>QuickSort</vt:lpstr>
      <vt:lpstr>QuickSort</vt:lpstr>
      <vt:lpstr>Software Testing</vt:lpstr>
      <vt:lpstr>Box Approach</vt:lpstr>
      <vt:lpstr>Black Box Testing</vt:lpstr>
      <vt:lpstr>White Box Testing</vt:lpstr>
      <vt:lpstr>Grey Box Testing</vt:lpstr>
      <vt:lpstr>Universal Design  In Computer Science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etc.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DIT</cp:lastModifiedBy>
  <cp:revision>59</cp:revision>
  <dcterms:created xsi:type="dcterms:W3CDTF">2011-11-22T13:33:19Z</dcterms:created>
  <dcterms:modified xsi:type="dcterms:W3CDTF">2016-04-27T17:17:47Z</dcterms:modified>
</cp:coreProperties>
</file>