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7"/>
  </p:notesMasterIdLst>
  <p:sldIdLst>
    <p:sldId id="256" r:id="rId2"/>
    <p:sldId id="1098" r:id="rId3"/>
    <p:sldId id="1083" r:id="rId4"/>
    <p:sldId id="1086" r:id="rId5"/>
    <p:sldId id="1087" r:id="rId6"/>
    <p:sldId id="1097" r:id="rId7"/>
    <p:sldId id="1079" r:id="rId8"/>
    <p:sldId id="1089" r:id="rId9"/>
    <p:sldId id="1091" r:id="rId10"/>
    <p:sldId id="1099" r:id="rId11"/>
    <p:sldId id="1100" r:id="rId12"/>
    <p:sldId id="1101" r:id="rId13"/>
    <p:sldId id="1102" r:id="rId14"/>
    <p:sldId id="1103" r:id="rId15"/>
    <p:sldId id="1105" r:id="rId16"/>
    <p:sldId id="1106" r:id="rId17"/>
    <p:sldId id="1107" r:id="rId18"/>
    <p:sldId id="1108" r:id="rId19"/>
    <p:sldId id="1109" r:id="rId20"/>
    <p:sldId id="1110" r:id="rId21"/>
    <p:sldId id="1111" r:id="rId22"/>
    <p:sldId id="1112" r:id="rId23"/>
    <p:sldId id="1113" r:id="rId24"/>
    <p:sldId id="1114" r:id="rId25"/>
    <p:sldId id="1115" r:id="rId26"/>
    <p:sldId id="1116" r:id="rId27"/>
    <p:sldId id="1117" r:id="rId28"/>
    <p:sldId id="1118" r:id="rId29"/>
    <p:sldId id="1119" r:id="rId30"/>
    <p:sldId id="1120" r:id="rId31"/>
    <p:sldId id="1121" r:id="rId32"/>
    <p:sldId id="1123" r:id="rId33"/>
    <p:sldId id="1124" r:id="rId34"/>
    <p:sldId id="1125" r:id="rId35"/>
    <p:sldId id="1126" r:id="rId36"/>
    <p:sldId id="1127" r:id="rId37"/>
    <p:sldId id="1128" r:id="rId38"/>
    <p:sldId id="1129" r:id="rId39"/>
    <p:sldId id="1130" r:id="rId40"/>
    <p:sldId id="1132" r:id="rId41"/>
    <p:sldId id="1134" r:id="rId42"/>
    <p:sldId id="1136" r:id="rId43"/>
    <p:sldId id="1138" r:id="rId44"/>
    <p:sldId id="1139" r:id="rId45"/>
    <p:sldId id="1140" r:id="rId46"/>
    <p:sldId id="1141" r:id="rId47"/>
    <p:sldId id="1142" r:id="rId48"/>
    <p:sldId id="1147" r:id="rId49"/>
    <p:sldId id="1149" r:id="rId50"/>
    <p:sldId id="1151" r:id="rId51"/>
    <p:sldId id="1152" r:id="rId52"/>
    <p:sldId id="1154" r:id="rId53"/>
    <p:sldId id="1153" r:id="rId54"/>
    <p:sldId id="1155" r:id="rId55"/>
    <p:sldId id="1160" r:id="rId56"/>
    <p:sldId id="1162" r:id="rId57"/>
    <p:sldId id="1164" r:id="rId58"/>
    <p:sldId id="1165" r:id="rId59"/>
    <p:sldId id="1166" r:id="rId60"/>
    <p:sldId id="1167" r:id="rId61"/>
    <p:sldId id="1168" r:id="rId62"/>
    <p:sldId id="1169" r:id="rId63"/>
    <p:sldId id="1170" r:id="rId64"/>
    <p:sldId id="1171" r:id="rId65"/>
    <p:sldId id="1172" r:id="rId66"/>
    <p:sldId id="1173" r:id="rId67"/>
    <p:sldId id="1174" r:id="rId68"/>
    <p:sldId id="1175" r:id="rId69"/>
    <p:sldId id="1176" r:id="rId70"/>
    <p:sldId id="1181" r:id="rId71"/>
    <p:sldId id="1182" r:id="rId72"/>
    <p:sldId id="1183" r:id="rId73"/>
    <p:sldId id="1184" r:id="rId74"/>
    <p:sldId id="1185" r:id="rId75"/>
    <p:sldId id="1186" r:id="rId76"/>
    <p:sldId id="1187" r:id="rId77"/>
    <p:sldId id="1188" r:id="rId78"/>
    <p:sldId id="1189" r:id="rId79"/>
    <p:sldId id="1190" r:id="rId80"/>
    <p:sldId id="1191" r:id="rId81"/>
    <p:sldId id="1192" r:id="rId82"/>
    <p:sldId id="1193" r:id="rId83"/>
    <p:sldId id="1194" r:id="rId84"/>
    <p:sldId id="361" r:id="rId85"/>
    <p:sldId id="1000" r:id="rId86"/>
  </p:sldIdLst>
  <p:sldSz cx="12190413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CCFFCC"/>
    <a:srgbClr val="99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6" d="100"/>
          <a:sy n="56" d="100"/>
        </p:scale>
        <p:origin x="976" y="4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viewProps" Target="viewProps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90" Type="http://schemas.openxmlformats.org/officeDocument/2006/relationships/theme" Target="theme/theme1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presProps" Target="presProps.xml"/><Relationship Id="rId9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notesMaster" Target="notesMasters/notesMaster1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ABD7CF-CE8D-43B1-B884-D59884E078C3}" type="datetimeFigureOut">
              <a:rPr lang="en-IE" smtClean="0"/>
              <a:t>03/04/2025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BC2457-0B7C-48B9-BDD1-92A4A044B45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6954618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1</a:t>
            </a:fld>
            <a:endParaRPr lang="en-IE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23</a:t>
            </a:fld>
            <a:endParaRPr lang="en-IE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28</a:t>
            </a:fld>
            <a:endParaRPr lang="en-IE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35</a:t>
            </a:fld>
            <a:endParaRPr lang="en-IE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36</a:t>
            </a:fld>
            <a:endParaRPr lang="en-IE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37</a:t>
            </a:fld>
            <a:endParaRPr lang="en-IE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38</a:t>
            </a:fld>
            <a:endParaRPr lang="en-IE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44</a:t>
            </a:fld>
            <a:endParaRPr lang="en-IE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51</a:t>
            </a:fld>
            <a:endParaRPr lang="en-IE"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58</a:t>
            </a:fld>
            <a:endParaRPr lang="en-IE" dirty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59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2792557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2</a:t>
            </a:fld>
            <a:endParaRPr lang="en-IE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60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27925578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61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27925578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62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27925578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63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27925578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64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27925578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65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27925578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66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27925578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67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279255785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68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2792557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3</a:t>
            </a:fld>
            <a:endParaRPr lang="en-I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5</a:t>
            </a:fld>
            <a:endParaRPr lang="en-I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7</a:t>
            </a:fld>
            <a:endParaRPr lang="en-IE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8</a:t>
            </a:fld>
            <a:endParaRPr lang="en-IE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9</a:t>
            </a:fld>
            <a:endParaRPr lang="en-IE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10</a:t>
            </a:fld>
            <a:endParaRPr lang="en-IE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17</a:t>
            </a:fld>
            <a:endParaRPr lang="en-IE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281" y="2130426"/>
            <a:ext cx="10361851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562" y="3886200"/>
            <a:ext cx="8533289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03/04/2025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03/04/2025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8049" y="274639"/>
            <a:ext cx="2742843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21" y="274639"/>
            <a:ext cx="8025355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03/04/2025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03/04/2025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2959" y="4406901"/>
            <a:ext cx="1036185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2959" y="2906713"/>
            <a:ext cx="1036185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03/04/2025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521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6793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03/04/2025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21" y="1535113"/>
            <a:ext cx="538621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21" y="2174875"/>
            <a:ext cx="538621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2561" y="1535113"/>
            <a:ext cx="538833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2561" y="2174875"/>
            <a:ext cx="538833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03/04/2025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03/04/2025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03/04/2025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21" y="273050"/>
            <a:ext cx="4010562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113" y="273051"/>
            <a:ext cx="681477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21" y="1435101"/>
            <a:ext cx="4010562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03/04/2025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406" y="4800600"/>
            <a:ext cx="7314248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406" y="612775"/>
            <a:ext cx="7314248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406" y="5367338"/>
            <a:ext cx="7314248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03/04/2025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21" y="1600201"/>
            <a:ext cx="1097137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521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9B0FEE-2562-4ECA-8249-9192E51E4D92}" type="datetimeFigureOut">
              <a:rPr lang="en-IE" smtClean="0"/>
              <a:pPr/>
              <a:t>03/04/2025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058" y="6356351"/>
            <a:ext cx="386029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6463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IE" sz="5400" dirty="0" err="1"/>
              <a:t>PseudoCode</a:t>
            </a:r>
            <a:r>
              <a:rPr lang="en-IE" sz="5400" dirty="0"/>
              <a:t>: Revision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dirty="0"/>
              <a:t>Damian Gordon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8631798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IE" sz="6600" dirty="0"/>
              <a:t>Stacks:</a:t>
            </a:r>
            <a:br>
              <a:rPr lang="en-IE" sz="6600" dirty="0"/>
            </a:br>
            <a:r>
              <a:rPr lang="en-IE" sz="6600" dirty="0"/>
              <a:t>Implemented using Arrays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4004477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Stacks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/>
              <a:t>We will implement a stack as an array called 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Stack</a:t>
            </a:r>
            <a:r>
              <a:rPr lang="en-IE" dirty="0"/>
              <a:t>.</a:t>
            </a:r>
          </a:p>
          <a:p>
            <a:endParaRPr lang="en-IE" dirty="0"/>
          </a:p>
        </p:txBody>
      </p:sp>
      <p:sp>
        <p:nvSpPr>
          <p:cNvPr id="11" name="Rectangle 10"/>
          <p:cNvSpPr/>
          <p:nvPr/>
        </p:nvSpPr>
        <p:spPr>
          <a:xfrm>
            <a:off x="3718942" y="4293096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31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439022" y="4293096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41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159102" y="4293096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59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879182" y="4293096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26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6599262" y="4293096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53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7319342" y="4293096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59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8039422" y="4293096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718942" y="4293096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439022" y="4293096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159102" y="4293096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5879182" y="4293096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6599262" y="4293096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7319342" y="4293096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8039422" y="4293096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046055" y="4459759"/>
            <a:ext cx="1426289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b="1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Stack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8020994" y="5949280"/>
            <a:ext cx="1938543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err="1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MaxSize</a:t>
            </a:r>
            <a:endParaRPr lang="en-US" sz="4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6" name="Up Arrow 5"/>
          <p:cNvSpPr/>
          <p:nvPr/>
        </p:nvSpPr>
        <p:spPr>
          <a:xfrm>
            <a:off x="8471470" y="5445224"/>
            <a:ext cx="504056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9" name="Rectangle 28"/>
          <p:cNvSpPr/>
          <p:nvPr/>
        </p:nvSpPr>
        <p:spPr>
          <a:xfrm>
            <a:off x="6527254" y="2793122"/>
            <a:ext cx="207499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err="1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StackTop</a:t>
            </a:r>
            <a:endParaRPr lang="en-US" sz="4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7" name="Down Arrow 6"/>
          <p:cNvSpPr/>
          <p:nvPr/>
        </p:nvSpPr>
        <p:spPr>
          <a:xfrm>
            <a:off x="7306102" y="3429000"/>
            <a:ext cx="576064" cy="72008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6" name="Rectangle 25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4044544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62558" y="1340768"/>
            <a:ext cx="10729192" cy="2952328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521" y="1412777"/>
            <a:ext cx="10971372" cy="2880320"/>
          </a:xfrm>
        </p:spPr>
        <p:txBody>
          <a:bodyPr>
            <a:noAutofit/>
          </a:bodyPr>
          <a:lstStyle/>
          <a:p>
            <a:pPr marL="57150" indent="0">
              <a:buNone/>
            </a:pPr>
            <a:r>
              <a:rPr lang="en-IE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PROGRAM </a:t>
            </a:r>
            <a:r>
              <a:rPr lang="en-IE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ImplementStack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57150" indent="0">
              <a:buNone/>
            </a:pPr>
            <a:r>
              <a:rPr lang="en-IE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Integer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Stack[7] &lt;- {31,41,59,26,53,59,67};</a:t>
            </a:r>
            <a:endParaRPr lang="en-IE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57250" lvl="2" indent="0">
              <a:buNone/>
            </a:pPr>
            <a:r>
              <a:rPr lang="en-IE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Integer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MaxSize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&lt;- 7;</a:t>
            </a:r>
            <a:endParaRPr lang="en-IE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57250" lvl="2" indent="0">
              <a:buNone/>
            </a:pPr>
            <a:r>
              <a:rPr lang="en-IE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Integer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StackTop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&lt;- 6;</a:t>
            </a:r>
          </a:p>
          <a:p>
            <a:pPr marL="0" lvl="2" indent="0">
              <a:buNone/>
            </a:pPr>
            <a:r>
              <a:rPr lang="en-IE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END.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Stacks</a:t>
            </a:r>
            <a:endParaRPr lang="en-IE" dirty="0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1290161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Stacks</a:t>
            </a:r>
            <a:endParaRPr lang="en-IE" dirty="0"/>
          </a:p>
        </p:txBody>
      </p:sp>
      <p:sp>
        <p:nvSpPr>
          <p:cNvPr id="6" name="Rounded Rectangle 5"/>
          <p:cNvSpPr/>
          <p:nvPr/>
        </p:nvSpPr>
        <p:spPr>
          <a:xfrm>
            <a:off x="262558" y="1124744"/>
            <a:ext cx="10729192" cy="2088232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" name="Content Placeholder 4"/>
          <p:cNvSpPr>
            <a:spLocks noGrp="1"/>
          </p:cNvSpPr>
          <p:nvPr>
            <p:ph idx="1"/>
          </p:nvPr>
        </p:nvSpPr>
        <p:spPr>
          <a:xfrm>
            <a:off x="609521" y="1412777"/>
            <a:ext cx="10971372" cy="2016224"/>
          </a:xfrm>
        </p:spPr>
        <p:txBody>
          <a:bodyPr>
            <a:noAutofit/>
          </a:bodyPr>
          <a:lstStyle/>
          <a:p>
            <a:pPr marL="57150" indent="0">
              <a:buNone/>
            </a:pPr>
            <a:r>
              <a:rPr lang="en-IE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MODULE </a:t>
            </a:r>
            <a:r>
              <a:rPr lang="en-IE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IsFull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():</a:t>
            </a:r>
          </a:p>
          <a:p>
            <a:pPr marL="857250" lvl="2" indent="0">
              <a:buNone/>
            </a:pPr>
            <a:r>
              <a:rPr lang="en-IE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StackTop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+ 1 = </a:t>
            </a:r>
            <a:r>
              <a:rPr lang="en-IE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MaxSize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lvl="2" indent="0">
              <a:buNone/>
            </a:pPr>
            <a:r>
              <a:rPr lang="en-IE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END.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262558" y="3717032"/>
            <a:ext cx="10729192" cy="2088232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9" name="Content Placeholder 4"/>
          <p:cNvSpPr txBox="1">
            <a:spLocks/>
          </p:cNvSpPr>
          <p:nvPr/>
        </p:nvSpPr>
        <p:spPr>
          <a:xfrm>
            <a:off x="609521" y="4005064"/>
            <a:ext cx="10971372" cy="1800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7150" indent="0">
              <a:buFont typeface="Arial" pitchFamily="34" charset="0"/>
              <a:buNone/>
            </a:pPr>
            <a:r>
              <a:rPr lang="en-IE" sz="2800" b="1">
                <a:latin typeface="Courier New" panose="02070309020205020404" pitchFamily="49" charset="0"/>
                <a:cs typeface="Courier New" panose="02070309020205020404" pitchFamily="49" charset="0"/>
              </a:rPr>
              <a:t>MODULE </a:t>
            </a:r>
            <a:r>
              <a:rPr lang="en-IE" sz="2800">
                <a:latin typeface="Courier New" panose="02070309020205020404" pitchFamily="49" charset="0"/>
                <a:cs typeface="Courier New" panose="02070309020205020404" pitchFamily="49" charset="0"/>
              </a:rPr>
              <a:t>IsEmpty():</a:t>
            </a:r>
          </a:p>
          <a:p>
            <a:pPr marL="857250" lvl="2" indent="0">
              <a:buFont typeface="Arial" pitchFamily="34" charset="0"/>
              <a:buNone/>
            </a:pPr>
            <a:r>
              <a:rPr lang="en-IE" sz="2800" b="1"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IE" sz="2800">
                <a:latin typeface="Courier New" panose="02070309020205020404" pitchFamily="49" charset="0"/>
                <a:cs typeface="Courier New" panose="02070309020205020404" pitchFamily="49" charset="0"/>
              </a:rPr>
              <a:t> StackTop = -1;</a:t>
            </a:r>
          </a:p>
          <a:p>
            <a:pPr marL="0" lvl="2" indent="0">
              <a:buFont typeface="Arial" pitchFamily="34" charset="0"/>
              <a:buNone/>
            </a:pPr>
            <a:r>
              <a:rPr lang="en-IE" sz="2800" b="1">
                <a:latin typeface="Courier New" panose="02070309020205020404" pitchFamily="49" charset="0"/>
                <a:cs typeface="Courier New" panose="02070309020205020404" pitchFamily="49" charset="0"/>
              </a:rPr>
              <a:t>END.</a:t>
            </a:r>
            <a:endParaRPr lang="en-IE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6113435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Stacks</a:t>
            </a:r>
            <a:endParaRPr lang="en-IE" dirty="0"/>
          </a:p>
        </p:txBody>
      </p:sp>
      <p:sp>
        <p:nvSpPr>
          <p:cNvPr id="10" name="Rounded Rectangle 9"/>
          <p:cNvSpPr/>
          <p:nvPr/>
        </p:nvSpPr>
        <p:spPr>
          <a:xfrm>
            <a:off x="262558" y="1412776"/>
            <a:ext cx="10729192" cy="4536504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1" name="Content Placeholder 4"/>
          <p:cNvSpPr>
            <a:spLocks noGrp="1"/>
          </p:cNvSpPr>
          <p:nvPr>
            <p:ph idx="1"/>
          </p:nvPr>
        </p:nvSpPr>
        <p:spPr>
          <a:xfrm>
            <a:off x="609521" y="1412776"/>
            <a:ext cx="10971372" cy="4525963"/>
          </a:xfrm>
        </p:spPr>
        <p:txBody>
          <a:bodyPr>
            <a:noAutofit/>
          </a:bodyPr>
          <a:lstStyle/>
          <a:p>
            <a:pPr marL="57150" indent="0">
              <a:buNone/>
            </a:pPr>
            <a:r>
              <a:rPr lang="en-IE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MODULE 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Push(N):</a:t>
            </a:r>
          </a:p>
          <a:p>
            <a:pPr marL="857250" lvl="2" indent="0">
              <a:buNone/>
            </a:pPr>
            <a:r>
              <a:rPr lang="en-IE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IsFull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() = True</a:t>
            </a:r>
          </a:p>
          <a:p>
            <a:pPr marL="857250" lvl="2" indent="0">
              <a:buNone/>
            </a:pP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THEN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Print “Stack is Full”;</a:t>
            </a:r>
          </a:p>
          <a:p>
            <a:pPr marL="857250" lvl="2" indent="0">
              <a:buNone/>
            </a:pP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ELSE </a:t>
            </a:r>
            <a:r>
              <a:rPr lang="en-IE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StackTop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&lt;- </a:t>
            </a:r>
            <a:r>
              <a:rPr lang="en-IE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StackTop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+ 1;</a:t>
            </a:r>
            <a:endParaRPr lang="en-IE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57250" lvl="2" indent="0">
              <a:buNone/>
            </a:pPr>
            <a:r>
              <a:rPr lang="en-IE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Stack[</a:t>
            </a:r>
            <a:r>
              <a:rPr lang="en-IE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StackTop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] &lt;- </a:t>
            </a:r>
            <a:r>
              <a:rPr lang="en-IE" sz="2800">
                <a:latin typeface="Courier New" panose="02070309020205020404" pitchFamily="49" charset="0"/>
                <a:cs typeface="Courier New" panose="02070309020205020404" pitchFamily="49" charset="0"/>
              </a:rPr>
              <a:t>N;</a:t>
            </a:r>
            <a:endParaRPr lang="en-IE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57250" lvl="2" indent="0">
              <a:buNone/>
            </a:pPr>
            <a:r>
              <a:rPr lang="en-IE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ENDIF;</a:t>
            </a:r>
          </a:p>
          <a:p>
            <a:pPr marL="0" lvl="2" indent="0">
              <a:buNone/>
            </a:pPr>
            <a:r>
              <a:rPr lang="en-IE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END.</a:t>
            </a:r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4106290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262558" y="1412776"/>
            <a:ext cx="10729192" cy="4536504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521" y="1412776"/>
            <a:ext cx="10971372" cy="4525963"/>
          </a:xfrm>
        </p:spPr>
        <p:txBody>
          <a:bodyPr>
            <a:noAutofit/>
          </a:bodyPr>
          <a:lstStyle/>
          <a:p>
            <a:pPr marL="57150" indent="0">
              <a:buNone/>
            </a:pPr>
            <a:r>
              <a:rPr lang="en-IE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MODULE 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Pop():</a:t>
            </a:r>
          </a:p>
          <a:p>
            <a:pPr marL="57150" indent="0">
              <a:buNone/>
            </a:pP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  N &lt;- 0;</a:t>
            </a:r>
          </a:p>
          <a:p>
            <a:pPr marL="857250" lvl="2" indent="0">
              <a:buNone/>
            </a:pPr>
            <a:r>
              <a:rPr lang="en-IE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IsEmpty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() = True</a:t>
            </a:r>
          </a:p>
          <a:p>
            <a:pPr marL="857250" lvl="2" indent="0">
              <a:buNone/>
            </a:pP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THEN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Print “Stack is Empty”;</a:t>
            </a:r>
          </a:p>
          <a:p>
            <a:pPr marL="857250" lvl="2" indent="0">
              <a:buNone/>
            </a:pP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N &lt;- Stack[</a:t>
            </a:r>
            <a:r>
              <a:rPr lang="en-IE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StackTop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</a:p>
          <a:p>
            <a:pPr marL="857250" lvl="2" indent="0">
              <a:buNone/>
            </a:pP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lang="en-IE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StackTop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&lt;- </a:t>
            </a:r>
            <a:r>
              <a:rPr lang="en-IE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StackTop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- 1; </a:t>
            </a:r>
          </a:p>
          <a:p>
            <a:pPr marL="857250" lvl="2" indent="0">
              <a:buNone/>
            </a:pPr>
            <a:r>
              <a:rPr lang="en-IE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ENDIF;</a:t>
            </a:r>
          </a:p>
          <a:p>
            <a:pPr marL="857250" lvl="2" indent="0">
              <a:buNone/>
            </a:pPr>
            <a:r>
              <a:rPr lang="en-IE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RETURN N;</a:t>
            </a:r>
          </a:p>
          <a:p>
            <a:pPr marL="0" lvl="2" indent="0">
              <a:buNone/>
            </a:pPr>
            <a:r>
              <a:rPr lang="en-IE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END.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Stacks</a:t>
            </a:r>
            <a:endParaRPr lang="en-IE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2465424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262558" y="1412776"/>
            <a:ext cx="10729192" cy="4536504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521" y="1412776"/>
            <a:ext cx="10971372" cy="4525963"/>
          </a:xfrm>
        </p:spPr>
        <p:txBody>
          <a:bodyPr>
            <a:noAutofit/>
          </a:bodyPr>
          <a:lstStyle/>
          <a:p>
            <a:pPr marL="57150" indent="0">
              <a:buNone/>
            </a:pPr>
            <a:r>
              <a:rPr lang="en-IE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MODULE 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Top():</a:t>
            </a:r>
          </a:p>
          <a:p>
            <a:pPr marL="57150" indent="0">
              <a:buNone/>
            </a:pP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  N &lt;- 0;</a:t>
            </a:r>
          </a:p>
          <a:p>
            <a:pPr marL="857250" lvl="2" indent="0">
              <a:buNone/>
            </a:pPr>
            <a:r>
              <a:rPr lang="en-IE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IsEmpty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() = True</a:t>
            </a:r>
          </a:p>
          <a:p>
            <a:pPr marL="857250" lvl="2" indent="0">
              <a:buNone/>
            </a:pP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THEN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Print “Stack is Empty”;</a:t>
            </a:r>
          </a:p>
          <a:p>
            <a:pPr marL="857250" lvl="2" indent="0">
              <a:buNone/>
            </a:pP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N &lt;- Stack[</a:t>
            </a:r>
            <a:r>
              <a:rPr lang="en-IE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StackTop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</a:p>
          <a:p>
            <a:pPr marL="857250" lvl="2" indent="0">
              <a:buNone/>
            </a:pPr>
            <a:r>
              <a:rPr lang="en-IE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ENDIF;</a:t>
            </a:r>
          </a:p>
          <a:p>
            <a:pPr marL="857250" lvl="2" indent="0">
              <a:buNone/>
            </a:pPr>
            <a:r>
              <a:rPr lang="en-IE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RETURN N;</a:t>
            </a:r>
          </a:p>
          <a:p>
            <a:pPr marL="0" lvl="2" indent="0">
              <a:buNone/>
            </a:pPr>
            <a:r>
              <a:rPr lang="en-IE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END.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Stacks</a:t>
            </a:r>
            <a:endParaRPr lang="en-IE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5184019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IE" sz="6600" dirty="0"/>
              <a:t>Queues:</a:t>
            </a:r>
            <a:br>
              <a:rPr lang="en-IE" sz="6600" dirty="0"/>
            </a:br>
            <a:r>
              <a:rPr lang="en-IE" sz="6600" dirty="0"/>
              <a:t>Implemented using Arrays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dirty="0"/>
              <a:t>Damian Gordon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21039015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Queues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/>
              <a:t>We will implement a queue as an array called 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Queue</a:t>
            </a:r>
            <a:r>
              <a:rPr lang="en-IE" dirty="0"/>
              <a:t>.</a:t>
            </a:r>
          </a:p>
          <a:p>
            <a:endParaRPr lang="en-IE" dirty="0"/>
          </a:p>
        </p:txBody>
      </p:sp>
      <p:sp>
        <p:nvSpPr>
          <p:cNvPr id="11" name="Rectangle 10"/>
          <p:cNvSpPr/>
          <p:nvPr/>
        </p:nvSpPr>
        <p:spPr>
          <a:xfrm>
            <a:off x="3718942" y="4293096"/>
            <a:ext cx="720080" cy="108012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439022" y="4293096"/>
            <a:ext cx="720080" cy="108012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159102" y="4293096"/>
            <a:ext cx="720080" cy="108012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879182" y="4293096"/>
            <a:ext cx="720080" cy="108012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6599262" y="4293096"/>
            <a:ext cx="720080" cy="108012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7319342" y="4293096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8039422" y="4293096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718942" y="4293096"/>
            <a:ext cx="360040" cy="5400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439022" y="4293096"/>
            <a:ext cx="360040" cy="5400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159102" y="4293096"/>
            <a:ext cx="360040" cy="5400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5879182" y="4293096"/>
            <a:ext cx="360040" cy="5400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6599262" y="4293096"/>
            <a:ext cx="360040" cy="5400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7319342" y="4293096"/>
            <a:ext cx="360040" cy="5400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8039422" y="4293096"/>
            <a:ext cx="360040" cy="5400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1887007" y="4459759"/>
            <a:ext cx="1744388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b="1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Queue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8020994" y="5949280"/>
            <a:ext cx="1938543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err="1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MaxSize</a:t>
            </a:r>
            <a:endParaRPr lang="en-US" sz="4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6" name="Up Arrow 5"/>
          <p:cNvSpPr/>
          <p:nvPr/>
        </p:nvSpPr>
        <p:spPr>
          <a:xfrm>
            <a:off x="8471470" y="5445224"/>
            <a:ext cx="504056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9" name="Rectangle 28"/>
          <p:cNvSpPr/>
          <p:nvPr/>
        </p:nvSpPr>
        <p:spPr>
          <a:xfrm>
            <a:off x="3395567" y="2834697"/>
            <a:ext cx="1295547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Head</a:t>
            </a:r>
            <a:endParaRPr lang="en-US" sz="4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7" name="Down Arrow 6"/>
          <p:cNvSpPr/>
          <p:nvPr/>
        </p:nvSpPr>
        <p:spPr>
          <a:xfrm>
            <a:off x="3784693" y="3470575"/>
            <a:ext cx="576064" cy="72008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6" name="Rectangle 25"/>
          <p:cNvSpPr/>
          <p:nvPr/>
        </p:nvSpPr>
        <p:spPr>
          <a:xfrm>
            <a:off x="6455246" y="2865130"/>
            <a:ext cx="905697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Tail</a:t>
            </a:r>
            <a:endParaRPr lang="en-US" sz="4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30" name="Down Arrow 29"/>
          <p:cNvSpPr/>
          <p:nvPr/>
        </p:nvSpPr>
        <p:spPr>
          <a:xfrm>
            <a:off x="6649446" y="3501008"/>
            <a:ext cx="576064" cy="72008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35590969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62558" y="1340768"/>
            <a:ext cx="10729192" cy="3384376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521" y="1412776"/>
            <a:ext cx="10971372" cy="4525963"/>
          </a:xfrm>
        </p:spPr>
        <p:txBody>
          <a:bodyPr>
            <a:noAutofit/>
          </a:bodyPr>
          <a:lstStyle/>
          <a:p>
            <a:pPr marL="57150" indent="0">
              <a:buNone/>
            </a:pPr>
            <a:r>
              <a:rPr lang="en-IE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PROGRAM </a:t>
            </a:r>
            <a:r>
              <a:rPr lang="en-IE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ImplementQueue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57150" indent="0">
              <a:buNone/>
            </a:pPr>
            <a:r>
              <a:rPr lang="en-IE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Integer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Queue[7] &lt;- {31,41,59,26,53,59,67};</a:t>
            </a:r>
            <a:endParaRPr lang="en-IE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57250" lvl="2" indent="0">
              <a:buNone/>
            </a:pPr>
            <a:r>
              <a:rPr lang="en-IE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Integer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MaxSize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&lt;- 7;</a:t>
            </a:r>
            <a:endParaRPr lang="en-IE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57250" lvl="2" indent="0">
              <a:buNone/>
            </a:pPr>
            <a:r>
              <a:rPr lang="en-IE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Integer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Head &lt;- 0;</a:t>
            </a:r>
          </a:p>
          <a:p>
            <a:pPr marL="857250" lvl="2" indent="0">
              <a:buNone/>
            </a:pPr>
            <a:r>
              <a:rPr lang="en-IE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Integer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Tail &lt;- 6;</a:t>
            </a:r>
          </a:p>
          <a:p>
            <a:pPr marL="0" lvl="2" indent="0">
              <a:buNone/>
            </a:pPr>
            <a:r>
              <a:rPr lang="en-IE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END.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Queues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6670665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IE" sz="5400" dirty="0"/>
              <a:t>Parameter Passing, Scope, Local and Global Variables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dirty="0"/>
              <a:t>Damian Gordon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08300733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62558" y="1124744"/>
            <a:ext cx="10729192" cy="1728192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521" y="1268761"/>
            <a:ext cx="10971372" cy="1872208"/>
          </a:xfrm>
        </p:spPr>
        <p:txBody>
          <a:bodyPr>
            <a:noAutofit/>
          </a:bodyPr>
          <a:lstStyle/>
          <a:p>
            <a:pPr marL="57150" indent="0">
              <a:buNone/>
            </a:pPr>
            <a:r>
              <a:rPr lang="en-IE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MODULE </a:t>
            </a:r>
            <a:r>
              <a:rPr lang="en-IE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IsFull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():</a:t>
            </a:r>
          </a:p>
          <a:p>
            <a:pPr marL="857250" lvl="2" indent="0">
              <a:buNone/>
            </a:pPr>
            <a:r>
              <a:rPr lang="en-IE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Tail + 1 = </a:t>
            </a:r>
            <a:r>
              <a:rPr lang="en-IE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MaxSize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lvl="2" indent="0">
              <a:buNone/>
            </a:pPr>
            <a:r>
              <a:rPr lang="en-IE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END.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Queues</a:t>
            </a:r>
            <a:endParaRPr lang="en-IE" dirty="0"/>
          </a:p>
        </p:txBody>
      </p:sp>
      <p:sp>
        <p:nvSpPr>
          <p:cNvPr id="6" name="Rounded Rectangle 5"/>
          <p:cNvSpPr/>
          <p:nvPr/>
        </p:nvSpPr>
        <p:spPr>
          <a:xfrm>
            <a:off x="262558" y="2924944"/>
            <a:ext cx="10729192" cy="1728192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" name="Content Placeholder 4"/>
          <p:cNvSpPr txBox="1">
            <a:spLocks/>
          </p:cNvSpPr>
          <p:nvPr/>
        </p:nvSpPr>
        <p:spPr>
          <a:xfrm>
            <a:off x="609521" y="2996953"/>
            <a:ext cx="10971372" cy="172819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7150" indent="0">
              <a:buFont typeface="Arial" pitchFamily="34" charset="0"/>
              <a:buNone/>
            </a:pPr>
            <a:r>
              <a:rPr lang="en-IE" sz="2800" b="1">
                <a:latin typeface="Courier New" panose="02070309020205020404" pitchFamily="49" charset="0"/>
                <a:cs typeface="Courier New" panose="02070309020205020404" pitchFamily="49" charset="0"/>
              </a:rPr>
              <a:t>MODULE </a:t>
            </a:r>
            <a:r>
              <a:rPr lang="en-IE" sz="2800">
                <a:latin typeface="Courier New" panose="02070309020205020404" pitchFamily="49" charset="0"/>
                <a:cs typeface="Courier New" panose="02070309020205020404" pitchFamily="49" charset="0"/>
              </a:rPr>
              <a:t>IsEmpty():</a:t>
            </a:r>
          </a:p>
          <a:p>
            <a:pPr marL="857250" lvl="2" indent="0">
              <a:buFont typeface="Arial" pitchFamily="34" charset="0"/>
              <a:buNone/>
            </a:pPr>
            <a:r>
              <a:rPr lang="en-IE" sz="2800" b="1"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IE" sz="2800">
                <a:latin typeface="Courier New" panose="02070309020205020404" pitchFamily="49" charset="0"/>
                <a:cs typeface="Courier New" panose="02070309020205020404" pitchFamily="49" charset="0"/>
              </a:rPr>
              <a:t> Head = Tail;</a:t>
            </a:r>
          </a:p>
          <a:p>
            <a:pPr marL="0" lvl="2" indent="0">
              <a:buFont typeface="Arial" pitchFamily="34" charset="0"/>
              <a:buNone/>
            </a:pPr>
            <a:r>
              <a:rPr lang="en-IE" sz="2800" b="1">
                <a:latin typeface="Courier New" panose="02070309020205020404" pitchFamily="49" charset="0"/>
                <a:cs typeface="Courier New" panose="02070309020205020404" pitchFamily="49" charset="0"/>
              </a:rPr>
              <a:t>END.</a:t>
            </a:r>
            <a:endParaRPr lang="en-IE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262558" y="4725144"/>
            <a:ext cx="10729192" cy="1944216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9" name="Content Placeholder 4"/>
          <p:cNvSpPr txBox="1">
            <a:spLocks/>
          </p:cNvSpPr>
          <p:nvPr/>
        </p:nvSpPr>
        <p:spPr>
          <a:xfrm>
            <a:off x="609521" y="4725145"/>
            <a:ext cx="10971372" cy="21602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7150" indent="0">
              <a:buFont typeface="Arial" pitchFamily="34" charset="0"/>
              <a:buNone/>
            </a:pPr>
            <a:r>
              <a:rPr lang="en-IE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MODULE </a:t>
            </a:r>
            <a:r>
              <a:rPr lang="en-IE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ClearQ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():</a:t>
            </a:r>
          </a:p>
          <a:p>
            <a:pPr marL="857250" lvl="2" indent="0">
              <a:buFont typeface="Arial" pitchFamily="34" charset="0"/>
              <a:buNone/>
            </a:pP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Tail &lt;- -1;</a:t>
            </a:r>
          </a:p>
          <a:p>
            <a:pPr marL="857250" lvl="2" indent="0">
              <a:buFont typeface="Arial" pitchFamily="34" charset="0"/>
              <a:buNone/>
            </a:pP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Head &lt;- Tail;</a:t>
            </a:r>
          </a:p>
          <a:p>
            <a:pPr marL="0" lvl="2" indent="0">
              <a:buFont typeface="Arial" pitchFamily="34" charset="0"/>
              <a:buNone/>
            </a:pPr>
            <a:r>
              <a:rPr lang="en-IE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END.</a:t>
            </a:r>
          </a:p>
        </p:txBody>
      </p:sp>
    </p:spTree>
    <p:extLst>
      <p:ext uri="{BB962C8B-B14F-4D97-AF65-F5344CB8AC3E}">
        <p14:creationId xmlns:p14="http://schemas.microsoft.com/office/powerpoint/2010/main" val="164561817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262558" y="1412776"/>
            <a:ext cx="10729192" cy="4536504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521" y="1412776"/>
            <a:ext cx="10971372" cy="4525963"/>
          </a:xfrm>
        </p:spPr>
        <p:txBody>
          <a:bodyPr>
            <a:noAutofit/>
          </a:bodyPr>
          <a:lstStyle/>
          <a:p>
            <a:pPr marL="57150" indent="0">
              <a:buNone/>
            </a:pPr>
            <a:r>
              <a:rPr lang="en-IE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MODULE </a:t>
            </a:r>
            <a:r>
              <a:rPr lang="en-IE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AddToQ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(N):</a:t>
            </a:r>
          </a:p>
          <a:p>
            <a:pPr marL="857250" lvl="2" indent="0">
              <a:buNone/>
            </a:pPr>
            <a:r>
              <a:rPr lang="en-IE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IsFull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() = True</a:t>
            </a:r>
          </a:p>
          <a:p>
            <a:pPr marL="857250" lvl="2" indent="0">
              <a:buNone/>
            </a:pP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THEN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Print “Queue is Full”;</a:t>
            </a:r>
          </a:p>
          <a:p>
            <a:pPr marL="857250" lvl="2" indent="0">
              <a:buNone/>
            </a:pP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Tail &lt;- Tail + 1;</a:t>
            </a:r>
          </a:p>
          <a:p>
            <a:pPr marL="857250" lvl="2" indent="0">
              <a:buNone/>
            </a:pP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Queue[Tail] &lt;- N;</a:t>
            </a:r>
            <a:endParaRPr lang="en-IE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57250" lvl="2" indent="0">
              <a:buNone/>
            </a:pPr>
            <a:r>
              <a:rPr lang="en-IE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ENDIF;</a:t>
            </a:r>
          </a:p>
          <a:p>
            <a:pPr marL="0" lvl="2" indent="0">
              <a:buNone/>
            </a:pPr>
            <a:r>
              <a:rPr lang="en-IE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END.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Queues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72305162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262558" y="1412776"/>
            <a:ext cx="10729192" cy="4680520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521" y="1412776"/>
            <a:ext cx="10971372" cy="4525963"/>
          </a:xfrm>
        </p:spPr>
        <p:txBody>
          <a:bodyPr>
            <a:noAutofit/>
          </a:bodyPr>
          <a:lstStyle/>
          <a:p>
            <a:pPr marL="57150" indent="0">
              <a:buNone/>
            </a:pPr>
            <a:r>
              <a:rPr lang="en-IE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MODULE </a:t>
            </a:r>
            <a:r>
              <a:rPr lang="en-IE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DeleteFromQ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():</a:t>
            </a:r>
          </a:p>
          <a:p>
            <a:pPr marL="57150" indent="0">
              <a:buNone/>
            </a:pP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  N &lt;- 0;</a:t>
            </a:r>
          </a:p>
          <a:p>
            <a:pPr marL="857250" lvl="2" indent="0">
              <a:buNone/>
            </a:pPr>
            <a:r>
              <a:rPr lang="en-IE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IsEmpty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() = True</a:t>
            </a:r>
          </a:p>
          <a:p>
            <a:pPr marL="857250" lvl="2" indent="0">
              <a:buNone/>
            </a:pP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THEN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Print “Queue is Empty”;</a:t>
            </a:r>
          </a:p>
          <a:p>
            <a:pPr marL="857250" lvl="2" indent="0">
              <a:buNone/>
            </a:pP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N &lt;- Queue[Head];</a:t>
            </a:r>
            <a:endParaRPr lang="en-IE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57250" lvl="2" indent="0">
              <a:buNone/>
            </a:pP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Head &lt;- Head + 1;</a:t>
            </a:r>
          </a:p>
          <a:p>
            <a:pPr marL="857250" lvl="2" indent="0">
              <a:buNone/>
            </a:pPr>
            <a:r>
              <a:rPr lang="en-IE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ENDIF;</a:t>
            </a:r>
          </a:p>
          <a:p>
            <a:pPr marL="857250" lvl="2" indent="0">
              <a:buNone/>
            </a:pPr>
            <a:r>
              <a:rPr lang="en-IE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N;</a:t>
            </a:r>
          </a:p>
          <a:p>
            <a:pPr marL="0" lvl="2" indent="0">
              <a:buNone/>
            </a:pPr>
            <a:r>
              <a:rPr lang="en-IE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END.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Queues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95229614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IE" sz="6600" dirty="0"/>
              <a:t>Circular Queues:</a:t>
            </a:r>
            <a:br>
              <a:rPr lang="en-IE" sz="6600" dirty="0"/>
            </a:br>
            <a:r>
              <a:rPr lang="en-IE" sz="6600" dirty="0"/>
              <a:t>Implemented using Arrays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dirty="0"/>
              <a:t>Damian Gordon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46163282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4269954" y="2827884"/>
            <a:ext cx="3240360" cy="3168352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Circular Queues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/>
              <a:t>We can also have a circular queue:</a:t>
            </a:r>
          </a:p>
        </p:txBody>
      </p:sp>
      <p:sp>
        <p:nvSpPr>
          <p:cNvPr id="7" name="Oval 6"/>
          <p:cNvSpPr/>
          <p:nvPr/>
        </p:nvSpPr>
        <p:spPr>
          <a:xfrm>
            <a:off x="5015086" y="3501008"/>
            <a:ext cx="1800200" cy="1800200"/>
          </a:xfrm>
          <a:prstGeom prst="ellipse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cxnSp>
        <p:nvCxnSpPr>
          <p:cNvPr id="8" name="Straight Connector 7"/>
          <p:cNvCxnSpPr>
            <a:stCxn id="7" idx="1"/>
          </p:cNvCxnSpPr>
          <p:nvPr/>
        </p:nvCxnSpPr>
        <p:spPr>
          <a:xfrm flipH="1" flipV="1">
            <a:off x="4799062" y="3284984"/>
            <a:ext cx="479657" cy="47965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endCxn id="4" idx="0"/>
          </p:cNvCxnSpPr>
          <p:nvPr/>
        </p:nvCxnSpPr>
        <p:spPr>
          <a:xfrm flipV="1">
            <a:off x="5890134" y="2827884"/>
            <a:ext cx="0" cy="67312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7" idx="7"/>
            <a:endCxn id="4" idx="7"/>
          </p:cNvCxnSpPr>
          <p:nvPr/>
        </p:nvCxnSpPr>
        <p:spPr>
          <a:xfrm flipV="1">
            <a:off x="6551653" y="3291878"/>
            <a:ext cx="484121" cy="47276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815286" y="4401108"/>
            <a:ext cx="69502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7" idx="5"/>
            <a:endCxn id="4" idx="5"/>
          </p:cNvCxnSpPr>
          <p:nvPr/>
        </p:nvCxnSpPr>
        <p:spPr>
          <a:xfrm>
            <a:off x="6551653" y="5037575"/>
            <a:ext cx="484121" cy="49466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7" idx="4"/>
            <a:endCxn id="4" idx="4"/>
          </p:cNvCxnSpPr>
          <p:nvPr/>
        </p:nvCxnSpPr>
        <p:spPr>
          <a:xfrm flipH="1">
            <a:off x="5890134" y="5301208"/>
            <a:ext cx="25052" cy="69502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7" idx="3"/>
            <a:endCxn id="4" idx="3"/>
          </p:cNvCxnSpPr>
          <p:nvPr/>
        </p:nvCxnSpPr>
        <p:spPr>
          <a:xfrm flipH="1">
            <a:off x="4744494" y="5037575"/>
            <a:ext cx="534225" cy="49466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7" idx="2"/>
            <a:endCxn id="4" idx="2"/>
          </p:cNvCxnSpPr>
          <p:nvPr/>
        </p:nvCxnSpPr>
        <p:spPr>
          <a:xfrm flipH="1">
            <a:off x="4269954" y="4401108"/>
            <a:ext cx="745132" cy="1095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6455907" y="2420888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/>
              <a:t>0</a:t>
            </a:r>
            <a:endParaRPr lang="en-IE" dirty="0"/>
          </a:p>
        </p:txBody>
      </p:sp>
      <p:sp>
        <p:nvSpPr>
          <p:cNvPr id="25" name="TextBox 24"/>
          <p:cNvSpPr txBox="1"/>
          <p:nvPr/>
        </p:nvSpPr>
        <p:spPr>
          <a:xfrm>
            <a:off x="7391350" y="3409836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/>
              <a:t>1</a:t>
            </a:r>
            <a:endParaRPr lang="en-IE" dirty="0"/>
          </a:p>
        </p:txBody>
      </p:sp>
      <p:sp>
        <p:nvSpPr>
          <p:cNvPr id="26" name="TextBox 25"/>
          <p:cNvSpPr txBox="1"/>
          <p:nvPr/>
        </p:nvSpPr>
        <p:spPr>
          <a:xfrm>
            <a:off x="7383982" y="4849996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/>
              <a:t>2</a:t>
            </a:r>
            <a:endParaRPr lang="en-IE" dirty="0"/>
          </a:p>
        </p:txBody>
      </p:sp>
      <p:sp>
        <p:nvSpPr>
          <p:cNvPr id="27" name="TextBox 26"/>
          <p:cNvSpPr txBox="1"/>
          <p:nvPr/>
        </p:nvSpPr>
        <p:spPr>
          <a:xfrm>
            <a:off x="6383238" y="5858108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/>
              <a:t>3</a:t>
            </a:r>
            <a:endParaRPr lang="en-IE" dirty="0"/>
          </a:p>
        </p:txBody>
      </p:sp>
      <p:sp>
        <p:nvSpPr>
          <p:cNvPr id="28" name="TextBox 27"/>
          <p:cNvSpPr txBox="1"/>
          <p:nvPr/>
        </p:nvSpPr>
        <p:spPr>
          <a:xfrm>
            <a:off x="5015086" y="5786100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/>
              <a:t>4</a:t>
            </a:r>
            <a:endParaRPr lang="en-IE" dirty="0"/>
          </a:p>
        </p:txBody>
      </p:sp>
      <p:sp>
        <p:nvSpPr>
          <p:cNvPr id="29" name="TextBox 28"/>
          <p:cNvSpPr txBox="1"/>
          <p:nvPr/>
        </p:nvSpPr>
        <p:spPr>
          <a:xfrm>
            <a:off x="4006974" y="4777988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/>
              <a:t>5</a:t>
            </a:r>
            <a:endParaRPr lang="en-IE" dirty="0"/>
          </a:p>
        </p:txBody>
      </p:sp>
      <p:sp>
        <p:nvSpPr>
          <p:cNvPr id="30" name="TextBox 29"/>
          <p:cNvSpPr txBox="1"/>
          <p:nvPr/>
        </p:nvSpPr>
        <p:spPr>
          <a:xfrm>
            <a:off x="3999606" y="3284984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/>
              <a:t>6</a:t>
            </a:r>
            <a:endParaRPr lang="en-IE" dirty="0"/>
          </a:p>
        </p:txBody>
      </p:sp>
      <p:sp>
        <p:nvSpPr>
          <p:cNvPr id="31" name="TextBox 30"/>
          <p:cNvSpPr txBox="1"/>
          <p:nvPr/>
        </p:nvSpPr>
        <p:spPr>
          <a:xfrm>
            <a:off x="4871070" y="2420888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/>
              <a:t>7</a:t>
            </a:r>
            <a:endParaRPr lang="en-IE" dirty="0"/>
          </a:p>
        </p:txBody>
      </p:sp>
      <p:sp>
        <p:nvSpPr>
          <p:cNvPr id="32" name="TextBox 31"/>
          <p:cNvSpPr txBox="1"/>
          <p:nvPr/>
        </p:nvSpPr>
        <p:spPr>
          <a:xfrm>
            <a:off x="3380437" y="2204864"/>
            <a:ext cx="83420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3600" b="1" dirty="0"/>
              <a:t>Tail</a:t>
            </a:r>
            <a:endParaRPr lang="en-IE" sz="2400" b="1" dirty="0"/>
          </a:p>
        </p:txBody>
      </p:sp>
      <p:sp>
        <p:nvSpPr>
          <p:cNvPr id="34" name="TextBox 33"/>
          <p:cNvSpPr txBox="1"/>
          <p:nvPr/>
        </p:nvSpPr>
        <p:spPr>
          <a:xfrm>
            <a:off x="8510666" y="4222829"/>
            <a:ext cx="118494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3600" b="1" dirty="0"/>
              <a:t>Head</a:t>
            </a:r>
            <a:endParaRPr lang="en-IE" sz="2400" b="1" dirty="0"/>
          </a:p>
        </p:txBody>
      </p:sp>
      <p:cxnSp>
        <p:nvCxnSpPr>
          <p:cNvPr id="36" name="Straight Arrow Connector 35"/>
          <p:cNvCxnSpPr>
            <a:stCxn id="34" idx="1"/>
          </p:cNvCxnSpPr>
          <p:nvPr/>
        </p:nvCxnSpPr>
        <p:spPr>
          <a:xfrm flipH="1">
            <a:off x="7510314" y="4545995"/>
            <a:ext cx="1000352" cy="231993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32" idx="3"/>
          </p:cNvCxnSpPr>
          <p:nvPr/>
        </p:nvCxnSpPr>
        <p:spPr>
          <a:xfrm>
            <a:off x="4214640" y="2528030"/>
            <a:ext cx="774533" cy="41607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6769191" y="4561964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/>
              <a:t>35</a:t>
            </a:r>
            <a:endParaRPr lang="en-IE" dirty="0"/>
          </a:p>
        </p:txBody>
      </p:sp>
      <p:sp>
        <p:nvSpPr>
          <p:cNvPr id="44" name="TextBox 43"/>
          <p:cNvSpPr txBox="1"/>
          <p:nvPr/>
        </p:nvSpPr>
        <p:spPr>
          <a:xfrm>
            <a:off x="6095206" y="5301208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/>
              <a:t>99</a:t>
            </a:r>
            <a:endParaRPr lang="en-IE" dirty="0"/>
          </a:p>
        </p:txBody>
      </p:sp>
      <p:sp>
        <p:nvSpPr>
          <p:cNvPr id="45" name="TextBox 44"/>
          <p:cNvSpPr txBox="1"/>
          <p:nvPr/>
        </p:nvSpPr>
        <p:spPr>
          <a:xfrm>
            <a:off x="5159102" y="5282044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/>
              <a:t>22</a:t>
            </a:r>
            <a:endParaRPr lang="en-IE" dirty="0"/>
          </a:p>
        </p:txBody>
      </p:sp>
      <p:sp>
        <p:nvSpPr>
          <p:cNvPr id="33" name="TextBox 32"/>
          <p:cNvSpPr txBox="1"/>
          <p:nvPr/>
        </p:nvSpPr>
        <p:spPr>
          <a:xfrm>
            <a:off x="4511030" y="4581128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/>
              <a:t>68</a:t>
            </a:r>
            <a:endParaRPr lang="en-IE" dirty="0"/>
          </a:p>
        </p:txBody>
      </p:sp>
      <p:sp>
        <p:nvSpPr>
          <p:cNvPr id="35" name="TextBox 34"/>
          <p:cNvSpPr txBox="1"/>
          <p:nvPr/>
        </p:nvSpPr>
        <p:spPr>
          <a:xfrm>
            <a:off x="4439022" y="3697868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/>
              <a:t>54</a:t>
            </a:r>
            <a:endParaRPr lang="en-IE" dirty="0"/>
          </a:p>
        </p:txBody>
      </p:sp>
      <p:sp>
        <p:nvSpPr>
          <p:cNvPr id="37" name="TextBox 36"/>
          <p:cNvSpPr txBox="1"/>
          <p:nvPr/>
        </p:nvSpPr>
        <p:spPr>
          <a:xfrm>
            <a:off x="5185015" y="2996952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/>
              <a:t>17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34499547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62558" y="1124744"/>
            <a:ext cx="10729192" cy="1728192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521" y="1196753"/>
            <a:ext cx="10971372" cy="1656184"/>
          </a:xfrm>
        </p:spPr>
        <p:txBody>
          <a:bodyPr>
            <a:noAutofit/>
          </a:bodyPr>
          <a:lstStyle/>
          <a:p>
            <a:pPr marL="57150" indent="0">
              <a:buNone/>
            </a:pPr>
            <a:r>
              <a:rPr lang="en-IE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MODULE </a:t>
            </a:r>
            <a:r>
              <a:rPr lang="en-IE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IsFull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():</a:t>
            </a:r>
          </a:p>
          <a:p>
            <a:pPr marL="857250" lvl="2" indent="0">
              <a:buNone/>
            </a:pPr>
            <a:r>
              <a:rPr lang="en-IE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Head = (Tail + 1) % </a:t>
            </a:r>
            <a:r>
              <a:rPr lang="en-IE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MaxSize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lvl="2" indent="0">
              <a:buNone/>
            </a:pPr>
            <a:r>
              <a:rPr lang="en-IE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END.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Circular Queues</a:t>
            </a:r>
            <a:endParaRPr lang="en-IE" dirty="0"/>
          </a:p>
        </p:txBody>
      </p:sp>
      <p:sp>
        <p:nvSpPr>
          <p:cNvPr id="6" name="Rounded Rectangle 5"/>
          <p:cNvSpPr/>
          <p:nvPr/>
        </p:nvSpPr>
        <p:spPr>
          <a:xfrm>
            <a:off x="262558" y="2924944"/>
            <a:ext cx="10729192" cy="1728192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" name="Content Placeholder 4"/>
          <p:cNvSpPr txBox="1">
            <a:spLocks/>
          </p:cNvSpPr>
          <p:nvPr/>
        </p:nvSpPr>
        <p:spPr>
          <a:xfrm>
            <a:off x="609521" y="3068961"/>
            <a:ext cx="10971372" cy="172819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7150" indent="0">
              <a:buFont typeface="Arial" pitchFamily="34" charset="0"/>
              <a:buNone/>
            </a:pPr>
            <a:r>
              <a:rPr lang="en-IE" sz="2800" b="1">
                <a:latin typeface="Courier New" panose="02070309020205020404" pitchFamily="49" charset="0"/>
                <a:cs typeface="Courier New" panose="02070309020205020404" pitchFamily="49" charset="0"/>
              </a:rPr>
              <a:t>MODULE </a:t>
            </a:r>
            <a:r>
              <a:rPr lang="en-IE" sz="2800">
                <a:latin typeface="Courier New" panose="02070309020205020404" pitchFamily="49" charset="0"/>
                <a:cs typeface="Courier New" panose="02070309020205020404" pitchFamily="49" charset="0"/>
              </a:rPr>
              <a:t>IsEmpty():</a:t>
            </a:r>
          </a:p>
          <a:p>
            <a:pPr marL="857250" lvl="2" indent="0">
              <a:buFont typeface="Arial" pitchFamily="34" charset="0"/>
              <a:buNone/>
            </a:pPr>
            <a:r>
              <a:rPr lang="en-IE" sz="2800" b="1"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IE" sz="2800">
                <a:latin typeface="Courier New" panose="02070309020205020404" pitchFamily="49" charset="0"/>
                <a:cs typeface="Courier New" panose="02070309020205020404" pitchFamily="49" charset="0"/>
              </a:rPr>
              <a:t> Head = Tail;</a:t>
            </a:r>
          </a:p>
          <a:p>
            <a:pPr marL="0" lvl="2" indent="0">
              <a:buFont typeface="Arial" pitchFamily="34" charset="0"/>
              <a:buNone/>
            </a:pPr>
            <a:r>
              <a:rPr lang="en-IE" sz="2800" b="1">
                <a:latin typeface="Courier New" panose="02070309020205020404" pitchFamily="49" charset="0"/>
                <a:cs typeface="Courier New" panose="02070309020205020404" pitchFamily="49" charset="0"/>
              </a:rPr>
              <a:t>END.</a:t>
            </a:r>
            <a:endParaRPr lang="en-IE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262558" y="4725144"/>
            <a:ext cx="10729192" cy="2016224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9" name="Content Placeholder 4"/>
          <p:cNvSpPr txBox="1">
            <a:spLocks/>
          </p:cNvSpPr>
          <p:nvPr/>
        </p:nvSpPr>
        <p:spPr>
          <a:xfrm>
            <a:off x="609521" y="4725145"/>
            <a:ext cx="10971372" cy="201622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7150" indent="0">
              <a:buFont typeface="Arial" pitchFamily="34" charset="0"/>
              <a:buNone/>
            </a:pPr>
            <a:r>
              <a:rPr lang="en-IE" sz="2800" b="1">
                <a:latin typeface="Courier New" panose="02070309020205020404" pitchFamily="49" charset="0"/>
                <a:cs typeface="Courier New" panose="02070309020205020404" pitchFamily="49" charset="0"/>
              </a:rPr>
              <a:t>MODULE </a:t>
            </a:r>
            <a:r>
              <a:rPr lang="en-IE" sz="2800">
                <a:latin typeface="Courier New" panose="02070309020205020404" pitchFamily="49" charset="0"/>
                <a:cs typeface="Courier New" panose="02070309020205020404" pitchFamily="49" charset="0"/>
              </a:rPr>
              <a:t>ClearQ():</a:t>
            </a:r>
          </a:p>
          <a:p>
            <a:pPr marL="857250" lvl="2" indent="0">
              <a:buFont typeface="Arial" pitchFamily="34" charset="0"/>
              <a:buNone/>
            </a:pPr>
            <a:r>
              <a:rPr lang="en-IE" sz="2800">
                <a:latin typeface="Courier New" panose="02070309020205020404" pitchFamily="49" charset="0"/>
                <a:cs typeface="Courier New" panose="02070309020205020404" pitchFamily="49" charset="0"/>
              </a:rPr>
              <a:t>Tail &lt;- -1;</a:t>
            </a:r>
          </a:p>
          <a:p>
            <a:pPr marL="857250" lvl="2" indent="0">
              <a:buFont typeface="Arial" pitchFamily="34" charset="0"/>
              <a:buNone/>
            </a:pPr>
            <a:r>
              <a:rPr lang="en-IE" sz="2800">
                <a:latin typeface="Courier New" panose="02070309020205020404" pitchFamily="49" charset="0"/>
                <a:cs typeface="Courier New" panose="02070309020205020404" pitchFamily="49" charset="0"/>
              </a:rPr>
              <a:t>Head &lt;- Tail;</a:t>
            </a:r>
          </a:p>
          <a:p>
            <a:pPr marL="0" lvl="2" indent="0">
              <a:buFont typeface="Arial" pitchFamily="34" charset="0"/>
              <a:buNone/>
            </a:pPr>
            <a:r>
              <a:rPr lang="en-IE" sz="2800" b="1">
                <a:latin typeface="Courier New" panose="02070309020205020404" pitchFamily="49" charset="0"/>
                <a:cs typeface="Courier New" panose="02070309020205020404" pitchFamily="49" charset="0"/>
              </a:rPr>
              <a:t>END.</a:t>
            </a:r>
            <a:endParaRPr lang="en-IE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967802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262558" y="1412776"/>
            <a:ext cx="10729192" cy="4536504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521" y="1412776"/>
            <a:ext cx="10971372" cy="4525963"/>
          </a:xfrm>
        </p:spPr>
        <p:txBody>
          <a:bodyPr>
            <a:noAutofit/>
          </a:bodyPr>
          <a:lstStyle/>
          <a:p>
            <a:pPr marL="57150" indent="0">
              <a:buNone/>
            </a:pPr>
            <a:r>
              <a:rPr lang="en-IE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MODULE </a:t>
            </a:r>
            <a:r>
              <a:rPr lang="en-IE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AddToQ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(N):</a:t>
            </a:r>
          </a:p>
          <a:p>
            <a:pPr marL="857250" lvl="2" indent="0">
              <a:buNone/>
            </a:pPr>
            <a:r>
              <a:rPr lang="en-IE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IsFull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() = True</a:t>
            </a:r>
          </a:p>
          <a:p>
            <a:pPr marL="857250" lvl="2" indent="0">
              <a:buNone/>
            </a:pP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THEN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Print “Queue is Full”;</a:t>
            </a:r>
          </a:p>
          <a:p>
            <a:pPr marL="857250" lvl="2" indent="0">
              <a:buNone/>
            </a:pP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Tail &lt;- (Tail + 1) % </a:t>
            </a:r>
            <a:r>
              <a:rPr lang="en-IE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MaxSize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857250" lvl="2" indent="0">
              <a:buNone/>
            </a:pPr>
            <a:r>
              <a:rPr lang="en-IE" sz="2800">
                <a:latin typeface="Courier New" panose="02070309020205020404" pitchFamily="49" charset="0"/>
                <a:cs typeface="Courier New" panose="02070309020205020404" pitchFamily="49" charset="0"/>
              </a:rPr>
              <a:t>         Queue[Tail] 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&lt;- N;</a:t>
            </a:r>
          </a:p>
          <a:p>
            <a:pPr marL="857250" lvl="2" indent="0">
              <a:buNone/>
            </a:pPr>
            <a:r>
              <a:rPr lang="en-IE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ENDIF;</a:t>
            </a:r>
          </a:p>
          <a:p>
            <a:pPr marL="0" lvl="2" indent="0">
              <a:buNone/>
            </a:pPr>
            <a:r>
              <a:rPr lang="en-IE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END.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Circular Queues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14196558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262558" y="1412776"/>
            <a:ext cx="10729192" cy="4752528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521" y="1412776"/>
            <a:ext cx="10971372" cy="4525963"/>
          </a:xfrm>
        </p:spPr>
        <p:txBody>
          <a:bodyPr>
            <a:noAutofit/>
          </a:bodyPr>
          <a:lstStyle/>
          <a:p>
            <a:pPr marL="57150" indent="0">
              <a:buNone/>
            </a:pPr>
            <a:r>
              <a:rPr lang="en-IE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MODULE </a:t>
            </a:r>
            <a:r>
              <a:rPr lang="en-IE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DeleteFromQ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():</a:t>
            </a:r>
          </a:p>
          <a:p>
            <a:pPr marL="57150" indent="0">
              <a:buNone/>
            </a:pP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  N &lt;- 0;</a:t>
            </a:r>
          </a:p>
          <a:p>
            <a:pPr marL="857250" lvl="2" indent="0">
              <a:buNone/>
            </a:pPr>
            <a:r>
              <a:rPr lang="en-IE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IsEmpty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() = True</a:t>
            </a:r>
          </a:p>
          <a:p>
            <a:pPr marL="857250" lvl="2" indent="0">
              <a:buNone/>
            </a:pP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THEN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Print “Queue is Empty”;</a:t>
            </a:r>
          </a:p>
          <a:p>
            <a:pPr marL="857250" lvl="2" indent="0">
              <a:buNone/>
            </a:pP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N &lt;- Queue[Head];</a:t>
            </a:r>
          </a:p>
          <a:p>
            <a:pPr marL="857250" lvl="2" indent="0">
              <a:buNone/>
            </a:pP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Head &lt;- (Head + 1) % </a:t>
            </a:r>
            <a:r>
              <a:rPr lang="en-IE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MaxSize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857250" lvl="2" indent="0">
              <a:buNone/>
            </a:pPr>
            <a:r>
              <a:rPr lang="en-IE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ENDIF;</a:t>
            </a:r>
          </a:p>
          <a:p>
            <a:pPr marL="857250" lvl="2" indent="0">
              <a:buNone/>
            </a:pPr>
            <a:r>
              <a:rPr lang="en-IE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N;</a:t>
            </a:r>
          </a:p>
          <a:p>
            <a:pPr marL="0" lvl="2" indent="0">
              <a:buNone/>
            </a:pPr>
            <a:r>
              <a:rPr lang="en-IE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END.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Circular Queues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79786304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E" sz="6600" dirty="0"/>
              <a:t>Linked Lists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dirty="0"/>
              <a:t>Damian Gordon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89921586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Linked Lists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/>
              <a:t>For example</a:t>
            </a:r>
          </a:p>
          <a:p>
            <a:endParaRPr lang="en-IE" dirty="0"/>
          </a:p>
        </p:txBody>
      </p:sp>
      <p:sp>
        <p:nvSpPr>
          <p:cNvPr id="8" name="Rectangle 7"/>
          <p:cNvSpPr/>
          <p:nvPr/>
        </p:nvSpPr>
        <p:spPr>
          <a:xfrm>
            <a:off x="1126654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" name="Oval 2"/>
          <p:cNvSpPr/>
          <p:nvPr/>
        </p:nvSpPr>
        <p:spPr>
          <a:xfrm>
            <a:off x="2026694" y="314096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2350790" y="3333514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1846814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890910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>
                <a:solidFill>
                  <a:schemeClr val="tx1"/>
                </a:solidFill>
              </a:rPr>
              <a:t>62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3790950" y="314096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4115046" y="3333514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3611070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655046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>
                <a:solidFill>
                  <a:schemeClr val="tx1"/>
                </a:solidFill>
              </a:rPr>
              <a:t>37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5555086" y="314096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5879182" y="3333514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5375206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6419302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>
                <a:solidFill>
                  <a:schemeClr val="tx1"/>
                </a:solidFill>
              </a:rPr>
              <a:t>31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9" name="Oval 18"/>
          <p:cNvSpPr/>
          <p:nvPr/>
        </p:nvSpPr>
        <p:spPr>
          <a:xfrm>
            <a:off x="7319342" y="314096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7643438" y="3333514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7139462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087346" y="2865710"/>
            <a:ext cx="168026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NULL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7" name="Up Arrow 6"/>
          <p:cNvSpPr/>
          <p:nvPr/>
        </p:nvSpPr>
        <p:spPr>
          <a:xfrm>
            <a:off x="1126654" y="4077072"/>
            <a:ext cx="648072" cy="1224136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3" name="TextBox 22"/>
          <p:cNvSpPr txBox="1"/>
          <p:nvPr/>
        </p:nvSpPr>
        <p:spPr>
          <a:xfrm>
            <a:off x="910630" y="5229200"/>
            <a:ext cx="107670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E" sz="2800" b="1" dirty="0"/>
              <a:t>Start</a:t>
            </a:r>
          </a:p>
          <a:p>
            <a:pPr algn="ctr"/>
            <a:r>
              <a:rPr lang="en-IE" sz="2800" b="1" dirty="0"/>
              <a:t>of List</a:t>
            </a:r>
          </a:p>
        </p:txBody>
      </p:sp>
      <p:sp>
        <p:nvSpPr>
          <p:cNvPr id="24" name="Up Arrow 23"/>
          <p:cNvSpPr/>
          <p:nvPr/>
        </p:nvSpPr>
        <p:spPr>
          <a:xfrm>
            <a:off x="8546892" y="4077072"/>
            <a:ext cx="648072" cy="1224136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5" name="TextBox 24"/>
          <p:cNvSpPr txBox="1"/>
          <p:nvPr/>
        </p:nvSpPr>
        <p:spPr>
          <a:xfrm>
            <a:off x="8330868" y="5229200"/>
            <a:ext cx="107670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E" sz="2800" b="1" dirty="0"/>
              <a:t>End</a:t>
            </a:r>
          </a:p>
          <a:p>
            <a:pPr algn="ctr"/>
            <a:r>
              <a:rPr lang="en-IE" sz="2800" b="1" dirty="0"/>
              <a:t>of List</a:t>
            </a:r>
          </a:p>
        </p:txBody>
      </p:sp>
    </p:spTree>
    <p:extLst>
      <p:ext uri="{BB962C8B-B14F-4D97-AF65-F5344CB8AC3E}">
        <p14:creationId xmlns:p14="http://schemas.microsoft.com/office/powerpoint/2010/main" val="2908552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Return Values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21" y="1600201"/>
            <a:ext cx="10093598" cy="4525963"/>
          </a:xfrm>
        </p:spPr>
        <p:txBody>
          <a:bodyPr/>
          <a:lstStyle/>
          <a:p>
            <a:r>
              <a:rPr lang="en-IE" dirty="0"/>
              <a:t>We can use the keyword 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IE" dirty="0"/>
              <a:t> to pass a value back from the module into the main program (or whatever module is calling it).</a:t>
            </a:r>
          </a:p>
          <a:p>
            <a:r>
              <a:rPr lang="en-IE" dirty="0"/>
              <a:t>We typically only return one value using the 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IE" dirty="0"/>
              <a:t> keyword. </a:t>
            </a:r>
          </a:p>
          <a:p>
            <a:r>
              <a:rPr lang="en-IE" dirty="0"/>
              <a:t>It is up to the calling program to capture whatever value is passed back to it.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54287836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62558" y="1340768"/>
            <a:ext cx="10729192" cy="2952328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521" y="1412776"/>
            <a:ext cx="10971372" cy="4525963"/>
          </a:xfrm>
        </p:spPr>
        <p:txBody>
          <a:bodyPr>
            <a:noAutofit/>
          </a:bodyPr>
          <a:lstStyle/>
          <a:p>
            <a:pPr marL="57150" indent="0">
              <a:buNone/>
            </a:pPr>
            <a:r>
              <a:rPr lang="en-IE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TYPE 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Node:</a:t>
            </a:r>
          </a:p>
          <a:p>
            <a:pPr marL="57150" indent="0">
              <a:buNone/>
            </a:pPr>
            <a:r>
              <a:rPr lang="en-IE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	INTEGER 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Value;</a:t>
            </a:r>
          </a:p>
          <a:p>
            <a:pPr marL="57150" indent="0">
              <a:buNone/>
            </a:pPr>
            <a:r>
              <a:rPr lang="en-IE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NODE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Pointer;</a:t>
            </a:r>
          </a:p>
          <a:p>
            <a:pPr marL="57150" indent="0">
              <a:buNone/>
            </a:pPr>
            <a:r>
              <a:rPr lang="en-IE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ENDTYPE;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Linked Lists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83321100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62558" y="1196752"/>
            <a:ext cx="10729192" cy="1728192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521" y="1268760"/>
            <a:ext cx="10971372" cy="2520280"/>
          </a:xfrm>
        </p:spPr>
        <p:txBody>
          <a:bodyPr>
            <a:noAutofit/>
          </a:bodyPr>
          <a:lstStyle/>
          <a:p>
            <a:pPr marL="57150" indent="0">
              <a:buNone/>
            </a:pPr>
            <a:r>
              <a:rPr lang="en-IE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MODULE </a:t>
            </a:r>
            <a:r>
              <a:rPr lang="en-IE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CreateList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():</a:t>
            </a:r>
          </a:p>
          <a:p>
            <a:pPr marL="57150" indent="0">
              <a:buNone/>
            </a:pPr>
            <a:r>
              <a:rPr lang="en-IE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	Head &lt;- NULL;</a:t>
            </a:r>
            <a:endParaRPr lang="en-IE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7150" indent="0">
              <a:buNone/>
            </a:pPr>
            <a:r>
              <a:rPr lang="en-IE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END.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Linked Lists</a:t>
            </a:r>
            <a:endParaRPr lang="en-IE" dirty="0"/>
          </a:p>
        </p:txBody>
      </p:sp>
      <p:sp>
        <p:nvSpPr>
          <p:cNvPr id="7" name="Rounded Rectangle 6"/>
          <p:cNvSpPr/>
          <p:nvPr/>
        </p:nvSpPr>
        <p:spPr>
          <a:xfrm>
            <a:off x="262558" y="3068960"/>
            <a:ext cx="10729192" cy="1728192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sp>
        <p:nvSpPr>
          <p:cNvPr id="8" name="Content Placeholder 4"/>
          <p:cNvSpPr txBox="1">
            <a:spLocks/>
          </p:cNvSpPr>
          <p:nvPr/>
        </p:nvSpPr>
        <p:spPr>
          <a:xfrm>
            <a:off x="609521" y="3212976"/>
            <a:ext cx="10971372" cy="18722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7150" indent="0">
              <a:buFont typeface="Arial" pitchFamily="34" charset="0"/>
              <a:buNone/>
            </a:pPr>
            <a:r>
              <a:rPr lang="en-IE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MODULE </a:t>
            </a:r>
            <a:r>
              <a:rPr lang="en-IE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DeleteList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():</a:t>
            </a:r>
          </a:p>
          <a:p>
            <a:pPr marL="57150" indent="0">
              <a:buFont typeface="Arial" pitchFamily="34" charset="0"/>
              <a:buNone/>
            </a:pPr>
            <a:r>
              <a:rPr lang="en-IE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	Head &lt;- NULL;</a:t>
            </a:r>
            <a:endParaRPr lang="en-IE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7150" indent="0">
              <a:buFont typeface="Arial" pitchFamily="34" charset="0"/>
              <a:buNone/>
            </a:pPr>
            <a:r>
              <a:rPr lang="en-IE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END.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262558" y="4941168"/>
            <a:ext cx="10729192" cy="1728192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sp>
        <p:nvSpPr>
          <p:cNvPr id="10" name="Content Placeholder 4"/>
          <p:cNvSpPr txBox="1">
            <a:spLocks/>
          </p:cNvSpPr>
          <p:nvPr/>
        </p:nvSpPr>
        <p:spPr>
          <a:xfrm>
            <a:off x="609521" y="5013176"/>
            <a:ext cx="10971372" cy="1800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7150" indent="0">
              <a:buFont typeface="Arial" pitchFamily="34" charset="0"/>
              <a:buNone/>
            </a:pPr>
            <a:r>
              <a:rPr lang="en-IE" sz="2800" b="1">
                <a:latin typeface="Courier New" panose="02070309020205020404" pitchFamily="49" charset="0"/>
                <a:cs typeface="Courier New" panose="02070309020205020404" pitchFamily="49" charset="0"/>
              </a:rPr>
              <a:t>MODULE </a:t>
            </a:r>
            <a:r>
              <a:rPr lang="en-IE" sz="2800">
                <a:latin typeface="Courier New" panose="02070309020205020404" pitchFamily="49" charset="0"/>
                <a:cs typeface="Courier New" panose="02070309020205020404" pitchFamily="49" charset="0"/>
              </a:rPr>
              <a:t>IsEmpty():</a:t>
            </a:r>
          </a:p>
          <a:p>
            <a:pPr marL="57150" indent="0">
              <a:buFont typeface="Arial" pitchFamily="34" charset="0"/>
              <a:buNone/>
            </a:pPr>
            <a:r>
              <a:rPr lang="en-IE" sz="2800" b="1">
                <a:latin typeface="Courier New" panose="02070309020205020404" pitchFamily="49" charset="0"/>
                <a:cs typeface="Courier New" panose="02070309020205020404" pitchFamily="49" charset="0"/>
              </a:rPr>
              <a:t>    RETURN </a:t>
            </a:r>
            <a:r>
              <a:rPr lang="en-IE" sz="2800">
                <a:latin typeface="Courier New" panose="02070309020205020404" pitchFamily="49" charset="0"/>
                <a:cs typeface="Courier New" panose="02070309020205020404" pitchFamily="49" charset="0"/>
              </a:rPr>
              <a:t>Head = NULL;</a:t>
            </a:r>
          </a:p>
          <a:p>
            <a:pPr marL="57150" indent="0">
              <a:buFont typeface="Arial" pitchFamily="34" charset="0"/>
              <a:buNone/>
            </a:pPr>
            <a:r>
              <a:rPr lang="en-IE" sz="2800" b="1">
                <a:latin typeface="Courier New" panose="02070309020205020404" pitchFamily="49" charset="0"/>
                <a:cs typeface="Courier New" panose="02070309020205020404" pitchFamily="49" charset="0"/>
              </a:rPr>
              <a:t>END.</a:t>
            </a:r>
            <a:endParaRPr lang="en-IE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539635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62557" y="1268760"/>
            <a:ext cx="11593289" cy="5112568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521" y="1412776"/>
            <a:ext cx="11580892" cy="4525963"/>
          </a:xfrm>
        </p:spPr>
        <p:txBody>
          <a:bodyPr>
            <a:noAutofit/>
          </a:bodyPr>
          <a:lstStyle/>
          <a:p>
            <a:pPr marL="57150" indent="0">
              <a:buNone/>
            </a:pPr>
            <a:r>
              <a:rPr lang="en-IE" sz="2600" b="1" dirty="0">
                <a:latin typeface="Courier New" panose="02070309020205020404" pitchFamily="49" charset="0"/>
                <a:cs typeface="Courier New" panose="02070309020205020404" pitchFamily="49" charset="0"/>
              </a:rPr>
              <a:t>MODULE </a:t>
            </a:r>
            <a:r>
              <a:rPr lang="en-IE" sz="2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DisplayList</a:t>
            </a:r>
            <a:r>
              <a:rPr lang="en-IE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():</a:t>
            </a:r>
          </a:p>
          <a:p>
            <a:pPr marL="57150" indent="0">
              <a:buNone/>
            </a:pPr>
            <a:r>
              <a:rPr lang="en-IE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600" b="1" dirty="0">
                <a:latin typeface="Courier New" panose="02070309020205020404" pitchFamily="49" charset="0"/>
                <a:cs typeface="Courier New" panose="02070309020205020404" pitchFamily="49" charset="0"/>
              </a:rPr>
              <a:t>Node </a:t>
            </a:r>
            <a:r>
              <a:rPr lang="en-IE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Current &lt;- Head;</a:t>
            </a:r>
          </a:p>
          <a:p>
            <a:pPr marL="57150" indent="0">
              <a:buNone/>
            </a:pPr>
            <a:r>
              <a:rPr lang="en-IE" sz="2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Integer </a:t>
            </a:r>
            <a:r>
              <a:rPr lang="en-IE" sz="2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CountNodes</a:t>
            </a:r>
            <a:r>
              <a:rPr lang="en-IE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 &lt;- 0;</a:t>
            </a:r>
            <a:endParaRPr lang="en-IE" sz="2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7150" indent="0">
              <a:buNone/>
            </a:pPr>
            <a:r>
              <a:rPr lang="en-IE" sz="2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WHILE</a:t>
            </a:r>
            <a:r>
              <a:rPr lang="en-IE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IE" sz="2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Current.Pointer</a:t>
            </a:r>
            <a:r>
              <a:rPr lang="en-IE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 != NULL)</a:t>
            </a:r>
          </a:p>
          <a:p>
            <a:pPr marL="57150" indent="0">
              <a:buNone/>
            </a:pPr>
            <a:r>
              <a:rPr lang="en-IE" sz="2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DO </a:t>
            </a:r>
            <a:r>
              <a:rPr lang="en-IE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Print </a:t>
            </a:r>
            <a:r>
              <a:rPr lang="en-IE" sz="2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Current.Value</a:t>
            </a:r>
            <a:r>
              <a:rPr lang="en-IE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57150" indent="0">
              <a:buNone/>
            </a:pPr>
            <a:r>
              <a:rPr lang="en-IE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Current &lt;- </a:t>
            </a:r>
            <a:r>
              <a:rPr lang="en-IE" sz="2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Currrent.Pointer</a:t>
            </a:r>
            <a:r>
              <a:rPr lang="en-IE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57150" indent="0">
              <a:buNone/>
            </a:pPr>
            <a:r>
              <a:rPr lang="en-IE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</a:t>
            </a:r>
            <a:r>
              <a:rPr lang="en-IE" sz="2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CountNodes</a:t>
            </a:r>
            <a:r>
              <a:rPr lang="en-IE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 &lt;- </a:t>
            </a:r>
            <a:r>
              <a:rPr lang="en-IE" sz="2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CountNodes</a:t>
            </a:r>
            <a:r>
              <a:rPr lang="en-IE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 + 1;</a:t>
            </a:r>
          </a:p>
          <a:p>
            <a:pPr marL="57150" indent="0">
              <a:buNone/>
            </a:pPr>
            <a:r>
              <a:rPr lang="en-IE" sz="2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ENDWHILE;</a:t>
            </a:r>
          </a:p>
          <a:p>
            <a:pPr marL="57150" indent="0">
              <a:buNone/>
            </a:pPr>
            <a:r>
              <a:rPr lang="en-IE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    Print “Number of Nodes:”, </a:t>
            </a:r>
            <a:r>
              <a:rPr lang="en-IE" sz="2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CountNodes</a:t>
            </a:r>
            <a:r>
              <a:rPr lang="en-IE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57150" indent="0">
              <a:buNone/>
            </a:pPr>
            <a:r>
              <a:rPr lang="en-IE" sz="2600" b="1" dirty="0">
                <a:latin typeface="Courier New" panose="02070309020205020404" pitchFamily="49" charset="0"/>
                <a:cs typeface="Courier New" panose="02070309020205020404" pitchFamily="49" charset="0"/>
              </a:rPr>
              <a:t>END.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Linked Lists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39897590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Rounded Rectangle 45"/>
          <p:cNvSpPr/>
          <p:nvPr/>
        </p:nvSpPr>
        <p:spPr>
          <a:xfrm>
            <a:off x="262557" y="1340768"/>
            <a:ext cx="11593289" cy="5184576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Linked Lists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521" y="1600201"/>
            <a:ext cx="10971372" cy="4925143"/>
          </a:xfrm>
        </p:spPr>
        <p:txBody>
          <a:bodyPr>
            <a:normAutofit fontScale="85000" lnSpcReduction="20000"/>
          </a:bodyPr>
          <a:lstStyle/>
          <a:p>
            <a:pPr marL="57150" indent="0">
              <a:buNone/>
            </a:pPr>
            <a:r>
              <a:rPr lang="en-IE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MODULE 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InsertNode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Pos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, N):</a:t>
            </a:r>
          </a:p>
          <a:p>
            <a:pPr marL="57150" indent="0">
              <a:buNone/>
            </a:pPr>
            <a:r>
              <a:rPr lang="en-IE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Node 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Current &lt;- Head;</a:t>
            </a:r>
          </a:p>
          <a:p>
            <a:pPr marL="57150" indent="0">
              <a:buNone/>
            </a:pP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Integer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PositionCounter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IE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7150" indent="0">
              <a:buNone/>
            </a:pPr>
            <a:r>
              <a:rPr lang="en-IE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Node 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NewNode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57150" indent="0">
              <a:buNone/>
            </a:pP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NewNode.Value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&lt;- N;</a:t>
            </a:r>
          </a:p>
          <a:p>
            <a:pPr marL="57150" indent="0">
              <a:buNone/>
            </a:pPr>
            <a:r>
              <a:rPr lang="en-IE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WHILE 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Pos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&gt; 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PositionCounter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57150" indent="0">
              <a:buNone/>
            </a:pP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DO 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Current &lt;- 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Current.Pointer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57150" indent="0">
              <a:buNone/>
            </a:pP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PositionCounter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&lt;- 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PositionCounter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+ 1;</a:t>
            </a:r>
          </a:p>
          <a:p>
            <a:pPr marL="57150" indent="0">
              <a:buNone/>
            </a:pPr>
            <a:r>
              <a:rPr lang="en-IE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ENDWHILE;</a:t>
            </a:r>
            <a:endParaRPr lang="en-IE" sz="2400" dirty="0"/>
          </a:p>
          <a:p>
            <a:pPr marL="57150" indent="0">
              <a:buNone/>
            </a:pPr>
            <a:r>
              <a:rPr lang="en-IE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IF </a:t>
            </a:r>
            <a:r>
              <a:rPr lang="en-IE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Pos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= 0</a:t>
            </a:r>
          </a:p>
          <a:p>
            <a:pPr marL="57150" indent="0">
              <a:buNone/>
            </a:pPr>
            <a:r>
              <a:rPr lang="en-IE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THEN 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NewNode.Pointer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&lt;- Head;</a:t>
            </a:r>
          </a:p>
          <a:p>
            <a:pPr marL="57150" indent="0">
              <a:buNone/>
            </a:pP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Head &lt;- 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NewNode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57150" indent="0">
              <a:buNone/>
            </a:pP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NewNode.Pointer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&lt;- 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Current.Pointer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IE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7150" indent="0">
              <a:buNone/>
            </a:pP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Current.Pointer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&lt;- 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NewNode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IE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7150" indent="0">
              <a:buNone/>
            </a:pPr>
            <a:r>
              <a:rPr lang="en-IE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ENDIF;</a:t>
            </a:r>
          </a:p>
          <a:p>
            <a:pPr marL="57150" indent="0">
              <a:buNone/>
            </a:pPr>
            <a:r>
              <a:rPr lang="en-IE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END.</a:t>
            </a:r>
          </a:p>
        </p:txBody>
      </p:sp>
    </p:spTree>
    <p:extLst>
      <p:ext uri="{BB962C8B-B14F-4D97-AF65-F5344CB8AC3E}">
        <p14:creationId xmlns:p14="http://schemas.microsoft.com/office/powerpoint/2010/main" val="2350232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62557" y="1196752"/>
            <a:ext cx="11593289" cy="5472608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82638" y="1268760"/>
            <a:ext cx="9852700" cy="5328592"/>
          </a:xfrm>
        </p:spPr>
        <p:txBody>
          <a:bodyPr>
            <a:noAutofit/>
          </a:bodyPr>
          <a:lstStyle/>
          <a:p>
            <a:pPr marL="57150" indent="0">
              <a:buNone/>
            </a:pPr>
            <a:r>
              <a:rPr lang="en-IE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MODULE </a:t>
            </a:r>
            <a:r>
              <a:rPr lang="en-IE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DeleteNode</a:t>
            </a:r>
            <a:r>
              <a:rPr lang="en-IE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(N):</a:t>
            </a:r>
          </a:p>
          <a:p>
            <a:pPr marL="57150" indent="0">
              <a:buNone/>
            </a:pPr>
            <a:r>
              <a:rPr lang="en-IE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IE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Node </a:t>
            </a:r>
            <a:r>
              <a:rPr lang="en-IE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Previous &lt;- </a:t>
            </a:r>
            <a:r>
              <a:rPr lang="en-IE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  <a:r>
              <a:rPr lang="en-IE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;    </a:t>
            </a:r>
          </a:p>
          <a:p>
            <a:pPr marL="57150" indent="0">
              <a:buNone/>
            </a:pPr>
            <a:r>
              <a:rPr lang="en-IE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Node </a:t>
            </a:r>
            <a:r>
              <a:rPr lang="en-IE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Current &lt;- Head;</a:t>
            </a:r>
          </a:p>
          <a:p>
            <a:pPr marL="57150" indent="0">
              <a:buNone/>
            </a:pPr>
            <a:r>
              <a:rPr lang="en-IE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IF </a:t>
            </a:r>
            <a:r>
              <a:rPr lang="en-IE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Current.Value</a:t>
            </a:r>
            <a:r>
              <a:rPr lang="en-IE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 N</a:t>
            </a:r>
          </a:p>
          <a:p>
            <a:pPr marL="57150" indent="0">
              <a:buNone/>
            </a:pPr>
            <a:r>
              <a:rPr lang="en-IE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THEN</a:t>
            </a:r>
            <a:r>
              <a:rPr lang="en-IE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Head &lt;- </a:t>
            </a:r>
            <a:r>
              <a:rPr lang="en-IE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Current.Pointer</a:t>
            </a:r>
            <a:r>
              <a:rPr lang="en-IE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57150" indent="0">
              <a:buNone/>
            </a:pPr>
            <a:r>
              <a:rPr lang="en-IE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	    ELSE WHILE</a:t>
            </a:r>
            <a:r>
              <a:rPr lang="en-IE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IE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Current.Value</a:t>
            </a:r>
            <a:r>
              <a:rPr lang="en-IE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!= N) AND </a:t>
            </a:r>
          </a:p>
          <a:p>
            <a:pPr marL="57150" indent="0">
              <a:buNone/>
            </a:pPr>
            <a:r>
              <a:rPr lang="en-IE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(</a:t>
            </a:r>
            <a:r>
              <a:rPr lang="en-IE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Current.Pointer</a:t>
            </a:r>
            <a:r>
              <a:rPr lang="en-IE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!= NULL)</a:t>
            </a:r>
          </a:p>
          <a:p>
            <a:pPr marL="57150" indent="0">
              <a:buNone/>
            </a:pPr>
            <a:r>
              <a:rPr lang="en-IE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DO </a:t>
            </a:r>
            <a:r>
              <a:rPr lang="en-IE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Previous &lt;- Current;</a:t>
            </a:r>
          </a:p>
          <a:p>
            <a:pPr marL="57150" indent="0">
              <a:buNone/>
            </a:pPr>
            <a:r>
              <a:rPr lang="en-IE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Current &lt;- </a:t>
            </a:r>
            <a:r>
              <a:rPr lang="en-IE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Current.Pointer</a:t>
            </a:r>
            <a:r>
              <a:rPr lang="en-IE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57150" indent="0">
              <a:buNone/>
            </a:pPr>
            <a:r>
              <a:rPr lang="en-IE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ENDWHILE;</a:t>
            </a:r>
          </a:p>
          <a:p>
            <a:pPr marL="57150" indent="0">
              <a:buNone/>
            </a:pPr>
            <a:r>
              <a:rPr lang="en-IE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IF</a:t>
            </a:r>
            <a:r>
              <a:rPr lang="en-IE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IE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Current.Value</a:t>
            </a:r>
            <a:r>
              <a:rPr lang="en-IE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 N) </a:t>
            </a:r>
          </a:p>
          <a:p>
            <a:pPr marL="57150" indent="0">
              <a:buNone/>
            </a:pPr>
            <a:r>
              <a:rPr lang="en-IE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THEN </a:t>
            </a:r>
            <a:r>
              <a:rPr lang="en-IE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Previous.Pointer</a:t>
            </a:r>
            <a:r>
              <a:rPr lang="en-IE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&lt;- </a:t>
            </a:r>
            <a:r>
              <a:rPr lang="en-IE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Current.Pointer</a:t>
            </a:r>
            <a:r>
              <a:rPr lang="en-IE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57150" indent="0">
              <a:buNone/>
            </a:pPr>
            <a:r>
              <a:rPr lang="en-IE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ELSE PRINT</a:t>
            </a:r>
            <a:r>
              <a:rPr lang="en-IE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“Not found”</a:t>
            </a:r>
          </a:p>
          <a:p>
            <a:pPr marL="57150" indent="0">
              <a:buNone/>
            </a:pPr>
            <a:r>
              <a:rPr lang="en-IE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ENDIF;</a:t>
            </a:r>
          </a:p>
          <a:p>
            <a:pPr marL="57150" indent="0">
              <a:buNone/>
            </a:pPr>
            <a:r>
              <a:rPr lang="en-IE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ENDIF;</a:t>
            </a:r>
          </a:p>
          <a:p>
            <a:pPr marL="57150" indent="0">
              <a:buNone/>
            </a:pPr>
            <a:r>
              <a:rPr lang="en-IE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END.</a:t>
            </a:r>
          </a:p>
          <a:p>
            <a:pPr marL="57150" indent="0">
              <a:buNone/>
            </a:pPr>
            <a:endParaRPr lang="en-IE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Linked Lists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4752322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E" sz="6600" dirty="0"/>
              <a:t>Recursion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dirty="0"/>
              <a:t>Damian Gordon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9842224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35317" y="1412776"/>
            <a:ext cx="8735833" cy="4896544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altLang="en-US" dirty="0"/>
              <a:t>Recursion: Factorial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21" y="1600201"/>
            <a:ext cx="10093598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IE" sz="2400" b="1" dirty="0">
                <a:latin typeface="Courier New" pitchFamily="49" charset="0"/>
                <a:cs typeface="Courier New" pitchFamily="49" charset="0"/>
              </a:rPr>
              <a:t>MODULE</a:t>
            </a:r>
            <a:r>
              <a:rPr lang="en-IE" sz="2400" dirty="0">
                <a:latin typeface="Courier New" pitchFamily="49" charset="0"/>
                <a:cs typeface="Courier New" pitchFamily="49" charset="0"/>
              </a:rPr>
              <a:t> Fact(N):</a:t>
            </a:r>
          </a:p>
          <a:p>
            <a:pPr>
              <a:buNone/>
            </a:pPr>
            <a:r>
              <a:rPr lang="en-IE" sz="24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IE" sz="2400" b="1" dirty="0">
                <a:latin typeface="Courier New" pitchFamily="49" charset="0"/>
                <a:cs typeface="Courier New" pitchFamily="49" charset="0"/>
              </a:rPr>
              <a:t>IF</a:t>
            </a:r>
            <a:r>
              <a:rPr lang="en-IE" sz="2400" dirty="0">
                <a:latin typeface="Courier New" pitchFamily="49" charset="0"/>
                <a:cs typeface="Courier New" pitchFamily="49" charset="0"/>
              </a:rPr>
              <a:t> (N &lt;= 0)</a:t>
            </a:r>
          </a:p>
          <a:p>
            <a:pPr>
              <a:buNone/>
            </a:pPr>
            <a:r>
              <a:rPr lang="en-IE" sz="2400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IE" sz="2400" b="1" dirty="0">
                <a:latin typeface="Courier New" pitchFamily="49" charset="0"/>
                <a:cs typeface="Courier New" pitchFamily="49" charset="0"/>
              </a:rPr>
              <a:t>THEN RETURN</a:t>
            </a:r>
            <a:r>
              <a:rPr lang="en-IE" sz="2400" dirty="0">
                <a:latin typeface="Courier New" pitchFamily="49" charset="0"/>
                <a:cs typeface="Courier New" pitchFamily="49" charset="0"/>
              </a:rPr>
              <a:t> 1;</a:t>
            </a:r>
          </a:p>
          <a:p>
            <a:pPr>
              <a:buNone/>
            </a:pPr>
            <a:r>
              <a:rPr lang="en-IE" sz="2400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IE" sz="2400" b="1" dirty="0">
                <a:latin typeface="Courier New" pitchFamily="49" charset="0"/>
                <a:cs typeface="Courier New" pitchFamily="49" charset="0"/>
              </a:rPr>
              <a:t>ELSE RETURN</a:t>
            </a:r>
            <a:r>
              <a:rPr lang="en-IE" sz="2400" dirty="0">
                <a:latin typeface="Courier New" pitchFamily="49" charset="0"/>
                <a:cs typeface="Courier New" pitchFamily="49" charset="0"/>
              </a:rPr>
              <a:t> N * Fact(N-1);</a:t>
            </a:r>
          </a:p>
          <a:p>
            <a:pPr>
              <a:buNone/>
            </a:pPr>
            <a:r>
              <a:rPr lang="en-IE" sz="2400" b="1" dirty="0">
                <a:latin typeface="Courier New" pitchFamily="49" charset="0"/>
                <a:cs typeface="Courier New" pitchFamily="49" charset="0"/>
              </a:rPr>
              <a:t>    ENDIF;</a:t>
            </a:r>
          </a:p>
          <a:p>
            <a:pPr>
              <a:buNone/>
            </a:pPr>
            <a:r>
              <a:rPr lang="en-IE" sz="2400" b="1" dirty="0">
                <a:latin typeface="Courier New" pitchFamily="49" charset="0"/>
                <a:cs typeface="Courier New" pitchFamily="49" charset="0"/>
              </a:rPr>
              <a:t>END.</a:t>
            </a:r>
          </a:p>
          <a:p>
            <a:pPr>
              <a:buNone/>
            </a:pPr>
            <a:r>
              <a:rPr lang="en-IE" sz="2400" b="1" dirty="0">
                <a:latin typeface="Courier New" pitchFamily="49" charset="0"/>
                <a:cs typeface="Courier New" pitchFamily="49" charset="0"/>
              </a:rPr>
              <a:t>PROGRAM </a:t>
            </a:r>
            <a:r>
              <a:rPr lang="en-IE" sz="2400" dirty="0">
                <a:latin typeface="Courier New" pitchFamily="49" charset="0"/>
                <a:cs typeface="Courier New" pitchFamily="49" charset="0"/>
              </a:rPr>
              <a:t>Factorial:</a:t>
            </a:r>
          </a:p>
          <a:p>
            <a:pPr>
              <a:buNone/>
            </a:pPr>
            <a:r>
              <a:rPr lang="en-IE" sz="2400" dirty="0">
                <a:latin typeface="Courier New" pitchFamily="49" charset="0"/>
                <a:cs typeface="Courier New" pitchFamily="49" charset="0"/>
              </a:rPr>
              <a:t>    Get Value; </a:t>
            </a:r>
          </a:p>
          <a:p>
            <a:pPr>
              <a:buNone/>
            </a:pPr>
            <a:r>
              <a:rPr lang="en-IE" sz="24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IE" sz="2400" b="1" dirty="0">
                <a:latin typeface="Courier New" pitchFamily="49" charset="0"/>
                <a:cs typeface="Courier New" pitchFamily="49" charset="0"/>
              </a:rPr>
              <a:t>PRINT</a:t>
            </a:r>
            <a:r>
              <a:rPr lang="en-IE" sz="2400" dirty="0">
                <a:latin typeface="Courier New" pitchFamily="49" charset="0"/>
                <a:cs typeface="Courier New" pitchFamily="49" charset="0"/>
              </a:rPr>
              <a:t> Fact(Value);</a:t>
            </a:r>
          </a:p>
          <a:p>
            <a:pPr>
              <a:buNone/>
            </a:pPr>
            <a:r>
              <a:rPr lang="en-IE" sz="2400" b="1" dirty="0">
                <a:latin typeface="Courier New" pitchFamily="49" charset="0"/>
                <a:cs typeface="Courier New" pitchFamily="49" charset="0"/>
              </a:rPr>
              <a:t>END.</a:t>
            </a:r>
          </a:p>
          <a:p>
            <a:pPr>
              <a:buNone/>
            </a:pPr>
            <a:endParaRPr lang="en-IE" sz="2400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IE" sz="2000" i="1" dirty="0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72422245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335317" y="1412776"/>
            <a:ext cx="10296393" cy="4824536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altLang="en-US" dirty="0"/>
              <a:t>Recursion: Fibonacci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21" y="1600201"/>
            <a:ext cx="10093598" cy="4525963"/>
          </a:xfrm>
        </p:spPr>
        <p:txBody>
          <a:bodyPr>
            <a:normAutofit/>
          </a:bodyPr>
          <a:lstStyle/>
          <a:p>
            <a:pPr marL="400050" lvl="1" indent="0">
              <a:buNone/>
            </a:pPr>
            <a:r>
              <a:rPr lang="en-IE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MODULE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RecurFib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(N):</a:t>
            </a:r>
          </a:p>
          <a:p>
            <a:pPr marL="400050" lvl="1" indent="0">
              <a:buNone/>
            </a:pP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N == 1 </a:t>
            </a:r>
            <a:r>
              <a:rPr lang="en-IE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OR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N == 2:</a:t>
            </a:r>
          </a:p>
          <a:p>
            <a:pPr marL="400050" lvl="1" indent="0">
              <a:buNone/>
            </a:pP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THEN RETURN 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1;</a:t>
            </a:r>
          </a:p>
          <a:p>
            <a:pPr marL="400050" lvl="1" indent="0">
              <a:buNone/>
            </a:pP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ELSE RETURN 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RecurFib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(N-1) + 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RecurFib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(N-2);</a:t>
            </a:r>
          </a:p>
          <a:p>
            <a:pPr marL="400050" lvl="1" indent="0">
              <a:buNone/>
            </a:pP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IE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ENDIF;</a:t>
            </a:r>
          </a:p>
          <a:p>
            <a:pPr marL="400050" lvl="1" indent="0">
              <a:buNone/>
            </a:pPr>
            <a:r>
              <a:rPr lang="en-IE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END.</a:t>
            </a:r>
          </a:p>
          <a:p>
            <a:pPr marL="400050" lvl="1" indent="0">
              <a:buNone/>
            </a:pPr>
            <a:r>
              <a:rPr lang="en-IE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PROGRAM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FibonacciNumbers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400050" lvl="1" indent="0">
              <a:buNone/>
            </a:pP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IE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READ 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A;</a:t>
            </a:r>
          </a:p>
          <a:p>
            <a:pPr marL="400050" lvl="1" indent="0">
              <a:buNone/>
            </a:pP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IE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RecurFib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(A);</a:t>
            </a:r>
          </a:p>
          <a:p>
            <a:pPr marL="400050" lvl="1" indent="0">
              <a:buNone/>
            </a:pPr>
            <a:r>
              <a:rPr lang="en-IE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END.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27384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25843327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335317" y="1412776"/>
            <a:ext cx="11304505" cy="4824536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altLang="en-US" dirty="0"/>
              <a:t>Recursion: Decimal to Binary Conversion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582" y="1600201"/>
            <a:ext cx="11305256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IE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MODULE 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DecToBin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(N):</a:t>
            </a:r>
          </a:p>
          <a:p>
            <a:pPr marL="0" indent="0">
              <a:buNone/>
            </a:pP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N == 0</a:t>
            </a:r>
          </a:p>
          <a:p>
            <a:pPr marL="0" indent="0">
              <a:buNone/>
            </a:pP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IE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THEN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‘0’;</a:t>
            </a:r>
          </a:p>
          <a:p>
            <a:pPr marL="0" indent="0">
              <a:buNone/>
            </a:pP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		</a:t>
            </a:r>
            <a:r>
              <a:rPr lang="en-IE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DecToBin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(N </a:t>
            </a:r>
            <a:r>
              <a:rPr lang="en-IE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DIV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2) + String(N </a:t>
            </a:r>
            <a:r>
              <a:rPr lang="en-IE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MOD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2);</a:t>
            </a:r>
          </a:p>
          <a:p>
            <a:pPr marL="0" indent="0">
              <a:buNone/>
            </a:pP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ENDIF;</a:t>
            </a:r>
          </a:p>
          <a:p>
            <a:pPr marL="0" indent="0">
              <a:buNone/>
            </a:pPr>
            <a:r>
              <a:rPr lang="en-IE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END.</a:t>
            </a:r>
          </a:p>
          <a:p>
            <a:pPr marL="0" indent="0">
              <a:buNone/>
            </a:pPr>
            <a:r>
              <a:rPr lang="en-IE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PROGRAM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DecimalToBinary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r>
              <a:rPr lang="en-IE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READ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A;</a:t>
            </a:r>
          </a:p>
          <a:p>
            <a:pPr marL="0" indent="0">
              <a:buNone/>
            </a:pP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DecToBin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(A);</a:t>
            </a:r>
          </a:p>
          <a:p>
            <a:pPr marL="0" indent="0">
              <a:buNone/>
            </a:pPr>
            <a:r>
              <a:rPr lang="en-IE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END.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27384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58587553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62557" y="1268760"/>
            <a:ext cx="11593289" cy="3240360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521" y="1412776"/>
            <a:ext cx="11580892" cy="4525963"/>
          </a:xfrm>
        </p:spPr>
        <p:txBody>
          <a:bodyPr>
            <a:noAutofit/>
          </a:bodyPr>
          <a:lstStyle/>
          <a:p>
            <a:pPr marL="57150" indent="0">
              <a:buNone/>
            </a:pPr>
            <a:r>
              <a:rPr lang="en-IE" sz="2600" b="1" dirty="0">
                <a:latin typeface="Courier New" panose="02070309020205020404" pitchFamily="49" charset="0"/>
                <a:cs typeface="Courier New" panose="02070309020205020404" pitchFamily="49" charset="0"/>
              </a:rPr>
              <a:t>MODULE </a:t>
            </a:r>
            <a:r>
              <a:rPr lang="en-IE" sz="2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RecursiveCount</a:t>
            </a:r>
            <a:r>
              <a:rPr lang="en-IE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(Current):</a:t>
            </a:r>
          </a:p>
          <a:p>
            <a:pPr marL="57150" indent="0">
              <a:buNone/>
            </a:pPr>
            <a:r>
              <a:rPr lang="en-IE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600" b="1" dirty="0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IE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 (Current == NULL)</a:t>
            </a:r>
          </a:p>
          <a:p>
            <a:pPr marL="57150" indent="0">
              <a:buNone/>
            </a:pPr>
            <a:r>
              <a:rPr lang="en-IE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sz="2600" b="1" dirty="0">
                <a:latin typeface="Courier New" panose="02070309020205020404" pitchFamily="49" charset="0"/>
                <a:cs typeface="Courier New" panose="02070309020205020404" pitchFamily="49" charset="0"/>
              </a:rPr>
              <a:t>THEN RETURN</a:t>
            </a:r>
            <a:r>
              <a:rPr lang="en-IE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 0;</a:t>
            </a:r>
          </a:p>
          <a:p>
            <a:pPr marL="57150" indent="0">
              <a:buNone/>
            </a:pPr>
            <a:r>
              <a:rPr lang="en-IE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sz="2600" b="1" dirty="0">
                <a:latin typeface="Courier New" panose="02070309020205020404" pitchFamily="49" charset="0"/>
                <a:cs typeface="Courier New" panose="02070309020205020404" pitchFamily="49" charset="0"/>
              </a:rPr>
              <a:t>ELSE RETURN</a:t>
            </a:r>
            <a:r>
              <a:rPr lang="en-IE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 1 + </a:t>
            </a:r>
            <a:r>
              <a:rPr lang="en-IE" sz="2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RecursiveCount</a:t>
            </a:r>
            <a:r>
              <a:rPr lang="en-IE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E" sz="2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Current.pointer</a:t>
            </a:r>
            <a:r>
              <a:rPr lang="en-IE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57150" indent="0">
              <a:buNone/>
            </a:pPr>
            <a:r>
              <a:rPr lang="en-IE" sz="2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ENDIF;</a:t>
            </a:r>
            <a:endParaRPr lang="en-IE" sz="2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7150" indent="0">
              <a:buNone/>
            </a:pPr>
            <a:r>
              <a:rPr lang="en-IE" sz="2600" b="1" dirty="0">
                <a:latin typeface="Courier New" panose="02070309020205020404" pitchFamily="49" charset="0"/>
                <a:cs typeface="Courier New" panose="02070309020205020404" pitchFamily="49" charset="0"/>
              </a:rPr>
              <a:t>END.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Linked Lists: Recursive Count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300348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Parameter Passing</a:t>
            </a:r>
            <a:endParaRPr lang="en-GB" altLang="en-US" dirty="0">
              <a:latin typeface="+mn-lt"/>
            </a:endParaRP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L="628650" indent="-571500">
              <a:lnSpc>
                <a:spcPct val="90000"/>
              </a:lnSpc>
            </a:pPr>
            <a:r>
              <a:rPr lang="en-IE" dirty="0"/>
              <a:t>We can define the module to take in as many parameters as we like between the brackets.</a:t>
            </a:r>
          </a:p>
          <a:p>
            <a:pPr marL="57150" indent="0">
              <a:lnSpc>
                <a:spcPct val="90000"/>
              </a:lnSpc>
              <a:buNone/>
            </a:pP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MyModule1(): </a:t>
            </a:r>
          </a:p>
          <a:p>
            <a:pPr marL="57150" indent="0">
              <a:lnSpc>
                <a:spcPct val="90000"/>
              </a:lnSpc>
              <a:buNone/>
            </a:pP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MyModule2(a): </a:t>
            </a:r>
          </a:p>
          <a:p>
            <a:pPr marL="57150" indent="0">
              <a:lnSpc>
                <a:spcPct val="90000"/>
              </a:lnSpc>
              <a:buNone/>
            </a:pP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MyModule3(a, b): </a:t>
            </a:r>
          </a:p>
          <a:p>
            <a:pPr marL="57150" indent="0">
              <a:lnSpc>
                <a:spcPct val="90000"/>
              </a:lnSpc>
              <a:buNone/>
            </a:pP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MyModule4(a, b, c): </a:t>
            </a:r>
          </a:p>
          <a:p>
            <a:pPr marL="57150" indent="0">
              <a:lnSpc>
                <a:spcPct val="90000"/>
              </a:lnSpc>
              <a:buNone/>
            </a:pP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MyModule5(a, b, c, d):</a:t>
            </a:r>
          </a:p>
          <a:p>
            <a:pPr marL="514350" indent="-457200">
              <a:lnSpc>
                <a:spcPct val="90000"/>
              </a:lnSpc>
            </a:pPr>
            <a:endParaRPr lang="en-IE" sz="2800" dirty="0">
              <a:cs typeface="Courier New" panose="02070309020205020404" pitchFamily="49" charset="0"/>
            </a:endParaRPr>
          </a:p>
          <a:p>
            <a:pPr marL="514350" indent="-457200">
              <a:lnSpc>
                <a:spcPct val="90000"/>
              </a:lnSpc>
            </a:pPr>
            <a:r>
              <a:rPr lang="en-IE" dirty="0">
                <a:cs typeface="Courier New" panose="02070309020205020404" pitchFamily="49" charset="0"/>
              </a:rPr>
              <a:t>And when we call the module we have to call it with the same number of parameters.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13815071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62557" y="1268760"/>
            <a:ext cx="11593289" cy="3744416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521" y="1412776"/>
            <a:ext cx="11580892" cy="4525963"/>
          </a:xfrm>
        </p:spPr>
        <p:txBody>
          <a:bodyPr>
            <a:noAutofit/>
          </a:bodyPr>
          <a:lstStyle/>
          <a:p>
            <a:pPr marL="57150" indent="0">
              <a:buNone/>
            </a:pPr>
            <a:r>
              <a:rPr lang="en-IE" sz="2600" b="1" dirty="0">
                <a:latin typeface="Courier New" panose="02070309020205020404" pitchFamily="49" charset="0"/>
                <a:cs typeface="Courier New" panose="02070309020205020404" pitchFamily="49" charset="0"/>
              </a:rPr>
              <a:t>MODULE </a:t>
            </a:r>
            <a:r>
              <a:rPr lang="en-IE" sz="2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RecursivePrint</a:t>
            </a:r>
            <a:r>
              <a:rPr lang="en-IE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(Current):</a:t>
            </a:r>
          </a:p>
          <a:p>
            <a:pPr marL="57150" indent="0">
              <a:buNone/>
            </a:pPr>
            <a:r>
              <a:rPr lang="en-IE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600" b="1" dirty="0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IE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 (Current == NULL)</a:t>
            </a:r>
          </a:p>
          <a:p>
            <a:pPr marL="57150" indent="0">
              <a:buNone/>
            </a:pPr>
            <a:r>
              <a:rPr lang="en-IE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sz="2600" b="1" dirty="0">
                <a:latin typeface="Courier New" panose="02070309020205020404" pitchFamily="49" charset="0"/>
                <a:cs typeface="Courier New" panose="02070309020205020404" pitchFamily="49" charset="0"/>
              </a:rPr>
              <a:t>THEN RETURN</a:t>
            </a:r>
            <a:r>
              <a:rPr lang="en-IE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 0;</a:t>
            </a:r>
          </a:p>
          <a:p>
            <a:pPr marL="57150" indent="0">
              <a:buNone/>
            </a:pPr>
            <a:r>
              <a:rPr lang="en-IE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sz="2600" b="1" dirty="0">
                <a:latin typeface="Courier New" panose="02070309020205020404" pitchFamily="49" charset="0"/>
                <a:cs typeface="Courier New" panose="02070309020205020404" pitchFamily="49" charset="0"/>
              </a:rPr>
              <a:t>ELSE PRINT </a:t>
            </a:r>
            <a:r>
              <a:rPr lang="en-IE" sz="2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Current.value</a:t>
            </a:r>
            <a:r>
              <a:rPr lang="en-IE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57150" indent="0">
              <a:buNone/>
            </a:pPr>
            <a:r>
              <a:rPr lang="en-IE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</a:t>
            </a:r>
            <a:r>
              <a:rPr lang="en-IE" sz="2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RecursivePrint</a:t>
            </a:r>
            <a:r>
              <a:rPr lang="en-IE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E" sz="2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Current.pointer</a:t>
            </a:r>
            <a:r>
              <a:rPr lang="en-IE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57150" indent="0">
              <a:buNone/>
            </a:pPr>
            <a:r>
              <a:rPr lang="en-IE" sz="2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ENDIF;</a:t>
            </a:r>
            <a:endParaRPr lang="en-IE" sz="2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7150" indent="0">
              <a:buNone/>
            </a:pPr>
            <a:r>
              <a:rPr lang="en-IE" sz="2600" b="1" dirty="0">
                <a:latin typeface="Courier New" panose="02070309020205020404" pitchFamily="49" charset="0"/>
                <a:cs typeface="Courier New" panose="02070309020205020404" pitchFamily="49" charset="0"/>
              </a:rPr>
              <a:t>END.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Linked Lists: Recursive Print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92890371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62557" y="1268760"/>
            <a:ext cx="11593289" cy="4320480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32047" y="1412776"/>
            <a:ext cx="12071871" cy="4525963"/>
          </a:xfrm>
        </p:spPr>
        <p:txBody>
          <a:bodyPr>
            <a:noAutofit/>
          </a:bodyPr>
          <a:lstStyle/>
          <a:p>
            <a:pPr marL="57150" indent="0">
              <a:buNone/>
            </a:pPr>
            <a:r>
              <a:rPr lang="en-IE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MODULE 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FindANode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(Current, N):</a:t>
            </a:r>
          </a:p>
          <a:p>
            <a:pPr marL="57150" indent="0">
              <a:buNone/>
            </a:pP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Current.pointer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== NULL)</a:t>
            </a:r>
          </a:p>
          <a:p>
            <a:pPr marL="57150" indent="0">
              <a:buNone/>
            </a:pP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THEN RETURN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NULL;</a:t>
            </a:r>
          </a:p>
          <a:p>
            <a:pPr marL="57150" indent="0">
              <a:buNone/>
            </a:pP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ELSE IF 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Current.value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== N)</a:t>
            </a:r>
          </a:p>
          <a:p>
            <a:pPr marL="57150" indent="0">
              <a:buNone/>
            </a:pPr>
            <a:r>
              <a:rPr lang="en-IE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THEN PRINT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N “was found”;</a:t>
            </a:r>
          </a:p>
          <a:p>
            <a:pPr marL="57150" indent="0">
              <a:buNone/>
            </a:pP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</a:t>
            </a:r>
            <a:r>
              <a:rPr lang="en-IE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ELSE RETURN 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FindANode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Current.pointer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, N)</a:t>
            </a:r>
          </a:p>
          <a:p>
            <a:pPr marL="57150" indent="0">
              <a:buNone/>
            </a:pPr>
            <a:r>
              <a:rPr lang="en-IE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ENDIF;</a:t>
            </a:r>
          </a:p>
          <a:p>
            <a:pPr marL="57150" indent="0">
              <a:buNone/>
            </a:pPr>
            <a:r>
              <a:rPr lang="en-IE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ENDIF;</a:t>
            </a:r>
            <a:endParaRPr lang="en-IE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7150" indent="0">
              <a:buNone/>
            </a:pPr>
            <a:r>
              <a:rPr lang="en-IE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END.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Linked Lists: Find a node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69924423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62557" y="1268760"/>
            <a:ext cx="11593289" cy="4968552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32047" y="1412776"/>
            <a:ext cx="12071871" cy="4525963"/>
          </a:xfrm>
        </p:spPr>
        <p:txBody>
          <a:bodyPr>
            <a:noAutofit/>
          </a:bodyPr>
          <a:lstStyle/>
          <a:p>
            <a:pPr marL="57150" indent="0">
              <a:buNone/>
            </a:pPr>
            <a:r>
              <a:rPr lang="en-IE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MODULE </a:t>
            </a:r>
            <a:r>
              <a:rPr lang="en-IE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InsertANode</a:t>
            </a:r>
            <a:r>
              <a:rPr lang="en-IE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(Current, </a:t>
            </a:r>
            <a:r>
              <a:rPr lang="en-IE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Pos</a:t>
            </a:r>
            <a:r>
              <a:rPr lang="en-IE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, N):</a:t>
            </a:r>
          </a:p>
          <a:p>
            <a:pPr marL="57150" indent="0">
              <a:buNone/>
            </a:pPr>
            <a:r>
              <a:rPr lang="en-IE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IE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IE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Current.pointer</a:t>
            </a:r>
            <a:r>
              <a:rPr lang="en-IE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 == NULL)</a:t>
            </a:r>
          </a:p>
          <a:p>
            <a:pPr marL="57150" indent="0">
              <a:buNone/>
            </a:pPr>
            <a:r>
              <a:rPr lang="en-IE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THEN RETURN</a:t>
            </a:r>
            <a:r>
              <a:rPr lang="en-IE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 NULL;</a:t>
            </a:r>
          </a:p>
          <a:p>
            <a:pPr marL="57150" indent="0">
              <a:buNone/>
            </a:pPr>
            <a:r>
              <a:rPr lang="en-IE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ELSE IF </a:t>
            </a:r>
            <a:r>
              <a:rPr lang="en-IE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E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Current.value</a:t>
            </a:r>
            <a:r>
              <a:rPr lang="en-IE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 == </a:t>
            </a:r>
            <a:r>
              <a:rPr lang="en-IE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Pos</a:t>
            </a:r>
            <a:r>
              <a:rPr lang="en-IE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57150" indent="0">
              <a:buNone/>
            </a:pPr>
            <a:r>
              <a:rPr lang="en-IE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THEN </a:t>
            </a:r>
            <a:r>
              <a:rPr lang="en-IE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Nnode</a:t>
            </a:r>
            <a:r>
              <a:rPr lang="en-IE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 &lt;-  </a:t>
            </a:r>
            <a:r>
              <a:rPr lang="en-IE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NEW </a:t>
            </a:r>
            <a:r>
              <a:rPr lang="en-IE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Node(N, NULL);</a:t>
            </a:r>
          </a:p>
          <a:p>
            <a:pPr marL="57150" indent="0">
              <a:buNone/>
            </a:pPr>
            <a:r>
              <a:rPr lang="en-IE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</a:t>
            </a:r>
            <a:r>
              <a:rPr lang="en-IE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Nnode.pointer</a:t>
            </a:r>
            <a:r>
              <a:rPr lang="en-IE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 &lt;- </a:t>
            </a:r>
            <a:r>
              <a:rPr lang="en-IE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Current.pointer</a:t>
            </a:r>
            <a:r>
              <a:rPr lang="en-IE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57150" indent="0">
              <a:buNone/>
            </a:pPr>
            <a:r>
              <a:rPr lang="en-IE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</a:t>
            </a:r>
            <a:r>
              <a:rPr lang="en-IE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Current.pointer</a:t>
            </a:r>
            <a:r>
              <a:rPr lang="en-IE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 &lt;- </a:t>
            </a:r>
            <a:r>
              <a:rPr lang="en-IE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Nnode</a:t>
            </a:r>
            <a:r>
              <a:rPr lang="en-IE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57150" indent="0">
              <a:buNone/>
            </a:pPr>
            <a:r>
              <a:rPr lang="en-IE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</a:t>
            </a:r>
            <a:r>
              <a:rPr lang="en-IE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ELSE RETURN </a:t>
            </a:r>
            <a:r>
              <a:rPr lang="en-IE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InsertANode</a:t>
            </a:r>
            <a:r>
              <a:rPr lang="en-IE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E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Current.pointer</a:t>
            </a:r>
            <a:r>
              <a:rPr lang="en-IE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IE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Pos</a:t>
            </a:r>
            <a:r>
              <a:rPr lang="en-IE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, N);</a:t>
            </a:r>
          </a:p>
          <a:p>
            <a:pPr marL="57150" indent="0">
              <a:buNone/>
            </a:pPr>
            <a:r>
              <a:rPr lang="en-IE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ENDIF;</a:t>
            </a:r>
          </a:p>
          <a:p>
            <a:pPr marL="57150" indent="0">
              <a:buNone/>
            </a:pPr>
            <a:r>
              <a:rPr lang="en-IE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ENDIF;</a:t>
            </a:r>
            <a:endParaRPr lang="en-IE" sz="2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7150" indent="0">
              <a:buNone/>
            </a:pPr>
            <a:r>
              <a:rPr lang="en-IE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END.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Linked Lists: Insert a node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14389720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34565" y="1268760"/>
            <a:ext cx="11593289" cy="3456384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32047" y="1412776"/>
            <a:ext cx="12071871" cy="4525963"/>
          </a:xfrm>
        </p:spPr>
        <p:txBody>
          <a:bodyPr>
            <a:noAutofit/>
          </a:bodyPr>
          <a:lstStyle/>
          <a:p>
            <a:pPr marL="57150" indent="0">
              <a:buNone/>
            </a:pPr>
            <a:r>
              <a:rPr lang="en-IE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MODULE </a:t>
            </a:r>
            <a:r>
              <a:rPr lang="en-IE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DeleteANode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(Current, N):</a:t>
            </a:r>
          </a:p>
          <a:p>
            <a:pPr marL="57150" indent="0">
              <a:buNone/>
            </a:pP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IE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Current.pointer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!= NULL)</a:t>
            </a:r>
          </a:p>
          <a:p>
            <a:pPr marL="57150" indent="0">
              <a:buNone/>
            </a:pP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THEN IF 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E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Current.value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== N)</a:t>
            </a:r>
          </a:p>
          <a:p>
            <a:pPr marL="57150" indent="0">
              <a:buNone/>
            </a:pPr>
            <a:r>
              <a:rPr lang="en-IE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THEN 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Current &lt;- </a:t>
            </a:r>
            <a:r>
              <a:rPr lang="en-IE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Current.pointer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57150" indent="0">
              <a:buNone/>
            </a:pPr>
            <a:r>
              <a:rPr lang="en-IE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ELSE </a:t>
            </a:r>
            <a:r>
              <a:rPr lang="en-IE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Current.pointer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&lt;- </a:t>
            </a:r>
            <a:r>
              <a:rPr lang="en-IE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DeleteANode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E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Current.pointer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, N);</a:t>
            </a:r>
          </a:p>
          <a:p>
            <a:pPr marL="57150" indent="0">
              <a:buNone/>
            </a:pPr>
            <a:r>
              <a:rPr lang="en-IE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ENDIF;</a:t>
            </a:r>
          </a:p>
          <a:p>
            <a:pPr marL="57150" indent="0">
              <a:buNone/>
            </a:pPr>
            <a:r>
              <a:rPr lang="en-IE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ENDIF;</a:t>
            </a:r>
            <a:endParaRPr lang="en-IE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7150" indent="0">
              <a:buNone/>
            </a:pPr>
            <a:r>
              <a:rPr lang="en-IE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END.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Linked Lists: Delete a node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08103874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IE" sz="6600" dirty="0"/>
              <a:t>Stacks:</a:t>
            </a:r>
            <a:br>
              <a:rPr lang="en-IE" sz="6600" dirty="0"/>
            </a:br>
            <a:r>
              <a:rPr lang="en-IE" sz="6600" dirty="0"/>
              <a:t>Implemented using Linked Lists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dirty="0"/>
              <a:t>Damian Gordon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50637339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Stacks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/>
              <a:t>Here is the stack as a Linked List</a:t>
            </a:r>
          </a:p>
          <a:p>
            <a:endParaRPr lang="en-IE" dirty="0"/>
          </a:p>
        </p:txBody>
      </p:sp>
      <p:sp>
        <p:nvSpPr>
          <p:cNvPr id="29" name="Rectangle 28"/>
          <p:cNvSpPr/>
          <p:nvPr/>
        </p:nvSpPr>
        <p:spPr>
          <a:xfrm>
            <a:off x="406574" y="2865130"/>
            <a:ext cx="207499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err="1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StackTop</a:t>
            </a:r>
            <a:endParaRPr lang="en-US" sz="4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7" name="Down Arrow 6"/>
          <p:cNvSpPr/>
          <p:nvPr/>
        </p:nvSpPr>
        <p:spPr>
          <a:xfrm>
            <a:off x="1185422" y="3501008"/>
            <a:ext cx="576064" cy="72008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6" name="Rectangle 25"/>
          <p:cNvSpPr/>
          <p:nvPr/>
        </p:nvSpPr>
        <p:spPr>
          <a:xfrm>
            <a:off x="766614" y="4424338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0" name="Oval 29"/>
          <p:cNvSpPr/>
          <p:nvPr/>
        </p:nvSpPr>
        <p:spPr>
          <a:xfrm>
            <a:off x="1666654" y="4568354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1990750" y="4760900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1486774" y="4424338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2530870" y="4424338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>
                <a:solidFill>
                  <a:schemeClr val="tx1"/>
                </a:solidFill>
              </a:rPr>
              <a:t>62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4" name="Oval 33"/>
          <p:cNvSpPr/>
          <p:nvPr/>
        </p:nvSpPr>
        <p:spPr>
          <a:xfrm>
            <a:off x="3430910" y="4568354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35" name="Straight Arrow Connector 34"/>
          <p:cNvCxnSpPr/>
          <p:nvPr/>
        </p:nvCxnSpPr>
        <p:spPr>
          <a:xfrm>
            <a:off x="3755006" y="4760900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35"/>
          <p:cNvSpPr/>
          <p:nvPr/>
        </p:nvSpPr>
        <p:spPr>
          <a:xfrm>
            <a:off x="3251030" y="4424338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4295006" y="4424338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>
                <a:solidFill>
                  <a:schemeClr val="tx1"/>
                </a:solidFill>
              </a:rPr>
              <a:t>37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8" name="Oval 37"/>
          <p:cNvSpPr/>
          <p:nvPr/>
        </p:nvSpPr>
        <p:spPr>
          <a:xfrm>
            <a:off x="5195046" y="4568354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5519142" y="4760900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tangle 39"/>
          <p:cNvSpPr/>
          <p:nvPr/>
        </p:nvSpPr>
        <p:spPr>
          <a:xfrm>
            <a:off x="5015166" y="4424338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6059262" y="4424338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>
                <a:solidFill>
                  <a:schemeClr val="tx1"/>
                </a:solidFill>
              </a:rPr>
              <a:t>31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2" name="Oval 41"/>
          <p:cNvSpPr/>
          <p:nvPr/>
        </p:nvSpPr>
        <p:spPr>
          <a:xfrm>
            <a:off x="6959302" y="4568354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43" name="Straight Arrow Connector 42"/>
          <p:cNvCxnSpPr/>
          <p:nvPr/>
        </p:nvCxnSpPr>
        <p:spPr>
          <a:xfrm>
            <a:off x="7283398" y="4760900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ctangle 43"/>
          <p:cNvSpPr/>
          <p:nvPr/>
        </p:nvSpPr>
        <p:spPr>
          <a:xfrm>
            <a:off x="6779422" y="4424338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7727306" y="4293096"/>
            <a:ext cx="168026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NULL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838622" y="5817458"/>
            <a:ext cx="129554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bg1">
                    <a:lumMod val="75000"/>
                  </a:schemeClr>
                </a:solidFill>
              </a:rPr>
              <a:t>Head</a:t>
            </a:r>
            <a:endParaRPr lang="en-US" sz="4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24" name="Down Arrow 23"/>
          <p:cNvSpPr/>
          <p:nvPr/>
        </p:nvSpPr>
        <p:spPr>
          <a:xfrm rot="10800000">
            <a:off x="1211603" y="5282210"/>
            <a:ext cx="576064" cy="720080"/>
          </a:xfrm>
          <a:prstGeom prst="downArrow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97471092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62558" y="1268760"/>
            <a:ext cx="10729192" cy="4824536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521" y="1412776"/>
            <a:ext cx="10971372" cy="4525963"/>
          </a:xfrm>
        </p:spPr>
        <p:txBody>
          <a:bodyPr>
            <a:noAutofit/>
          </a:bodyPr>
          <a:lstStyle/>
          <a:p>
            <a:pPr marL="57150" indent="0">
              <a:buNone/>
            </a:pPr>
            <a:r>
              <a:rPr lang="en-IE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PROGRAM </a:t>
            </a:r>
            <a:r>
              <a:rPr lang="en-IE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ImplementStack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57150" indent="0">
              <a:buNone/>
            </a:pPr>
            <a:r>
              <a:rPr lang="en-IE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TYPE 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Node:</a:t>
            </a:r>
          </a:p>
          <a:p>
            <a:pPr marL="57150" indent="0">
              <a:buNone/>
            </a:pPr>
            <a:r>
              <a:rPr lang="en-IE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	    INTEGER 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Value;</a:t>
            </a:r>
          </a:p>
          <a:p>
            <a:pPr marL="57150" indent="0">
              <a:buNone/>
            </a:pPr>
            <a:r>
              <a:rPr lang="en-IE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NODE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Pointer;</a:t>
            </a:r>
          </a:p>
          <a:p>
            <a:pPr marL="57150" indent="0">
              <a:buNone/>
            </a:pPr>
            <a:r>
              <a:rPr lang="en-IE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ENDTYPE;</a:t>
            </a:r>
          </a:p>
          <a:p>
            <a:pPr marL="57150" indent="0">
              <a:buNone/>
            </a:pPr>
            <a:r>
              <a:rPr lang="en-IE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CreateList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857250" lvl="2" indent="0">
              <a:buNone/>
            </a:pPr>
            <a:r>
              <a:rPr lang="en-IE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Node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StackTop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&lt;- Head;</a:t>
            </a:r>
          </a:p>
          <a:p>
            <a:pPr marL="0" lvl="2" indent="0">
              <a:buNone/>
            </a:pPr>
            <a:r>
              <a:rPr lang="en-IE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END.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Stacks</a:t>
            </a:r>
            <a:endParaRPr lang="en-IE" dirty="0"/>
          </a:p>
        </p:txBody>
      </p:sp>
      <p:sp>
        <p:nvSpPr>
          <p:cNvPr id="6" name="Rectangle 5"/>
          <p:cNvSpPr/>
          <p:nvPr/>
        </p:nvSpPr>
        <p:spPr>
          <a:xfrm>
            <a:off x="7694691" y="3258299"/>
            <a:ext cx="960519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NULL</a:t>
            </a:r>
            <a:endParaRPr lang="en-US" sz="2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662406" y="4057908"/>
            <a:ext cx="1025088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HEAD</a:t>
            </a:r>
            <a:endParaRPr lang="en-US" sz="2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 flipV="1">
            <a:off x="8174950" y="3728674"/>
            <a:ext cx="0" cy="4320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9338282" y="4032856"/>
            <a:ext cx="150945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dirty="0" err="1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StackTop</a:t>
            </a:r>
            <a:endParaRPr lang="en-US" sz="2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8612770" y="4294466"/>
            <a:ext cx="650788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7590398" y="3140968"/>
            <a:ext cx="1313120" cy="151216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3" name="Rectangle 12"/>
          <p:cNvSpPr/>
          <p:nvPr/>
        </p:nvSpPr>
        <p:spPr>
          <a:xfrm>
            <a:off x="7319342" y="2689756"/>
            <a:ext cx="1885709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dirty="0" err="1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CreateList</a:t>
            </a:r>
            <a:r>
              <a:rPr lang="en-US" sz="28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()</a:t>
            </a:r>
            <a:endParaRPr lang="en-US" sz="2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02301192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62558" y="1412776"/>
            <a:ext cx="10729192" cy="2268252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521" y="1412777"/>
            <a:ext cx="10971372" cy="2268252"/>
          </a:xfrm>
        </p:spPr>
        <p:txBody>
          <a:bodyPr>
            <a:noAutofit/>
          </a:bodyPr>
          <a:lstStyle/>
          <a:p>
            <a:pPr marL="57150" indent="0">
              <a:buNone/>
            </a:pPr>
            <a:r>
              <a:rPr lang="en-IE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MODULE </a:t>
            </a:r>
            <a:r>
              <a:rPr lang="en-IE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IsFull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():</a:t>
            </a:r>
          </a:p>
          <a:p>
            <a:pPr marL="857250" lvl="2" indent="0">
              <a:buNone/>
            </a:pP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PRINT “Stack is a Linked List”</a:t>
            </a:r>
          </a:p>
          <a:p>
            <a:pPr marL="857250" lvl="2" indent="0">
              <a:buNone/>
            </a:pP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PRINT “and is never full”</a:t>
            </a:r>
          </a:p>
          <a:p>
            <a:pPr marL="0" lvl="2" indent="0">
              <a:buNone/>
            </a:pPr>
            <a:r>
              <a:rPr lang="en-IE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END.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Stacks</a:t>
            </a:r>
            <a:endParaRPr lang="en-IE" dirty="0"/>
          </a:p>
        </p:txBody>
      </p:sp>
      <p:sp>
        <p:nvSpPr>
          <p:cNvPr id="6" name="Rounded Rectangle 5"/>
          <p:cNvSpPr/>
          <p:nvPr/>
        </p:nvSpPr>
        <p:spPr>
          <a:xfrm>
            <a:off x="262558" y="3825044"/>
            <a:ext cx="10729192" cy="2268252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" name="Content Placeholder 4"/>
          <p:cNvSpPr txBox="1">
            <a:spLocks/>
          </p:cNvSpPr>
          <p:nvPr/>
        </p:nvSpPr>
        <p:spPr>
          <a:xfrm>
            <a:off x="609521" y="4077072"/>
            <a:ext cx="10971372" cy="18362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7150" indent="0">
              <a:buFont typeface="Arial" pitchFamily="34" charset="0"/>
              <a:buNone/>
            </a:pPr>
            <a:r>
              <a:rPr lang="en-IE" sz="2800" b="1">
                <a:latin typeface="Courier New" panose="02070309020205020404" pitchFamily="49" charset="0"/>
                <a:cs typeface="Courier New" panose="02070309020205020404" pitchFamily="49" charset="0"/>
              </a:rPr>
              <a:t>MODULE </a:t>
            </a:r>
            <a:r>
              <a:rPr lang="en-IE" sz="2800">
                <a:latin typeface="Courier New" panose="02070309020205020404" pitchFamily="49" charset="0"/>
                <a:cs typeface="Courier New" panose="02070309020205020404" pitchFamily="49" charset="0"/>
              </a:rPr>
              <a:t>IsEmpty():</a:t>
            </a:r>
          </a:p>
          <a:p>
            <a:pPr marL="857250" lvl="2" indent="0">
              <a:buFont typeface="Arial" pitchFamily="34" charset="0"/>
              <a:buNone/>
            </a:pPr>
            <a:r>
              <a:rPr lang="en-IE" sz="2800" b="1"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IE" sz="2800">
                <a:latin typeface="Courier New" panose="02070309020205020404" pitchFamily="49" charset="0"/>
                <a:cs typeface="Courier New" panose="02070309020205020404" pitchFamily="49" charset="0"/>
              </a:rPr>
              <a:t> StackTop = NULL;</a:t>
            </a:r>
          </a:p>
          <a:p>
            <a:pPr marL="0" lvl="2" indent="0">
              <a:buFont typeface="Arial" pitchFamily="34" charset="0"/>
              <a:buNone/>
            </a:pPr>
            <a:r>
              <a:rPr lang="en-IE" sz="2800" b="1">
                <a:latin typeface="Courier New" panose="02070309020205020404" pitchFamily="49" charset="0"/>
                <a:cs typeface="Courier New" panose="02070309020205020404" pitchFamily="49" charset="0"/>
              </a:rPr>
              <a:t>END.</a:t>
            </a:r>
            <a:endParaRPr lang="en-IE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4901965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262558" y="1412776"/>
            <a:ext cx="10729192" cy="4536504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521" y="1412776"/>
            <a:ext cx="10971372" cy="4525963"/>
          </a:xfrm>
        </p:spPr>
        <p:txBody>
          <a:bodyPr>
            <a:noAutofit/>
          </a:bodyPr>
          <a:lstStyle/>
          <a:p>
            <a:pPr marL="57150" indent="0">
              <a:buNone/>
            </a:pPr>
            <a:r>
              <a:rPr lang="en-IE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MODULE 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Push(N):</a:t>
            </a:r>
          </a:p>
          <a:p>
            <a:pPr marL="57150" indent="0">
              <a:buNone/>
            </a:pP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  Node </a:t>
            </a:r>
            <a:r>
              <a:rPr lang="en-IE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NewNode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57150" indent="0">
              <a:buNone/>
            </a:pP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NewNode.Value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= N;</a:t>
            </a:r>
          </a:p>
          <a:p>
            <a:pPr marL="857250" lvl="2" indent="0">
              <a:buNone/>
            </a:pPr>
            <a:r>
              <a:rPr lang="en-IE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IsEmpty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() == True</a:t>
            </a:r>
          </a:p>
          <a:p>
            <a:pPr marL="857250" lvl="2" indent="0">
              <a:buNone/>
            </a:pP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THEN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StackTop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&lt;- </a:t>
            </a:r>
            <a:r>
              <a:rPr lang="en-IE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NewNode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857250" lvl="2" indent="0">
              <a:buNone/>
            </a:pP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IE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ELSE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NewNode.pointer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IE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StackTop</a:t>
            </a:r>
            <a:endParaRPr lang="en-IE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57250" lvl="2" indent="0">
              <a:buNone/>
            </a:pP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lang="en-IE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StackTop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&lt;- </a:t>
            </a:r>
            <a:r>
              <a:rPr lang="en-IE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NewNode</a:t>
            </a:r>
            <a:endParaRPr lang="en-IE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57250" lvl="2" indent="0">
              <a:buNone/>
            </a:pPr>
            <a:r>
              <a:rPr lang="en-IE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ENDIF;</a:t>
            </a:r>
          </a:p>
          <a:p>
            <a:pPr marL="0" lvl="2" indent="0">
              <a:buNone/>
            </a:pPr>
            <a:r>
              <a:rPr lang="en-IE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END.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Stacks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595994598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262558" y="1412776"/>
            <a:ext cx="10729192" cy="4752528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521" y="1412776"/>
            <a:ext cx="10971372" cy="4525963"/>
          </a:xfrm>
        </p:spPr>
        <p:txBody>
          <a:bodyPr>
            <a:noAutofit/>
          </a:bodyPr>
          <a:lstStyle/>
          <a:p>
            <a:pPr marL="57150" indent="0">
              <a:buNone/>
            </a:pPr>
            <a:r>
              <a:rPr lang="en-IE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MODULE 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Pop():</a:t>
            </a:r>
          </a:p>
          <a:p>
            <a:pPr marL="57150" indent="0">
              <a:buNone/>
            </a:pP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Node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TopNode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&lt;- Head;</a:t>
            </a:r>
          </a:p>
          <a:p>
            <a:pPr marL="857250" lvl="2" indent="0">
              <a:buNone/>
            </a:pPr>
            <a:r>
              <a:rPr lang="en-IE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IsEmpty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() = True</a:t>
            </a:r>
          </a:p>
          <a:p>
            <a:pPr marL="857250" lvl="2" indent="0">
              <a:buNone/>
            </a:pP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THEN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Print “Stack is Empty”;</a:t>
            </a:r>
          </a:p>
          <a:p>
            <a:pPr marL="857250" lvl="2" indent="0">
              <a:buNone/>
            </a:pP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N &lt;- </a:t>
            </a:r>
            <a:r>
              <a:rPr lang="en-IE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TopNode.Value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857250" lvl="2" indent="0">
              <a:buNone/>
            </a:pP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lang="en-IE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StackTop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&lt;- </a:t>
            </a:r>
            <a:r>
              <a:rPr lang="en-IE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StackTop.pointer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857250" lvl="2" indent="0">
              <a:buNone/>
            </a:pPr>
            <a:r>
              <a:rPr lang="en-IE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ENDIF;</a:t>
            </a:r>
          </a:p>
          <a:p>
            <a:pPr marL="857250" lvl="2" indent="0">
              <a:buNone/>
            </a:pPr>
            <a:r>
              <a:rPr lang="en-IE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RETURN N;</a:t>
            </a:r>
          </a:p>
          <a:p>
            <a:pPr marL="0" lvl="2" indent="0">
              <a:buNone/>
            </a:pPr>
            <a:r>
              <a:rPr lang="en-IE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END.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Stacks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6731747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070870" y="1484784"/>
            <a:ext cx="5616623" cy="5112568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  <a:p>
            <a:pPr algn="ctr"/>
            <a:endParaRPr lang="en-IE" dirty="0"/>
          </a:p>
          <a:p>
            <a:pPr algn="ctr"/>
            <a:endParaRPr lang="en-IE" dirty="0"/>
          </a:p>
          <a:p>
            <a:pPr algn="ctr"/>
            <a:endParaRPr lang="en-IE" dirty="0"/>
          </a:p>
          <a:p>
            <a:pPr algn="ctr"/>
            <a:endParaRPr lang="en-IE" dirty="0"/>
          </a:p>
          <a:p>
            <a:pPr algn="ctr"/>
            <a:endParaRPr lang="en-IE" dirty="0"/>
          </a:p>
          <a:p>
            <a:pPr algn="ctr"/>
            <a:endParaRPr lang="en-IE" dirty="0"/>
          </a:p>
          <a:p>
            <a:pPr algn="ctr"/>
            <a:endParaRPr lang="en-IE" dirty="0"/>
          </a:p>
          <a:p>
            <a:pPr algn="ctr"/>
            <a:endParaRPr lang="en-IE" dirty="0"/>
          </a:p>
          <a:p>
            <a:pPr algn="ctr"/>
            <a:endParaRPr lang="en-IE" dirty="0"/>
          </a:p>
          <a:p>
            <a:pPr algn="ctr"/>
            <a:endParaRPr lang="en-IE" dirty="0"/>
          </a:p>
          <a:p>
            <a:pPr algn="ctr"/>
            <a:endParaRPr lang="en-IE" dirty="0"/>
          </a:p>
          <a:p>
            <a:pPr algn="ctr"/>
            <a:endParaRPr lang="en-IE" dirty="0"/>
          </a:p>
          <a:p>
            <a:pPr algn="ctr"/>
            <a:endParaRPr lang="en-IE" dirty="0"/>
          </a:p>
          <a:p>
            <a:pPr algn="ctr"/>
            <a:endParaRPr lang="en-IE" dirty="0"/>
          </a:p>
          <a:p>
            <a:pPr algn="ctr"/>
            <a:endParaRPr lang="en-IE" dirty="0"/>
          </a:p>
          <a:p>
            <a:r>
              <a:rPr lang="en-IE" dirty="0"/>
              <a:t>       </a:t>
            </a:r>
            <a:r>
              <a:rPr lang="en-IE" dirty="0">
                <a:solidFill>
                  <a:schemeClr val="tx1"/>
                </a:solidFill>
              </a:rPr>
              <a:t> </a:t>
            </a:r>
            <a:r>
              <a:rPr lang="en-IE" dirty="0" err="1">
                <a:solidFill>
                  <a:schemeClr val="tx1"/>
                </a:solidFill>
              </a:rPr>
              <a:t>variableX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-25474" y="-3059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  <p:sp>
        <p:nvSpPr>
          <p:cNvPr id="6" name="Rounded Rectangle 5"/>
          <p:cNvSpPr/>
          <p:nvPr/>
        </p:nvSpPr>
        <p:spPr>
          <a:xfrm>
            <a:off x="3646934" y="1772816"/>
            <a:ext cx="4392488" cy="1584176"/>
          </a:xfrm>
          <a:prstGeom prst="round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E" dirty="0" err="1">
                <a:solidFill>
                  <a:schemeClr val="tx1"/>
                </a:solidFill>
              </a:rPr>
              <a:t>def</a:t>
            </a:r>
            <a:r>
              <a:rPr lang="en-IE" dirty="0">
                <a:solidFill>
                  <a:schemeClr val="tx1"/>
                </a:solidFill>
              </a:rPr>
              <a:t> Method1():</a:t>
            </a:r>
          </a:p>
          <a:p>
            <a:endParaRPr lang="en-IE" dirty="0">
              <a:solidFill>
                <a:schemeClr val="tx1"/>
              </a:solidFill>
            </a:endParaRPr>
          </a:p>
          <a:p>
            <a:r>
              <a:rPr lang="en-IE" dirty="0">
                <a:solidFill>
                  <a:schemeClr val="tx1"/>
                </a:solidFill>
              </a:rPr>
              <a:t>variable1</a:t>
            </a:r>
          </a:p>
          <a:p>
            <a:r>
              <a:rPr lang="en-IE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3646934" y="3501008"/>
            <a:ext cx="4392488" cy="2304256"/>
          </a:xfrm>
          <a:prstGeom prst="round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IE" dirty="0">
              <a:solidFill>
                <a:schemeClr val="tx1"/>
              </a:solidFill>
            </a:endParaRPr>
          </a:p>
          <a:p>
            <a:endParaRPr lang="en-IE" dirty="0">
              <a:solidFill>
                <a:schemeClr val="tx1"/>
              </a:solidFill>
            </a:endParaRPr>
          </a:p>
          <a:p>
            <a:endParaRPr lang="en-IE" dirty="0">
              <a:solidFill>
                <a:schemeClr val="tx1"/>
              </a:solidFill>
            </a:endParaRPr>
          </a:p>
          <a:p>
            <a:endParaRPr lang="en-IE" dirty="0">
              <a:solidFill>
                <a:schemeClr val="tx1"/>
              </a:solidFill>
            </a:endParaRPr>
          </a:p>
          <a:p>
            <a:r>
              <a:rPr lang="en-IE" dirty="0" err="1">
                <a:solidFill>
                  <a:schemeClr val="tx1"/>
                </a:solidFill>
              </a:rPr>
              <a:t>def</a:t>
            </a:r>
            <a:r>
              <a:rPr lang="en-IE" dirty="0">
                <a:solidFill>
                  <a:schemeClr val="tx1"/>
                </a:solidFill>
              </a:rPr>
              <a:t> Method2():</a:t>
            </a:r>
          </a:p>
          <a:p>
            <a:endParaRPr lang="en-IE" dirty="0">
              <a:solidFill>
                <a:schemeClr val="tx1"/>
              </a:solidFill>
            </a:endParaRPr>
          </a:p>
          <a:p>
            <a:r>
              <a:rPr lang="en-IE" dirty="0">
                <a:solidFill>
                  <a:schemeClr val="tx1"/>
                </a:solidFill>
              </a:rPr>
              <a:t>variable2</a:t>
            </a:r>
          </a:p>
          <a:p>
            <a:endParaRPr lang="en-IE" dirty="0">
              <a:solidFill>
                <a:schemeClr val="tx1"/>
              </a:solidFill>
            </a:endParaRPr>
          </a:p>
          <a:p>
            <a:endParaRPr lang="en-IE" dirty="0">
              <a:solidFill>
                <a:schemeClr val="tx1"/>
              </a:solidFill>
            </a:endParaRPr>
          </a:p>
          <a:p>
            <a:endParaRPr lang="en-IE" dirty="0">
              <a:solidFill>
                <a:schemeClr val="tx1"/>
              </a:solidFill>
            </a:endParaRPr>
          </a:p>
          <a:p>
            <a:endParaRPr lang="en-IE" dirty="0">
              <a:solidFill>
                <a:schemeClr val="tx1"/>
              </a:solidFill>
            </a:endParaRPr>
          </a:p>
          <a:p>
            <a:endParaRPr lang="en-IE" dirty="0">
              <a:solidFill>
                <a:schemeClr val="tx1"/>
              </a:solidFill>
            </a:endParaRPr>
          </a:p>
          <a:p>
            <a:endParaRPr lang="en-IE" dirty="0">
              <a:solidFill>
                <a:schemeClr val="tx1"/>
              </a:solidFill>
            </a:endParaRPr>
          </a:p>
          <a:p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521" y="274638"/>
            <a:ext cx="10971372" cy="1143000"/>
          </a:xfrm>
        </p:spPr>
        <p:txBody>
          <a:bodyPr/>
          <a:lstStyle/>
          <a:p>
            <a:r>
              <a:rPr lang="en-GB" dirty="0"/>
              <a:t>Variable Scope</a:t>
            </a:r>
            <a:endParaRPr lang="en-GB" alt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531960043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262558" y="1412776"/>
            <a:ext cx="10729192" cy="4536504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521" y="1412776"/>
            <a:ext cx="10971372" cy="4525963"/>
          </a:xfrm>
        </p:spPr>
        <p:txBody>
          <a:bodyPr>
            <a:noAutofit/>
          </a:bodyPr>
          <a:lstStyle/>
          <a:p>
            <a:pPr marL="57150" indent="0">
              <a:buNone/>
            </a:pPr>
            <a:endParaRPr lang="en-IE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7150" indent="0">
              <a:buNone/>
            </a:pPr>
            <a:r>
              <a:rPr lang="en-IE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MODULE 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Top():</a:t>
            </a:r>
          </a:p>
          <a:p>
            <a:pPr marL="857250" lvl="2" indent="0">
              <a:buNone/>
            </a:pPr>
            <a:r>
              <a:rPr lang="en-IE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IsEmpty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() = True</a:t>
            </a:r>
          </a:p>
          <a:p>
            <a:pPr marL="857250" lvl="2" indent="0">
              <a:buNone/>
            </a:pP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THEN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Print “Stack is Empty”;</a:t>
            </a:r>
          </a:p>
          <a:p>
            <a:pPr marL="857250" lvl="2" indent="0">
              <a:buNone/>
            </a:pP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N &lt;- </a:t>
            </a:r>
            <a:r>
              <a:rPr lang="en-IE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StackTop.Value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</a:p>
          <a:p>
            <a:pPr marL="857250" lvl="2" indent="0">
              <a:buNone/>
            </a:pPr>
            <a:r>
              <a:rPr lang="en-IE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ENDIF;</a:t>
            </a:r>
          </a:p>
          <a:p>
            <a:pPr marL="857250" lvl="2" indent="0">
              <a:buNone/>
            </a:pPr>
            <a:r>
              <a:rPr lang="en-IE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RETURN N;</a:t>
            </a:r>
          </a:p>
          <a:p>
            <a:pPr marL="0" lvl="2" indent="0">
              <a:buNone/>
            </a:pPr>
            <a:r>
              <a:rPr lang="en-IE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END.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Stacks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911045978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IE" sz="6600" dirty="0"/>
              <a:t>Queues:</a:t>
            </a:r>
            <a:br>
              <a:rPr lang="en-IE" sz="6600" dirty="0"/>
            </a:br>
            <a:r>
              <a:rPr lang="en-IE" sz="6600" dirty="0"/>
              <a:t>Implemented using Linked Lists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dirty="0"/>
              <a:t>Damian Gordon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21634066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Queues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/>
              <a:t>We will implement a queue as a Linked List.</a:t>
            </a:r>
          </a:p>
          <a:p>
            <a:endParaRPr lang="en-IE" dirty="0"/>
          </a:p>
        </p:txBody>
      </p:sp>
      <p:sp>
        <p:nvSpPr>
          <p:cNvPr id="31" name="Rectangle 30"/>
          <p:cNvSpPr/>
          <p:nvPr/>
        </p:nvSpPr>
        <p:spPr>
          <a:xfrm>
            <a:off x="1094279" y="2949912"/>
            <a:ext cx="2715808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err="1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QueueHead</a:t>
            </a:r>
            <a:endParaRPr lang="en-US" sz="4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32" name="Down Arrow 31"/>
          <p:cNvSpPr/>
          <p:nvPr/>
        </p:nvSpPr>
        <p:spPr>
          <a:xfrm>
            <a:off x="2193534" y="3585790"/>
            <a:ext cx="576064" cy="72008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3" name="Rectangle 32"/>
          <p:cNvSpPr/>
          <p:nvPr/>
        </p:nvSpPr>
        <p:spPr>
          <a:xfrm>
            <a:off x="1774726" y="4509120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4" name="Oval 33"/>
          <p:cNvSpPr/>
          <p:nvPr/>
        </p:nvSpPr>
        <p:spPr>
          <a:xfrm>
            <a:off x="2674766" y="4653136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35" name="Straight Arrow Connector 34"/>
          <p:cNvCxnSpPr/>
          <p:nvPr/>
        </p:nvCxnSpPr>
        <p:spPr>
          <a:xfrm>
            <a:off x="2998862" y="4845682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35"/>
          <p:cNvSpPr/>
          <p:nvPr/>
        </p:nvSpPr>
        <p:spPr>
          <a:xfrm>
            <a:off x="2494886" y="4509120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3538982" y="4509120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>
                <a:solidFill>
                  <a:schemeClr val="tx1"/>
                </a:solidFill>
              </a:rPr>
              <a:t>62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8" name="Oval 37"/>
          <p:cNvSpPr/>
          <p:nvPr/>
        </p:nvSpPr>
        <p:spPr>
          <a:xfrm>
            <a:off x="4439022" y="4653136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4763118" y="4845682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tangle 39"/>
          <p:cNvSpPr/>
          <p:nvPr/>
        </p:nvSpPr>
        <p:spPr>
          <a:xfrm>
            <a:off x="4259142" y="4509120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5303118" y="4509120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>
                <a:solidFill>
                  <a:schemeClr val="tx1"/>
                </a:solidFill>
              </a:rPr>
              <a:t>37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2" name="Oval 41"/>
          <p:cNvSpPr/>
          <p:nvPr/>
        </p:nvSpPr>
        <p:spPr>
          <a:xfrm>
            <a:off x="6203158" y="4653136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43" name="Straight Arrow Connector 42"/>
          <p:cNvCxnSpPr/>
          <p:nvPr/>
        </p:nvCxnSpPr>
        <p:spPr>
          <a:xfrm>
            <a:off x="6527254" y="4845682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ctangle 43"/>
          <p:cNvSpPr/>
          <p:nvPr/>
        </p:nvSpPr>
        <p:spPr>
          <a:xfrm>
            <a:off x="6023278" y="4509120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7067374" y="4509120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>
                <a:solidFill>
                  <a:schemeClr val="tx1"/>
                </a:solidFill>
              </a:rPr>
              <a:t>31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6" name="Oval 45"/>
          <p:cNvSpPr/>
          <p:nvPr/>
        </p:nvSpPr>
        <p:spPr>
          <a:xfrm>
            <a:off x="7967414" y="4653136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47" name="Straight Arrow Connector 46"/>
          <p:cNvCxnSpPr/>
          <p:nvPr/>
        </p:nvCxnSpPr>
        <p:spPr>
          <a:xfrm>
            <a:off x="8291510" y="4845682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Rectangle 47"/>
          <p:cNvSpPr/>
          <p:nvPr/>
        </p:nvSpPr>
        <p:spPr>
          <a:xfrm>
            <a:off x="7787534" y="4509120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8735418" y="4377878"/>
            <a:ext cx="168026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NULL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6617796" y="2973390"/>
            <a:ext cx="2325958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err="1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QueueTail</a:t>
            </a:r>
            <a:endParaRPr lang="en-US" sz="4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51" name="Down Arrow 50"/>
          <p:cNvSpPr/>
          <p:nvPr/>
        </p:nvSpPr>
        <p:spPr>
          <a:xfrm>
            <a:off x="7522126" y="3609268"/>
            <a:ext cx="576064" cy="72008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cxnSp>
        <p:nvCxnSpPr>
          <p:cNvPr id="52" name="Straight Arrow Connector 51"/>
          <p:cNvCxnSpPr/>
          <p:nvPr/>
        </p:nvCxnSpPr>
        <p:spPr>
          <a:xfrm>
            <a:off x="8327454" y="4869160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1833793" y="5817458"/>
            <a:ext cx="129554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bg1">
                    <a:lumMod val="75000"/>
                  </a:schemeClr>
                </a:solidFill>
              </a:rPr>
              <a:t>Head</a:t>
            </a:r>
            <a:endParaRPr lang="en-US" sz="4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27" name="Down Arrow 26"/>
          <p:cNvSpPr/>
          <p:nvPr/>
        </p:nvSpPr>
        <p:spPr>
          <a:xfrm rot="10800000">
            <a:off x="2206774" y="5282210"/>
            <a:ext cx="576064" cy="720080"/>
          </a:xfrm>
          <a:prstGeom prst="downArrow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524952989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62558" y="1340768"/>
            <a:ext cx="10729192" cy="4896544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521" y="1412776"/>
            <a:ext cx="10971372" cy="4525963"/>
          </a:xfrm>
        </p:spPr>
        <p:txBody>
          <a:bodyPr>
            <a:noAutofit/>
          </a:bodyPr>
          <a:lstStyle/>
          <a:p>
            <a:pPr marL="57150" indent="0">
              <a:buNone/>
            </a:pPr>
            <a:r>
              <a:rPr lang="en-IE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PROGRAM </a:t>
            </a:r>
            <a:r>
              <a:rPr lang="en-IE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ImplementQueue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57150" indent="0">
              <a:buNone/>
            </a:pPr>
            <a:r>
              <a:rPr lang="en-IE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TYPE 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Node:</a:t>
            </a:r>
          </a:p>
          <a:p>
            <a:pPr marL="57150" indent="0">
              <a:buNone/>
            </a:pPr>
            <a:r>
              <a:rPr lang="en-IE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	    INTEGER 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Value;</a:t>
            </a:r>
          </a:p>
          <a:p>
            <a:pPr marL="57150" indent="0">
              <a:buNone/>
            </a:pPr>
            <a:r>
              <a:rPr lang="en-IE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NODE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Pointer;</a:t>
            </a:r>
          </a:p>
          <a:p>
            <a:pPr marL="57150" indent="0">
              <a:buNone/>
            </a:pPr>
            <a:r>
              <a:rPr lang="en-IE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ENDTYPE;</a:t>
            </a:r>
          </a:p>
          <a:p>
            <a:pPr marL="57150" indent="0">
              <a:buNone/>
            </a:pPr>
            <a:r>
              <a:rPr lang="en-IE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CreateList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857250" lvl="2" indent="0">
              <a:buNone/>
            </a:pPr>
            <a:r>
              <a:rPr lang="en-IE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Node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QueueHead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&lt;- Head;</a:t>
            </a:r>
          </a:p>
          <a:p>
            <a:pPr marL="857250" lvl="2" indent="0">
              <a:buNone/>
            </a:pPr>
            <a:r>
              <a:rPr lang="en-IE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Node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QueueTail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&lt;- Head;</a:t>
            </a:r>
          </a:p>
          <a:p>
            <a:pPr marL="0" lvl="2" indent="0">
              <a:buNone/>
            </a:pPr>
            <a:r>
              <a:rPr lang="en-IE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END.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Queues</a:t>
            </a:r>
            <a:endParaRPr lang="en-IE" dirty="0"/>
          </a:p>
        </p:txBody>
      </p:sp>
      <p:sp>
        <p:nvSpPr>
          <p:cNvPr id="6" name="Rectangle 5"/>
          <p:cNvSpPr/>
          <p:nvPr/>
        </p:nvSpPr>
        <p:spPr>
          <a:xfrm>
            <a:off x="7694691" y="3258299"/>
            <a:ext cx="960519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NULL</a:t>
            </a:r>
            <a:endParaRPr lang="en-US" sz="2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662406" y="4057908"/>
            <a:ext cx="1025088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HEAD</a:t>
            </a:r>
            <a:endParaRPr lang="en-US" sz="2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8174950" y="3728674"/>
            <a:ext cx="0" cy="4320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9115017" y="3913892"/>
            <a:ext cx="1955985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dirty="0" err="1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QueueHead</a:t>
            </a:r>
            <a:endParaRPr lang="en-US" sz="2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8612770" y="4175502"/>
            <a:ext cx="650788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7590398" y="3140968"/>
            <a:ext cx="1313120" cy="151216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2" name="Rectangle 11"/>
          <p:cNvSpPr/>
          <p:nvPr/>
        </p:nvSpPr>
        <p:spPr>
          <a:xfrm>
            <a:off x="7319342" y="2689756"/>
            <a:ext cx="1885709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dirty="0" err="1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CreateList</a:t>
            </a:r>
            <a:r>
              <a:rPr lang="en-US" sz="28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()</a:t>
            </a:r>
            <a:endParaRPr lang="en-US" sz="2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9253955" y="4201924"/>
            <a:ext cx="1683539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dirty="0" err="1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QueueTail</a:t>
            </a:r>
            <a:endParaRPr lang="en-US" sz="2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 flipH="1">
            <a:off x="8615486" y="4463534"/>
            <a:ext cx="650788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22015125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62558" y="1412776"/>
            <a:ext cx="10729192" cy="2376264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521" y="1412777"/>
            <a:ext cx="10971372" cy="2268252"/>
          </a:xfrm>
        </p:spPr>
        <p:txBody>
          <a:bodyPr>
            <a:noAutofit/>
          </a:bodyPr>
          <a:lstStyle/>
          <a:p>
            <a:pPr marL="57150" indent="0">
              <a:buNone/>
            </a:pPr>
            <a:r>
              <a:rPr lang="en-IE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MODULE </a:t>
            </a:r>
            <a:r>
              <a:rPr lang="en-IE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IsFull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():</a:t>
            </a:r>
          </a:p>
          <a:p>
            <a:pPr marL="857250" lvl="2" indent="0">
              <a:buNone/>
            </a:pP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PRINT “Queue is a Linked List”</a:t>
            </a:r>
          </a:p>
          <a:p>
            <a:pPr marL="857250" lvl="2" indent="0">
              <a:buNone/>
            </a:pP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PRINT “and is never full”</a:t>
            </a:r>
          </a:p>
          <a:p>
            <a:pPr marL="0" lvl="2" indent="0">
              <a:buNone/>
            </a:pPr>
            <a:r>
              <a:rPr lang="en-IE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END.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Queues</a:t>
            </a:r>
            <a:endParaRPr lang="en-IE" dirty="0"/>
          </a:p>
        </p:txBody>
      </p:sp>
      <p:sp>
        <p:nvSpPr>
          <p:cNvPr id="6" name="Rounded Rectangle 5"/>
          <p:cNvSpPr/>
          <p:nvPr/>
        </p:nvSpPr>
        <p:spPr>
          <a:xfrm>
            <a:off x="262558" y="4005064"/>
            <a:ext cx="10729192" cy="2376264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" name="Content Placeholder 4"/>
          <p:cNvSpPr txBox="1">
            <a:spLocks/>
          </p:cNvSpPr>
          <p:nvPr/>
        </p:nvSpPr>
        <p:spPr>
          <a:xfrm>
            <a:off x="609521" y="4149080"/>
            <a:ext cx="10971372" cy="20882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7150" indent="0">
              <a:buFont typeface="Arial" pitchFamily="34" charset="0"/>
              <a:buNone/>
            </a:pPr>
            <a:r>
              <a:rPr lang="en-IE" sz="2800" b="1">
                <a:latin typeface="Courier New" panose="02070309020205020404" pitchFamily="49" charset="0"/>
                <a:cs typeface="Courier New" panose="02070309020205020404" pitchFamily="49" charset="0"/>
              </a:rPr>
              <a:t>MODULE </a:t>
            </a:r>
            <a:r>
              <a:rPr lang="en-IE" sz="2800">
                <a:latin typeface="Courier New" panose="02070309020205020404" pitchFamily="49" charset="0"/>
                <a:cs typeface="Courier New" panose="02070309020205020404" pitchFamily="49" charset="0"/>
              </a:rPr>
              <a:t>IsEmpty():</a:t>
            </a:r>
          </a:p>
          <a:p>
            <a:pPr marL="857250" lvl="2" indent="0">
              <a:buFont typeface="Arial" pitchFamily="34" charset="0"/>
              <a:buNone/>
            </a:pPr>
            <a:r>
              <a:rPr lang="en-IE" sz="2800" b="1"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IE" sz="2800">
                <a:latin typeface="Courier New" panose="02070309020205020404" pitchFamily="49" charset="0"/>
                <a:cs typeface="Courier New" panose="02070309020205020404" pitchFamily="49" charset="0"/>
              </a:rPr>
              <a:t> QueueHead = QueueTail;</a:t>
            </a:r>
          </a:p>
          <a:p>
            <a:pPr marL="0" lvl="2" indent="0">
              <a:buFont typeface="Arial" pitchFamily="34" charset="0"/>
              <a:buNone/>
            </a:pPr>
            <a:r>
              <a:rPr lang="en-IE" sz="2800" b="1">
                <a:latin typeface="Courier New" panose="02070309020205020404" pitchFamily="49" charset="0"/>
                <a:cs typeface="Courier New" panose="02070309020205020404" pitchFamily="49" charset="0"/>
              </a:rPr>
              <a:t>END.</a:t>
            </a:r>
            <a:endParaRPr lang="en-IE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0538292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262558" y="1412776"/>
            <a:ext cx="10729192" cy="3888432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521" y="1412776"/>
            <a:ext cx="10971372" cy="4525963"/>
          </a:xfrm>
        </p:spPr>
        <p:txBody>
          <a:bodyPr>
            <a:noAutofit/>
          </a:bodyPr>
          <a:lstStyle/>
          <a:p>
            <a:pPr marL="57150" indent="0">
              <a:buNone/>
            </a:pPr>
            <a:r>
              <a:rPr lang="en-IE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MODULE </a:t>
            </a:r>
            <a:r>
              <a:rPr lang="en-IE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AddToQ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(N):</a:t>
            </a:r>
          </a:p>
          <a:p>
            <a:pPr marL="57150" indent="0">
              <a:buNone/>
            </a:pP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  Node </a:t>
            </a:r>
            <a:r>
              <a:rPr lang="en-IE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NewNode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57150" indent="0">
              <a:buNone/>
            </a:pP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NewNode.Value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&lt;- N;</a:t>
            </a:r>
          </a:p>
          <a:p>
            <a:pPr marL="857250" lvl="2" indent="0">
              <a:buNone/>
            </a:pPr>
            <a:r>
              <a:rPr lang="en-IE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QueueTail.Pointer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&lt;- </a:t>
            </a:r>
            <a:r>
              <a:rPr lang="en-IE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NewNode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857250" lvl="2" indent="0">
              <a:buNone/>
            </a:pPr>
            <a:r>
              <a:rPr lang="en-IE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QueueTail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&lt;- </a:t>
            </a:r>
            <a:r>
              <a:rPr lang="en-IE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NewNode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857250" lvl="2" indent="0">
              <a:buNone/>
            </a:pPr>
            <a:r>
              <a:rPr lang="en-IE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ENDIF;</a:t>
            </a:r>
          </a:p>
          <a:p>
            <a:pPr marL="0" lvl="2" indent="0">
              <a:buNone/>
            </a:pPr>
            <a:r>
              <a:rPr lang="en-IE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END.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Queues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779359124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262558" y="1412776"/>
            <a:ext cx="10729192" cy="5184576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521" y="1412776"/>
            <a:ext cx="10971372" cy="4525963"/>
          </a:xfrm>
        </p:spPr>
        <p:txBody>
          <a:bodyPr>
            <a:noAutofit/>
          </a:bodyPr>
          <a:lstStyle/>
          <a:p>
            <a:pPr marL="57150" indent="0">
              <a:buNone/>
            </a:pPr>
            <a:r>
              <a:rPr lang="en-IE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MODULE </a:t>
            </a:r>
            <a:r>
              <a:rPr lang="en-IE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DeleteFromQ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():</a:t>
            </a:r>
          </a:p>
          <a:p>
            <a:pPr marL="57150" indent="0">
              <a:buNone/>
            </a:pP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  Node </a:t>
            </a:r>
            <a:r>
              <a:rPr lang="en-IE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NewNode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57150" indent="0">
              <a:buNone/>
            </a:pP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NewNode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&lt;- </a:t>
            </a:r>
            <a:r>
              <a:rPr lang="en-IE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QueueHead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857250" lvl="2" indent="0">
              <a:buNone/>
            </a:pPr>
            <a:r>
              <a:rPr lang="en-IE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IsEmpty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() = True</a:t>
            </a:r>
          </a:p>
          <a:p>
            <a:pPr marL="857250" lvl="2" indent="0">
              <a:buNone/>
            </a:pP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THEN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Print “Queue is Empty”;</a:t>
            </a:r>
          </a:p>
          <a:p>
            <a:pPr marL="857250" lvl="2" indent="0">
              <a:buNone/>
            </a:pP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N &lt;- </a:t>
            </a:r>
            <a:r>
              <a:rPr lang="en-IE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QueueHead.Value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IE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57250" lvl="2" indent="0">
              <a:buNone/>
            </a:pP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lang="en-IE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QueueHead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&lt;- </a:t>
            </a:r>
            <a:r>
              <a:rPr lang="en-IE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NewNode.Pointer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857250" lvl="2" indent="0">
              <a:buNone/>
            </a:pPr>
            <a:r>
              <a:rPr lang="en-IE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ENDIF;</a:t>
            </a:r>
          </a:p>
          <a:p>
            <a:pPr marL="857250" lvl="2" indent="0">
              <a:buNone/>
            </a:pPr>
            <a:r>
              <a:rPr lang="en-IE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N;</a:t>
            </a:r>
          </a:p>
          <a:p>
            <a:pPr marL="0" lvl="2" indent="0">
              <a:buNone/>
            </a:pPr>
            <a:r>
              <a:rPr lang="en-IE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END.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Queues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424034760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262558" y="1412776"/>
            <a:ext cx="10729192" cy="4536504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521" y="1412776"/>
            <a:ext cx="10971372" cy="4525963"/>
          </a:xfrm>
        </p:spPr>
        <p:txBody>
          <a:bodyPr>
            <a:noAutofit/>
          </a:bodyPr>
          <a:lstStyle/>
          <a:p>
            <a:pPr marL="57150" indent="0">
              <a:buNone/>
            </a:pPr>
            <a:r>
              <a:rPr lang="en-IE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MODULE </a:t>
            </a:r>
            <a:r>
              <a:rPr lang="en-IE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ClearQ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():</a:t>
            </a:r>
          </a:p>
          <a:p>
            <a:pPr marL="857250" lvl="2" indent="0">
              <a:buNone/>
            </a:pPr>
            <a:r>
              <a:rPr lang="en-IE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QueueTail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&lt;- Head;</a:t>
            </a:r>
          </a:p>
          <a:p>
            <a:pPr marL="857250" lvl="2" indent="0">
              <a:buNone/>
            </a:pPr>
            <a:r>
              <a:rPr lang="en-IE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QueueHead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&lt;- </a:t>
            </a:r>
            <a:r>
              <a:rPr lang="en-IE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QueueTail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lvl="2" indent="0">
              <a:buNone/>
            </a:pPr>
            <a:r>
              <a:rPr lang="en-IE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END.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Queues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489599273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IE" sz="6600" dirty="0"/>
              <a:t>Advanced Algorithms: </a:t>
            </a:r>
            <a:br>
              <a:rPr lang="en-IE" sz="6600" dirty="0"/>
            </a:br>
            <a:r>
              <a:rPr lang="en-IE" sz="6600" dirty="0"/>
              <a:t>Sorting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dirty="0"/>
              <a:t>Damian Gordon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64963150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62558" y="1268760"/>
            <a:ext cx="10729192" cy="5472608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521" y="1412776"/>
            <a:ext cx="10971372" cy="4525963"/>
          </a:xfrm>
        </p:spPr>
        <p:txBody>
          <a:bodyPr>
            <a:noAutofit/>
          </a:bodyPr>
          <a:lstStyle/>
          <a:p>
            <a:pPr marL="57150" indent="0">
              <a:buNone/>
            </a:pPr>
            <a:r>
              <a:rPr lang="en-IE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PROGRAM 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InsertionSort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57150" indent="0">
              <a:buNone/>
            </a:pPr>
            <a:r>
              <a:rPr lang="en-IE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Integer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Array[8] &lt;- {44,23,42,33,16,54,34,18};</a:t>
            </a:r>
          </a:p>
          <a:p>
            <a:pPr marL="857250" lvl="2" indent="0">
              <a:buNone/>
            </a:pPr>
            <a:r>
              <a:rPr lang="en-IE" b="1" dirty="0"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Index</a:t>
            </a:r>
            <a:r>
              <a:rPr lang="en-IE" b="1" dirty="0">
                <a:latin typeface="Courier New" panose="02070309020205020404" pitchFamily="49" charset="0"/>
                <a:cs typeface="Courier New" panose="02070309020205020404" pitchFamily="49" charset="0"/>
              </a:rPr>
              <a:t> IN 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IE" b="1" dirty="0">
                <a:latin typeface="Courier New" panose="02070309020205020404" pitchFamily="49" charset="0"/>
                <a:cs typeface="Courier New" panose="02070309020205020404" pitchFamily="49" charset="0"/>
              </a:rPr>
              <a:t> TO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N</a:t>
            </a:r>
          </a:p>
          <a:p>
            <a:pPr marL="857250" lvl="2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b="1" dirty="0">
                <a:latin typeface="Courier New" panose="02070309020205020404" pitchFamily="49" charset="0"/>
                <a:cs typeface="Courier New" panose="02070309020205020404" pitchFamily="49" charset="0"/>
              </a:rPr>
              <a:t>DO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current = Array[index];</a:t>
            </a:r>
          </a:p>
          <a:p>
            <a:pPr marL="857250" lvl="2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pos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= index;</a:t>
            </a:r>
            <a:endParaRPr lang="en-IE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57250" lvl="2" indent="0">
              <a:buNone/>
            </a:pPr>
            <a:r>
              <a:rPr lang="en-IE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WHILE (</a:t>
            </a:r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pos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&gt; 0 and Array[</a:t>
            </a:r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pos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– 1] &gt; current)</a:t>
            </a:r>
          </a:p>
          <a:p>
            <a:pPr marL="857250" lvl="2" indent="0">
              <a:buNone/>
            </a:pPr>
            <a:r>
              <a:rPr lang="en-IE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DO 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Array[</a:t>
            </a:r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pos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] &lt;- Array[</a:t>
            </a:r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pos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- 1];</a:t>
            </a:r>
          </a:p>
          <a:p>
            <a:pPr marL="857250" lvl="2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</a:t>
            </a:r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pos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pos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- 1;</a:t>
            </a:r>
          </a:p>
          <a:p>
            <a:pPr marL="857250" lvl="2" indent="0">
              <a:buNone/>
            </a:pPr>
            <a:r>
              <a:rPr lang="en-IE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ENDWHILE;</a:t>
            </a:r>
          </a:p>
          <a:p>
            <a:pPr marL="857250" lvl="2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     Array[</a:t>
            </a:r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pos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] = current;</a:t>
            </a:r>
            <a:endParaRPr lang="en-IE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57250" lvl="2" indent="0">
              <a:buNone/>
            </a:pPr>
            <a:r>
              <a:rPr lang="en-IE" b="1" dirty="0">
                <a:latin typeface="Courier New" panose="02070309020205020404" pitchFamily="49" charset="0"/>
                <a:cs typeface="Courier New" panose="02070309020205020404" pitchFamily="49" charset="0"/>
              </a:rPr>
              <a:t>ENDFOR;</a:t>
            </a:r>
          </a:p>
          <a:p>
            <a:pPr marL="0" lvl="2" indent="0">
              <a:buNone/>
            </a:pPr>
            <a:r>
              <a:rPr lang="en-IE" b="1" dirty="0">
                <a:latin typeface="Courier New" panose="02070309020205020404" pitchFamily="49" charset="0"/>
                <a:cs typeface="Courier New" panose="02070309020205020404" pitchFamily="49" charset="0"/>
              </a:rPr>
              <a:t>END.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Insertion Sort</a:t>
            </a:r>
            <a:endParaRPr lang="en-IE" dirty="0"/>
          </a:p>
        </p:txBody>
      </p:sp>
      <p:sp>
        <p:nvSpPr>
          <p:cNvPr id="15" name="Rounded Rectangle 14"/>
          <p:cNvSpPr/>
          <p:nvPr/>
        </p:nvSpPr>
        <p:spPr>
          <a:xfrm>
            <a:off x="9911630" y="2492896"/>
            <a:ext cx="2160240" cy="1008112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4" name="TextBox 13"/>
          <p:cNvSpPr txBox="1"/>
          <p:nvPr/>
        </p:nvSpPr>
        <p:spPr>
          <a:xfrm>
            <a:off x="9911630" y="2577678"/>
            <a:ext cx="211570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dirty="0"/>
              <a:t>NOTE: If you have</a:t>
            </a:r>
          </a:p>
          <a:p>
            <a:r>
              <a:rPr lang="en-IE" dirty="0"/>
              <a:t>reached the start of</a:t>
            </a:r>
          </a:p>
          <a:p>
            <a:r>
              <a:rPr lang="en-IE" dirty="0"/>
              <a:t>the list, STOP!</a:t>
            </a:r>
          </a:p>
        </p:txBody>
      </p:sp>
      <p:sp>
        <p:nvSpPr>
          <p:cNvPr id="3" name="Bent Arrow 2"/>
          <p:cNvSpPr/>
          <p:nvPr/>
        </p:nvSpPr>
        <p:spPr>
          <a:xfrm rot="5400000" flipV="1">
            <a:off x="6959302" y="692696"/>
            <a:ext cx="504056" cy="5400600"/>
          </a:xfrm>
          <a:prstGeom prst="bentArrow">
            <a:avLst>
              <a:gd name="adj1" fmla="val 15380"/>
              <a:gd name="adj2" fmla="val 25000"/>
              <a:gd name="adj3" fmla="val 25000"/>
              <a:gd name="adj4" fmla="val 43750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78702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Variable Scope</a:t>
            </a:r>
            <a:endParaRPr lang="en-GB" altLang="en-US" dirty="0">
              <a:latin typeface="+mn-lt"/>
            </a:endParaRP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628650" indent="-571500">
              <a:lnSpc>
                <a:spcPct val="90000"/>
              </a:lnSpc>
            </a:pPr>
            <a:r>
              <a:rPr lang="en-IE" dirty="0"/>
              <a:t>The scope of a variable – is the part of a computer program where the binding is valid: where the variable name can be used to refer to the entity. </a:t>
            </a:r>
          </a:p>
          <a:p>
            <a:pPr marL="628650" indent="-571500">
              <a:lnSpc>
                <a:spcPct val="90000"/>
              </a:lnSpc>
            </a:pPr>
            <a:r>
              <a:rPr lang="en-IE" dirty="0"/>
              <a:t>In other parts of the program the variable name may refer to a different entity (it may have a different binding), or to nothing at all (it may be unbound). </a:t>
            </a:r>
          </a:p>
          <a:p>
            <a:pPr marL="628650" indent="-571500">
              <a:lnSpc>
                <a:spcPct val="90000"/>
              </a:lnSpc>
            </a:pPr>
            <a:r>
              <a:rPr lang="en-IE" dirty="0"/>
              <a:t>The scope of a binding is also known as the “visibility” of a variable.</a:t>
            </a:r>
            <a:endParaRPr lang="en-IE" dirty="0">
              <a:cs typeface="Courier New" panose="02070309020205020404" pitchFamily="49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675400692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62558" y="1268760"/>
            <a:ext cx="10729192" cy="5472608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521" y="1412776"/>
            <a:ext cx="10971372" cy="4525963"/>
          </a:xfrm>
        </p:spPr>
        <p:txBody>
          <a:bodyPr>
            <a:noAutofit/>
          </a:bodyPr>
          <a:lstStyle/>
          <a:p>
            <a:pPr marL="57150" indent="0">
              <a:buNone/>
            </a:pPr>
            <a:r>
              <a:rPr lang="en-IE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MODULE 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GapInsertionSort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(Array, 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StartPos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, Gap):</a:t>
            </a:r>
          </a:p>
          <a:p>
            <a:pPr marL="857250" lvl="2" indent="0">
              <a:buNone/>
            </a:pPr>
            <a:r>
              <a:rPr lang="en-IE" b="1" dirty="0"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Index</a:t>
            </a:r>
            <a:r>
              <a:rPr lang="en-IE" b="1" dirty="0">
                <a:latin typeface="Courier New" panose="02070309020205020404" pitchFamily="49" charset="0"/>
                <a:cs typeface="Courier New" panose="02070309020205020404" pitchFamily="49" charset="0"/>
              </a:rPr>
              <a:t> IN </a:t>
            </a:r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StartPos</a:t>
            </a:r>
            <a:r>
              <a:rPr lang="en-IE" b="1" dirty="0">
                <a:latin typeface="Courier New" panose="02070309020205020404" pitchFamily="49" charset="0"/>
                <a:cs typeface="Courier New" panose="02070309020205020404" pitchFamily="49" charset="0"/>
              </a:rPr>
              <a:t> TO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N </a:t>
            </a:r>
            <a:r>
              <a:rPr lang="en-IE" b="1" dirty="0">
                <a:latin typeface="Courier New" panose="02070309020205020404" pitchFamily="49" charset="0"/>
                <a:cs typeface="Courier New" panose="02070309020205020404" pitchFamily="49" charset="0"/>
              </a:rPr>
              <a:t>INCREMENT BY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Gap</a:t>
            </a:r>
          </a:p>
          <a:p>
            <a:pPr marL="857250" lvl="2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IE" b="1" dirty="0">
                <a:latin typeface="Courier New" panose="02070309020205020404" pitchFamily="49" charset="0"/>
                <a:cs typeface="Courier New" panose="02070309020205020404" pitchFamily="49" charset="0"/>
              </a:rPr>
              <a:t>DO 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current = Array[index];</a:t>
            </a:r>
          </a:p>
          <a:p>
            <a:pPr marL="857250" lvl="2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pos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= index;</a:t>
            </a:r>
            <a:endParaRPr lang="en-IE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57250" lvl="2" indent="0">
              <a:buNone/>
            </a:pPr>
            <a:r>
              <a:rPr lang="en-IE" b="1" dirty="0">
                <a:latin typeface="Courier New" panose="02070309020205020404" pitchFamily="49" charset="0"/>
                <a:cs typeface="Courier New" panose="02070309020205020404" pitchFamily="49" charset="0"/>
              </a:rPr>
              <a:t>   WHILE (</a:t>
            </a:r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pos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&gt; Gap and Array[</a:t>
            </a:r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pos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– Gap] &gt; current)</a:t>
            </a:r>
          </a:p>
          <a:p>
            <a:pPr marL="857250" lvl="2" indent="0">
              <a:buNone/>
            </a:pPr>
            <a:r>
              <a:rPr lang="en-IE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DO 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Array[</a:t>
            </a:r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pos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] &lt;- Array[</a:t>
            </a:r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pos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- Gap];</a:t>
            </a:r>
          </a:p>
          <a:p>
            <a:pPr marL="857250" lvl="2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</a:t>
            </a:r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pos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pos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- Gap;</a:t>
            </a:r>
          </a:p>
          <a:p>
            <a:pPr marL="857250" lvl="2" indent="0">
              <a:buNone/>
            </a:pPr>
            <a:r>
              <a:rPr lang="en-IE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ENDWHILE;</a:t>
            </a:r>
          </a:p>
          <a:p>
            <a:pPr marL="857250" lvl="2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     Array[</a:t>
            </a:r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pos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] = current;</a:t>
            </a:r>
            <a:endParaRPr lang="en-IE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57250" lvl="2" indent="0">
              <a:buNone/>
            </a:pPr>
            <a:r>
              <a:rPr lang="en-IE" b="1" dirty="0">
                <a:latin typeface="Courier New" panose="02070309020205020404" pitchFamily="49" charset="0"/>
                <a:cs typeface="Courier New" panose="02070309020205020404" pitchFamily="49" charset="0"/>
              </a:rPr>
              <a:t>ENDFOR;</a:t>
            </a:r>
          </a:p>
          <a:p>
            <a:pPr marL="0" lvl="2" indent="0">
              <a:buNone/>
            </a:pPr>
            <a:r>
              <a:rPr lang="en-IE" b="1" dirty="0">
                <a:latin typeface="Courier New" panose="02070309020205020404" pitchFamily="49" charset="0"/>
                <a:cs typeface="Courier New" panose="02070309020205020404" pitchFamily="49" charset="0"/>
              </a:rPr>
              <a:t>END.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Shell Sort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285194178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62558" y="1268760"/>
            <a:ext cx="11305256" cy="5472608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521" y="1412776"/>
            <a:ext cx="10971372" cy="4525963"/>
          </a:xfrm>
        </p:spPr>
        <p:txBody>
          <a:bodyPr>
            <a:noAutofit/>
          </a:bodyPr>
          <a:lstStyle/>
          <a:p>
            <a:pPr marL="57150" indent="0">
              <a:buNone/>
            </a:pPr>
            <a:r>
              <a:rPr lang="en-IE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MODULE 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ShellSort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(Array):</a:t>
            </a:r>
          </a:p>
          <a:p>
            <a:pPr marL="57150" indent="0">
              <a:buNone/>
            </a:pP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GapSize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&lt;- Length(Array) </a:t>
            </a:r>
            <a:r>
              <a:rPr lang="en-IE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DIV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2;</a:t>
            </a:r>
          </a:p>
          <a:p>
            <a:pPr marL="857250" lvl="2" indent="0">
              <a:buNone/>
            </a:pPr>
            <a:r>
              <a:rPr lang="en-IE" b="1" dirty="0">
                <a:latin typeface="Courier New" panose="02070309020205020404" pitchFamily="49" charset="0"/>
                <a:cs typeface="Courier New" panose="02070309020205020404" pitchFamily="49" charset="0"/>
              </a:rPr>
              <a:t>WHILE (</a:t>
            </a:r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GapSize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&gt; 0</a:t>
            </a:r>
            <a:r>
              <a:rPr lang="en-IE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857250" lvl="2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IE" b="1" dirty="0">
                <a:latin typeface="Courier New" panose="02070309020205020404" pitchFamily="49" charset="0"/>
                <a:cs typeface="Courier New" panose="02070309020205020404" pitchFamily="49" charset="0"/>
              </a:rPr>
              <a:t>DO </a:t>
            </a:r>
          </a:p>
          <a:p>
            <a:pPr marL="857250" lvl="2" indent="0">
              <a:buNone/>
            </a:pPr>
            <a:r>
              <a:rPr lang="en-IE" b="1" dirty="0">
                <a:latin typeface="Courier New" panose="02070309020205020404" pitchFamily="49" charset="0"/>
                <a:cs typeface="Courier New" panose="02070309020205020404" pitchFamily="49" charset="0"/>
              </a:rPr>
              <a:t>   FOR </a:t>
            </a:r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StartPos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b="1" dirty="0">
                <a:latin typeface="Courier New" panose="02070309020205020404" pitchFamily="49" charset="0"/>
                <a:cs typeface="Courier New" panose="02070309020205020404" pitchFamily="49" charset="0"/>
              </a:rPr>
              <a:t>IN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0 </a:t>
            </a:r>
            <a:r>
              <a:rPr lang="en-IE" b="1" dirty="0">
                <a:latin typeface="Courier New" panose="02070309020205020404" pitchFamily="49" charset="0"/>
                <a:cs typeface="Courier New" panose="02070309020205020404" pitchFamily="49" charset="0"/>
              </a:rPr>
              <a:t>TO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GapSize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lang="en-IE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57250" lvl="2" indent="0">
              <a:buNone/>
            </a:pPr>
            <a:r>
              <a:rPr lang="en-IE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DO </a:t>
            </a:r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GapInsertionSort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(Array, </a:t>
            </a:r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StartPos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GapSize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857250" lvl="2" indent="0">
              <a:buNone/>
            </a:pPr>
            <a:r>
              <a:rPr lang="en-IE" b="1" dirty="0">
                <a:latin typeface="Courier New" panose="02070309020205020404" pitchFamily="49" charset="0"/>
                <a:cs typeface="Courier New" panose="02070309020205020404" pitchFamily="49" charset="0"/>
              </a:rPr>
              <a:t>   ENDFOR;</a:t>
            </a:r>
          </a:p>
          <a:p>
            <a:pPr marL="857250" lvl="2" indent="0">
              <a:buNone/>
            </a:pPr>
            <a:r>
              <a:rPr lang="en-IE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GapSize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&lt;- </a:t>
            </a:r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GapSize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DIV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2;</a:t>
            </a:r>
          </a:p>
          <a:p>
            <a:pPr marL="857250" lvl="2" indent="0">
              <a:buNone/>
            </a:pPr>
            <a:r>
              <a:rPr lang="en-IE" b="1" dirty="0">
                <a:latin typeface="Courier New" panose="02070309020205020404" pitchFamily="49" charset="0"/>
                <a:cs typeface="Courier New" panose="02070309020205020404" pitchFamily="49" charset="0"/>
              </a:rPr>
              <a:t>ENDWHILE;</a:t>
            </a:r>
          </a:p>
          <a:p>
            <a:pPr marL="0" lvl="2" indent="0">
              <a:buNone/>
            </a:pPr>
            <a:r>
              <a:rPr lang="en-IE" b="1" dirty="0">
                <a:latin typeface="Courier New" panose="02070309020205020404" pitchFamily="49" charset="0"/>
                <a:cs typeface="Courier New" panose="02070309020205020404" pitchFamily="49" charset="0"/>
              </a:rPr>
              <a:t>END.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Shell Sort</a:t>
            </a:r>
            <a:endParaRPr lang="en-IE" dirty="0"/>
          </a:p>
        </p:txBody>
      </p:sp>
      <p:sp>
        <p:nvSpPr>
          <p:cNvPr id="6" name="Rounded Rectangle 5"/>
          <p:cNvSpPr/>
          <p:nvPr/>
        </p:nvSpPr>
        <p:spPr>
          <a:xfrm>
            <a:off x="9911630" y="5373216"/>
            <a:ext cx="2160240" cy="1008112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" name="TextBox 6"/>
          <p:cNvSpPr txBox="1"/>
          <p:nvPr/>
        </p:nvSpPr>
        <p:spPr>
          <a:xfrm>
            <a:off x="9911630" y="5590981"/>
            <a:ext cx="223811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dirty="0"/>
              <a:t>We are reducing the</a:t>
            </a:r>
          </a:p>
          <a:p>
            <a:r>
              <a:rPr lang="en-IE" dirty="0"/>
              <a:t>Gap in half each time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9911630" y="2492896"/>
            <a:ext cx="2160240" cy="1008112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9" name="TextBox 8"/>
          <p:cNvSpPr txBox="1"/>
          <p:nvPr/>
        </p:nvSpPr>
        <p:spPr>
          <a:xfrm>
            <a:off x="9911630" y="2577678"/>
            <a:ext cx="215103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dirty="0"/>
              <a:t>For each of the Nth</a:t>
            </a:r>
          </a:p>
          <a:p>
            <a:r>
              <a:rPr lang="en-IE" dirty="0"/>
              <a:t>Element, each N+1th</a:t>
            </a:r>
          </a:p>
          <a:p>
            <a:r>
              <a:rPr lang="en-IE" dirty="0"/>
              <a:t>Element, N+2th, etc.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9911630" y="980728"/>
            <a:ext cx="2160240" cy="1008112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1" name="TextBox 10"/>
          <p:cNvSpPr txBox="1"/>
          <p:nvPr/>
        </p:nvSpPr>
        <p:spPr>
          <a:xfrm>
            <a:off x="9911630" y="1065510"/>
            <a:ext cx="204421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dirty="0"/>
              <a:t>The main loop will</a:t>
            </a:r>
          </a:p>
          <a:p>
            <a:r>
              <a:rPr lang="en-IE" dirty="0"/>
              <a:t>keep going until the</a:t>
            </a:r>
          </a:p>
          <a:p>
            <a:r>
              <a:rPr lang="en-IE" dirty="0"/>
              <a:t>Gap is 1.</a:t>
            </a:r>
          </a:p>
        </p:txBody>
      </p:sp>
      <p:cxnSp>
        <p:nvCxnSpPr>
          <p:cNvPr id="15" name="Elbow Connector 14"/>
          <p:cNvCxnSpPr>
            <a:stCxn id="11" idx="1"/>
          </p:cNvCxnSpPr>
          <p:nvPr/>
        </p:nvCxnSpPr>
        <p:spPr>
          <a:xfrm rot="10800000" flipV="1">
            <a:off x="5231168" y="1527175"/>
            <a:ext cx="4680463" cy="1050500"/>
          </a:xfrm>
          <a:prstGeom prst="bentConnector3">
            <a:avLst/>
          </a:prstGeom>
          <a:ln w="762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Elbow Connector 16"/>
          <p:cNvCxnSpPr>
            <a:stCxn id="7" idx="1"/>
          </p:cNvCxnSpPr>
          <p:nvPr/>
        </p:nvCxnSpPr>
        <p:spPr>
          <a:xfrm rot="10800000">
            <a:off x="6887294" y="4725145"/>
            <a:ext cx="3024336" cy="1189003"/>
          </a:xfrm>
          <a:prstGeom prst="bentConnector3">
            <a:avLst/>
          </a:prstGeom>
          <a:ln w="762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Elbow Connector 18"/>
          <p:cNvCxnSpPr>
            <a:stCxn id="9" idx="1"/>
          </p:cNvCxnSpPr>
          <p:nvPr/>
        </p:nvCxnSpPr>
        <p:spPr>
          <a:xfrm rot="10800000" flipV="1">
            <a:off x="7463358" y="3039342"/>
            <a:ext cx="2448272" cy="317647"/>
          </a:xfrm>
          <a:prstGeom prst="bentConnector3">
            <a:avLst/>
          </a:prstGeom>
          <a:ln w="762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20627618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62558" y="1268760"/>
            <a:ext cx="11233248" cy="4464496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521" y="1412776"/>
            <a:ext cx="10971372" cy="4525963"/>
          </a:xfrm>
        </p:spPr>
        <p:txBody>
          <a:bodyPr>
            <a:noAutofit/>
          </a:bodyPr>
          <a:lstStyle/>
          <a:p>
            <a:pPr marL="57150" indent="0">
              <a:buNone/>
            </a:pPr>
            <a:r>
              <a:rPr lang="en-IE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PROGRAM </a:t>
            </a:r>
            <a:r>
              <a:rPr lang="en-IE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MergeSort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(Array):</a:t>
            </a:r>
          </a:p>
          <a:p>
            <a:pPr marL="57150" indent="0">
              <a:buNone/>
            </a:pP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(length(Array) &gt; 1)</a:t>
            </a:r>
          </a:p>
          <a:p>
            <a:pPr marL="57150" indent="0">
              <a:buNone/>
            </a:pP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THEN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MidPoint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IE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(Age)//2</a:t>
            </a:r>
          </a:p>
          <a:p>
            <a:pPr marL="57150" indent="0">
              <a:buNone/>
            </a:pP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LeftHalf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= Age[:</a:t>
            </a:r>
            <a:r>
              <a:rPr lang="en-IE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MidPoint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</a:p>
          <a:p>
            <a:pPr marL="57150" indent="0">
              <a:buNone/>
            </a:pP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RightHalf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= Age[</a:t>
            </a:r>
            <a:r>
              <a:rPr lang="en-IE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MidPoint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:]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Merge Sort</a:t>
            </a:r>
            <a:endParaRPr lang="en-IE" dirty="0"/>
          </a:p>
        </p:txBody>
      </p:sp>
      <p:sp>
        <p:nvSpPr>
          <p:cNvPr id="6" name="Rounded Rectangle 5"/>
          <p:cNvSpPr/>
          <p:nvPr/>
        </p:nvSpPr>
        <p:spPr>
          <a:xfrm>
            <a:off x="9911630" y="2276872"/>
            <a:ext cx="2160240" cy="1440160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>
                <a:solidFill>
                  <a:schemeClr val="tx1"/>
                </a:solidFill>
              </a:rPr>
              <a:t>Keep recursively splitting the array until you get down sub-arrays of one element. </a:t>
            </a:r>
          </a:p>
        </p:txBody>
      </p:sp>
      <p:cxnSp>
        <p:nvCxnSpPr>
          <p:cNvPr id="7" name="Elbow Connector 6"/>
          <p:cNvCxnSpPr/>
          <p:nvPr/>
        </p:nvCxnSpPr>
        <p:spPr>
          <a:xfrm rot="10800000">
            <a:off x="6815286" y="2132856"/>
            <a:ext cx="3096344" cy="866130"/>
          </a:xfrm>
          <a:prstGeom prst="bentConnector3">
            <a:avLst>
              <a:gd name="adj1" fmla="val 32997"/>
            </a:avLst>
          </a:prstGeom>
          <a:ln w="762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ounded Rectangle 19"/>
          <p:cNvSpPr/>
          <p:nvPr/>
        </p:nvSpPr>
        <p:spPr>
          <a:xfrm>
            <a:off x="9983638" y="6165304"/>
            <a:ext cx="2088232" cy="57606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>
                <a:solidFill>
                  <a:schemeClr val="tx1"/>
                </a:solidFill>
              </a:rPr>
              <a:t>Continued </a:t>
            </a:r>
            <a:r>
              <a:rPr lang="en-IE" dirty="0">
                <a:solidFill>
                  <a:schemeClr val="tx1"/>
                </a:solidFill>
                <a:sym typeface="Wingdings" panose="05000000000000000000" pitchFamily="2" charset="2"/>
              </a:rPr>
              <a:t></a:t>
            </a:r>
            <a:endParaRPr lang="en-I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570724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62558" y="1268760"/>
            <a:ext cx="11233248" cy="4464496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521" y="1412776"/>
            <a:ext cx="10971372" cy="4525963"/>
          </a:xfrm>
        </p:spPr>
        <p:txBody>
          <a:bodyPr>
            <a:noAutofit/>
          </a:bodyPr>
          <a:lstStyle/>
          <a:p>
            <a:pPr marL="57150" indent="0">
              <a:buNone/>
            </a:pP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MergeSort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E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LeftHalf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57150" indent="0">
              <a:buNone/>
            </a:pP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MergeSort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E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RightHalf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57150" indent="0">
              <a:buNone/>
            </a:pPr>
            <a:endParaRPr lang="en-IE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7150" indent="0">
              <a:buNone/>
            </a:pP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LCounter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= 0</a:t>
            </a:r>
          </a:p>
          <a:p>
            <a:pPr marL="57150" indent="0">
              <a:buNone/>
            </a:pP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RCounter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= 0</a:t>
            </a:r>
          </a:p>
          <a:p>
            <a:pPr marL="57150" indent="0">
              <a:buNone/>
            </a:pP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MainCounter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= 0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Merge Sort</a:t>
            </a:r>
            <a:endParaRPr lang="en-IE" dirty="0"/>
          </a:p>
        </p:txBody>
      </p:sp>
      <p:sp>
        <p:nvSpPr>
          <p:cNvPr id="6" name="Rounded Rectangle 5"/>
          <p:cNvSpPr/>
          <p:nvPr/>
        </p:nvSpPr>
        <p:spPr>
          <a:xfrm>
            <a:off x="9335566" y="2132856"/>
            <a:ext cx="2736304" cy="2448272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>
                <a:solidFill>
                  <a:schemeClr val="tx1"/>
                </a:solidFill>
              </a:rPr>
              <a:t>Recursively call </a:t>
            </a:r>
            <a:r>
              <a:rPr lang="en-IE" dirty="0" err="1">
                <a:solidFill>
                  <a:schemeClr val="tx1"/>
                </a:solidFill>
              </a:rPr>
              <a:t>MergeSort</a:t>
            </a:r>
            <a:r>
              <a:rPr lang="en-IE" dirty="0">
                <a:solidFill>
                  <a:schemeClr val="tx1"/>
                </a:solidFill>
              </a:rPr>
              <a:t> for each half of the array.  After the splitting gets down to one element the recursive calls will pop off the stack to merge the sub-arrays together.</a:t>
            </a:r>
          </a:p>
        </p:txBody>
      </p:sp>
      <p:cxnSp>
        <p:nvCxnSpPr>
          <p:cNvPr id="7" name="Elbow Connector 6"/>
          <p:cNvCxnSpPr/>
          <p:nvPr/>
        </p:nvCxnSpPr>
        <p:spPr>
          <a:xfrm rot="10800000">
            <a:off x="7535366" y="1916832"/>
            <a:ext cx="1800200" cy="1442194"/>
          </a:xfrm>
          <a:prstGeom prst="bentConnector3">
            <a:avLst>
              <a:gd name="adj1" fmla="val 50000"/>
            </a:avLst>
          </a:prstGeom>
          <a:ln w="762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ounded Rectangle 19"/>
          <p:cNvSpPr/>
          <p:nvPr/>
        </p:nvSpPr>
        <p:spPr>
          <a:xfrm>
            <a:off x="9983638" y="6165304"/>
            <a:ext cx="2088232" cy="57606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>
                <a:solidFill>
                  <a:schemeClr val="tx1"/>
                </a:solidFill>
              </a:rPr>
              <a:t>Continued </a:t>
            </a:r>
            <a:r>
              <a:rPr lang="en-IE" dirty="0">
                <a:solidFill>
                  <a:schemeClr val="tx1"/>
                </a:solidFill>
                <a:sym typeface="Wingdings" panose="05000000000000000000" pitchFamily="2" charset="2"/>
              </a:rPr>
              <a:t>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118542" y="116632"/>
            <a:ext cx="2088232" cy="57606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>
                <a:solidFill>
                  <a:schemeClr val="tx1"/>
                </a:solidFill>
                <a:sym typeface="Wingdings" panose="05000000000000000000" pitchFamily="2" charset="2"/>
              </a:rPr>
              <a:t> </a:t>
            </a:r>
            <a:r>
              <a:rPr lang="en-IE" dirty="0">
                <a:solidFill>
                  <a:schemeClr val="tx1"/>
                </a:solidFill>
              </a:rPr>
              <a:t>Continued</a:t>
            </a:r>
          </a:p>
        </p:txBody>
      </p:sp>
      <p:sp>
        <p:nvSpPr>
          <p:cNvPr id="10" name="Right Brace 9"/>
          <p:cNvSpPr/>
          <p:nvPr/>
        </p:nvSpPr>
        <p:spPr>
          <a:xfrm>
            <a:off x="6959302" y="1412776"/>
            <a:ext cx="432048" cy="1008112"/>
          </a:xfrm>
          <a:prstGeom prst="rightBrac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203235857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62558" y="1268760"/>
            <a:ext cx="11233248" cy="5040560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521" y="1412776"/>
            <a:ext cx="10971372" cy="4525963"/>
          </a:xfrm>
        </p:spPr>
        <p:txBody>
          <a:bodyPr>
            <a:noAutofit/>
          </a:bodyPr>
          <a:lstStyle/>
          <a:p>
            <a:pPr marL="57150" indent="0">
              <a:buNone/>
            </a:pPr>
            <a:r>
              <a:rPr lang="en-IE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WHILE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LCounter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&lt; 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LeftHalf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lang="en-IE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AND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marL="57150" indent="0">
              <a:buNone/>
            </a:pP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RCounter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&lt; 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RightHalf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))</a:t>
            </a:r>
          </a:p>
          <a:p>
            <a:pPr marL="57150" indent="0">
              <a:buNone/>
            </a:pP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DO IF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LeftHalf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LCounter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] &lt; 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RightHalf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RCounter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</a:p>
          <a:p>
            <a:pPr marL="57150" indent="0">
              <a:buNone/>
            </a:pP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</a:t>
            </a:r>
            <a:r>
              <a:rPr lang="en-IE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THEN 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Age[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MainCounter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] = 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LeftHalf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LCounter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</a:p>
          <a:p>
            <a:pPr marL="57150" indent="0">
              <a:buNone/>
            </a:pP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LCounter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LCounter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+ 1;</a:t>
            </a:r>
          </a:p>
          <a:p>
            <a:pPr marL="57150" indent="0">
              <a:buNone/>
            </a:pP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</a:t>
            </a:r>
            <a:r>
              <a:rPr lang="en-IE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Age[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MainCounter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] = 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RightHalf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RCounter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</a:p>
          <a:p>
            <a:pPr marL="57150" indent="0">
              <a:buNone/>
            </a:pP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RCounter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RCounter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+ 1;</a:t>
            </a:r>
          </a:p>
          <a:p>
            <a:pPr marL="57150" indent="0">
              <a:buNone/>
            </a:pP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IE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ENDIF;</a:t>
            </a:r>
            <a:endParaRPr lang="en-IE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7150" indent="0">
              <a:buNone/>
            </a:pP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MainCounter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MainCounter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+ 1;</a:t>
            </a:r>
          </a:p>
          <a:p>
            <a:pPr marL="57150" indent="0">
              <a:buNone/>
            </a:pP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ENDWHILE;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Merge Sort</a:t>
            </a:r>
            <a:endParaRPr lang="en-IE" dirty="0"/>
          </a:p>
        </p:txBody>
      </p:sp>
      <p:sp>
        <p:nvSpPr>
          <p:cNvPr id="20" name="Rounded Rectangle 19"/>
          <p:cNvSpPr/>
          <p:nvPr/>
        </p:nvSpPr>
        <p:spPr>
          <a:xfrm>
            <a:off x="9983638" y="6165304"/>
            <a:ext cx="2088232" cy="57606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>
                <a:solidFill>
                  <a:schemeClr val="tx1"/>
                </a:solidFill>
              </a:rPr>
              <a:t>Continued </a:t>
            </a:r>
            <a:r>
              <a:rPr lang="en-IE" dirty="0">
                <a:solidFill>
                  <a:schemeClr val="tx1"/>
                </a:solidFill>
                <a:sym typeface="Wingdings" panose="05000000000000000000" pitchFamily="2" charset="2"/>
              </a:rPr>
              <a:t>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118542" y="116632"/>
            <a:ext cx="2088232" cy="57606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>
                <a:solidFill>
                  <a:schemeClr val="tx1"/>
                </a:solidFill>
                <a:sym typeface="Wingdings" panose="05000000000000000000" pitchFamily="2" charset="2"/>
              </a:rPr>
              <a:t> </a:t>
            </a:r>
            <a:r>
              <a:rPr lang="en-IE" dirty="0">
                <a:solidFill>
                  <a:schemeClr val="tx1"/>
                </a:solidFill>
              </a:rPr>
              <a:t>Continued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9479582" y="188640"/>
            <a:ext cx="2592288" cy="1800200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>
                <a:solidFill>
                  <a:schemeClr val="tx1"/>
                </a:solidFill>
              </a:rPr>
              <a:t>Keep comparing each element of the left and right sub-array, writing the smaller element into the main array</a:t>
            </a:r>
          </a:p>
        </p:txBody>
      </p:sp>
      <p:cxnSp>
        <p:nvCxnSpPr>
          <p:cNvPr id="12" name="Straight Arrow Connector 11"/>
          <p:cNvCxnSpPr>
            <a:stCxn id="11" idx="1"/>
          </p:cNvCxnSpPr>
          <p:nvPr/>
        </p:nvCxnSpPr>
        <p:spPr>
          <a:xfrm flipH="1">
            <a:off x="8399462" y="1088740"/>
            <a:ext cx="1080120" cy="68407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5168965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62558" y="1268760"/>
            <a:ext cx="11233248" cy="5040560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521" y="1412776"/>
            <a:ext cx="10971372" cy="4525963"/>
          </a:xfrm>
        </p:spPr>
        <p:txBody>
          <a:bodyPr>
            <a:noAutofit/>
          </a:bodyPr>
          <a:lstStyle/>
          <a:p>
            <a:pPr marL="57150" indent="0">
              <a:buNone/>
            </a:pPr>
            <a:r>
              <a:rPr lang="en-IE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WHILE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LCounter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&lt; 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LeftHalf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57150" indent="0">
              <a:buNone/>
            </a:pPr>
            <a:r>
              <a:rPr lang="en-IE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DO 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Age[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MainCounter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] = 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LeftHalf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LCounter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</a:p>
          <a:p>
            <a:pPr marL="57150" indent="0">
              <a:buNone/>
            </a:pP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LCounter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LCounter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+ 1;</a:t>
            </a:r>
          </a:p>
          <a:p>
            <a:pPr marL="57150" indent="0">
              <a:buNone/>
            </a:pP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MainCounter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MainCounter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+ 1;</a:t>
            </a:r>
          </a:p>
          <a:p>
            <a:pPr marL="57150" indent="0">
              <a:buNone/>
            </a:pPr>
            <a:r>
              <a:rPr lang="en-IE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ENDWHILE;</a:t>
            </a:r>
          </a:p>
          <a:p>
            <a:pPr marL="57150" indent="0">
              <a:buNone/>
            </a:pPr>
            <a:r>
              <a:rPr lang="en-IE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WHILE 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Rcounter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&lt; 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RightHalf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57150" indent="0">
              <a:buNone/>
            </a:pPr>
            <a:r>
              <a:rPr lang="en-IE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DO 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Age[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MainCounter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] = 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RightHalf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RCounter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</a:p>
          <a:p>
            <a:pPr marL="57150" indent="0">
              <a:buNone/>
            </a:pP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RCounter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RCounter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+ 1</a:t>
            </a:r>
          </a:p>
          <a:p>
            <a:pPr marL="57150" indent="0">
              <a:buNone/>
            </a:pP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MainCounter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MainCounter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+ 1</a:t>
            </a:r>
          </a:p>
          <a:p>
            <a:pPr marL="57150" indent="0">
              <a:buNone/>
            </a:pPr>
            <a:r>
              <a:rPr lang="en-IE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ENDWHILE;</a:t>
            </a:r>
          </a:p>
          <a:p>
            <a:pPr marL="57150" indent="0">
              <a:buNone/>
            </a:pPr>
            <a:r>
              <a:rPr lang="en-IE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ENDIF;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Merge Sort</a:t>
            </a:r>
            <a:endParaRPr lang="en-IE" dirty="0"/>
          </a:p>
        </p:txBody>
      </p:sp>
      <p:sp>
        <p:nvSpPr>
          <p:cNvPr id="9" name="Rounded Rectangle 8"/>
          <p:cNvSpPr/>
          <p:nvPr/>
        </p:nvSpPr>
        <p:spPr>
          <a:xfrm>
            <a:off x="118542" y="116632"/>
            <a:ext cx="2088232" cy="57606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>
                <a:solidFill>
                  <a:schemeClr val="tx1"/>
                </a:solidFill>
                <a:sym typeface="Wingdings" panose="05000000000000000000" pitchFamily="2" charset="2"/>
              </a:rPr>
              <a:t> </a:t>
            </a:r>
            <a:r>
              <a:rPr lang="en-IE" dirty="0">
                <a:solidFill>
                  <a:schemeClr val="tx1"/>
                </a:solidFill>
              </a:rPr>
              <a:t>Continued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9479582" y="2204864"/>
            <a:ext cx="2592288" cy="1800200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>
                <a:solidFill>
                  <a:schemeClr val="tx1"/>
                </a:solidFill>
              </a:rPr>
              <a:t>After the comparisons are done, write either the rest of the left array or the right array into the main array that </a:t>
            </a:r>
          </a:p>
        </p:txBody>
      </p:sp>
      <p:cxnSp>
        <p:nvCxnSpPr>
          <p:cNvPr id="8" name="Straight Arrow Connector 7"/>
          <p:cNvCxnSpPr>
            <a:stCxn id="7" idx="1"/>
          </p:cNvCxnSpPr>
          <p:nvPr/>
        </p:nvCxnSpPr>
        <p:spPr>
          <a:xfrm flipH="1">
            <a:off x="8399462" y="3104964"/>
            <a:ext cx="1080120" cy="68407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 flipV="1">
            <a:off x="8399462" y="2636912"/>
            <a:ext cx="1080120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28604028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62558" y="1268760"/>
            <a:ext cx="11233248" cy="4464496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521" y="1412776"/>
            <a:ext cx="10971372" cy="4525963"/>
          </a:xfrm>
        </p:spPr>
        <p:txBody>
          <a:bodyPr>
            <a:noAutofit/>
          </a:bodyPr>
          <a:lstStyle/>
          <a:p>
            <a:pPr marL="57150" indent="0">
              <a:buNone/>
            </a:pPr>
            <a:r>
              <a:rPr lang="en-IE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PROGRAM 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Partition(Array, First, Last):</a:t>
            </a:r>
          </a:p>
          <a:p>
            <a:pPr marL="57150" indent="0">
              <a:buNone/>
            </a:pP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PivotVal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= Array[First];</a:t>
            </a:r>
          </a:p>
          <a:p>
            <a:pPr marL="57150" indent="0">
              <a:buNone/>
            </a:pP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  Finished = False;</a:t>
            </a:r>
          </a:p>
          <a:p>
            <a:pPr marL="57150" indent="0">
              <a:buNone/>
            </a:pP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LeftPointer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= First + 1;</a:t>
            </a:r>
          </a:p>
          <a:p>
            <a:pPr marL="57150" indent="0">
              <a:buNone/>
            </a:pP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RightPointer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= Last;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err="1"/>
              <a:t>QuickSort</a:t>
            </a:r>
            <a:endParaRPr lang="en-IE" dirty="0"/>
          </a:p>
        </p:txBody>
      </p:sp>
      <p:sp>
        <p:nvSpPr>
          <p:cNvPr id="6" name="Rounded Rectangle 5"/>
          <p:cNvSpPr/>
          <p:nvPr/>
        </p:nvSpPr>
        <p:spPr>
          <a:xfrm>
            <a:off x="9911630" y="2276872"/>
            <a:ext cx="2160240" cy="2520280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cxnSp>
        <p:nvCxnSpPr>
          <p:cNvPr id="7" name="Elbow Connector 6"/>
          <p:cNvCxnSpPr/>
          <p:nvPr/>
        </p:nvCxnSpPr>
        <p:spPr>
          <a:xfrm rot="10800000">
            <a:off x="6815286" y="2204864"/>
            <a:ext cx="3096344" cy="1154162"/>
          </a:xfrm>
          <a:prstGeom prst="bentConnector3">
            <a:avLst>
              <a:gd name="adj1" fmla="val 50000"/>
            </a:avLst>
          </a:prstGeom>
          <a:ln w="762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9911630" y="2348880"/>
            <a:ext cx="2225738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dirty="0"/>
              <a:t>We randomly select</a:t>
            </a:r>
          </a:p>
          <a:p>
            <a:r>
              <a:rPr lang="en-IE" dirty="0"/>
              <a:t>the pivot, in this case</a:t>
            </a:r>
          </a:p>
          <a:p>
            <a:r>
              <a:rPr lang="en-IE" dirty="0"/>
              <a:t>we select the first </a:t>
            </a:r>
          </a:p>
          <a:p>
            <a:r>
              <a:rPr lang="en-IE" dirty="0"/>
              <a:t>element. Since the </a:t>
            </a:r>
          </a:p>
          <a:p>
            <a:r>
              <a:rPr lang="en-IE" dirty="0"/>
              <a:t>array isn’t sorted yet, </a:t>
            </a:r>
          </a:p>
          <a:p>
            <a:r>
              <a:rPr lang="en-IE" dirty="0"/>
              <a:t>the value of the first</a:t>
            </a:r>
          </a:p>
          <a:p>
            <a:r>
              <a:rPr lang="en-IE" dirty="0"/>
              <a:t>element could have</a:t>
            </a:r>
          </a:p>
          <a:p>
            <a:r>
              <a:rPr lang="en-IE" dirty="0"/>
              <a:t>any value </a:t>
            </a:r>
          </a:p>
        </p:txBody>
      </p:sp>
      <p:sp>
        <p:nvSpPr>
          <p:cNvPr id="20" name="Rounded Rectangle 19"/>
          <p:cNvSpPr/>
          <p:nvPr/>
        </p:nvSpPr>
        <p:spPr>
          <a:xfrm>
            <a:off x="9983638" y="6165304"/>
            <a:ext cx="2088232" cy="57606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>
                <a:solidFill>
                  <a:schemeClr val="tx1"/>
                </a:solidFill>
              </a:rPr>
              <a:t>Continued </a:t>
            </a:r>
            <a:r>
              <a:rPr lang="en-IE" dirty="0">
                <a:solidFill>
                  <a:schemeClr val="tx1"/>
                </a:solidFill>
                <a:sym typeface="Wingdings" panose="05000000000000000000" pitchFamily="2" charset="2"/>
              </a:rPr>
              <a:t></a:t>
            </a:r>
            <a:endParaRPr lang="en-I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5079865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62558" y="1196752"/>
            <a:ext cx="11233248" cy="4824536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521" y="1268760"/>
            <a:ext cx="10971372" cy="4525963"/>
          </a:xfrm>
        </p:spPr>
        <p:txBody>
          <a:bodyPr>
            <a:noAutofit/>
          </a:bodyPr>
          <a:lstStyle/>
          <a:p>
            <a:pPr marL="57150" indent="0">
              <a:buNone/>
            </a:pPr>
            <a:r>
              <a:rPr lang="en-IE" sz="2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WHILE NOT</a:t>
            </a:r>
            <a:r>
              <a:rPr lang="en-IE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(Finished)</a:t>
            </a:r>
          </a:p>
          <a:p>
            <a:pPr marL="57150" indent="0">
              <a:buNone/>
            </a:pPr>
            <a:r>
              <a:rPr lang="en-IE" sz="2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DO </a:t>
            </a:r>
          </a:p>
          <a:p>
            <a:pPr marL="57150" indent="0">
              <a:buNone/>
            </a:pPr>
            <a:r>
              <a:rPr lang="en-IE" sz="2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WHILE </a:t>
            </a:r>
            <a:r>
              <a:rPr lang="en-IE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E" sz="2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LeftPointer</a:t>
            </a:r>
            <a:r>
              <a:rPr lang="en-IE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 &lt;= </a:t>
            </a:r>
            <a:r>
              <a:rPr lang="en-IE" sz="2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RightPointer</a:t>
            </a:r>
            <a:r>
              <a:rPr lang="en-IE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n-IE" sz="2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AND</a:t>
            </a:r>
          </a:p>
          <a:p>
            <a:pPr marL="57150" indent="0">
              <a:buNone/>
            </a:pPr>
            <a:r>
              <a:rPr lang="en-IE" sz="2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</a:t>
            </a:r>
            <a:r>
              <a:rPr lang="en-IE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(Age[</a:t>
            </a:r>
            <a:r>
              <a:rPr lang="en-IE" sz="2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LeftPointer</a:t>
            </a:r>
            <a:r>
              <a:rPr lang="en-IE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] &lt;= </a:t>
            </a:r>
            <a:r>
              <a:rPr lang="en-IE" sz="2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PivotVal</a:t>
            </a:r>
            <a:r>
              <a:rPr lang="en-IE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57150" indent="0">
              <a:buNone/>
            </a:pPr>
            <a:r>
              <a:rPr lang="en-IE" sz="2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DO </a:t>
            </a:r>
            <a:r>
              <a:rPr lang="en-IE" sz="2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LeftPointer</a:t>
            </a:r>
            <a:r>
              <a:rPr lang="en-IE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IE" sz="2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LeftPointer</a:t>
            </a:r>
            <a:r>
              <a:rPr lang="en-IE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 + 1</a:t>
            </a:r>
          </a:p>
          <a:p>
            <a:pPr marL="57150" indent="0">
              <a:buNone/>
            </a:pPr>
            <a:r>
              <a:rPr lang="en-IE" sz="2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ENDWHILE;</a:t>
            </a:r>
          </a:p>
          <a:p>
            <a:pPr marL="57150" indent="0">
              <a:buNone/>
            </a:pPr>
            <a:r>
              <a:rPr lang="en-IE" sz="2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WHILE </a:t>
            </a:r>
            <a:r>
              <a:rPr lang="en-IE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(Age[</a:t>
            </a:r>
            <a:r>
              <a:rPr lang="en-IE" sz="2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RightPointer</a:t>
            </a:r>
            <a:r>
              <a:rPr lang="en-IE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] &gt;= </a:t>
            </a:r>
            <a:r>
              <a:rPr lang="en-IE" sz="2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PivotVal</a:t>
            </a:r>
            <a:r>
              <a:rPr lang="en-IE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n-IE" sz="2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AND</a:t>
            </a:r>
          </a:p>
          <a:p>
            <a:pPr marL="57150" indent="0">
              <a:buNone/>
            </a:pPr>
            <a:r>
              <a:rPr lang="en-IE" sz="2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</a:t>
            </a:r>
            <a:r>
              <a:rPr lang="en-IE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E" sz="2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RightPointer</a:t>
            </a:r>
            <a:r>
              <a:rPr lang="en-IE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 &gt;= </a:t>
            </a:r>
            <a:r>
              <a:rPr lang="en-IE" sz="2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LeftPointer</a:t>
            </a:r>
            <a:r>
              <a:rPr lang="en-IE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57150" indent="0">
              <a:buNone/>
            </a:pPr>
            <a:r>
              <a:rPr lang="en-IE" sz="2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DO </a:t>
            </a:r>
            <a:r>
              <a:rPr lang="en-IE" sz="2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RightPointer</a:t>
            </a:r>
            <a:r>
              <a:rPr lang="en-IE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IE" sz="2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RightPointer</a:t>
            </a:r>
            <a:r>
              <a:rPr lang="en-IE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 - 1</a:t>
            </a:r>
          </a:p>
          <a:p>
            <a:pPr marL="57150" indent="0">
              <a:buNone/>
            </a:pPr>
            <a:r>
              <a:rPr lang="en-IE" sz="2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ENDWHILE;</a:t>
            </a:r>
            <a:endParaRPr lang="en-IE" sz="2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err="1"/>
              <a:t>QuickSort</a:t>
            </a:r>
            <a:endParaRPr lang="en-IE" dirty="0"/>
          </a:p>
        </p:txBody>
      </p:sp>
      <p:sp>
        <p:nvSpPr>
          <p:cNvPr id="20" name="Rounded Rectangle 19"/>
          <p:cNvSpPr/>
          <p:nvPr/>
        </p:nvSpPr>
        <p:spPr>
          <a:xfrm>
            <a:off x="9983638" y="6165304"/>
            <a:ext cx="2088232" cy="57606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>
                <a:solidFill>
                  <a:schemeClr val="tx1"/>
                </a:solidFill>
              </a:rPr>
              <a:t>Continued </a:t>
            </a:r>
            <a:r>
              <a:rPr lang="en-IE" dirty="0">
                <a:solidFill>
                  <a:schemeClr val="tx1"/>
                </a:solidFill>
                <a:sym typeface="Wingdings" panose="05000000000000000000" pitchFamily="2" charset="2"/>
              </a:rPr>
              <a:t>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118542" y="116632"/>
            <a:ext cx="2088232" cy="57606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>
                <a:solidFill>
                  <a:schemeClr val="tx1"/>
                </a:solidFill>
                <a:sym typeface="Wingdings" panose="05000000000000000000" pitchFamily="2" charset="2"/>
              </a:rPr>
              <a:t> </a:t>
            </a:r>
            <a:r>
              <a:rPr lang="en-IE" dirty="0">
                <a:solidFill>
                  <a:schemeClr val="tx1"/>
                </a:solidFill>
              </a:rPr>
              <a:t>Continued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9911630" y="980728"/>
            <a:ext cx="2160240" cy="1800200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>
                <a:solidFill>
                  <a:schemeClr val="tx1"/>
                </a:solidFill>
              </a:rPr>
              <a:t>Keep moving left until we find a value that is less than the pivot, or we reach the Right Pointer.</a:t>
            </a:r>
          </a:p>
        </p:txBody>
      </p:sp>
      <p:cxnSp>
        <p:nvCxnSpPr>
          <p:cNvPr id="6" name="Straight Arrow Connector 5"/>
          <p:cNvCxnSpPr>
            <a:stCxn id="7" idx="1"/>
          </p:cNvCxnSpPr>
          <p:nvPr/>
        </p:nvCxnSpPr>
        <p:spPr>
          <a:xfrm flipH="1">
            <a:off x="9047534" y="1880828"/>
            <a:ext cx="864096" cy="25202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ounded Rectangle 12"/>
          <p:cNvSpPr/>
          <p:nvPr/>
        </p:nvSpPr>
        <p:spPr>
          <a:xfrm>
            <a:off x="9911630" y="3068960"/>
            <a:ext cx="2160240" cy="1800200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>
                <a:solidFill>
                  <a:schemeClr val="tx1"/>
                </a:solidFill>
              </a:rPr>
              <a:t>Keep moving right until we find a value that is greater than the pivot, or we reach the left Pointer.</a:t>
            </a:r>
          </a:p>
        </p:txBody>
      </p:sp>
      <p:cxnSp>
        <p:nvCxnSpPr>
          <p:cNvPr id="14" name="Straight Arrow Connector 13"/>
          <p:cNvCxnSpPr/>
          <p:nvPr/>
        </p:nvCxnSpPr>
        <p:spPr>
          <a:xfrm flipH="1">
            <a:off x="9047534" y="3717032"/>
            <a:ext cx="864096" cy="25202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36028023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62558" y="1196752"/>
            <a:ext cx="11233248" cy="4824536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521" y="1268760"/>
            <a:ext cx="10971372" cy="4525963"/>
          </a:xfrm>
        </p:spPr>
        <p:txBody>
          <a:bodyPr>
            <a:noAutofit/>
          </a:bodyPr>
          <a:lstStyle/>
          <a:p>
            <a:pPr marL="57150" indent="0">
              <a:buNone/>
            </a:pPr>
            <a:r>
              <a:rPr lang="en-IE" sz="2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IF </a:t>
            </a:r>
            <a:r>
              <a:rPr lang="en-IE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E" sz="2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LeftPointer</a:t>
            </a:r>
            <a:r>
              <a:rPr lang="en-IE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 &lt; </a:t>
            </a:r>
            <a:r>
              <a:rPr lang="en-IE" sz="2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RightPointer</a:t>
            </a:r>
            <a:r>
              <a:rPr lang="en-IE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57150" indent="0">
              <a:buNone/>
            </a:pPr>
            <a:r>
              <a:rPr lang="en-IE" sz="2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THEN 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Finished = False;</a:t>
            </a:r>
          </a:p>
          <a:p>
            <a:pPr marL="57150" indent="0">
              <a:buNone/>
            </a:pPr>
            <a:r>
              <a:rPr lang="en-IE" sz="2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ELSE </a:t>
            </a:r>
            <a:r>
              <a:rPr lang="en-IE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SWAP(Age[</a:t>
            </a:r>
            <a:r>
              <a:rPr lang="en-IE" sz="2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LeftPointer</a:t>
            </a:r>
            <a:r>
              <a:rPr lang="en-IE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], Age[</a:t>
            </a:r>
            <a:r>
              <a:rPr lang="en-IE" sz="2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RightPointer</a:t>
            </a:r>
            <a:r>
              <a:rPr lang="en-IE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]);</a:t>
            </a:r>
          </a:p>
          <a:p>
            <a:pPr marL="57150" indent="0">
              <a:buNone/>
            </a:pPr>
            <a:r>
              <a:rPr lang="en-IE" sz="2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ENDIF;</a:t>
            </a:r>
          </a:p>
          <a:p>
            <a:pPr marL="57150" indent="0">
              <a:buNone/>
            </a:pPr>
            <a:r>
              <a:rPr lang="en-IE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   SWAP(Age[First], Age[</a:t>
            </a:r>
            <a:r>
              <a:rPr lang="en-IE" sz="2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RightPointer</a:t>
            </a:r>
            <a:r>
              <a:rPr lang="en-IE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]);</a:t>
            </a:r>
          </a:p>
          <a:p>
            <a:pPr marL="57150" indent="0">
              <a:buNone/>
            </a:pPr>
            <a:endParaRPr lang="en-IE" sz="2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7150" indent="0">
              <a:buNone/>
            </a:pPr>
            <a:r>
              <a:rPr lang="en-IE" sz="2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RETURN</a:t>
            </a:r>
            <a:r>
              <a:rPr lang="en-IE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RightPointer</a:t>
            </a:r>
            <a:r>
              <a:rPr lang="en-IE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57150" indent="0">
              <a:buNone/>
            </a:pPr>
            <a:endParaRPr lang="en-IE" sz="2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7150" indent="0">
              <a:buNone/>
            </a:pPr>
            <a:r>
              <a:rPr lang="en-IE" sz="2600" b="1" dirty="0">
                <a:latin typeface="Courier New" panose="02070309020205020404" pitchFamily="49" charset="0"/>
                <a:cs typeface="Courier New" panose="02070309020205020404" pitchFamily="49" charset="0"/>
              </a:rPr>
              <a:t>END</a:t>
            </a:r>
            <a:r>
              <a:rPr lang="en-IE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 Partition.</a:t>
            </a:r>
          </a:p>
          <a:p>
            <a:pPr marL="57150" indent="0">
              <a:buNone/>
            </a:pPr>
            <a:endParaRPr lang="en-IE" sz="2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err="1"/>
              <a:t>QuickSort</a:t>
            </a:r>
            <a:endParaRPr lang="en-IE" dirty="0"/>
          </a:p>
        </p:txBody>
      </p:sp>
      <p:sp>
        <p:nvSpPr>
          <p:cNvPr id="9" name="Rounded Rectangle 8"/>
          <p:cNvSpPr/>
          <p:nvPr/>
        </p:nvSpPr>
        <p:spPr>
          <a:xfrm>
            <a:off x="118542" y="116632"/>
            <a:ext cx="2088232" cy="57606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>
                <a:solidFill>
                  <a:schemeClr val="tx1"/>
                </a:solidFill>
                <a:sym typeface="Wingdings" panose="05000000000000000000" pitchFamily="2" charset="2"/>
              </a:rPr>
              <a:t> </a:t>
            </a:r>
            <a:r>
              <a:rPr lang="en-IE" dirty="0">
                <a:solidFill>
                  <a:schemeClr val="tx1"/>
                </a:solidFill>
              </a:rPr>
              <a:t>Continued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9911630" y="2852936"/>
            <a:ext cx="2160240" cy="1800200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>
                <a:solidFill>
                  <a:schemeClr val="tx1"/>
                </a:solidFill>
              </a:rPr>
              <a:t>We’ve a value greater than the pivot to the left, and one less to the right, swap them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 flipH="1" flipV="1">
            <a:off x="9047534" y="2852936"/>
            <a:ext cx="864096" cy="68407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ounded Rectangle 14"/>
          <p:cNvSpPr/>
          <p:nvPr/>
        </p:nvSpPr>
        <p:spPr>
          <a:xfrm>
            <a:off x="9911630" y="4869160"/>
            <a:ext cx="2160240" cy="900100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>
                <a:solidFill>
                  <a:schemeClr val="tx1"/>
                </a:solidFill>
              </a:rPr>
              <a:t>Put the pivot in its correct position</a:t>
            </a:r>
          </a:p>
        </p:txBody>
      </p:sp>
      <p:cxnSp>
        <p:nvCxnSpPr>
          <p:cNvPr id="16" name="Straight Arrow Connector 15"/>
          <p:cNvCxnSpPr/>
          <p:nvPr/>
        </p:nvCxnSpPr>
        <p:spPr>
          <a:xfrm flipH="1" flipV="1">
            <a:off x="8111430" y="3753036"/>
            <a:ext cx="1800200" cy="165618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09532669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E" dirty="0"/>
              <a:t>Software Testing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dirty="0"/>
              <a:t>Damian Gordon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4908540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070870" y="1484784"/>
            <a:ext cx="5616623" cy="5112568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  <a:p>
            <a:pPr algn="ctr"/>
            <a:endParaRPr lang="en-IE" dirty="0"/>
          </a:p>
          <a:p>
            <a:pPr algn="ctr"/>
            <a:endParaRPr lang="en-IE" dirty="0"/>
          </a:p>
          <a:p>
            <a:pPr algn="ctr"/>
            <a:endParaRPr lang="en-IE" dirty="0"/>
          </a:p>
          <a:p>
            <a:pPr algn="ctr"/>
            <a:endParaRPr lang="en-IE" dirty="0"/>
          </a:p>
          <a:p>
            <a:pPr algn="ctr"/>
            <a:endParaRPr lang="en-IE" dirty="0"/>
          </a:p>
          <a:p>
            <a:pPr algn="ctr"/>
            <a:endParaRPr lang="en-IE" dirty="0"/>
          </a:p>
          <a:p>
            <a:pPr algn="ctr"/>
            <a:endParaRPr lang="en-IE" dirty="0"/>
          </a:p>
          <a:p>
            <a:pPr algn="ctr"/>
            <a:endParaRPr lang="en-IE" dirty="0"/>
          </a:p>
          <a:p>
            <a:pPr algn="ctr"/>
            <a:endParaRPr lang="en-IE" dirty="0"/>
          </a:p>
          <a:p>
            <a:pPr algn="ctr"/>
            <a:endParaRPr lang="en-IE" dirty="0"/>
          </a:p>
          <a:p>
            <a:pPr algn="ctr"/>
            <a:endParaRPr lang="en-IE" dirty="0"/>
          </a:p>
          <a:p>
            <a:pPr algn="ctr"/>
            <a:endParaRPr lang="en-IE" dirty="0"/>
          </a:p>
          <a:p>
            <a:pPr algn="ctr"/>
            <a:endParaRPr lang="en-IE" dirty="0"/>
          </a:p>
          <a:p>
            <a:pPr algn="ctr"/>
            <a:endParaRPr lang="en-IE" dirty="0"/>
          </a:p>
          <a:p>
            <a:pPr algn="ctr"/>
            <a:endParaRPr lang="en-IE" dirty="0"/>
          </a:p>
          <a:p>
            <a:r>
              <a:rPr lang="en-IE" dirty="0"/>
              <a:t>       </a:t>
            </a:r>
            <a:r>
              <a:rPr lang="en-IE" dirty="0">
                <a:solidFill>
                  <a:schemeClr val="tx1"/>
                </a:solidFill>
              </a:rPr>
              <a:t> </a:t>
            </a:r>
            <a:r>
              <a:rPr lang="en-IE" dirty="0" err="1">
                <a:solidFill>
                  <a:schemeClr val="tx1"/>
                </a:solidFill>
              </a:rPr>
              <a:t>variableX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-25474" y="-3059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  <p:sp>
        <p:nvSpPr>
          <p:cNvPr id="6" name="Rounded Rectangle 5"/>
          <p:cNvSpPr/>
          <p:nvPr/>
        </p:nvSpPr>
        <p:spPr>
          <a:xfrm>
            <a:off x="3646934" y="1772816"/>
            <a:ext cx="4392488" cy="1584176"/>
          </a:xfrm>
          <a:prstGeom prst="round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E" dirty="0" err="1">
                <a:solidFill>
                  <a:schemeClr val="tx1"/>
                </a:solidFill>
              </a:rPr>
              <a:t>def</a:t>
            </a:r>
            <a:r>
              <a:rPr lang="en-IE" dirty="0">
                <a:solidFill>
                  <a:schemeClr val="tx1"/>
                </a:solidFill>
              </a:rPr>
              <a:t> Method1():</a:t>
            </a:r>
          </a:p>
          <a:p>
            <a:endParaRPr lang="en-IE" dirty="0">
              <a:solidFill>
                <a:schemeClr val="tx1"/>
              </a:solidFill>
            </a:endParaRPr>
          </a:p>
          <a:p>
            <a:r>
              <a:rPr lang="en-IE" dirty="0">
                <a:solidFill>
                  <a:schemeClr val="tx1"/>
                </a:solidFill>
              </a:rPr>
              <a:t>variable1</a:t>
            </a:r>
          </a:p>
          <a:p>
            <a:r>
              <a:rPr lang="en-IE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3646934" y="3501008"/>
            <a:ext cx="4392488" cy="2304256"/>
          </a:xfrm>
          <a:prstGeom prst="round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IE" dirty="0">
              <a:solidFill>
                <a:schemeClr val="tx1"/>
              </a:solidFill>
            </a:endParaRPr>
          </a:p>
          <a:p>
            <a:endParaRPr lang="en-IE" dirty="0">
              <a:solidFill>
                <a:schemeClr val="tx1"/>
              </a:solidFill>
            </a:endParaRPr>
          </a:p>
          <a:p>
            <a:endParaRPr lang="en-IE" dirty="0">
              <a:solidFill>
                <a:schemeClr val="tx1"/>
              </a:solidFill>
            </a:endParaRPr>
          </a:p>
          <a:p>
            <a:endParaRPr lang="en-IE" dirty="0">
              <a:solidFill>
                <a:schemeClr val="tx1"/>
              </a:solidFill>
            </a:endParaRPr>
          </a:p>
          <a:p>
            <a:r>
              <a:rPr lang="en-IE" dirty="0" err="1">
                <a:solidFill>
                  <a:schemeClr val="tx1"/>
                </a:solidFill>
              </a:rPr>
              <a:t>def</a:t>
            </a:r>
            <a:r>
              <a:rPr lang="en-IE" dirty="0">
                <a:solidFill>
                  <a:schemeClr val="tx1"/>
                </a:solidFill>
              </a:rPr>
              <a:t> Method2():</a:t>
            </a:r>
          </a:p>
          <a:p>
            <a:endParaRPr lang="en-IE" dirty="0">
              <a:solidFill>
                <a:schemeClr val="tx1"/>
              </a:solidFill>
            </a:endParaRPr>
          </a:p>
          <a:p>
            <a:r>
              <a:rPr lang="en-IE" dirty="0">
                <a:solidFill>
                  <a:schemeClr val="tx1"/>
                </a:solidFill>
              </a:rPr>
              <a:t>variable2</a:t>
            </a:r>
          </a:p>
          <a:p>
            <a:endParaRPr lang="en-IE" dirty="0">
              <a:solidFill>
                <a:schemeClr val="tx1"/>
              </a:solidFill>
            </a:endParaRPr>
          </a:p>
          <a:p>
            <a:endParaRPr lang="en-IE" dirty="0">
              <a:solidFill>
                <a:schemeClr val="tx1"/>
              </a:solidFill>
            </a:endParaRPr>
          </a:p>
          <a:p>
            <a:endParaRPr lang="en-IE" dirty="0">
              <a:solidFill>
                <a:schemeClr val="tx1"/>
              </a:solidFill>
            </a:endParaRPr>
          </a:p>
          <a:p>
            <a:endParaRPr lang="en-IE" dirty="0">
              <a:solidFill>
                <a:schemeClr val="tx1"/>
              </a:solidFill>
            </a:endParaRPr>
          </a:p>
          <a:p>
            <a:endParaRPr lang="en-IE" dirty="0">
              <a:solidFill>
                <a:schemeClr val="tx1"/>
              </a:solidFill>
            </a:endParaRPr>
          </a:p>
          <a:p>
            <a:endParaRPr lang="en-IE" dirty="0">
              <a:solidFill>
                <a:schemeClr val="tx1"/>
              </a:solidFill>
            </a:endParaRPr>
          </a:p>
          <a:p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3502918" y="2492896"/>
            <a:ext cx="1656184" cy="478593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9" name="Oval 8"/>
          <p:cNvSpPr/>
          <p:nvPr/>
        </p:nvSpPr>
        <p:spPr>
          <a:xfrm>
            <a:off x="3502918" y="4293096"/>
            <a:ext cx="1656184" cy="478593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0" name="Oval 9"/>
          <p:cNvSpPr/>
          <p:nvPr/>
        </p:nvSpPr>
        <p:spPr>
          <a:xfrm>
            <a:off x="3430910" y="5974743"/>
            <a:ext cx="1656184" cy="478593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521" y="274638"/>
            <a:ext cx="10971372" cy="1143000"/>
          </a:xfrm>
        </p:spPr>
        <p:txBody>
          <a:bodyPr/>
          <a:lstStyle/>
          <a:p>
            <a:r>
              <a:rPr lang="en-GB" dirty="0"/>
              <a:t>Variable Scope</a:t>
            </a:r>
            <a:endParaRPr lang="en-GB" alt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524977171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dirty="0"/>
              <a:t>Box Approach</a:t>
            </a:r>
          </a:p>
        </p:txBody>
      </p:sp>
      <p:sp>
        <p:nvSpPr>
          <p:cNvPr id="5" name="Cube 4"/>
          <p:cNvSpPr/>
          <p:nvPr/>
        </p:nvSpPr>
        <p:spPr>
          <a:xfrm>
            <a:off x="1103302" y="3068960"/>
            <a:ext cx="2399954" cy="1656184"/>
          </a:xfrm>
          <a:prstGeom prst="cub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" name="Cube 5"/>
          <p:cNvSpPr/>
          <p:nvPr/>
        </p:nvSpPr>
        <p:spPr>
          <a:xfrm>
            <a:off x="4655234" y="3068960"/>
            <a:ext cx="2399954" cy="1656184"/>
          </a:xfrm>
          <a:prstGeom prst="cub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" name="Cube 6"/>
          <p:cNvSpPr/>
          <p:nvPr/>
        </p:nvSpPr>
        <p:spPr>
          <a:xfrm>
            <a:off x="8399163" y="3068960"/>
            <a:ext cx="2399954" cy="1656184"/>
          </a:xfrm>
          <a:prstGeom prst="cub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8" name="Rectangle 7"/>
          <p:cNvSpPr/>
          <p:nvPr/>
        </p:nvSpPr>
        <p:spPr>
          <a:xfrm>
            <a:off x="1007304" y="1980709"/>
            <a:ext cx="2858433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2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Black</a:t>
            </a:r>
          </a:p>
          <a:p>
            <a:pPr algn="ctr"/>
            <a:r>
              <a:rPr lang="en-US" sz="3200" b="1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Box</a:t>
            </a:r>
          </a:p>
        </p:txBody>
      </p:sp>
      <p:sp>
        <p:nvSpPr>
          <p:cNvPr id="9" name="Rectangle 8"/>
          <p:cNvSpPr/>
          <p:nvPr/>
        </p:nvSpPr>
        <p:spPr>
          <a:xfrm>
            <a:off x="4647578" y="1991742"/>
            <a:ext cx="2910217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2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White</a:t>
            </a:r>
          </a:p>
          <a:p>
            <a:pPr algn="ctr"/>
            <a:r>
              <a:rPr lang="en-US" sz="3200" b="1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Box</a:t>
            </a:r>
          </a:p>
        </p:txBody>
      </p:sp>
      <p:sp>
        <p:nvSpPr>
          <p:cNvPr id="10" name="Rectangle 9"/>
          <p:cNvSpPr/>
          <p:nvPr/>
        </p:nvSpPr>
        <p:spPr>
          <a:xfrm>
            <a:off x="8387763" y="1967935"/>
            <a:ext cx="2495952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2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Grey</a:t>
            </a:r>
          </a:p>
          <a:p>
            <a:pPr algn="ctr"/>
            <a:r>
              <a:rPr lang="en-US" sz="3200" b="1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Box</a:t>
            </a:r>
          </a:p>
        </p:txBody>
      </p:sp>
      <p:sp>
        <p:nvSpPr>
          <p:cNvPr id="11" name="Rectangle 10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54221926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521" y="1481329"/>
            <a:ext cx="10957581" cy="4525963"/>
          </a:xfrm>
        </p:spPr>
        <p:txBody>
          <a:bodyPr>
            <a:normAutofit fontScale="92500" lnSpcReduction="10000"/>
          </a:bodyPr>
          <a:lstStyle/>
          <a:p>
            <a:r>
              <a:rPr lang="en-IE" dirty="0"/>
              <a:t>Black box testing treats the software as a "black box"—without any knowledge of internal implementation. </a:t>
            </a:r>
          </a:p>
          <a:p>
            <a:r>
              <a:rPr lang="en-IE" dirty="0"/>
              <a:t>Black box testing methods include: </a:t>
            </a:r>
          </a:p>
          <a:p>
            <a:pPr lvl="1"/>
            <a:r>
              <a:rPr lang="en-IE" dirty="0"/>
              <a:t>equivalence partitioning, </a:t>
            </a:r>
          </a:p>
          <a:p>
            <a:pPr lvl="1"/>
            <a:r>
              <a:rPr lang="en-IE" dirty="0"/>
              <a:t>boundary value analysis, </a:t>
            </a:r>
          </a:p>
          <a:p>
            <a:pPr lvl="1"/>
            <a:r>
              <a:rPr lang="en-IE" dirty="0"/>
              <a:t>all-pairs testing, </a:t>
            </a:r>
          </a:p>
          <a:p>
            <a:pPr lvl="1"/>
            <a:r>
              <a:rPr lang="en-IE" dirty="0"/>
              <a:t>fuzz testing, </a:t>
            </a:r>
          </a:p>
          <a:p>
            <a:pPr lvl="1"/>
            <a:r>
              <a:rPr lang="en-IE" dirty="0"/>
              <a:t>model-based testing, </a:t>
            </a:r>
          </a:p>
          <a:p>
            <a:pPr lvl="1"/>
            <a:r>
              <a:rPr lang="en-IE" dirty="0"/>
              <a:t>exploratory testing and </a:t>
            </a:r>
          </a:p>
          <a:p>
            <a:pPr lvl="1"/>
            <a:r>
              <a:rPr lang="en-IE" dirty="0"/>
              <a:t>specification-based testing.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dirty="0"/>
              <a:t>Black Box Testing</a:t>
            </a:r>
          </a:p>
        </p:txBody>
      </p:sp>
      <p:sp>
        <p:nvSpPr>
          <p:cNvPr id="6" name="Cube 5"/>
          <p:cNvSpPr/>
          <p:nvPr/>
        </p:nvSpPr>
        <p:spPr>
          <a:xfrm>
            <a:off x="9647139" y="5072410"/>
            <a:ext cx="1631969" cy="1152128"/>
          </a:xfrm>
          <a:prstGeom prst="cub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" name="Rectangle 6"/>
          <p:cNvSpPr/>
          <p:nvPr/>
        </p:nvSpPr>
        <p:spPr>
          <a:xfrm>
            <a:off x="9891704" y="4293096"/>
            <a:ext cx="1283466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0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Black</a:t>
            </a:r>
          </a:p>
          <a:p>
            <a:pPr algn="ctr"/>
            <a:r>
              <a:rPr lang="en-US" sz="2000" b="1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Box</a:t>
            </a: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177488522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521" y="1481329"/>
            <a:ext cx="9517609" cy="4525963"/>
          </a:xfrm>
        </p:spPr>
        <p:txBody>
          <a:bodyPr>
            <a:normAutofit fontScale="85000" lnSpcReduction="20000"/>
          </a:bodyPr>
          <a:lstStyle/>
          <a:p>
            <a:r>
              <a:rPr lang="en-IE" dirty="0"/>
              <a:t>White box testing is when the tester has access to the internal data structures and algorithms including the code that implement these.</a:t>
            </a:r>
          </a:p>
          <a:p>
            <a:r>
              <a:rPr lang="en-IE" dirty="0"/>
              <a:t>White box testing methods include: </a:t>
            </a:r>
          </a:p>
          <a:p>
            <a:pPr lvl="1"/>
            <a:r>
              <a:rPr lang="en-IE" dirty="0"/>
              <a:t>API testing (application programming interface) - testing of the application using public and private APIs</a:t>
            </a:r>
          </a:p>
          <a:p>
            <a:pPr lvl="1"/>
            <a:r>
              <a:rPr lang="en-IE" dirty="0"/>
              <a:t>Code coverage - creating tests to satisfy some criteria of code coverage (e.g., the test designer can create tests to cause all statements in the program to be executed at least once)</a:t>
            </a:r>
          </a:p>
          <a:p>
            <a:pPr lvl="1"/>
            <a:r>
              <a:rPr lang="en-IE" dirty="0"/>
              <a:t>Fault injection methods - improving the coverage of a test by introducing faults to test code paths</a:t>
            </a:r>
          </a:p>
          <a:p>
            <a:pPr lvl="1"/>
            <a:r>
              <a:rPr lang="en-IE" dirty="0"/>
              <a:t>Mutation testing methods</a:t>
            </a:r>
          </a:p>
          <a:p>
            <a:pPr lvl="1"/>
            <a:r>
              <a:rPr lang="en-IE" dirty="0"/>
              <a:t>Static testing - White box testing includes all static testing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dirty="0"/>
              <a:t>White Box Testing</a:t>
            </a:r>
          </a:p>
        </p:txBody>
      </p:sp>
      <p:sp>
        <p:nvSpPr>
          <p:cNvPr id="8" name="Cube 7"/>
          <p:cNvSpPr/>
          <p:nvPr/>
        </p:nvSpPr>
        <p:spPr>
          <a:xfrm>
            <a:off x="9630041" y="5061377"/>
            <a:ext cx="1631969" cy="1152128"/>
          </a:xfrm>
          <a:prstGeom prst="cub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9" name="Rectangle 8"/>
          <p:cNvSpPr/>
          <p:nvPr/>
        </p:nvSpPr>
        <p:spPr>
          <a:xfrm>
            <a:off x="9972390" y="4293096"/>
            <a:ext cx="1306718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0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White</a:t>
            </a:r>
          </a:p>
          <a:p>
            <a:pPr algn="ctr"/>
            <a:r>
              <a:rPr lang="en-US" sz="2000" b="1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Box</a:t>
            </a:r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995502391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521" y="1481329"/>
            <a:ext cx="9805603" cy="4525963"/>
          </a:xfrm>
        </p:spPr>
        <p:txBody>
          <a:bodyPr>
            <a:normAutofit lnSpcReduction="10000"/>
          </a:bodyPr>
          <a:lstStyle/>
          <a:p>
            <a:r>
              <a:rPr lang="en-IE" dirty="0"/>
              <a:t>Grey Box Testing involves having knowledge of internal data structures and algorithms for purposes of designing the test cases, but testing at the user, or black-box level. </a:t>
            </a:r>
          </a:p>
          <a:p>
            <a:r>
              <a:rPr lang="en-IE" dirty="0"/>
              <a:t>The tester is not required to have a full access to the software's source code.</a:t>
            </a:r>
          </a:p>
          <a:p>
            <a:r>
              <a:rPr lang="en-IE" dirty="0"/>
              <a:t>Grey box testing may also include reverse engineering to determine, for instance, boundary values or error messages.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dirty="0"/>
              <a:t>Grey Box Testing</a:t>
            </a:r>
          </a:p>
        </p:txBody>
      </p:sp>
      <p:sp>
        <p:nvSpPr>
          <p:cNvPr id="8" name="Cube 7"/>
          <p:cNvSpPr/>
          <p:nvPr/>
        </p:nvSpPr>
        <p:spPr>
          <a:xfrm>
            <a:off x="9743137" y="5085184"/>
            <a:ext cx="1631969" cy="1152128"/>
          </a:xfrm>
          <a:prstGeom prst="cub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9" name="Rectangle 8"/>
          <p:cNvSpPr/>
          <p:nvPr/>
        </p:nvSpPr>
        <p:spPr>
          <a:xfrm>
            <a:off x="10006213" y="4293096"/>
            <a:ext cx="1120709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0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Grey</a:t>
            </a:r>
          </a:p>
          <a:p>
            <a:pPr algn="ctr"/>
            <a:r>
              <a:rPr lang="en-US" sz="2000" b="1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Box</a:t>
            </a:r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414417276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320" y="2247008"/>
            <a:ext cx="11903773" cy="1758057"/>
          </a:xfrm>
        </p:spPr>
        <p:txBody>
          <a:bodyPr>
            <a:noAutofit/>
          </a:bodyPr>
          <a:lstStyle/>
          <a:p>
            <a:r>
              <a:rPr lang="en-IE" sz="4000" b="1" dirty="0">
                <a:latin typeface="Courier New" panose="02070309020205020404" pitchFamily="49" charset="0"/>
                <a:cs typeface="Courier New" panose="02070309020205020404" pitchFamily="49" charset="0"/>
              </a:rPr>
              <a:t>Universal Design </a:t>
            </a:r>
            <a:br>
              <a:rPr lang="en-IE" sz="40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IE" sz="4000" b="1" dirty="0">
                <a:latin typeface="Courier New" panose="02070309020205020404" pitchFamily="49" charset="0"/>
                <a:cs typeface="Courier New" panose="02070309020205020404" pitchFamily="49" charset="0"/>
              </a:rPr>
              <a:t>In Computer Science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562" y="4412704"/>
            <a:ext cx="8533289" cy="1752600"/>
          </a:xfrm>
        </p:spPr>
        <p:txBody>
          <a:bodyPr/>
          <a:lstStyle/>
          <a:p>
            <a:r>
              <a:rPr lang="en-IE" b="1" dirty="0"/>
              <a:t>Damian Gordon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1321131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1487295" y="4869160"/>
            <a:ext cx="4799908" cy="864096"/>
          </a:xfrm>
          <a:prstGeom prst="roundRect">
            <a:avLst/>
          </a:prstGeom>
          <a:solidFill>
            <a:srgbClr val="7030A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/>
              <a:t>Low Physical Effort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1487295" y="5805264"/>
            <a:ext cx="4799908" cy="864096"/>
          </a:xfrm>
          <a:prstGeom prst="roundRect">
            <a:avLst/>
          </a:prstGeom>
          <a:solidFill>
            <a:srgbClr val="FF33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/>
              <a:t>Size &amp; Space for Approach and Use</a:t>
            </a:r>
          </a:p>
        </p:txBody>
      </p:sp>
      <p:sp>
        <p:nvSpPr>
          <p:cNvPr id="20" name="Rounded Rectangle 19"/>
          <p:cNvSpPr/>
          <p:nvPr/>
        </p:nvSpPr>
        <p:spPr>
          <a:xfrm>
            <a:off x="1487295" y="2996952"/>
            <a:ext cx="4799908" cy="864096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/>
              <a:t>Perceptible Information</a:t>
            </a:r>
          </a:p>
        </p:txBody>
      </p:sp>
      <p:sp>
        <p:nvSpPr>
          <p:cNvPr id="21" name="Rounded Rectangle 20"/>
          <p:cNvSpPr/>
          <p:nvPr/>
        </p:nvSpPr>
        <p:spPr>
          <a:xfrm>
            <a:off x="1487295" y="3933056"/>
            <a:ext cx="4799908" cy="864096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/>
              <a:t>Tolerance for Error</a:t>
            </a:r>
          </a:p>
        </p:txBody>
      </p:sp>
      <p:sp>
        <p:nvSpPr>
          <p:cNvPr id="22" name="Rounded Rectangle 21"/>
          <p:cNvSpPr/>
          <p:nvPr/>
        </p:nvSpPr>
        <p:spPr>
          <a:xfrm>
            <a:off x="1487295" y="1124744"/>
            <a:ext cx="4799908" cy="864096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/>
              <a:t>Flexibility in Use</a:t>
            </a:r>
          </a:p>
        </p:txBody>
      </p:sp>
      <p:sp>
        <p:nvSpPr>
          <p:cNvPr id="23" name="Rounded Rectangle 22"/>
          <p:cNvSpPr/>
          <p:nvPr/>
        </p:nvSpPr>
        <p:spPr>
          <a:xfrm>
            <a:off x="1487295" y="2060848"/>
            <a:ext cx="4799908" cy="864096"/>
          </a:xfrm>
          <a:prstGeom prst="roundRect">
            <a:avLst/>
          </a:prstGeom>
          <a:solidFill>
            <a:srgbClr val="FF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/>
              <a:t>Simple and Intuitive</a:t>
            </a:r>
          </a:p>
        </p:txBody>
      </p:sp>
      <p:sp>
        <p:nvSpPr>
          <p:cNvPr id="24" name="Rounded Rectangle 23"/>
          <p:cNvSpPr/>
          <p:nvPr/>
        </p:nvSpPr>
        <p:spPr>
          <a:xfrm>
            <a:off x="1487295" y="188640"/>
            <a:ext cx="4799908" cy="864096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/>
              <a:t>Equitable Use</a:t>
            </a:r>
            <a:endParaRPr lang="en-IE" sz="1400" dirty="0"/>
          </a:p>
        </p:txBody>
      </p:sp>
      <p:sp>
        <p:nvSpPr>
          <p:cNvPr id="25" name="Rounded Rectangle 24"/>
          <p:cNvSpPr/>
          <p:nvPr/>
        </p:nvSpPr>
        <p:spPr>
          <a:xfrm>
            <a:off x="6575198" y="188640"/>
            <a:ext cx="4799908" cy="864096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>
                <a:solidFill>
                  <a:schemeClr val="tx1"/>
                </a:solidFill>
              </a:rPr>
              <a:t>Overriding Philosophy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6" name="Rounded Rectangle 25"/>
          <p:cNvSpPr/>
          <p:nvPr/>
        </p:nvSpPr>
        <p:spPr>
          <a:xfrm>
            <a:off x="6575198" y="1124744"/>
            <a:ext cx="4799908" cy="3672408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>
                <a:solidFill>
                  <a:schemeClr val="tx1"/>
                </a:solidFill>
              </a:rPr>
              <a:t>General Principles for Realising Philosophy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7" name="Rounded Rectangle 26"/>
          <p:cNvSpPr/>
          <p:nvPr/>
        </p:nvSpPr>
        <p:spPr>
          <a:xfrm>
            <a:off x="6575198" y="4869160"/>
            <a:ext cx="4799908" cy="180020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>
                <a:solidFill>
                  <a:schemeClr val="tx1"/>
                </a:solidFill>
              </a:rPr>
              <a:t>Principles for Realising Philosophy within the </a:t>
            </a:r>
            <a:r>
              <a:rPr lang="en-IE" sz="2400" u="sng" dirty="0">
                <a:solidFill>
                  <a:schemeClr val="tx1"/>
                </a:solidFill>
              </a:rPr>
              <a:t>Built Environment</a:t>
            </a:r>
            <a:r>
              <a:rPr lang="en-IE" sz="2400" dirty="0">
                <a:solidFill>
                  <a:schemeClr val="tx1"/>
                </a:solidFill>
              </a:rPr>
              <a:t> Domain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7" name="Right Brace 6"/>
          <p:cNvSpPr/>
          <p:nvPr/>
        </p:nvSpPr>
        <p:spPr>
          <a:xfrm>
            <a:off x="6383201" y="188640"/>
            <a:ext cx="767985" cy="864096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8" name="Right Brace 27"/>
          <p:cNvSpPr/>
          <p:nvPr/>
        </p:nvSpPr>
        <p:spPr>
          <a:xfrm>
            <a:off x="6383201" y="1124744"/>
            <a:ext cx="767985" cy="3672408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5" name="Right Brace 14"/>
          <p:cNvSpPr/>
          <p:nvPr/>
        </p:nvSpPr>
        <p:spPr>
          <a:xfrm>
            <a:off x="6383201" y="4869160"/>
            <a:ext cx="767985" cy="1800000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6" name="Rectangle 15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96070144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ounded Rectangle 19"/>
          <p:cNvSpPr/>
          <p:nvPr/>
        </p:nvSpPr>
        <p:spPr>
          <a:xfrm>
            <a:off x="1487295" y="2996952"/>
            <a:ext cx="4799908" cy="864096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/>
              <a:t>Perceptible Information</a:t>
            </a:r>
          </a:p>
        </p:txBody>
      </p:sp>
      <p:sp>
        <p:nvSpPr>
          <p:cNvPr id="21" name="Rounded Rectangle 20"/>
          <p:cNvSpPr/>
          <p:nvPr/>
        </p:nvSpPr>
        <p:spPr>
          <a:xfrm>
            <a:off x="1487295" y="3933056"/>
            <a:ext cx="4799908" cy="864096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/>
              <a:t>Tolerance for Error</a:t>
            </a:r>
          </a:p>
        </p:txBody>
      </p:sp>
      <p:sp>
        <p:nvSpPr>
          <p:cNvPr id="22" name="Rounded Rectangle 21"/>
          <p:cNvSpPr/>
          <p:nvPr/>
        </p:nvSpPr>
        <p:spPr>
          <a:xfrm>
            <a:off x="1487295" y="1124744"/>
            <a:ext cx="4799908" cy="864096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/>
              <a:t>Flexibility in Use</a:t>
            </a:r>
          </a:p>
        </p:txBody>
      </p:sp>
      <p:sp>
        <p:nvSpPr>
          <p:cNvPr id="23" name="Rounded Rectangle 22"/>
          <p:cNvSpPr/>
          <p:nvPr/>
        </p:nvSpPr>
        <p:spPr>
          <a:xfrm>
            <a:off x="1487295" y="2060848"/>
            <a:ext cx="4799908" cy="864096"/>
          </a:xfrm>
          <a:prstGeom prst="roundRect">
            <a:avLst/>
          </a:prstGeom>
          <a:solidFill>
            <a:srgbClr val="FF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/>
              <a:t>Simple and Intuitive</a:t>
            </a:r>
          </a:p>
        </p:txBody>
      </p:sp>
      <p:sp>
        <p:nvSpPr>
          <p:cNvPr id="24" name="Rounded Rectangle 23"/>
          <p:cNvSpPr/>
          <p:nvPr/>
        </p:nvSpPr>
        <p:spPr>
          <a:xfrm>
            <a:off x="1487295" y="188640"/>
            <a:ext cx="4799908" cy="864096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/>
              <a:t>Equitable Use</a:t>
            </a:r>
            <a:endParaRPr lang="en-IE" sz="1400" dirty="0"/>
          </a:p>
        </p:txBody>
      </p:sp>
      <p:sp>
        <p:nvSpPr>
          <p:cNvPr id="2" name="Rounded Rectangle 1"/>
          <p:cNvSpPr/>
          <p:nvPr/>
        </p:nvSpPr>
        <p:spPr>
          <a:xfrm>
            <a:off x="1450353" y="4896870"/>
            <a:ext cx="4799908" cy="864096"/>
          </a:xfrm>
          <a:prstGeom prst="roundRect">
            <a:avLst/>
          </a:prstGeom>
          <a:solidFill>
            <a:srgbClr val="7030A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/>
              <a:t>Use of Patterns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1450353" y="5832974"/>
            <a:ext cx="4799908" cy="864096"/>
          </a:xfrm>
          <a:prstGeom prst="roundRect">
            <a:avLst/>
          </a:prstGeom>
          <a:solidFill>
            <a:srgbClr val="FF33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/>
              <a:t>Consideration for Users</a:t>
            </a:r>
          </a:p>
        </p:txBody>
      </p:sp>
      <p:sp>
        <p:nvSpPr>
          <p:cNvPr id="36" name="Rounded Rectangle 35"/>
          <p:cNvSpPr/>
          <p:nvPr/>
        </p:nvSpPr>
        <p:spPr>
          <a:xfrm>
            <a:off x="6575198" y="188640"/>
            <a:ext cx="4799908" cy="864096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>
                <a:solidFill>
                  <a:schemeClr val="tx1"/>
                </a:solidFill>
              </a:rPr>
              <a:t>Overriding Philosophy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7" name="Rounded Rectangle 36"/>
          <p:cNvSpPr/>
          <p:nvPr/>
        </p:nvSpPr>
        <p:spPr>
          <a:xfrm>
            <a:off x="6575198" y="1124744"/>
            <a:ext cx="4799908" cy="3672408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>
                <a:solidFill>
                  <a:schemeClr val="tx1"/>
                </a:solidFill>
              </a:rPr>
              <a:t>General Principles for Realising Philosophy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8" name="Right Brace 37"/>
          <p:cNvSpPr/>
          <p:nvPr/>
        </p:nvSpPr>
        <p:spPr>
          <a:xfrm>
            <a:off x="6383201" y="188640"/>
            <a:ext cx="767985" cy="864096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9" name="Right Brace 38"/>
          <p:cNvSpPr/>
          <p:nvPr/>
        </p:nvSpPr>
        <p:spPr>
          <a:xfrm>
            <a:off x="6383201" y="1124744"/>
            <a:ext cx="767985" cy="3672408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40" name="Rounded Rectangle 39"/>
          <p:cNvSpPr/>
          <p:nvPr/>
        </p:nvSpPr>
        <p:spPr>
          <a:xfrm>
            <a:off x="6575198" y="4869160"/>
            <a:ext cx="4799908" cy="180020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>
                <a:solidFill>
                  <a:schemeClr val="tx1"/>
                </a:solidFill>
              </a:rPr>
              <a:t>Principles for Realising Philosophy within the </a:t>
            </a:r>
            <a:r>
              <a:rPr lang="en-IE" sz="2400" u="sng" dirty="0">
                <a:solidFill>
                  <a:schemeClr val="tx1"/>
                </a:solidFill>
              </a:rPr>
              <a:t>Computer Science </a:t>
            </a:r>
            <a:r>
              <a:rPr lang="en-IE" sz="2400" dirty="0">
                <a:solidFill>
                  <a:schemeClr val="tx1"/>
                </a:solidFill>
              </a:rPr>
              <a:t>Domain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2" name="Right Brace 41"/>
          <p:cNvSpPr/>
          <p:nvPr/>
        </p:nvSpPr>
        <p:spPr>
          <a:xfrm>
            <a:off x="6364730" y="4896870"/>
            <a:ext cx="767985" cy="1800000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8" name="Rectangle 17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53648289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ectangle 41"/>
          <p:cNvSpPr/>
          <p:nvPr/>
        </p:nvSpPr>
        <p:spPr>
          <a:xfrm>
            <a:off x="623311" y="1196752"/>
            <a:ext cx="10751795" cy="54006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5" name="Rounded Rectangle 34"/>
          <p:cNvSpPr/>
          <p:nvPr/>
        </p:nvSpPr>
        <p:spPr>
          <a:xfrm>
            <a:off x="1103302" y="1340768"/>
            <a:ext cx="4799908" cy="864096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/>
              <a:t>End-User Guidelines</a:t>
            </a:r>
          </a:p>
        </p:txBody>
      </p:sp>
      <p:sp>
        <p:nvSpPr>
          <p:cNvPr id="38" name="Rounded Rectangle 37"/>
          <p:cNvSpPr/>
          <p:nvPr/>
        </p:nvSpPr>
        <p:spPr>
          <a:xfrm>
            <a:off x="5999209" y="1340768"/>
            <a:ext cx="4799908" cy="864096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/>
              <a:t>Developer Guidelines</a:t>
            </a:r>
          </a:p>
        </p:txBody>
      </p:sp>
      <p:sp>
        <p:nvSpPr>
          <p:cNvPr id="39" name="Rounded Rectangle 38"/>
          <p:cNvSpPr/>
          <p:nvPr/>
        </p:nvSpPr>
        <p:spPr>
          <a:xfrm>
            <a:off x="1103302" y="2276872"/>
            <a:ext cx="4799908" cy="4176464"/>
          </a:xfrm>
          <a:prstGeom prst="round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AutoNum type="alphaUcPeriod"/>
            </a:pPr>
            <a:r>
              <a:rPr lang="en-IE" i="1" dirty="0"/>
              <a:t>Provide the same means of use for all users: identical whenever possible; equivalent when not. </a:t>
            </a:r>
          </a:p>
          <a:p>
            <a:pPr marL="342900" indent="-342900">
              <a:buAutoNum type="alphaUcPeriod"/>
            </a:pPr>
            <a:r>
              <a:rPr lang="en-IE" i="1" dirty="0"/>
              <a:t>Avoid segregating or stigmatizing any users. </a:t>
            </a:r>
          </a:p>
          <a:p>
            <a:pPr marL="342900" indent="-342900">
              <a:buAutoNum type="alphaUcPeriod"/>
            </a:pPr>
            <a:r>
              <a:rPr lang="en-IE" i="1" dirty="0"/>
              <a:t>Make provisions for privacy, security, and safety equally available to all users. </a:t>
            </a:r>
          </a:p>
          <a:p>
            <a:pPr marL="342900" indent="-342900">
              <a:buAutoNum type="alphaUcPeriod"/>
            </a:pPr>
            <a:r>
              <a:rPr lang="en-IE" i="1" dirty="0"/>
              <a:t>Make the design appealing to all users. </a:t>
            </a:r>
            <a:endParaRPr lang="en-IE" dirty="0"/>
          </a:p>
        </p:txBody>
      </p:sp>
      <p:sp>
        <p:nvSpPr>
          <p:cNvPr id="40" name="Rounded Rectangle 39"/>
          <p:cNvSpPr/>
          <p:nvPr/>
        </p:nvSpPr>
        <p:spPr>
          <a:xfrm>
            <a:off x="5999209" y="2276872"/>
            <a:ext cx="4799908" cy="4176464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AutoNum type="alphaUcPeriod"/>
            </a:pPr>
            <a:r>
              <a:rPr lang="en-IE" dirty="0"/>
              <a:t>Provide a range of IDEs and development environments.</a:t>
            </a:r>
          </a:p>
          <a:p>
            <a:pPr marL="342900" indent="-342900">
              <a:buAutoNum type="alphaUcPeriod"/>
            </a:pPr>
            <a:r>
              <a:rPr lang="en-IE" dirty="0"/>
              <a:t>Ensure that all the necessary assistive technologies needed are provided.</a:t>
            </a:r>
          </a:p>
          <a:p>
            <a:pPr marL="342900" indent="-342900">
              <a:buAutoNum type="alphaUcPeriod"/>
            </a:pPr>
            <a:r>
              <a:rPr lang="en-IE" dirty="0"/>
              <a:t>Provide versioning software, document backup facilities, and undelete features. </a:t>
            </a:r>
          </a:p>
          <a:p>
            <a:pPr marL="342900" indent="-342900">
              <a:buAutoNum type="alphaUcPeriod"/>
            </a:pPr>
            <a:r>
              <a:rPr lang="en-IE" dirty="0"/>
              <a:t>Ensure the software is as readable and clear as possible. </a:t>
            </a:r>
          </a:p>
        </p:txBody>
      </p:sp>
      <p:sp>
        <p:nvSpPr>
          <p:cNvPr id="41" name="Rounded Rectangle 40"/>
          <p:cNvSpPr/>
          <p:nvPr/>
        </p:nvSpPr>
        <p:spPr>
          <a:xfrm>
            <a:off x="3503256" y="188640"/>
            <a:ext cx="4799908" cy="864096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/>
              <a:t>Equitable Use</a:t>
            </a:r>
            <a:endParaRPr lang="en-IE" sz="1400" dirty="0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809459604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623311" y="1196752"/>
            <a:ext cx="10751795" cy="540060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5" name="Rounded Rectangle 34"/>
          <p:cNvSpPr/>
          <p:nvPr/>
        </p:nvSpPr>
        <p:spPr>
          <a:xfrm>
            <a:off x="1103302" y="1340768"/>
            <a:ext cx="4799908" cy="864096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/>
              <a:t>End-User Guidelines</a:t>
            </a:r>
          </a:p>
        </p:txBody>
      </p:sp>
      <p:sp>
        <p:nvSpPr>
          <p:cNvPr id="38" name="Rounded Rectangle 37"/>
          <p:cNvSpPr/>
          <p:nvPr/>
        </p:nvSpPr>
        <p:spPr>
          <a:xfrm>
            <a:off x="5999209" y="1340768"/>
            <a:ext cx="4799908" cy="864096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/>
              <a:t>Developer Guidelines</a:t>
            </a:r>
          </a:p>
        </p:txBody>
      </p:sp>
      <p:sp>
        <p:nvSpPr>
          <p:cNvPr id="39" name="Rounded Rectangle 38"/>
          <p:cNvSpPr/>
          <p:nvPr/>
        </p:nvSpPr>
        <p:spPr>
          <a:xfrm>
            <a:off x="1103302" y="2276872"/>
            <a:ext cx="4799908" cy="4176464"/>
          </a:xfrm>
          <a:prstGeom prst="round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AutoNum type="alphaUcPeriod"/>
            </a:pPr>
            <a:r>
              <a:rPr lang="en-IE" sz="2000" i="1" dirty="0"/>
              <a:t>Provide choice in methods of use. </a:t>
            </a:r>
          </a:p>
          <a:p>
            <a:pPr marL="342900" indent="-342900">
              <a:buAutoNum type="alphaUcPeriod"/>
            </a:pPr>
            <a:r>
              <a:rPr lang="en-IE" sz="2000" i="1" dirty="0"/>
              <a:t>Accommodate right- or left-handed access and use.</a:t>
            </a:r>
          </a:p>
          <a:p>
            <a:pPr marL="342900" indent="-342900">
              <a:buAutoNum type="alphaUcPeriod"/>
            </a:pPr>
            <a:r>
              <a:rPr lang="en-IE" sz="2000" i="1" dirty="0"/>
              <a:t>Facilitate the user's accuracy and precision.</a:t>
            </a:r>
          </a:p>
          <a:p>
            <a:pPr marL="342900" indent="-342900">
              <a:buAutoNum type="alphaUcPeriod"/>
            </a:pPr>
            <a:r>
              <a:rPr lang="en-IE" sz="2000" i="1" dirty="0"/>
              <a:t>Provide adaptability to the user's pace.</a:t>
            </a:r>
            <a:endParaRPr lang="en-IE" sz="2000" dirty="0"/>
          </a:p>
        </p:txBody>
      </p:sp>
      <p:sp>
        <p:nvSpPr>
          <p:cNvPr id="40" name="Rounded Rectangle 39"/>
          <p:cNvSpPr/>
          <p:nvPr/>
        </p:nvSpPr>
        <p:spPr>
          <a:xfrm>
            <a:off x="5999209" y="2276872"/>
            <a:ext cx="4799908" cy="4176464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AutoNum type="alphaUcPeriod"/>
            </a:pPr>
            <a:r>
              <a:rPr lang="en-IE" sz="2000" dirty="0"/>
              <a:t>Provide a range of IDEs and development environments.</a:t>
            </a:r>
          </a:p>
          <a:p>
            <a:pPr marL="342900" indent="-342900">
              <a:buAutoNum type="alphaUcPeriod"/>
            </a:pPr>
            <a:r>
              <a:rPr lang="en-IE" sz="2000" dirty="0"/>
              <a:t>Provide a range of input devices, e.g. keyboards, voice synthesis</a:t>
            </a:r>
          </a:p>
          <a:p>
            <a:pPr marL="342900" indent="-342900">
              <a:buAutoNum type="alphaUcPeriod"/>
            </a:pPr>
            <a:r>
              <a:rPr lang="en-IE" sz="2000" dirty="0"/>
              <a:t>Provide code standards checking tools</a:t>
            </a:r>
          </a:p>
          <a:p>
            <a:pPr marL="342900" indent="-342900">
              <a:buAutoNum type="alphaUcPeriod"/>
            </a:pPr>
            <a:r>
              <a:rPr lang="en-IE" sz="2000" dirty="0"/>
              <a:t>Develop in a modular, component based approach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3503256" y="188640"/>
            <a:ext cx="4799908" cy="864096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/>
              <a:t>Flexibility in Use</a:t>
            </a: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762871539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23311" y="1196752"/>
            <a:ext cx="10751795" cy="5400600"/>
          </a:xfrm>
          <a:prstGeom prst="rect">
            <a:avLst/>
          </a:prstGeom>
          <a:solidFill>
            <a:srgbClr val="FF99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5" name="Rounded Rectangle 34"/>
          <p:cNvSpPr/>
          <p:nvPr/>
        </p:nvSpPr>
        <p:spPr>
          <a:xfrm>
            <a:off x="1103302" y="1340768"/>
            <a:ext cx="4799908" cy="864096"/>
          </a:xfrm>
          <a:prstGeom prst="roundRect">
            <a:avLst/>
          </a:prstGeom>
          <a:solidFill>
            <a:srgbClr val="FF993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/>
              <a:t>End-User Guidelines</a:t>
            </a:r>
          </a:p>
        </p:txBody>
      </p:sp>
      <p:sp>
        <p:nvSpPr>
          <p:cNvPr id="38" name="Rounded Rectangle 37"/>
          <p:cNvSpPr/>
          <p:nvPr/>
        </p:nvSpPr>
        <p:spPr>
          <a:xfrm>
            <a:off x="5999209" y="1340768"/>
            <a:ext cx="4799908" cy="864096"/>
          </a:xfrm>
          <a:prstGeom prst="roundRect">
            <a:avLst/>
          </a:prstGeom>
          <a:solidFill>
            <a:srgbClr val="FF993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/>
              <a:t>Developer Guidelines</a:t>
            </a:r>
          </a:p>
        </p:txBody>
      </p:sp>
      <p:sp>
        <p:nvSpPr>
          <p:cNvPr id="39" name="Rounded Rectangle 38"/>
          <p:cNvSpPr/>
          <p:nvPr/>
        </p:nvSpPr>
        <p:spPr>
          <a:xfrm>
            <a:off x="1103302" y="2276872"/>
            <a:ext cx="4799908" cy="4176464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AutoNum type="alphaUcPeriod"/>
            </a:pPr>
            <a:r>
              <a:rPr lang="en-IE" i="1" dirty="0"/>
              <a:t>Eliminate unnecessary complexity. </a:t>
            </a:r>
          </a:p>
          <a:p>
            <a:pPr marL="342900" indent="-342900">
              <a:buAutoNum type="alphaUcPeriod"/>
            </a:pPr>
            <a:r>
              <a:rPr lang="en-IE" i="1" dirty="0"/>
              <a:t>Be consistent with user expectations and intuition</a:t>
            </a:r>
            <a:r>
              <a:rPr lang="en-IE" b="1" i="1" dirty="0"/>
              <a:t> [Navigation pathway, breadcrumbs] </a:t>
            </a:r>
          </a:p>
          <a:p>
            <a:pPr marL="342900" indent="-342900">
              <a:buAutoNum type="alphaUcPeriod"/>
            </a:pPr>
            <a:r>
              <a:rPr lang="en-IE" i="1" dirty="0"/>
              <a:t>Accommodate a wide range of literacy and language skills. </a:t>
            </a:r>
          </a:p>
          <a:p>
            <a:pPr marL="342900" indent="-342900">
              <a:buAutoNum type="alphaUcPeriod"/>
            </a:pPr>
            <a:r>
              <a:rPr lang="en-IE" i="1" dirty="0"/>
              <a:t>Arrange information consistent with its importance.</a:t>
            </a:r>
            <a:r>
              <a:rPr lang="en-IE" b="1" i="1" dirty="0"/>
              <a:t>[Metaphors]</a:t>
            </a:r>
          </a:p>
          <a:p>
            <a:pPr marL="342900" indent="-342900">
              <a:buAutoNum type="alphaUcPeriod"/>
            </a:pPr>
            <a:r>
              <a:rPr lang="en-IE" i="1" dirty="0"/>
              <a:t>Provide effective prompting and feedback during and after task completion.</a:t>
            </a:r>
            <a:endParaRPr lang="en-IE" dirty="0"/>
          </a:p>
        </p:txBody>
      </p:sp>
      <p:sp>
        <p:nvSpPr>
          <p:cNvPr id="40" name="Rounded Rectangle 39"/>
          <p:cNvSpPr/>
          <p:nvPr/>
        </p:nvSpPr>
        <p:spPr>
          <a:xfrm>
            <a:off x="5999209" y="2276872"/>
            <a:ext cx="4799908" cy="4176464"/>
          </a:xfrm>
          <a:prstGeom prst="roundRect">
            <a:avLst/>
          </a:prstGeom>
          <a:solidFill>
            <a:srgbClr val="FF993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AutoNum type="alphaUcPeriod"/>
            </a:pPr>
            <a:r>
              <a:rPr lang="en-IE" dirty="0"/>
              <a:t>Implement features in common, expected ways, don’t obfuscate.</a:t>
            </a:r>
          </a:p>
          <a:p>
            <a:pPr marL="342900" indent="-342900">
              <a:buAutoNum type="alphaUcPeriod"/>
            </a:pPr>
            <a:r>
              <a:rPr lang="en-IE" dirty="0"/>
              <a:t>Be consistent with developer expectations.</a:t>
            </a:r>
          </a:p>
          <a:p>
            <a:pPr marL="342900" indent="-342900">
              <a:buAutoNum type="alphaUcPeriod"/>
            </a:pPr>
            <a:r>
              <a:rPr lang="en-IE" dirty="0"/>
              <a:t>Accommodate a wide range of literacy and language skills.</a:t>
            </a:r>
          </a:p>
          <a:p>
            <a:pPr marL="342900" indent="-342900">
              <a:buAutoNum type="alphaUcPeriod"/>
            </a:pPr>
            <a:r>
              <a:rPr lang="en-IE" dirty="0"/>
              <a:t>Arrange information consistent with its importance.</a:t>
            </a:r>
          </a:p>
          <a:p>
            <a:pPr marL="342900" indent="-342900">
              <a:buAutoNum type="alphaUcPeriod"/>
            </a:pPr>
            <a:r>
              <a:rPr lang="en-IE" dirty="0"/>
              <a:t>Use software libraries when possible.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3503256" y="188640"/>
            <a:ext cx="4799908" cy="864096"/>
          </a:xfrm>
          <a:prstGeom prst="roundRect">
            <a:avLst/>
          </a:prstGeom>
          <a:solidFill>
            <a:srgbClr val="FF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/>
              <a:t>Simple and Intuitive</a:t>
            </a:r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7274908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-25474" y="-27384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  <p:sp>
        <p:nvSpPr>
          <p:cNvPr id="6" name="Rounded Rectangle 5"/>
          <p:cNvSpPr/>
          <p:nvPr/>
        </p:nvSpPr>
        <p:spPr>
          <a:xfrm>
            <a:off x="2278782" y="3212976"/>
            <a:ext cx="5616623" cy="2060848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8" name="Rounded Rectangle 7"/>
          <p:cNvSpPr/>
          <p:nvPr/>
        </p:nvSpPr>
        <p:spPr>
          <a:xfrm>
            <a:off x="2278782" y="1772816"/>
            <a:ext cx="5616623" cy="1179512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2566814" y="1844824"/>
            <a:ext cx="5328591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itchFamily="34" charset="0"/>
              <a:buNone/>
            </a:pPr>
            <a:r>
              <a:rPr lang="en-IE" sz="1800" b="1" dirty="0">
                <a:latin typeface="Courier New" pitchFamily="49" charset="0"/>
                <a:cs typeface="Courier New" pitchFamily="49" charset="0"/>
              </a:rPr>
              <a:t>MODULE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1800" dirty="0" err="1">
                <a:latin typeface="Courier New" pitchFamily="49" charset="0"/>
                <a:cs typeface="Courier New" pitchFamily="49" charset="0"/>
              </a:rPr>
              <a:t>MyMethod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():</a:t>
            </a:r>
          </a:p>
          <a:p>
            <a:pPr>
              <a:buNone/>
            </a:pPr>
            <a:r>
              <a:rPr lang="en-IE" sz="1800" dirty="0">
                <a:latin typeface="Courier New" pitchFamily="49" charset="0"/>
                <a:cs typeface="Courier New" pitchFamily="49" charset="0"/>
              </a:rPr>
              <a:t> print </a:t>
            </a:r>
            <a:r>
              <a:rPr lang="en-IE" sz="1800" dirty="0" err="1">
                <a:latin typeface="Courier New" pitchFamily="49" charset="0"/>
                <a:cs typeface="Courier New" pitchFamily="49" charset="0"/>
              </a:rPr>
              <a:t>Global_var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IE" sz="1800" b="1" dirty="0">
                <a:latin typeface="Courier New" pitchFamily="49" charset="0"/>
                <a:cs typeface="Courier New" pitchFamily="49" charset="0"/>
              </a:rPr>
              <a:t>END.</a:t>
            </a:r>
          </a:p>
          <a:p>
            <a:pPr>
              <a:buFont typeface="Arial" pitchFamily="34" charset="0"/>
              <a:buNone/>
            </a:pPr>
            <a:endParaRPr lang="en-IE" sz="1800" b="1" dirty="0">
              <a:latin typeface="Courier New" pitchFamily="49" charset="0"/>
              <a:cs typeface="Courier New" pitchFamily="49" charset="0"/>
            </a:endParaRPr>
          </a:p>
          <a:p>
            <a:pPr>
              <a:buFont typeface="Arial" pitchFamily="34" charset="0"/>
              <a:buNone/>
            </a:pPr>
            <a:endParaRPr lang="en-IE" sz="1800" b="1" dirty="0">
              <a:latin typeface="Courier New" pitchFamily="49" charset="0"/>
              <a:cs typeface="Courier New" pitchFamily="49" charset="0"/>
            </a:endParaRPr>
          </a:p>
          <a:p>
            <a:pPr>
              <a:buFont typeface="Arial" pitchFamily="34" charset="0"/>
              <a:buNone/>
            </a:pPr>
            <a:r>
              <a:rPr lang="en-IE" sz="1800" b="1" dirty="0">
                <a:latin typeface="Courier New" pitchFamily="49" charset="0"/>
                <a:cs typeface="Courier New" pitchFamily="49" charset="0"/>
              </a:rPr>
              <a:t>PROGRAM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1800" dirty="0" err="1">
                <a:latin typeface="Courier New" pitchFamily="49" charset="0"/>
                <a:cs typeface="Courier New" pitchFamily="49" charset="0"/>
              </a:rPr>
              <a:t>CheckPrime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>
              <a:buFont typeface="Arial" pitchFamily="34" charset="0"/>
              <a:buNone/>
            </a:pPr>
            <a:r>
              <a:rPr lang="en-IE" sz="18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IE" sz="1800" dirty="0" err="1">
                <a:latin typeface="Courier New" pitchFamily="49" charset="0"/>
                <a:cs typeface="Courier New" pitchFamily="49" charset="0"/>
              </a:rPr>
              <a:t>Global_var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 = “Global Variable”</a:t>
            </a:r>
          </a:p>
          <a:p>
            <a:pPr>
              <a:buFont typeface="Arial" pitchFamily="34" charset="0"/>
              <a:buNone/>
            </a:pPr>
            <a:r>
              <a:rPr lang="en-IE" sz="18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IE" sz="1800" dirty="0" err="1">
                <a:latin typeface="Courier New" pitchFamily="49" charset="0"/>
                <a:cs typeface="Courier New" pitchFamily="49" charset="0"/>
              </a:rPr>
              <a:t>MyMethod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buNone/>
            </a:pPr>
            <a:r>
              <a:rPr lang="en-IE" sz="1800" dirty="0">
                <a:latin typeface="Courier New" pitchFamily="49" charset="0"/>
                <a:cs typeface="Courier New" pitchFamily="49" charset="0"/>
              </a:rPr>
              <a:t>    print </a:t>
            </a:r>
            <a:r>
              <a:rPr lang="en-IE" sz="1800" dirty="0" err="1">
                <a:latin typeface="Courier New" pitchFamily="49" charset="0"/>
                <a:cs typeface="Courier New" pitchFamily="49" charset="0"/>
              </a:rPr>
              <a:t>Global_var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Font typeface="Arial" pitchFamily="34" charset="0"/>
              <a:buNone/>
            </a:pPr>
            <a:r>
              <a:rPr lang="en-IE" sz="1800" b="1" dirty="0">
                <a:latin typeface="Courier New" pitchFamily="49" charset="0"/>
                <a:cs typeface="Courier New" pitchFamily="49" charset="0"/>
              </a:rPr>
              <a:t>END.</a:t>
            </a:r>
          </a:p>
          <a:p>
            <a:pPr>
              <a:buFont typeface="Arial" pitchFamily="34" charset="0"/>
              <a:buNone/>
            </a:pPr>
            <a:endParaRPr lang="en-IE" sz="18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5663158" y="5589240"/>
            <a:ext cx="6336704" cy="11521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/>
              <a:t>Global variable</a:t>
            </a:r>
          </a:p>
          <a:p>
            <a:pPr algn="ctr"/>
            <a:r>
              <a:rPr lang="en-IE" sz="2800" dirty="0"/>
              <a:t>Global variable</a:t>
            </a:r>
          </a:p>
        </p:txBody>
      </p:sp>
      <p:sp>
        <p:nvSpPr>
          <p:cNvPr id="1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521" y="274638"/>
            <a:ext cx="10971372" cy="1143000"/>
          </a:xfrm>
        </p:spPr>
        <p:txBody>
          <a:bodyPr/>
          <a:lstStyle/>
          <a:p>
            <a:r>
              <a:rPr lang="en-GB" dirty="0"/>
              <a:t>Variable Scope</a:t>
            </a:r>
            <a:endParaRPr lang="en-GB" alt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035169597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23311" y="1196752"/>
            <a:ext cx="10751795" cy="54006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5" name="Rounded Rectangle 34"/>
          <p:cNvSpPr/>
          <p:nvPr/>
        </p:nvSpPr>
        <p:spPr>
          <a:xfrm>
            <a:off x="1103302" y="1340768"/>
            <a:ext cx="4799908" cy="864096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/>
              <a:t>End-User Guidelines</a:t>
            </a:r>
          </a:p>
        </p:txBody>
      </p:sp>
      <p:sp>
        <p:nvSpPr>
          <p:cNvPr id="38" name="Rounded Rectangle 37"/>
          <p:cNvSpPr/>
          <p:nvPr/>
        </p:nvSpPr>
        <p:spPr>
          <a:xfrm>
            <a:off x="5999209" y="1340768"/>
            <a:ext cx="4799908" cy="864096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/>
              <a:t>Developer Guidelines</a:t>
            </a:r>
          </a:p>
        </p:txBody>
      </p:sp>
      <p:sp>
        <p:nvSpPr>
          <p:cNvPr id="39" name="Rounded Rectangle 38"/>
          <p:cNvSpPr/>
          <p:nvPr/>
        </p:nvSpPr>
        <p:spPr>
          <a:xfrm>
            <a:off x="1103302" y="2276872"/>
            <a:ext cx="4799908" cy="4176464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AutoNum type="alphaUcPeriod"/>
            </a:pPr>
            <a:r>
              <a:rPr lang="en-IE" i="1" dirty="0"/>
              <a:t>Use different modes (pictorial, verbal, tactile) for redundant presentation of essential information.</a:t>
            </a:r>
          </a:p>
          <a:p>
            <a:pPr marL="342900" indent="-342900">
              <a:buAutoNum type="alphaUcPeriod"/>
            </a:pPr>
            <a:r>
              <a:rPr lang="en-IE" i="1" dirty="0"/>
              <a:t>Maximize “legibility” of essential information.</a:t>
            </a:r>
          </a:p>
          <a:p>
            <a:pPr marL="342900" indent="-342900">
              <a:buAutoNum type="alphaUcPeriod"/>
            </a:pPr>
            <a:r>
              <a:rPr lang="en-IE" i="1" dirty="0"/>
              <a:t>Differentiate elements in ways that can be described (i.e., make it easy to give instructions or directions).</a:t>
            </a:r>
          </a:p>
          <a:p>
            <a:pPr marL="342900" indent="-342900">
              <a:buAutoNum type="alphaUcPeriod"/>
            </a:pPr>
            <a:r>
              <a:rPr lang="en-IE" i="1" dirty="0"/>
              <a:t>Provide compatibility with a variety of techniques or devices used by people with sensory limitations.</a:t>
            </a:r>
            <a:endParaRPr lang="en-IE" dirty="0"/>
          </a:p>
        </p:txBody>
      </p:sp>
      <p:sp>
        <p:nvSpPr>
          <p:cNvPr id="40" name="Rounded Rectangle 39"/>
          <p:cNvSpPr/>
          <p:nvPr/>
        </p:nvSpPr>
        <p:spPr>
          <a:xfrm>
            <a:off x="5999209" y="2276872"/>
            <a:ext cx="4799908" cy="4176464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AutoNum type="alphaUcPeriod"/>
            </a:pPr>
            <a:r>
              <a:rPr lang="en-IE" dirty="0"/>
              <a:t>Comment the code prolifically.</a:t>
            </a:r>
          </a:p>
          <a:p>
            <a:pPr marL="342900" indent="-342900">
              <a:buAutoNum type="alphaUcPeriod"/>
            </a:pPr>
            <a:r>
              <a:rPr lang="en-IE" dirty="0"/>
              <a:t>Use clear variable names and module names.</a:t>
            </a:r>
          </a:p>
          <a:p>
            <a:pPr marL="342900" indent="-342900">
              <a:buAutoNum type="alphaUcPeriod"/>
            </a:pPr>
            <a:r>
              <a:rPr lang="en-IE" dirty="0"/>
              <a:t>Build in help features into the code.</a:t>
            </a:r>
          </a:p>
          <a:p>
            <a:pPr marL="342900" indent="-342900">
              <a:buAutoNum type="alphaUcPeriod"/>
            </a:pPr>
            <a:r>
              <a:rPr lang="en-IE" dirty="0"/>
              <a:t>Provide compatibility with a variety of techniques or devices used by people with sensory limitations.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3503256" y="188640"/>
            <a:ext cx="4799908" cy="864096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/>
              <a:t>Perceptible Information</a:t>
            </a: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933806792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23311" y="1196752"/>
            <a:ext cx="10751795" cy="5400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5" name="Rounded Rectangle 34"/>
          <p:cNvSpPr/>
          <p:nvPr/>
        </p:nvSpPr>
        <p:spPr>
          <a:xfrm>
            <a:off x="1103302" y="1340768"/>
            <a:ext cx="4799908" cy="864096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/>
              <a:t>End-User Guidelines</a:t>
            </a:r>
          </a:p>
        </p:txBody>
      </p:sp>
      <p:sp>
        <p:nvSpPr>
          <p:cNvPr id="38" name="Rounded Rectangle 37"/>
          <p:cNvSpPr/>
          <p:nvPr/>
        </p:nvSpPr>
        <p:spPr>
          <a:xfrm>
            <a:off x="5999209" y="1340768"/>
            <a:ext cx="4799908" cy="864096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/>
              <a:t>Developer Guidelines</a:t>
            </a:r>
          </a:p>
        </p:txBody>
      </p:sp>
      <p:sp>
        <p:nvSpPr>
          <p:cNvPr id="39" name="Rounded Rectangle 38"/>
          <p:cNvSpPr/>
          <p:nvPr/>
        </p:nvSpPr>
        <p:spPr>
          <a:xfrm>
            <a:off x="1103302" y="2276872"/>
            <a:ext cx="4799908" cy="4176464"/>
          </a:xfrm>
          <a:prstGeom prst="round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AutoNum type="alphaUcPeriod"/>
            </a:pPr>
            <a:r>
              <a:rPr lang="en-IE" sz="2000" i="1" dirty="0"/>
              <a:t>Arrange elements to minimize hazards and errors: most used elements, most accessible; hazardous elements eliminated, isolated, or shielded </a:t>
            </a:r>
          </a:p>
          <a:p>
            <a:pPr marL="342900" indent="-342900">
              <a:buAutoNum type="alphaUcPeriod"/>
            </a:pPr>
            <a:r>
              <a:rPr lang="en-IE" sz="2000" i="1" dirty="0"/>
              <a:t>Provide warnings of hazards and errors. </a:t>
            </a:r>
          </a:p>
          <a:p>
            <a:pPr marL="342900" indent="-342900">
              <a:buAutoNum type="alphaUcPeriod"/>
            </a:pPr>
            <a:r>
              <a:rPr lang="en-IE" sz="2000" i="1" dirty="0"/>
              <a:t>Provide fail safe features.</a:t>
            </a:r>
          </a:p>
          <a:p>
            <a:pPr marL="342900" indent="-342900">
              <a:buAutoNum type="alphaUcPeriod"/>
            </a:pPr>
            <a:r>
              <a:rPr lang="en-IE" sz="2000" i="1" dirty="0"/>
              <a:t>Discourage unconscious action in tasks that require vigilance.</a:t>
            </a:r>
            <a:endParaRPr lang="en-IE" sz="2000" dirty="0"/>
          </a:p>
        </p:txBody>
      </p:sp>
      <p:sp>
        <p:nvSpPr>
          <p:cNvPr id="40" name="Rounded Rectangle 39"/>
          <p:cNvSpPr/>
          <p:nvPr/>
        </p:nvSpPr>
        <p:spPr>
          <a:xfrm>
            <a:off x="5999209" y="2276872"/>
            <a:ext cx="4799908" cy="4176464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AutoNum type="alphaUcPeriod"/>
            </a:pPr>
            <a:r>
              <a:rPr lang="en-IE" sz="2000" dirty="0"/>
              <a:t>Develop software using the principles of defensive programming.</a:t>
            </a:r>
          </a:p>
          <a:p>
            <a:pPr marL="342900" indent="-342900">
              <a:buAutoNum type="alphaUcPeriod"/>
            </a:pPr>
            <a:r>
              <a:rPr lang="en-IE" sz="2000" dirty="0"/>
              <a:t>Catch errors where possible.</a:t>
            </a:r>
          </a:p>
          <a:p>
            <a:pPr marL="342900" indent="-342900">
              <a:buAutoNum type="alphaUcPeriod"/>
            </a:pPr>
            <a:r>
              <a:rPr lang="en-IE" sz="2000" dirty="0"/>
              <a:t>Give detailed and clear error messages.</a:t>
            </a:r>
          </a:p>
          <a:p>
            <a:pPr marL="342900" indent="-342900">
              <a:buAutoNum type="alphaUcPeriod"/>
            </a:pPr>
            <a:r>
              <a:rPr lang="en-IE" sz="2000" dirty="0"/>
              <a:t>Avoid global variables, and modules that cause side-effects.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3503256" y="188640"/>
            <a:ext cx="4799908" cy="864096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/>
              <a:t>Tolerance for Error</a:t>
            </a: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620347360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623311" y="1196752"/>
            <a:ext cx="10751795" cy="5400600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5" name="Rounded Rectangle 34"/>
          <p:cNvSpPr/>
          <p:nvPr/>
        </p:nvSpPr>
        <p:spPr>
          <a:xfrm>
            <a:off x="1103302" y="1340768"/>
            <a:ext cx="4799908" cy="864096"/>
          </a:xfrm>
          <a:prstGeom prst="roundRect">
            <a:avLst/>
          </a:prstGeom>
          <a:solidFill>
            <a:srgbClr val="7030A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/>
              <a:t>End-User Guidelines</a:t>
            </a:r>
          </a:p>
        </p:txBody>
      </p:sp>
      <p:sp>
        <p:nvSpPr>
          <p:cNvPr id="38" name="Rounded Rectangle 37"/>
          <p:cNvSpPr/>
          <p:nvPr/>
        </p:nvSpPr>
        <p:spPr>
          <a:xfrm>
            <a:off x="5999209" y="1340768"/>
            <a:ext cx="4799908" cy="864096"/>
          </a:xfrm>
          <a:prstGeom prst="roundRect">
            <a:avLst/>
          </a:prstGeom>
          <a:solidFill>
            <a:srgbClr val="7030A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/>
              <a:t>Developer Guidelines</a:t>
            </a:r>
          </a:p>
        </p:txBody>
      </p:sp>
      <p:sp>
        <p:nvSpPr>
          <p:cNvPr id="39" name="Rounded Rectangle 38"/>
          <p:cNvSpPr/>
          <p:nvPr/>
        </p:nvSpPr>
        <p:spPr>
          <a:xfrm>
            <a:off x="1103302" y="2276872"/>
            <a:ext cx="4799908" cy="4176464"/>
          </a:xfrm>
          <a:prstGeom prst="roundRect">
            <a:avLst/>
          </a:prstGeom>
          <a:solidFill>
            <a:srgbClr val="7030A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AutoNum type="alphaUcPeriod"/>
            </a:pPr>
            <a:r>
              <a:rPr lang="en-IE" sz="2400" b="1" dirty="0"/>
              <a:t>Provide repeated themes in terms of navigation.</a:t>
            </a:r>
          </a:p>
          <a:p>
            <a:pPr marL="342900" indent="-342900">
              <a:buAutoNum type="alphaUcPeriod"/>
            </a:pPr>
            <a:r>
              <a:rPr lang="en-IE" sz="2400" b="1" dirty="0"/>
              <a:t>Provide repeated themes in terms of functionality.</a:t>
            </a:r>
          </a:p>
          <a:p>
            <a:pPr marL="342900" indent="-342900">
              <a:buAutoNum type="alphaUcPeriod"/>
            </a:pPr>
            <a:r>
              <a:rPr lang="en-IE" sz="2400" b="1" dirty="0"/>
              <a:t>Provide standard screen formats.</a:t>
            </a:r>
          </a:p>
          <a:p>
            <a:pPr marL="342900" indent="-342900">
              <a:buAutoNum type="alphaUcPeriod"/>
            </a:pPr>
            <a:r>
              <a:rPr lang="en-IE" sz="2400" b="1" dirty="0"/>
              <a:t>Provide visual cues.</a:t>
            </a:r>
          </a:p>
        </p:txBody>
      </p:sp>
      <p:sp>
        <p:nvSpPr>
          <p:cNvPr id="40" name="Rounded Rectangle 39"/>
          <p:cNvSpPr/>
          <p:nvPr/>
        </p:nvSpPr>
        <p:spPr>
          <a:xfrm>
            <a:off x="5999209" y="2276872"/>
            <a:ext cx="4799908" cy="4176464"/>
          </a:xfrm>
          <a:prstGeom prst="roundRect">
            <a:avLst/>
          </a:prstGeom>
          <a:solidFill>
            <a:srgbClr val="7030A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AutoNum type="alphaUcPeriod"/>
            </a:pPr>
            <a:r>
              <a:rPr lang="en-IE" sz="2400" b="1" dirty="0"/>
              <a:t>Use software design patterns.</a:t>
            </a:r>
          </a:p>
          <a:p>
            <a:pPr marL="342900" indent="-342900">
              <a:buAutoNum type="alphaUcPeriod"/>
            </a:pPr>
            <a:r>
              <a:rPr lang="en-IE" sz="2400" b="1" dirty="0"/>
              <a:t>Use the same coding approaches.</a:t>
            </a:r>
          </a:p>
          <a:p>
            <a:pPr marL="342900" indent="-342900">
              <a:buAutoNum type="alphaUcPeriod"/>
            </a:pPr>
            <a:r>
              <a:rPr lang="en-IE" sz="2400" b="1" dirty="0"/>
              <a:t>Use the same naming standards for variables and modules.</a:t>
            </a:r>
          </a:p>
          <a:p>
            <a:pPr marL="342900" indent="-342900">
              <a:buAutoNum type="alphaUcPeriod"/>
            </a:pPr>
            <a:r>
              <a:rPr lang="en-IE" sz="2400" b="1" dirty="0"/>
              <a:t>Use standard library functions.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3503256" y="188640"/>
            <a:ext cx="4799908" cy="864096"/>
          </a:xfrm>
          <a:prstGeom prst="roundRect">
            <a:avLst/>
          </a:prstGeom>
          <a:solidFill>
            <a:srgbClr val="7030A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/>
              <a:t>Use of Patterns</a:t>
            </a:r>
          </a:p>
        </p:txBody>
      </p:sp>
      <p:sp>
        <p:nvSpPr>
          <p:cNvPr id="10" name="Rectangle 9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724921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623311" y="1196752"/>
            <a:ext cx="10751795" cy="5400600"/>
          </a:xfrm>
          <a:prstGeom prst="rect">
            <a:avLst/>
          </a:prstGeom>
          <a:solidFill>
            <a:srgbClr val="FF33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5" name="Rounded Rectangle 34"/>
          <p:cNvSpPr/>
          <p:nvPr/>
        </p:nvSpPr>
        <p:spPr>
          <a:xfrm>
            <a:off x="1103302" y="1340768"/>
            <a:ext cx="4799908" cy="864096"/>
          </a:xfrm>
          <a:prstGeom prst="roundRect">
            <a:avLst/>
          </a:prstGeom>
          <a:solidFill>
            <a:srgbClr val="FF33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/>
              <a:t>End-User Guidelines</a:t>
            </a:r>
          </a:p>
        </p:txBody>
      </p:sp>
      <p:sp>
        <p:nvSpPr>
          <p:cNvPr id="38" name="Rounded Rectangle 37"/>
          <p:cNvSpPr/>
          <p:nvPr/>
        </p:nvSpPr>
        <p:spPr>
          <a:xfrm>
            <a:off x="5999209" y="1340768"/>
            <a:ext cx="4799908" cy="864096"/>
          </a:xfrm>
          <a:prstGeom prst="roundRect">
            <a:avLst/>
          </a:prstGeom>
          <a:solidFill>
            <a:srgbClr val="FF33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/>
              <a:t>Developer Guidelines</a:t>
            </a:r>
          </a:p>
        </p:txBody>
      </p:sp>
      <p:sp>
        <p:nvSpPr>
          <p:cNvPr id="39" name="Rounded Rectangle 38"/>
          <p:cNvSpPr/>
          <p:nvPr/>
        </p:nvSpPr>
        <p:spPr>
          <a:xfrm>
            <a:off x="1103302" y="2276872"/>
            <a:ext cx="4799908" cy="4176464"/>
          </a:xfrm>
          <a:prstGeom prst="roundRect">
            <a:avLst/>
          </a:prstGeom>
          <a:solidFill>
            <a:srgbClr val="FF33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AutoNum type="alphaUcPeriod"/>
            </a:pPr>
            <a:r>
              <a:rPr lang="en-IE" sz="2400" b="1" dirty="0"/>
              <a:t>Understand the users’ needs.</a:t>
            </a:r>
          </a:p>
          <a:p>
            <a:pPr marL="342900" indent="-342900">
              <a:buAutoNum type="alphaUcPeriod"/>
            </a:pPr>
            <a:r>
              <a:rPr lang="en-IE" sz="2400" b="1" dirty="0"/>
              <a:t>Consider the use of personas.</a:t>
            </a:r>
          </a:p>
          <a:p>
            <a:pPr marL="342900" indent="-342900">
              <a:buAutoNum type="alphaUcPeriod"/>
            </a:pPr>
            <a:r>
              <a:rPr lang="en-IE" sz="2400" b="1" dirty="0"/>
              <a:t>Speak the End-users’ language.</a:t>
            </a:r>
          </a:p>
          <a:p>
            <a:pPr marL="342900" indent="-342900">
              <a:buAutoNum type="alphaUcPeriod"/>
            </a:pPr>
            <a:r>
              <a:rPr lang="en-IE" sz="2400" b="1" dirty="0"/>
              <a:t>Provide help features.</a:t>
            </a:r>
          </a:p>
        </p:txBody>
      </p:sp>
      <p:sp>
        <p:nvSpPr>
          <p:cNvPr id="40" name="Rounded Rectangle 39"/>
          <p:cNvSpPr/>
          <p:nvPr/>
        </p:nvSpPr>
        <p:spPr>
          <a:xfrm>
            <a:off x="5999209" y="2276872"/>
            <a:ext cx="4799908" cy="4176464"/>
          </a:xfrm>
          <a:prstGeom prst="roundRect">
            <a:avLst/>
          </a:prstGeom>
          <a:solidFill>
            <a:srgbClr val="FF33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AutoNum type="alphaUcPeriod"/>
            </a:pPr>
            <a:r>
              <a:rPr lang="en-IE" sz="2400" b="1" dirty="0"/>
              <a:t>Develop modular code to help the developers</a:t>
            </a:r>
          </a:p>
          <a:p>
            <a:pPr marL="342900" indent="-342900">
              <a:buAutoNum type="alphaUcPeriod"/>
            </a:pPr>
            <a:r>
              <a:rPr lang="en-IE" sz="2400" b="1" dirty="0"/>
              <a:t>Develop easily extensible code.</a:t>
            </a:r>
          </a:p>
          <a:p>
            <a:pPr marL="342900" indent="-342900">
              <a:buAutoNum type="alphaUcPeriod"/>
            </a:pPr>
            <a:r>
              <a:rPr lang="en-IE" sz="2400" b="1" dirty="0"/>
              <a:t>Adhere to coding standards</a:t>
            </a:r>
          </a:p>
          <a:p>
            <a:pPr marL="342900" indent="-342900">
              <a:buAutoNum type="alphaUcPeriod"/>
            </a:pPr>
            <a:r>
              <a:rPr lang="en-IE" sz="2400" b="1" dirty="0"/>
              <a:t>Comment complex elements of the code, and refer to design documents.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3599254" y="188640"/>
            <a:ext cx="4799908" cy="864096"/>
          </a:xfrm>
          <a:prstGeom prst="roundRect">
            <a:avLst/>
          </a:prstGeom>
          <a:solidFill>
            <a:srgbClr val="FF33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/>
              <a:t>Consideration for Users</a:t>
            </a: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784383092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Trees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/>
              <a:t>This is what it looks like:</a:t>
            </a:r>
          </a:p>
        </p:txBody>
      </p:sp>
      <p:sp>
        <p:nvSpPr>
          <p:cNvPr id="4" name="Rectangle 3"/>
          <p:cNvSpPr/>
          <p:nvPr/>
        </p:nvSpPr>
        <p:spPr>
          <a:xfrm>
            <a:off x="7535446" y="692696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535366" y="1412776"/>
            <a:ext cx="360000" cy="3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895446" y="1412776"/>
            <a:ext cx="360000" cy="3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7619900" y="1497310"/>
            <a:ext cx="180000" cy="180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sp>
        <p:nvSpPr>
          <p:cNvPr id="9" name="Oval 8"/>
          <p:cNvSpPr/>
          <p:nvPr/>
        </p:nvSpPr>
        <p:spPr>
          <a:xfrm>
            <a:off x="7990912" y="1497310"/>
            <a:ext cx="180000" cy="180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10" name="Straight Arrow Connector 9"/>
          <p:cNvCxnSpPr>
            <a:stCxn id="8" idx="4"/>
          </p:cNvCxnSpPr>
          <p:nvPr/>
        </p:nvCxnSpPr>
        <p:spPr>
          <a:xfrm flipH="1">
            <a:off x="6831848" y="1677310"/>
            <a:ext cx="878052" cy="81558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9" idx="5"/>
          </p:cNvCxnSpPr>
          <p:nvPr/>
        </p:nvCxnSpPr>
        <p:spPr>
          <a:xfrm>
            <a:off x="8144552" y="1650950"/>
            <a:ext cx="805425" cy="84194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6095206" y="3212976"/>
            <a:ext cx="360000" cy="3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455286" y="3212976"/>
            <a:ext cx="360000" cy="3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8" name="Oval 17"/>
          <p:cNvSpPr/>
          <p:nvPr/>
        </p:nvSpPr>
        <p:spPr>
          <a:xfrm>
            <a:off x="6179740" y="3297510"/>
            <a:ext cx="180000" cy="180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sp>
        <p:nvSpPr>
          <p:cNvPr id="19" name="Oval 18"/>
          <p:cNvSpPr/>
          <p:nvPr/>
        </p:nvSpPr>
        <p:spPr>
          <a:xfrm>
            <a:off x="6550752" y="3297510"/>
            <a:ext cx="180000" cy="180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20" name="Straight Arrow Connector 19"/>
          <p:cNvCxnSpPr>
            <a:stCxn id="18" idx="3"/>
          </p:cNvCxnSpPr>
          <p:nvPr/>
        </p:nvCxnSpPr>
        <p:spPr>
          <a:xfrm flipH="1">
            <a:off x="5848680" y="3451150"/>
            <a:ext cx="357420" cy="66192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19" idx="5"/>
          </p:cNvCxnSpPr>
          <p:nvPr/>
        </p:nvCxnSpPr>
        <p:spPr>
          <a:xfrm>
            <a:off x="6704392" y="3451150"/>
            <a:ext cx="309022" cy="66192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8957550" y="3212976"/>
            <a:ext cx="360000" cy="3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9317630" y="3212976"/>
            <a:ext cx="360000" cy="3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5" name="Oval 24"/>
          <p:cNvSpPr/>
          <p:nvPr/>
        </p:nvSpPr>
        <p:spPr>
          <a:xfrm>
            <a:off x="9042084" y="3297510"/>
            <a:ext cx="180000" cy="180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sp>
        <p:nvSpPr>
          <p:cNvPr id="26" name="Oval 25"/>
          <p:cNvSpPr/>
          <p:nvPr/>
        </p:nvSpPr>
        <p:spPr>
          <a:xfrm>
            <a:off x="9413096" y="3297510"/>
            <a:ext cx="180000" cy="180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27" name="Straight Arrow Connector 26"/>
          <p:cNvCxnSpPr>
            <a:stCxn id="25" idx="3"/>
          </p:cNvCxnSpPr>
          <p:nvPr/>
        </p:nvCxnSpPr>
        <p:spPr>
          <a:xfrm flipH="1">
            <a:off x="8831510" y="3451150"/>
            <a:ext cx="236934" cy="636997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26" idx="5"/>
          </p:cNvCxnSpPr>
          <p:nvPr/>
        </p:nvCxnSpPr>
        <p:spPr>
          <a:xfrm>
            <a:off x="9566736" y="3451150"/>
            <a:ext cx="254910" cy="62592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/>
          <p:cNvSpPr/>
          <p:nvPr/>
        </p:nvSpPr>
        <p:spPr>
          <a:xfrm>
            <a:off x="5213134" y="4797152"/>
            <a:ext cx="360000" cy="3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5573214" y="4797152"/>
            <a:ext cx="360000" cy="3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2" name="Oval 31"/>
          <p:cNvSpPr/>
          <p:nvPr/>
        </p:nvSpPr>
        <p:spPr>
          <a:xfrm>
            <a:off x="5297668" y="4881686"/>
            <a:ext cx="180000" cy="180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sp>
        <p:nvSpPr>
          <p:cNvPr id="33" name="Oval 32"/>
          <p:cNvSpPr/>
          <p:nvPr/>
        </p:nvSpPr>
        <p:spPr>
          <a:xfrm>
            <a:off x="5668680" y="4881686"/>
            <a:ext cx="180000" cy="180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34" name="Straight Arrow Connector 33"/>
          <p:cNvCxnSpPr>
            <a:stCxn id="32" idx="3"/>
          </p:cNvCxnSpPr>
          <p:nvPr/>
        </p:nvCxnSpPr>
        <p:spPr>
          <a:xfrm flipH="1">
            <a:off x="5087094" y="5035326"/>
            <a:ext cx="236934" cy="33789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stCxn id="33" idx="5"/>
          </p:cNvCxnSpPr>
          <p:nvPr/>
        </p:nvCxnSpPr>
        <p:spPr>
          <a:xfrm>
            <a:off x="5822320" y="5035326"/>
            <a:ext cx="254910" cy="33789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/>
          <p:cNvSpPr/>
          <p:nvPr/>
        </p:nvSpPr>
        <p:spPr>
          <a:xfrm>
            <a:off x="9821646" y="4797152"/>
            <a:ext cx="360000" cy="3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10181726" y="4797152"/>
            <a:ext cx="360000" cy="3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9" name="Oval 38"/>
          <p:cNvSpPr/>
          <p:nvPr/>
        </p:nvSpPr>
        <p:spPr>
          <a:xfrm>
            <a:off x="9906180" y="4881686"/>
            <a:ext cx="180000" cy="180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sp>
        <p:nvSpPr>
          <p:cNvPr id="40" name="Oval 39"/>
          <p:cNvSpPr/>
          <p:nvPr/>
        </p:nvSpPr>
        <p:spPr>
          <a:xfrm>
            <a:off x="10277192" y="4881686"/>
            <a:ext cx="180000" cy="180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41" name="Straight Arrow Connector 40"/>
          <p:cNvCxnSpPr>
            <a:stCxn id="39" idx="3"/>
          </p:cNvCxnSpPr>
          <p:nvPr/>
        </p:nvCxnSpPr>
        <p:spPr>
          <a:xfrm flipH="1">
            <a:off x="9695606" y="5035326"/>
            <a:ext cx="236934" cy="33789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stCxn id="40" idx="5"/>
          </p:cNvCxnSpPr>
          <p:nvPr/>
        </p:nvCxnSpPr>
        <p:spPr>
          <a:xfrm>
            <a:off x="10430832" y="5035326"/>
            <a:ext cx="254910" cy="33789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tangle 46"/>
          <p:cNvSpPr/>
          <p:nvPr/>
        </p:nvSpPr>
        <p:spPr>
          <a:xfrm>
            <a:off x="8093454" y="4797152"/>
            <a:ext cx="360000" cy="3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8453534" y="4797152"/>
            <a:ext cx="360000" cy="3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9" name="Oval 48"/>
          <p:cNvSpPr/>
          <p:nvPr/>
        </p:nvSpPr>
        <p:spPr>
          <a:xfrm>
            <a:off x="8177988" y="4881686"/>
            <a:ext cx="180000" cy="180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sp>
        <p:nvSpPr>
          <p:cNvPr id="50" name="Oval 49"/>
          <p:cNvSpPr/>
          <p:nvPr/>
        </p:nvSpPr>
        <p:spPr>
          <a:xfrm>
            <a:off x="8549000" y="4881686"/>
            <a:ext cx="180000" cy="180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51" name="Straight Arrow Connector 50"/>
          <p:cNvCxnSpPr>
            <a:stCxn id="49" idx="3"/>
          </p:cNvCxnSpPr>
          <p:nvPr/>
        </p:nvCxnSpPr>
        <p:spPr>
          <a:xfrm flipH="1">
            <a:off x="7967414" y="5035326"/>
            <a:ext cx="236934" cy="33789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>
            <a:stCxn id="50" idx="5"/>
          </p:cNvCxnSpPr>
          <p:nvPr/>
        </p:nvCxnSpPr>
        <p:spPr>
          <a:xfrm>
            <a:off x="8702640" y="5035326"/>
            <a:ext cx="254910" cy="33789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Rectangle 53"/>
          <p:cNvSpPr/>
          <p:nvPr/>
        </p:nvSpPr>
        <p:spPr>
          <a:xfrm>
            <a:off x="7013334" y="4797152"/>
            <a:ext cx="360000" cy="3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7373414" y="4797152"/>
            <a:ext cx="360000" cy="3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56" name="Oval 55"/>
          <p:cNvSpPr/>
          <p:nvPr/>
        </p:nvSpPr>
        <p:spPr>
          <a:xfrm>
            <a:off x="7097868" y="4881686"/>
            <a:ext cx="180000" cy="180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sp>
        <p:nvSpPr>
          <p:cNvPr id="57" name="Oval 56"/>
          <p:cNvSpPr/>
          <p:nvPr/>
        </p:nvSpPr>
        <p:spPr>
          <a:xfrm>
            <a:off x="7468880" y="4881686"/>
            <a:ext cx="180000" cy="180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58" name="Straight Arrow Connector 57"/>
          <p:cNvCxnSpPr>
            <a:stCxn id="56" idx="3"/>
          </p:cNvCxnSpPr>
          <p:nvPr/>
        </p:nvCxnSpPr>
        <p:spPr>
          <a:xfrm flipH="1">
            <a:off x="6887294" y="5035326"/>
            <a:ext cx="236934" cy="33789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>
            <a:stCxn id="57" idx="5"/>
          </p:cNvCxnSpPr>
          <p:nvPr/>
        </p:nvCxnSpPr>
        <p:spPr>
          <a:xfrm>
            <a:off x="7622520" y="5035326"/>
            <a:ext cx="254910" cy="33789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8975526" y="692696"/>
            <a:ext cx="89011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E" sz="2800" b="1" dirty="0"/>
              <a:t>Root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4137350" y="2554914"/>
            <a:ext cx="116576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E" sz="2800" b="1" dirty="0"/>
              <a:t>Parent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11207403" y="4149080"/>
            <a:ext cx="9364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E" sz="2800" b="1" dirty="0"/>
              <a:t>Child</a:t>
            </a:r>
          </a:p>
        </p:txBody>
      </p:sp>
      <p:sp>
        <p:nvSpPr>
          <p:cNvPr id="63" name="Left Arrow 62"/>
          <p:cNvSpPr/>
          <p:nvPr/>
        </p:nvSpPr>
        <p:spPr>
          <a:xfrm rot="10800000">
            <a:off x="5208768" y="2564983"/>
            <a:ext cx="742422" cy="575984"/>
          </a:xfrm>
          <a:prstGeom prst="lef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4" name="Left Arrow 63"/>
          <p:cNvSpPr/>
          <p:nvPr/>
        </p:nvSpPr>
        <p:spPr>
          <a:xfrm>
            <a:off x="10630205" y="4149080"/>
            <a:ext cx="617966" cy="575984"/>
          </a:xfrm>
          <a:prstGeom prst="lef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6" name="Rectangle 65"/>
          <p:cNvSpPr/>
          <p:nvPr/>
        </p:nvSpPr>
        <p:spPr>
          <a:xfrm>
            <a:off x="9258108" y="6071392"/>
            <a:ext cx="360000" cy="3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9618188" y="6071392"/>
            <a:ext cx="360000" cy="3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68" name="Oval 67"/>
          <p:cNvSpPr/>
          <p:nvPr/>
        </p:nvSpPr>
        <p:spPr>
          <a:xfrm>
            <a:off x="9342642" y="6155926"/>
            <a:ext cx="180000" cy="180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sp>
        <p:nvSpPr>
          <p:cNvPr id="69" name="Oval 68"/>
          <p:cNvSpPr/>
          <p:nvPr/>
        </p:nvSpPr>
        <p:spPr>
          <a:xfrm>
            <a:off x="9713654" y="6155926"/>
            <a:ext cx="180000" cy="180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70" name="Straight Arrow Connector 69"/>
          <p:cNvCxnSpPr>
            <a:stCxn id="68" idx="3"/>
          </p:cNvCxnSpPr>
          <p:nvPr/>
        </p:nvCxnSpPr>
        <p:spPr>
          <a:xfrm flipH="1">
            <a:off x="9132068" y="6309566"/>
            <a:ext cx="236934" cy="33789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>
            <a:stCxn id="69" idx="5"/>
          </p:cNvCxnSpPr>
          <p:nvPr/>
        </p:nvCxnSpPr>
        <p:spPr>
          <a:xfrm>
            <a:off x="9867294" y="6309566"/>
            <a:ext cx="254910" cy="33789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Box 73"/>
          <p:cNvSpPr txBox="1"/>
          <p:nvPr/>
        </p:nvSpPr>
        <p:spPr>
          <a:xfrm>
            <a:off x="7735565" y="5580254"/>
            <a:ext cx="80791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E" sz="2800" b="1" dirty="0"/>
              <a:t>Leaf</a:t>
            </a:r>
          </a:p>
        </p:txBody>
      </p:sp>
      <p:sp>
        <p:nvSpPr>
          <p:cNvPr id="76" name="Left Arrow 75"/>
          <p:cNvSpPr/>
          <p:nvPr/>
        </p:nvSpPr>
        <p:spPr>
          <a:xfrm>
            <a:off x="8304356" y="680442"/>
            <a:ext cx="742422" cy="575984"/>
          </a:xfrm>
          <a:prstGeom prst="lef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8" name="Rectangle 77"/>
          <p:cNvSpPr/>
          <p:nvPr/>
        </p:nvSpPr>
        <p:spPr>
          <a:xfrm>
            <a:off x="10397710" y="6071392"/>
            <a:ext cx="360000" cy="3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10757790" y="6071392"/>
            <a:ext cx="360000" cy="3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80" name="Oval 79"/>
          <p:cNvSpPr/>
          <p:nvPr/>
        </p:nvSpPr>
        <p:spPr>
          <a:xfrm>
            <a:off x="10482244" y="6155926"/>
            <a:ext cx="180000" cy="180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sp>
        <p:nvSpPr>
          <p:cNvPr id="81" name="Oval 80"/>
          <p:cNvSpPr/>
          <p:nvPr/>
        </p:nvSpPr>
        <p:spPr>
          <a:xfrm>
            <a:off x="10853256" y="6155926"/>
            <a:ext cx="180000" cy="180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82" name="Straight Arrow Connector 81"/>
          <p:cNvCxnSpPr>
            <a:stCxn id="80" idx="3"/>
          </p:cNvCxnSpPr>
          <p:nvPr/>
        </p:nvCxnSpPr>
        <p:spPr>
          <a:xfrm flipH="1">
            <a:off x="10271670" y="6309566"/>
            <a:ext cx="236934" cy="33789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Arrow Connector 82"/>
          <p:cNvCxnSpPr>
            <a:stCxn id="81" idx="5"/>
          </p:cNvCxnSpPr>
          <p:nvPr/>
        </p:nvCxnSpPr>
        <p:spPr>
          <a:xfrm>
            <a:off x="11006896" y="6309566"/>
            <a:ext cx="254910" cy="33789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Left Arrow 83"/>
          <p:cNvSpPr/>
          <p:nvPr/>
        </p:nvSpPr>
        <p:spPr>
          <a:xfrm rot="10800000">
            <a:off x="8474052" y="5553872"/>
            <a:ext cx="742422" cy="575984"/>
          </a:xfrm>
          <a:prstGeom prst="lef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5" name="Rectangle 74"/>
          <p:cNvSpPr/>
          <p:nvPr/>
        </p:nvSpPr>
        <p:spPr>
          <a:xfrm>
            <a:off x="6095206" y="2492896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>
                <a:solidFill>
                  <a:schemeClr val="tx1"/>
                </a:solidFill>
              </a:rPr>
              <a:t>14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85" name="Rectangle 84"/>
          <p:cNvSpPr/>
          <p:nvPr/>
        </p:nvSpPr>
        <p:spPr>
          <a:xfrm>
            <a:off x="8957630" y="2492896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>
                <a:solidFill>
                  <a:schemeClr val="tx1"/>
                </a:solidFill>
              </a:rPr>
              <a:t>68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86" name="Rectangle 85"/>
          <p:cNvSpPr/>
          <p:nvPr/>
        </p:nvSpPr>
        <p:spPr>
          <a:xfrm>
            <a:off x="5213214" y="407707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>
                <a:solidFill>
                  <a:schemeClr val="tx1"/>
                </a:solidFill>
              </a:rPr>
              <a:t>11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87" name="Rectangle 86"/>
          <p:cNvSpPr/>
          <p:nvPr/>
        </p:nvSpPr>
        <p:spPr>
          <a:xfrm>
            <a:off x="9821726" y="407707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>
                <a:solidFill>
                  <a:schemeClr val="tx1"/>
                </a:solidFill>
              </a:rPr>
              <a:t>83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88" name="Rectangle 87"/>
          <p:cNvSpPr/>
          <p:nvPr/>
        </p:nvSpPr>
        <p:spPr>
          <a:xfrm>
            <a:off x="8093534" y="407707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>
                <a:solidFill>
                  <a:schemeClr val="tx1"/>
                </a:solidFill>
              </a:rPr>
              <a:t>57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89" name="Rectangle 88"/>
          <p:cNvSpPr/>
          <p:nvPr/>
        </p:nvSpPr>
        <p:spPr>
          <a:xfrm>
            <a:off x="7013414" y="407707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>
                <a:solidFill>
                  <a:schemeClr val="tx1"/>
                </a:solidFill>
              </a:rPr>
              <a:t>21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90" name="Rectangle 89"/>
          <p:cNvSpPr/>
          <p:nvPr/>
        </p:nvSpPr>
        <p:spPr>
          <a:xfrm>
            <a:off x="9263638" y="5373216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>
                <a:solidFill>
                  <a:schemeClr val="tx1"/>
                </a:solidFill>
              </a:rPr>
              <a:t>77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91" name="Rectangle 90"/>
          <p:cNvSpPr/>
          <p:nvPr/>
        </p:nvSpPr>
        <p:spPr>
          <a:xfrm>
            <a:off x="10403240" y="5373216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>
                <a:solidFill>
                  <a:schemeClr val="tx1"/>
                </a:solidFill>
              </a:rPr>
              <a:t>97</a:t>
            </a:r>
            <a:endParaRPr lang="en-I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9217845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E" altLang="en-US" sz="6600" dirty="0"/>
              <a:t>etc.</a:t>
            </a:r>
            <a:endParaRPr lang="en-GB" altLang="en-US" sz="6600" dirty="0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altLang="en-US" dirty="0">
                <a:latin typeface="+mj-lt"/>
              </a:rPr>
              <a:t> </a:t>
            </a:r>
          </a:p>
          <a:p>
            <a:endParaRPr lang="en-GB" altLang="en-US" dirty="0">
              <a:latin typeface="+mj-lt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041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85633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-25474" y="-27384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  <p:sp>
        <p:nvSpPr>
          <p:cNvPr id="6" name="Rounded Rectangle 5"/>
          <p:cNvSpPr/>
          <p:nvPr/>
        </p:nvSpPr>
        <p:spPr>
          <a:xfrm>
            <a:off x="2278782" y="3600400"/>
            <a:ext cx="5616623" cy="1916832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8" name="Rounded Rectangle 7"/>
          <p:cNvSpPr/>
          <p:nvPr/>
        </p:nvSpPr>
        <p:spPr>
          <a:xfrm>
            <a:off x="2278782" y="1772816"/>
            <a:ext cx="5616623" cy="1628800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2566814" y="1844824"/>
            <a:ext cx="5328591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itchFamily="34" charset="0"/>
              <a:buNone/>
            </a:pPr>
            <a:r>
              <a:rPr lang="en-IE" sz="1800" b="1" dirty="0">
                <a:latin typeface="Courier New" pitchFamily="49" charset="0"/>
                <a:cs typeface="Courier New" pitchFamily="49" charset="0"/>
              </a:rPr>
              <a:t>MODULE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1800" dirty="0" err="1">
                <a:latin typeface="Courier New" pitchFamily="49" charset="0"/>
                <a:cs typeface="Courier New" pitchFamily="49" charset="0"/>
              </a:rPr>
              <a:t>MyMethod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():</a:t>
            </a:r>
          </a:p>
          <a:p>
            <a:pPr>
              <a:buFont typeface="Arial" pitchFamily="34" charset="0"/>
              <a:buNone/>
            </a:pPr>
            <a:r>
              <a:rPr lang="en-IE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1800" dirty="0" err="1">
                <a:latin typeface="Courier New" pitchFamily="49" charset="0"/>
                <a:cs typeface="Courier New" pitchFamily="49" charset="0"/>
              </a:rPr>
              <a:t>Global_var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 = “Local copy”</a:t>
            </a:r>
          </a:p>
          <a:p>
            <a:pPr>
              <a:buNone/>
            </a:pPr>
            <a:r>
              <a:rPr lang="en-IE" sz="1800" dirty="0">
                <a:latin typeface="Courier New" pitchFamily="49" charset="0"/>
                <a:cs typeface="Courier New" pitchFamily="49" charset="0"/>
              </a:rPr>
              <a:t> print </a:t>
            </a:r>
            <a:r>
              <a:rPr lang="en-IE" sz="1800" dirty="0" err="1">
                <a:latin typeface="Courier New" pitchFamily="49" charset="0"/>
                <a:cs typeface="Courier New" pitchFamily="49" charset="0"/>
              </a:rPr>
              <a:t>Global_var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IE" sz="1800" b="1" dirty="0">
                <a:latin typeface="Courier New" pitchFamily="49" charset="0"/>
                <a:cs typeface="Courier New" pitchFamily="49" charset="0"/>
              </a:rPr>
              <a:t>END.</a:t>
            </a:r>
          </a:p>
          <a:p>
            <a:pPr>
              <a:buFont typeface="Arial" pitchFamily="34" charset="0"/>
              <a:buNone/>
            </a:pPr>
            <a:endParaRPr lang="en-IE" sz="1800" b="1" dirty="0">
              <a:latin typeface="Courier New" pitchFamily="49" charset="0"/>
              <a:cs typeface="Courier New" pitchFamily="49" charset="0"/>
            </a:endParaRPr>
          </a:p>
          <a:p>
            <a:pPr>
              <a:buFont typeface="Arial" pitchFamily="34" charset="0"/>
              <a:buNone/>
            </a:pPr>
            <a:endParaRPr lang="en-IE" sz="1800" b="1" dirty="0">
              <a:latin typeface="Courier New" pitchFamily="49" charset="0"/>
              <a:cs typeface="Courier New" pitchFamily="49" charset="0"/>
            </a:endParaRPr>
          </a:p>
          <a:p>
            <a:pPr>
              <a:buFont typeface="Arial" pitchFamily="34" charset="0"/>
              <a:buNone/>
            </a:pPr>
            <a:r>
              <a:rPr lang="en-IE" sz="1800" b="1" dirty="0">
                <a:latin typeface="Courier New" pitchFamily="49" charset="0"/>
                <a:cs typeface="Courier New" pitchFamily="49" charset="0"/>
              </a:rPr>
              <a:t>PROGRAM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1800" dirty="0" err="1">
                <a:latin typeface="Courier New" pitchFamily="49" charset="0"/>
                <a:cs typeface="Courier New" pitchFamily="49" charset="0"/>
              </a:rPr>
              <a:t>CheckPrime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>
              <a:buFont typeface="Arial" pitchFamily="34" charset="0"/>
              <a:buNone/>
            </a:pPr>
            <a:r>
              <a:rPr lang="en-IE" sz="18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IE" sz="1800" dirty="0" err="1">
                <a:latin typeface="Courier New" pitchFamily="49" charset="0"/>
                <a:cs typeface="Courier New" pitchFamily="49" charset="0"/>
              </a:rPr>
              <a:t>Global_var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 = “Global Variable”</a:t>
            </a:r>
          </a:p>
          <a:p>
            <a:pPr>
              <a:buFont typeface="Arial" pitchFamily="34" charset="0"/>
              <a:buNone/>
            </a:pPr>
            <a:r>
              <a:rPr lang="en-IE" sz="18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IE" sz="1800" dirty="0" err="1">
                <a:latin typeface="Courier New" pitchFamily="49" charset="0"/>
                <a:cs typeface="Courier New" pitchFamily="49" charset="0"/>
              </a:rPr>
              <a:t>MyMethod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buNone/>
            </a:pPr>
            <a:r>
              <a:rPr lang="en-IE" sz="1800" dirty="0">
                <a:latin typeface="Courier New" pitchFamily="49" charset="0"/>
                <a:cs typeface="Courier New" pitchFamily="49" charset="0"/>
              </a:rPr>
              <a:t>    print </a:t>
            </a:r>
            <a:r>
              <a:rPr lang="en-IE" sz="1800" dirty="0" err="1">
                <a:latin typeface="Courier New" pitchFamily="49" charset="0"/>
                <a:cs typeface="Courier New" pitchFamily="49" charset="0"/>
              </a:rPr>
              <a:t>Global_var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Font typeface="Arial" pitchFamily="34" charset="0"/>
              <a:buNone/>
            </a:pPr>
            <a:r>
              <a:rPr lang="en-IE" sz="1800" b="1" dirty="0">
                <a:latin typeface="Courier New" pitchFamily="49" charset="0"/>
                <a:cs typeface="Courier New" pitchFamily="49" charset="0"/>
              </a:rPr>
              <a:t>END.</a:t>
            </a:r>
          </a:p>
          <a:p>
            <a:pPr>
              <a:buFont typeface="Arial" pitchFamily="34" charset="0"/>
              <a:buNone/>
            </a:pPr>
            <a:endParaRPr lang="en-IE" sz="18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5663158" y="5589240"/>
            <a:ext cx="6336704" cy="11521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/>
              <a:t>Local copy</a:t>
            </a:r>
          </a:p>
          <a:p>
            <a:pPr algn="ctr"/>
            <a:r>
              <a:rPr lang="en-IE" sz="2800" dirty="0"/>
              <a:t>Global variable</a:t>
            </a:r>
          </a:p>
        </p:txBody>
      </p:sp>
      <p:sp>
        <p:nvSpPr>
          <p:cNvPr id="1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521" y="274638"/>
            <a:ext cx="10971372" cy="1143000"/>
          </a:xfrm>
        </p:spPr>
        <p:txBody>
          <a:bodyPr/>
          <a:lstStyle/>
          <a:p>
            <a:r>
              <a:rPr lang="en-GB" dirty="0"/>
              <a:t>Variable Scope</a:t>
            </a:r>
            <a:endParaRPr lang="en-GB" alt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5258499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513</TotalTime>
  <Words>3910</Words>
  <Application>Microsoft Office PowerPoint</Application>
  <PresentationFormat>Custom</PresentationFormat>
  <Paragraphs>876</Paragraphs>
  <Slides>85</Slides>
  <Notes>28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85</vt:i4>
      </vt:variant>
    </vt:vector>
  </HeadingPairs>
  <TitlesOfParts>
    <vt:vector size="90" baseType="lpstr">
      <vt:lpstr>Arial</vt:lpstr>
      <vt:lpstr>Calibri</vt:lpstr>
      <vt:lpstr>Courier New</vt:lpstr>
      <vt:lpstr>Wingdings</vt:lpstr>
      <vt:lpstr>Office Theme</vt:lpstr>
      <vt:lpstr>PseudoCode: Revision</vt:lpstr>
      <vt:lpstr>Parameter Passing, Scope, Local and Global Variables</vt:lpstr>
      <vt:lpstr>Return Values</vt:lpstr>
      <vt:lpstr>Parameter Passing</vt:lpstr>
      <vt:lpstr>Variable Scope</vt:lpstr>
      <vt:lpstr>Variable Scope</vt:lpstr>
      <vt:lpstr>Variable Scope</vt:lpstr>
      <vt:lpstr>Variable Scope</vt:lpstr>
      <vt:lpstr>Variable Scope</vt:lpstr>
      <vt:lpstr>Stacks: Implemented using Arrays</vt:lpstr>
      <vt:lpstr>Stacks</vt:lpstr>
      <vt:lpstr>Stacks</vt:lpstr>
      <vt:lpstr>Stacks</vt:lpstr>
      <vt:lpstr>Stacks</vt:lpstr>
      <vt:lpstr>Stacks</vt:lpstr>
      <vt:lpstr>Stacks</vt:lpstr>
      <vt:lpstr>Queues: Implemented using Arrays</vt:lpstr>
      <vt:lpstr>Queues</vt:lpstr>
      <vt:lpstr>Queues</vt:lpstr>
      <vt:lpstr>Queues</vt:lpstr>
      <vt:lpstr>Queues</vt:lpstr>
      <vt:lpstr>Queues</vt:lpstr>
      <vt:lpstr>Circular Queues: Implemented using Arrays</vt:lpstr>
      <vt:lpstr>Circular Queues</vt:lpstr>
      <vt:lpstr>Circular Queues</vt:lpstr>
      <vt:lpstr>Circular Queues</vt:lpstr>
      <vt:lpstr>Circular Queues</vt:lpstr>
      <vt:lpstr>Linked Lists</vt:lpstr>
      <vt:lpstr>Linked Lists</vt:lpstr>
      <vt:lpstr>Linked Lists</vt:lpstr>
      <vt:lpstr>Linked Lists</vt:lpstr>
      <vt:lpstr>Linked Lists</vt:lpstr>
      <vt:lpstr>Linked Lists</vt:lpstr>
      <vt:lpstr>Linked Lists</vt:lpstr>
      <vt:lpstr>Recursion</vt:lpstr>
      <vt:lpstr>Recursion: Factorial</vt:lpstr>
      <vt:lpstr>Recursion: Fibonacci</vt:lpstr>
      <vt:lpstr>Recursion: Decimal to Binary Conversion</vt:lpstr>
      <vt:lpstr>Linked Lists: Recursive Count</vt:lpstr>
      <vt:lpstr>Linked Lists: Recursive Print</vt:lpstr>
      <vt:lpstr>Linked Lists: Find a node</vt:lpstr>
      <vt:lpstr>Linked Lists: Insert a node</vt:lpstr>
      <vt:lpstr>Linked Lists: Delete a node</vt:lpstr>
      <vt:lpstr>Stacks: Implemented using Linked Lists</vt:lpstr>
      <vt:lpstr>Stacks</vt:lpstr>
      <vt:lpstr>Stacks</vt:lpstr>
      <vt:lpstr>Stacks</vt:lpstr>
      <vt:lpstr>Stacks</vt:lpstr>
      <vt:lpstr>Stacks</vt:lpstr>
      <vt:lpstr>Stacks</vt:lpstr>
      <vt:lpstr>Queues: Implemented using Linked Lists</vt:lpstr>
      <vt:lpstr>Queues</vt:lpstr>
      <vt:lpstr>Queues</vt:lpstr>
      <vt:lpstr>Queues</vt:lpstr>
      <vt:lpstr>Queues</vt:lpstr>
      <vt:lpstr>Queues</vt:lpstr>
      <vt:lpstr>Queues</vt:lpstr>
      <vt:lpstr>Advanced Algorithms:  Sorting</vt:lpstr>
      <vt:lpstr>Insertion Sort</vt:lpstr>
      <vt:lpstr>Shell Sort</vt:lpstr>
      <vt:lpstr>Shell Sort</vt:lpstr>
      <vt:lpstr>Merge Sort</vt:lpstr>
      <vt:lpstr>Merge Sort</vt:lpstr>
      <vt:lpstr>Merge Sort</vt:lpstr>
      <vt:lpstr>Merge Sort</vt:lpstr>
      <vt:lpstr>QuickSort</vt:lpstr>
      <vt:lpstr>QuickSort</vt:lpstr>
      <vt:lpstr>QuickSort</vt:lpstr>
      <vt:lpstr>Software Testing</vt:lpstr>
      <vt:lpstr>Box Approach</vt:lpstr>
      <vt:lpstr>Black Box Testing</vt:lpstr>
      <vt:lpstr>White Box Testing</vt:lpstr>
      <vt:lpstr>Grey Box Testing</vt:lpstr>
      <vt:lpstr>Universal Design  In Computer Science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Trees</vt:lpstr>
      <vt:lpstr>etc.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PseudoCode (reprise)</dc:title>
  <dc:creator>dgordon</dc:creator>
  <cp:lastModifiedBy>Damian Gordon</cp:lastModifiedBy>
  <cp:revision>61</cp:revision>
  <dcterms:created xsi:type="dcterms:W3CDTF">2011-11-22T13:33:19Z</dcterms:created>
  <dcterms:modified xsi:type="dcterms:W3CDTF">2025-04-03T10:07:34Z</dcterms:modified>
</cp:coreProperties>
</file>