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62" r:id="rId3"/>
    <p:sldId id="263" r:id="rId4"/>
    <p:sldId id="283" r:id="rId5"/>
    <p:sldId id="287" r:id="rId6"/>
    <p:sldId id="295" r:id="rId7"/>
    <p:sldId id="294" r:id="rId8"/>
    <p:sldId id="293" r:id="rId9"/>
    <p:sldId id="292" r:id="rId10"/>
    <p:sldId id="291" r:id="rId11"/>
    <p:sldId id="290" r:id="rId12"/>
    <p:sldId id="288" r:id="rId13"/>
    <p:sldId id="289" r:id="rId14"/>
    <p:sldId id="264" r:id="rId15"/>
    <p:sldId id="265" r:id="rId16"/>
    <p:sldId id="266" r:id="rId17"/>
    <p:sldId id="267" r:id="rId18"/>
    <p:sldId id="274" r:id="rId19"/>
    <p:sldId id="297" r:id="rId20"/>
    <p:sldId id="321" r:id="rId21"/>
    <p:sldId id="299" r:id="rId22"/>
    <p:sldId id="269" r:id="rId23"/>
    <p:sldId id="308" r:id="rId24"/>
    <p:sldId id="314" r:id="rId25"/>
    <p:sldId id="322" r:id="rId26"/>
    <p:sldId id="304" r:id="rId27"/>
    <p:sldId id="307" r:id="rId28"/>
    <p:sldId id="323" r:id="rId29"/>
    <p:sldId id="324" r:id="rId30"/>
    <p:sldId id="325" r:id="rId31"/>
    <p:sldId id="326" r:id="rId32"/>
    <p:sldId id="327" r:id="rId33"/>
    <p:sldId id="328" r:id="rId34"/>
    <p:sldId id="329" r:id="rId35"/>
    <p:sldId id="330" r:id="rId36"/>
    <p:sldId id="331" r:id="rId37"/>
    <p:sldId id="332" r:id="rId38"/>
    <p:sldId id="334" r:id="rId39"/>
    <p:sldId id="335" r:id="rId40"/>
    <p:sldId id="336" r:id="rId41"/>
    <p:sldId id="337" r:id="rId42"/>
    <p:sldId id="339" r:id="rId43"/>
    <p:sldId id="341" r:id="rId44"/>
    <p:sldId id="342" r:id="rId45"/>
    <p:sldId id="343" r:id="rId46"/>
    <p:sldId id="344" r:id="rId47"/>
    <p:sldId id="345" r:id="rId48"/>
    <p:sldId id="346" r:id="rId49"/>
    <p:sldId id="347" r:id="rId50"/>
    <p:sldId id="349" r:id="rId51"/>
    <p:sldId id="351" r:id="rId52"/>
    <p:sldId id="352" r:id="rId53"/>
    <p:sldId id="353" r:id="rId54"/>
    <p:sldId id="355" r:id="rId55"/>
    <p:sldId id="356" r:id="rId56"/>
    <p:sldId id="357" r:id="rId57"/>
    <p:sldId id="358" r:id="rId58"/>
    <p:sldId id="359" r:id="rId59"/>
    <p:sldId id="361" r:id="rId60"/>
    <p:sldId id="362" r:id="rId61"/>
    <p:sldId id="363" r:id="rId62"/>
    <p:sldId id="369" r:id="rId63"/>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81" autoAdjust="0"/>
  </p:normalViewPr>
  <p:slideViewPr>
    <p:cSldViewPr>
      <p:cViewPr varScale="1">
        <p:scale>
          <a:sx n="52" d="100"/>
          <a:sy n="52" d="100"/>
        </p:scale>
        <p:origin x="-1362"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DEBCD-E616-43D9-8D96-A1D967CD55AF}" type="datetimeFigureOut">
              <a:rPr lang="en-US" smtClean="0"/>
              <a:pPr/>
              <a:t>7/29/2015</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1E07CC-8AC4-477A-82F7-24246C43D0DF}" type="slidenum">
              <a:rPr lang="en-US" smtClean="0"/>
              <a:pPr/>
              <a:t>‹#›</a:t>
            </a:fld>
            <a:endParaRPr lang="en-US"/>
          </a:p>
        </p:txBody>
      </p:sp>
    </p:spTree>
    <p:extLst>
      <p:ext uri="{BB962C8B-B14F-4D97-AF65-F5344CB8AC3E}">
        <p14:creationId xmlns:p14="http://schemas.microsoft.com/office/powerpoint/2010/main" val="609887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Just</a:t>
            </a:r>
            <a:r>
              <a:rPr lang="en-US" baseline="0" dirty="0" smtClean="0"/>
              <a:t> to layout the overview of the topics being covered.</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smtClean="0"/>
              <a:t>As well as being an exercise</a:t>
            </a:r>
            <a:r>
              <a:rPr lang="en-IE" baseline="0" dirty="0" smtClean="0"/>
              <a:t> in </a:t>
            </a:r>
            <a:r>
              <a:rPr lang="en-IE" dirty="0" smtClean="0"/>
              <a:t>origami.</a:t>
            </a:r>
            <a:r>
              <a:rPr lang="en-IE" baseline="0" dirty="0" smtClean="0"/>
              <a:t> This exercise is a small bit of practical work, and it should hopeful illustrate the importance of design.</a:t>
            </a:r>
          </a:p>
        </p:txBody>
      </p:sp>
      <p:sp>
        <p:nvSpPr>
          <p:cNvPr id="4" name="Slide Number Placeholder 3"/>
          <p:cNvSpPr>
            <a:spLocks noGrp="1"/>
          </p:cNvSpPr>
          <p:nvPr>
            <p:ph type="sldNum" sz="quarter" idx="10"/>
          </p:nvPr>
        </p:nvSpPr>
        <p:spPr/>
        <p:txBody>
          <a:bodyPr/>
          <a:lstStyle/>
          <a:p>
            <a:fld id="{941E07CC-8AC4-477A-82F7-24246C43D0DF}"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baseline="0" dirty="0" smtClean="0"/>
              <a:t>O.K., this was a bit of a trick on the students, but hopefully it will stick in their minds that design is a separate and important step.</a:t>
            </a:r>
          </a:p>
          <a:p>
            <a:endParaRPr lang="en-IE" baseline="0" dirty="0" smtClean="0"/>
          </a:p>
        </p:txBody>
      </p:sp>
      <p:sp>
        <p:nvSpPr>
          <p:cNvPr id="4" name="Slide Number Placeholder 3"/>
          <p:cNvSpPr>
            <a:spLocks noGrp="1"/>
          </p:cNvSpPr>
          <p:nvPr>
            <p:ph type="sldNum" sz="quarter" idx="10"/>
          </p:nvPr>
        </p:nvSpPr>
        <p:spPr/>
        <p:txBody>
          <a:bodyPr/>
          <a:lstStyle/>
          <a:p>
            <a:fld id="{941E07CC-8AC4-477A-82F7-24246C43D0DF}"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smtClean="0"/>
              <a:t>Arno Peters, an amateur historian, devised a map based on Gall's orthographic projection in 1967 and presented it in 1973 as a "new invention." He promoted it as a superior alternative to the Mercator projection, which was suited to navigation but also used commonly in world maps. The Mercator projection increasingly inflates the sizes of regions according to their distance from the equator. This inflation results, for example, in a representation of Greenland that is larger than Africa, whereas in reality Africa is 14 times as large. </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smtClean="0"/>
              <a:t>Arno Peters, an amateur historian, devised a map based on Gall's orthographic projection in 1967 and presented it in 1973 as a "new invention." He promoted it as a superior alternative to the Mercator projection, which was suited to navigation but also used commonly in world maps. The Mercator projection increasingly inflates the sizes of regions according to their distance from the equator. This inflation results, for example, in a representation of Greenland that is larger than Africa, whereas in reality Africa is 14 times as large. </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532938-5464-4B51-86A6-3808CC7742D6}"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smtClean="0"/>
              <a:t>Again, this should lead to discussion,</a:t>
            </a:r>
            <a:r>
              <a:rPr lang="en-IE" baseline="0" dirty="0" smtClean="0"/>
              <a:t> leading to points such as:</a:t>
            </a:r>
          </a:p>
          <a:p>
            <a:r>
              <a:rPr lang="en-IE" baseline="0" dirty="0" smtClean="0"/>
              <a:t>	</a:t>
            </a:r>
          </a:p>
          <a:p>
            <a:r>
              <a:rPr lang="en-IE" baseline="0" dirty="0" smtClean="0"/>
              <a:t>	Usability</a:t>
            </a:r>
          </a:p>
          <a:p>
            <a:r>
              <a:rPr lang="en-IE" baseline="0" dirty="0" smtClean="0"/>
              <a:t>	Utility</a:t>
            </a:r>
          </a:p>
          <a:p>
            <a:r>
              <a:rPr lang="en-IE" baseline="0" dirty="0" smtClean="0"/>
              <a:t>	Attractiveness</a:t>
            </a:r>
          </a:p>
          <a:p>
            <a:endParaRPr lang="en-IE" baseline="0" dirty="0" smtClean="0"/>
          </a:p>
          <a:p>
            <a:r>
              <a:rPr lang="en-IE" baseline="0" dirty="0" smtClean="0"/>
              <a:t>Interesting to start discussion on points such as:</a:t>
            </a:r>
          </a:p>
          <a:p>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	Cost</a:t>
            </a:r>
          </a:p>
          <a:p>
            <a:r>
              <a:rPr lang="en-IE" baseline="0" dirty="0" smtClean="0"/>
              <a:t>	Simplicity</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382588" y="685800"/>
            <a:ext cx="6092825" cy="3429000"/>
          </a:xfrm>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08DB42-85B6-4CD3-8BCC-D4BF3EBCF441}" type="slidenum">
              <a:rPr lang="en-US"/>
              <a:pPr fontAlgn="base">
                <a:spcBef>
                  <a:spcPct val="0"/>
                </a:spcBef>
                <a:spcAft>
                  <a:spcPct val="0"/>
                </a:spcAft>
                <a:defRPr/>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382588" y="685800"/>
            <a:ext cx="6092825" cy="3429000"/>
          </a:xfrm>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7160B299-E512-441F-82D5-EE9365743436}" type="slidenum">
              <a:rPr lang="en-US" smtClean="0"/>
              <a:pPr/>
              <a:t>28</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382588" y="685800"/>
            <a:ext cx="6092825" cy="3429000"/>
          </a:xfrm>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D849A7E6-036D-4FBA-9474-58D11E6820A4}" type="slidenum">
              <a:rPr lang="en-US" smtClean="0"/>
              <a:pPr/>
              <a:t>29</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382588" y="685800"/>
            <a:ext cx="6092825" cy="3429000"/>
          </a:xfrm>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09B8C43A-2245-45FA-8094-BBCBE0683D00}" type="slidenum">
              <a:rPr lang="en-US" smtClean="0"/>
              <a:pPr/>
              <a:t>30</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382588" y="685800"/>
            <a:ext cx="6092825" cy="3429000"/>
          </a:xfrm>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E0F3ECF6-F9A4-4A77-A955-018A7ACB1FCC}" type="slidenum">
              <a:rPr lang="en-US" smtClean="0"/>
              <a:pPr/>
              <a:t>31</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82588" y="685800"/>
            <a:ext cx="6092825" cy="3429000"/>
          </a:xfrm>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6501522A-CB98-438B-ABD6-4620EC4381F2}" type="slidenum">
              <a:rPr lang="en-US" smtClean="0"/>
              <a:pPr/>
              <a:t>32</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382588" y="685800"/>
            <a:ext cx="6092825" cy="3429000"/>
          </a:xfrm>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fld id="{DBEC0A7E-17F4-4B7F-A1FB-BFE15C7B44BC}" type="slidenum">
              <a:rPr lang="en-US" smtClean="0"/>
              <a:pPr/>
              <a:t>33</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4B565BA-3AD3-4172-944A-6F47628934BA}" type="slidenum">
              <a:rPr lang="en-US" smtClean="0"/>
              <a:pPr/>
              <a:t>35</a:t>
            </a:fld>
            <a:endParaRPr lang="en-US" smtClean="0"/>
          </a:p>
        </p:txBody>
      </p:sp>
      <p:sp>
        <p:nvSpPr>
          <p:cNvPr id="62467" name="Rectangle 2"/>
          <p:cNvSpPr>
            <a:spLocks noGrp="1" noRot="1" noChangeAspect="1" noChangeArrowheads="1" noTextEdit="1"/>
          </p:cNvSpPr>
          <p:nvPr>
            <p:ph type="sldImg"/>
          </p:nvPr>
        </p:nvSpPr>
        <p:spPr>
          <a:xfrm>
            <a:off x="382588" y="685800"/>
            <a:ext cx="6092825" cy="3429000"/>
          </a:xfrm>
          <a:ln/>
        </p:spPr>
      </p:sp>
      <p:sp>
        <p:nvSpPr>
          <p:cNvPr id="62468" name="Rectangle 3"/>
          <p:cNvSpPr>
            <a:spLocks noGrp="1" noChangeArrowheads="1"/>
          </p:cNvSpPr>
          <p:nvPr>
            <p:ph type="body" idx="1"/>
          </p:nvPr>
        </p:nvSpPr>
        <p:spPr>
          <a:noFill/>
          <a:ln/>
        </p:spPr>
        <p:txBody>
          <a:bodyPr/>
          <a:lstStyle/>
          <a:p>
            <a:pPr eaLnBrk="1" hangingPunct="1"/>
            <a:r>
              <a:rPr lang="en-IE" smtClean="0"/>
              <a:t>Principle 1:	Equitable Use – The design is useful and marketable to any group of users</a:t>
            </a:r>
          </a:p>
          <a:p>
            <a:pPr eaLnBrk="1" hangingPunct="1">
              <a:buFontTx/>
              <a:buChar char="•"/>
            </a:pPr>
            <a:r>
              <a:rPr lang="en-IE" smtClean="0"/>
              <a:t>Provide the same means of use for all users: identical whenever possible; equivalent when not</a:t>
            </a:r>
          </a:p>
          <a:p>
            <a:pPr eaLnBrk="1" hangingPunct="1">
              <a:buFontTx/>
              <a:buChar char="•"/>
            </a:pPr>
            <a:r>
              <a:rPr lang="en-IE" smtClean="0"/>
              <a:t>Avoid segregating or stigmatising any users</a:t>
            </a:r>
          </a:p>
          <a:p>
            <a:pPr eaLnBrk="1" hangingPunct="1">
              <a:buFontTx/>
              <a:buChar char="•"/>
            </a:pPr>
            <a:r>
              <a:rPr lang="en-IE" smtClean="0"/>
              <a:t>Provisions for privacy, security and safety should be equally available to all users</a:t>
            </a:r>
          </a:p>
          <a:p>
            <a:pPr eaLnBrk="1" hangingPunct="1">
              <a:buFontTx/>
              <a:buChar char="•"/>
            </a:pPr>
            <a:r>
              <a:rPr lang="en-IE" smtClean="0"/>
              <a:t>Make the design appealing to all users</a:t>
            </a: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F74D6F8-AF3F-40A9-9A3C-615312A7AEC8}" type="slidenum">
              <a:rPr lang="en-US" smtClean="0"/>
              <a:pPr/>
              <a:t>36</a:t>
            </a:fld>
            <a:endParaRPr lang="en-US" smtClean="0"/>
          </a:p>
        </p:txBody>
      </p:sp>
      <p:sp>
        <p:nvSpPr>
          <p:cNvPr id="63491" name="Rectangle 2"/>
          <p:cNvSpPr>
            <a:spLocks noGrp="1" noRot="1" noChangeAspect="1" noChangeArrowheads="1" noTextEdit="1"/>
          </p:cNvSpPr>
          <p:nvPr>
            <p:ph type="sldImg"/>
          </p:nvPr>
        </p:nvSpPr>
        <p:spPr>
          <a:xfrm>
            <a:off x="382588" y="685800"/>
            <a:ext cx="6092825" cy="3429000"/>
          </a:xfrm>
          <a:ln/>
        </p:spPr>
      </p:sp>
      <p:sp>
        <p:nvSpPr>
          <p:cNvPr id="63492" name="Rectangle 3"/>
          <p:cNvSpPr>
            <a:spLocks noGrp="1" noChangeArrowheads="1"/>
          </p:cNvSpPr>
          <p:nvPr>
            <p:ph type="body" idx="1"/>
          </p:nvPr>
        </p:nvSpPr>
        <p:spPr>
          <a:noFill/>
          <a:ln/>
        </p:spPr>
        <p:txBody>
          <a:bodyPr/>
          <a:lstStyle/>
          <a:p>
            <a:pPr eaLnBrk="1" hangingPunct="1"/>
            <a:r>
              <a:rPr lang="en-IE" smtClean="0"/>
              <a:t>Principle1: Equitable Use: The design is useful and marketable to people with diverse abilities:</a:t>
            </a:r>
          </a:p>
          <a:p>
            <a:pPr eaLnBrk="1" hangingPunct="1"/>
            <a:endParaRPr lang="en-IE" smtClean="0"/>
          </a:p>
          <a:p>
            <a:pPr eaLnBrk="1" hangingPunct="1"/>
            <a:r>
              <a:rPr lang="en-IE" smtClean="0"/>
              <a:t>Can everyone use the same entrance?</a:t>
            </a:r>
          </a:p>
          <a:p>
            <a:pPr eaLnBrk="1" hangingPunct="1"/>
            <a:r>
              <a:rPr lang="en-IE" smtClean="0"/>
              <a:t>The image on the left shows the entrance to a college library. There is a metal, stigmatising ramp laid over the front steps – not a very attractive or welcoming entry.</a:t>
            </a:r>
          </a:p>
          <a:p>
            <a:pPr eaLnBrk="1" hangingPunct="1"/>
            <a:r>
              <a:rPr lang="en-IE" smtClean="0"/>
              <a:t>The image on the right shows the renovated entrance. This is a good example of Universal Design. The area surrounding the entrance has been landscaped, eliminating the need for the steps and creating a gentle grade that everyone can use.</a:t>
            </a:r>
          </a:p>
          <a:p>
            <a:pPr eaLnBrk="1" hangingPunct="1"/>
            <a:endParaRPr lang="en-I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C731598-F2E1-48E8-9B9B-0F3A4D17ABB0}" type="slidenum">
              <a:rPr lang="en-US" smtClean="0"/>
              <a:pPr/>
              <a:t>37</a:t>
            </a:fld>
            <a:endParaRPr lang="en-US" smtClean="0"/>
          </a:p>
        </p:txBody>
      </p:sp>
      <p:sp>
        <p:nvSpPr>
          <p:cNvPr id="64515" name="Rectangle 2"/>
          <p:cNvSpPr>
            <a:spLocks noGrp="1" noRot="1" noChangeAspect="1" noChangeArrowheads="1" noTextEdit="1"/>
          </p:cNvSpPr>
          <p:nvPr>
            <p:ph type="sldImg"/>
          </p:nvPr>
        </p:nvSpPr>
        <p:spPr>
          <a:xfrm>
            <a:off x="382588" y="685800"/>
            <a:ext cx="6092825" cy="3429000"/>
          </a:xfrm>
          <a:ln/>
        </p:spPr>
      </p:sp>
      <p:sp>
        <p:nvSpPr>
          <p:cNvPr id="64516" name="Rectangle 3"/>
          <p:cNvSpPr>
            <a:spLocks noGrp="1" noChangeArrowheads="1"/>
          </p:cNvSpPr>
          <p:nvPr>
            <p:ph type="body" idx="1"/>
          </p:nvPr>
        </p:nvSpPr>
        <p:spPr>
          <a:noFill/>
          <a:ln/>
        </p:spPr>
        <p:txBody>
          <a:bodyPr/>
          <a:lstStyle/>
          <a:p>
            <a:pPr eaLnBrk="1" hangingPunct="1"/>
            <a:r>
              <a:rPr lang="en-IE" smtClean="0"/>
              <a:t>Principle1: Equitable Use: The design is useful and marketable to people with diverse abilities:</a:t>
            </a:r>
          </a:p>
          <a:p>
            <a:pPr eaLnBrk="1" hangingPunct="1"/>
            <a:endParaRPr lang="en-IE" smtClean="0"/>
          </a:p>
          <a:p>
            <a:pPr eaLnBrk="1" hangingPunct="1"/>
            <a:r>
              <a:rPr lang="en-IE" smtClean="0"/>
              <a:t>Does the design provide the same means of use for everyone?</a:t>
            </a:r>
          </a:p>
          <a:p>
            <a:pPr eaLnBrk="1" hangingPunct="1"/>
            <a:r>
              <a:rPr lang="en-IE" smtClean="0"/>
              <a:t>The height adjustable drinking fountain offers choice for children, adults, wheelchair users and people of very tall and short stature to individualise the drinking height and become part of the larger public.</a:t>
            </a:r>
          </a:p>
          <a:p>
            <a:pPr eaLnBrk="1" hangingPunct="1"/>
            <a:r>
              <a:rPr lang="en-IE" smtClean="0"/>
              <a:t>Unlike ‘accessible’ solutions that segregate users by providing two fountains side by side – one for standing users and one for seated users – this universally designed democratic solution offers the same opportunity to all people</a:t>
            </a: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smtClean="0"/>
              <a:t>Here is another example of manufacturers packaging different stuff in nearly identical bottles. The example shows two bottles containing different doses of insulin for treating diabetes. In this case, the consequences of choosing the wrong bottle are much more serious. You could end up in the hospital. The bottle on the left contains Insulin R (for Regular Insulin). Regular Insulin acts relatively fast (over a 4 to 6 hour period) and is generally meant to be taken before a meal. The bottle on the right contains Insulin N (for NPH Insulin). NPH Insulin acts over a broader span of time and more slowly (e.g., a 12 to 18 hour period) and is meant to be taken generally once or twice during a 24 hour period to keep a diabetics' blood glucose from rising significantly. </a:t>
            </a:r>
          </a:p>
          <a:p>
            <a:r>
              <a:rPr lang="en-IE" dirty="0" smtClean="0"/>
              <a:t>Many diabetics use R (regular) insulin in conjunction with N or some other long-acting insulin. The consequences of accidently taking Insulin R instead of Insulin N at bedtime would be serious because you could end up having a </a:t>
            </a:r>
            <a:r>
              <a:rPr lang="en-IE" dirty="0" err="1" smtClean="0"/>
              <a:t>hypoglycemic</a:t>
            </a:r>
            <a:r>
              <a:rPr lang="en-IE" dirty="0" smtClean="0"/>
              <a:t> reaction during the middle of the night (i.e., extremely low blood glucose levels). Thus, choosing the wrong insulin could be a very serious and possibly deadly mistake. </a:t>
            </a:r>
          </a:p>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CC316A1-1A32-43C3-B0EF-DF9F3ED9051B}" type="slidenum">
              <a:rPr lang="en-US" smtClean="0"/>
              <a:pPr/>
              <a:t>39</a:t>
            </a:fld>
            <a:endParaRPr lang="en-US" smtClean="0"/>
          </a:p>
        </p:txBody>
      </p:sp>
      <p:sp>
        <p:nvSpPr>
          <p:cNvPr id="66563" name="Rectangle 2"/>
          <p:cNvSpPr>
            <a:spLocks noGrp="1" noRot="1" noChangeAspect="1" noChangeArrowheads="1" noTextEdit="1"/>
          </p:cNvSpPr>
          <p:nvPr>
            <p:ph type="sldImg"/>
          </p:nvPr>
        </p:nvSpPr>
        <p:spPr>
          <a:xfrm>
            <a:off x="382588" y="685800"/>
            <a:ext cx="6092825" cy="3429000"/>
          </a:xfrm>
          <a:ln/>
        </p:spPr>
      </p:sp>
      <p:sp>
        <p:nvSpPr>
          <p:cNvPr id="66564" name="Rectangle 3"/>
          <p:cNvSpPr>
            <a:spLocks noGrp="1" noChangeArrowheads="1"/>
          </p:cNvSpPr>
          <p:nvPr>
            <p:ph type="body" idx="1"/>
          </p:nvPr>
        </p:nvSpPr>
        <p:spPr>
          <a:noFill/>
          <a:ln/>
        </p:spPr>
        <p:txBody>
          <a:bodyPr/>
          <a:lstStyle/>
          <a:p>
            <a:pPr eaLnBrk="1" hangingPunct="1"/>
            <a:r>
              <a:rPr lang="en-IE" smtClean="0"/>
              <a:t>Principle 2: Flexibility in Use – The design accommodates a range of individual preferences and abilities.</a:t>
            </a:r>
          </a:p>
          <a:p>
            <a:pPr eaLnBrk="1" hangingPunct="1">
              <a:buFontTx/>
              <a:buChar char="•"/>
            </a:pPr>
            <a:r>
              <a:rPr lang="en-IE" smtClean="0"/>
              <a:t>Provide choice in method of use</a:t>
            </a:r>
          </a:p>
          <a:p>
            <a:pPr eaLnBrk="1" hangingPunct="1">
              <a:buFontTx/>
              <a:buChar char="•"/>
            </a:pPr>
            <a:r>
              <a:rPr lang="en-IE" smtClean="0"/>
              <a:t>Accommodate right-handed or left-handed access and use</a:t>
            </a:r>
          </a:p>
          <a:p>
            <a:pPr eaLnBrk="1" hangingPunct="1">
              <a:buFontTx/>
              <a:buChar char="•"/>
            </a:pPr>
            <a:r>
              <a:rPr lang="en-IE" smtClean="0"/>
              <a:t>Facilitate the user’s accuracy and precision</a:t>
            </a:r>
          </a:p>
          <a:p>
            <a:pPr eaLnBrk="1" hangingPunct="1">
              <a:buFontTx/>
              <a:buChar char="•"/>
            </a:pPr>
            <a:r>
              <a:rPr lang="en-IE" smtClean="0"/>
              <a:t>Provide adaptability to the user’s pace</a:t>
            </a: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2E33666-9F26-4C04-8A35-417EBA6A9801}" type="slidenum">
              <a:rPr lang="en-US" smtClean="0"/>
              <a:pPr/>
              <a:t>40</a:t>
            </a:fld>
            <a:endParaRPr lang="en-US" smtClean="0"/>
          </a:p>
        </p:txBody>
      </p:sp>
      <p:sp>
        <p:nvSpPr>
          <p:cNvPr id="67587" name="Rectangle 2"/>
          <p:cNvSpPr>
            <a:spLocks noGrp="1" noRot="1" noChangeAspect="1" noChangeArrowheads="1" noTextEdit="1"/>
          </p:cNvSpPr>
          <p:nvPr>
            <p:ph type="sldImg"/>
          </p:nvPr>
        </p:nvSpPr>
        <p:spPr>
          <a:xfrm>
            <a:off x="382588" y="685800"/>
            <a:ext cx="6092825" cy="3429000"/>
          </a:xfrm>
          <a:ln/>
        </p:spPr>
      </p:sp>
      <p:sp>
        <p:nvSpPr>
          <p:cNvPr id="67588" name="Rectangle 3"/>
          <p:cNvSpPr>
            <a:spLocks noGrp="1" noChangeArrowheads="1"/>
          </p:cNvSpPr>
          <p:nvPr>
            <p:ph type="body" idx="1"/>
          </p:nvPr>
        </p:nvSpPr>
        <p:spPr>
          <a:noFill/>
          <a:ln/>
        </p:spPr>
        <p:txBody>
          <a:bodyPr/>
          <a:lstStyle/>
          <a:p>
            <a:pPr eaLnBrk="1" hangingPunct="1"/>
            <a:r>
              <a:rPr lang="en-IE" smtClean="0"/>
              <a:t>Principle 2: Flexibility in Use – The design accommodates a range of individual preferences and abilities.</a:t>
            </a:r>
          </a:p>
          <a:p>
            <a:pPr eaLnBrk="1" hangingPunct="1"/>
            <a:endParaRPr lang="en-IE" smtClean="0"/>
          </a:p>
          <a:p>
            <a:pPr eaLnBrk="1" hangingPunct="1"/>
            <a:r>
              <a:rPr lang="en-IE" smtClean="0"/>
              <a:t>This photo illustrates a building entrance that offers a ramp and stairs, providing equitable use and a choice of entry method.</a:t>
            </a:r>
          </a:p>
          <a:p>
            <a:pPr eaLnBrk="1" hangingPunct="1"/>
            <a:r>
              <a:rPr lang="en-IE" smtClean="0"/>
              <a:t>While essential for a wheelchair or stroller user, a long ramp may be too fatiguing for an ambulatory older person and stairs may also be the choice of someone in a hurry who can walk.</a:t>
            </a: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0CE030F-16DF-4AC8-95F3-A2C600989C0B}" type="slidenum">
              <a:rPr lang="en-US" smtClean="0"/>
              <a:pPr/>
              <a:t>41</a:t>
            </a:fld>
            <a:endParaRPr lang="en-US" smtClean="0"/>
          </a:p>
        </p:txBody>
      </p:sp>
      <p:sp>
        <p:nvSpPr>
          <p:cNvPr id="68611" name="Rectangle 2"/>
          <p:cNvSpPr>
            <a:spLocks noGrp="1" noRot="1" noChangeAspect="1" noChangeArrowheads="1" noTextEdit="1"/>
          </p:cNvSpPr>
          <p:nvPr>
            <p:ph type="sldImg"/>
          </p:nvPr>
        </p:nvSpPr>
        <p:spPr>
          <a:xfrm>
            <a:off x="382588" y="685800"/>
            <a:ext cx="6092825" cy="3429000"/>
          </a:xfrm>
          <a:ln/>
        </p:spPr>
      </p:sp>
      <p:sp>
        <p:nvSpPr>
          <p:cNvPr id="68612" name="Rectangle 3"/>
          <p:cNvSpPr>
            <a:spLocks noGrp="1" noChangeArrowheads="1"/>
          </p:cNvSpPr>
          <p:nvPr>
            <p:ph type="body" idx="1"/>
          </p:nvPr>
        </p:nvSpPr>
        <p:spPr>
          <a:noFill/>
          <a:ln/>
        </p:spPr>
        <p:txBody>
          <a:bodyPr/>
          <a:lstStyle/>
          <a:p>
            <a:pPr eaLnBrk="1" hangingPunct="1"/>
            <a:r>
              <a:rPr lang="en-IE" smtClean="0"/>
              <a:t>Principle 2: Flexibility in Use – The design accommodates a range of individual preferences and abilities.</a:t>
            </a:r>
          </a:p>
          <a:p>
            <a:pPr eaLnBrk="1" hangingPunct="1"/>
            <a:endParaRPr lang="en-IE" smtClean="0"/>
          </a:p>
          <a:p>
            <a:pPr eaLnBrk="1" hangingPunct="1"/>
            <a:r>
              <a:rPr lang="en-IE" smtClean="0"/>
              <a:t>Does the park seating accommodate individual preferences?</a:t>
            </a:r>
          </a:p>
          <a:p>
            <a:pPr eaLnBrk="1" hangingPunct="1"/>
            <a:r>
              <a:rPr lang="en-IE" smtClean="0"/>
              <a:t>On the right, a child using a wheelchair joins a group of seated people on a wooden park bench.</a:t>
            </a:r>
          </a:p>
          <a:p>
            <a:pPr eaLnBrk="1" hangingPunct="1"/>
            <a:r>
              <a:rPr lang="en-IE" smtClean="0"/>
              <a:t>There’s a mother with a baby in a pram, and an elderly person and a mother with a baby in her arms using a very high bench with arms to support sitting and standing.</a:t>
            </a:r>
          </a:p>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51949BC-D1BF-4044-B461-9B8EFE906E10}" type="slidenum">
              <a:rPr lang="en-US" smtClean="0"/>
              <a:pPr/>
              <a:t>42</a:t>
            </a:fld>
            <a:endParaRPr lang="en-US" smtClean="0"/>
          </a:p>
        </p:txBody>
      </p:sp>
      <p:sp>
        <p:nvSpPr>
          <p:cNvPr id="70659" name="Rectangle 2"/>
          <p:cNvSpPr>
            <a:spLocks noGrp="1" noRot="1" noChangeAspect="1" noChangeArrowheads="1" noTextEdit="1"/>
          </p:cNvSpPr>
          <p:nvPr>
            <p:ph type="sldImg"/>
          </p:nvPr>
        </p:nvSpPr>
        <p:spPr>
          <a:xfrm>
            <a:off x="382588" y="685800"/>
            <a:ext cx="6092825" cy="3429000"/>
          </a:xfrm>
          <a:ln/>
        </p:spPr>
      </p:sp>
      <p:sp>
        <p:nvSpPr>
          <p:cNvPr id="70660" name="Rectangle 3"/>
          <p:cNvSpPr>
            <a:spLocks noGrp="1" noChangeArrowheads="1"/>
          </p:cNvSpPr>
          <p:nvPr>
            <p:ph type="body" idx="1"/>
          </p:nvPr>
        </p:nvSpPr>
        <p:spPr>
          <a:noFill/>
          <a:ln/>
        </p:spPr>
        <p:txBody>
          <a:bodyPr/>
          <a:lstStyle/>
          <a:p>
            <a:pPr eaLnBrk="1" hangingPunct="1"/>
            <a:r>
              <a:rPr lang="en-IE" smtClean="0"/>
              <a:t>Principle 2: Flexibility in Use – The design accommodates a range of individual preferences and abilities.</a:t>
            </a:r>
          </a:p>
          <a:p>
            <a:pPr eaLnBrk="1" hangingPunct="1"/>
            <a:endParaRPr lang="en-IE" smtClean="0"/>
          </a:p>
          <a:p>
            <a:pPr eaLnBrk="1" hangingPunct="1"/>
            <a:r>
              <a:rPr lang="en-IE" smtClean="0"/>
              <a:t>Can the design be used by left and right-handed people?</a:t>
            </a:r>
          </a:p>
          <a:p>
            <a:pPr eaLnBrk="1" hangingPunct="1"/>
            <a:r>
              <a:rPr lang="en-IE" smtClean="0"/>
              <a:t>The OXO Good Grips Swivel Scissors are used by grasping the non-slip rubber grip handles and by pulling back the spring loaded switch. They can be easily be used by right or left handed people and individuals who have low hand strength or arthritis. They have a swivel handle that absorbs a lot of the pressure from the users hands, which ensures that the scissors are comfortable even when cutting tougher materials.</a:t>
            </a:r>
          </a:p>
          <a:p>
            <a:pPr eaLnBrk="1" hangingPunct="1"/>
            <a:endParaRPr lang="en-IE" smtClean="0"/>
          </a:p>
          <a:p>
            <a:pPr eaLnBrk="1" hangingPunct="1"/>
            <a:r>
              <a:rPr lang="en-IE" smtClean="0"/>
              <a:t>In the image on the left, the standard stairway has a third handrail installed approximately 75cm away from the outer one., meaning the users can steady themselves by using either their right or left hand, or both hands. Lights have also been installed at foot level for safety and visibility. The level landing halfway up the flight of stairs gives people the opportunity to rest before proceeding, and there is seating installed on the top landing.</a:t>
            </a: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382588" y="685800"/>
            <a:ext cx="6092825" cy="3429000"/>
          </a:xfrm>
          <a:ln/>
        </p:spPr>
      </p:sp>
      <p:sp>
        <p:nvSpPr>
          <p:cNvPr id="72707" name="Notes Placeholder 2"/>
          <p:cNvSpPr>
            <a:spLocks noGrp="1"/>
          </p:cNvSpPr>
          <p:nvPr>
            <p:ph type="body" idx="1"/>
          </p:nvPr>
        </p:nvSpPr>
        <p:spPr>
          <a:noFill/>
          <a:ln/>
        </p:spPr>
        <p:txBody>
          <a:bodyPr/>
          <a:lstStyle/>
          <a:p>
            <a:pPr eaLnBrk="1" hangingPunct="1"/>
            <a:endParaRPr lang="en-US" smtClean="0"/>
          </a:p>
        </p:txBody>
      </p:sp>
      <p:sp>
        <p:nvSpPr>
          <p:cNvPr id="72708" name="Slide Number Placeholder 3"/>
          <p:cNvSpPr>
            <a:spLocks noGrp="1"/>
          </p:cNvSpPr>
          <p:nvPr>
            <p:ph type="sldNum" sz="quarter" idx="5"/>
          </p:nvPr>
        </p:nvSpPr>
        <p:spPr>
          <a:noFill/>
        </p:spPr>
        <p:txBody>
          <a:bodyPr/>
          <a:lstStyle/>
          <a:p>
            <a:fld id="{068D8E15-24C7-4117-A85D-6E7011D0D72A}" type="slidenum">
              <a:rPr lang="en-US" smtClean="0"/>
              <a:pPr/>
              <a:t>44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62A5689-ED8F-4CA9-9CF7-5D99F0FF6FEB}" type="slidenum">
              <a:rPr lang="en-US" smtClean="0"/>
              <a:pPr/>
              <a:t>45</a:t>
            </a:fld>
            <a:endParaRPr lang="en-US" smtClean="0"/>
          </a:p>
        </p:txBody>
      </p:sp>
      <p:sp>
        <p:nvSpPr>
          <p:cNvPr id="73731" name="Rectangle 2"/>
          <p:cNvSpPr>
            <a:spLocks noGrp="1" noRot="1" noChangeAspect="1" noChangeArrowheads="1" noTextEdit="1"/>
          </p:cNvSpPr>
          <p:nvPr>
            <p:ph type="sldImg"/>
          </p:nvPr>
        </p:nvSpPr>
        <p:spPr>
          <a:xfrm>
            <a:off x="382588" y="685800"/>
            <a:ext cx="6092825" cy="3429000"/>
          </a:xfrm>
          <a:ln/>
        </p:spPr>
      </p:sp>
      <p:sp>
        <p:nvSpPr>
          <p:cNvPr id="73732" name="Rectangle 3"/>
          <p:cNvSpPr>
            <a:spLocks noGrp="1" noChangeArrowheads="1"/>
          </p:cNvSpPr>
          <p:nvPr>
            <p:ph type="body" idx="1"/>
          </p:nvPr>
        </p:nvSpPr>
        <p:spPr>
          <a:noFill/>
          <a:ln/>
        </p:spPr>
        <p:txBody>
          <a:bodyPr/>
          <a:lstStyle/>
          <a:p>
            <a:pPr eaLnBrk="1" hangingPunct="1"/>
            <a:r>
              <a:rPr lang="en-IE" smtClean="0"/>
              <a:t>Principle 3: Simple and Intuitive</a:t>
            </a:r>
          </a:p>
          <a:p>
            <a:pPr eaLnBrk="1" hangingPunct="1"/>
            <a:endParaRPr lang="en-IE" smtClean="0"/>
          </a:p>
          <a:p>
            <a:pPr eaLnBrk="1" hangingPunct="1"/>
            <a:r>
              <a:rPr lang="en-IE" smtClean="0"/>
              <a:t>Is it easy to understand? Can you make it work?</a:t>
            </a:r>
          </a:p>
          <a:p>
            <a:pPr eaLnBrk="1" hangingPunct="1"/>
            <a:r>
              <a:rPr lang="en-IE" smtClean="0"/>
              <a:t>The photo on the right illustrates the back of a television with colour-coded plugs and receptacles that simplify installation.</a:t>
            </a: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EBC83CA-64C2-47D3-A09F-D51E5A28BEAB}" type="slidenum">
              <a:rPr lang="en-US" smtClean="0"/>
              <a:pPr/>
              <a:t>46</a:t>
            </a:fld>
            <a:endParaRPr lang="en-US" smtClean="0"/>
          </a:p>
        </p:txBody>
      </p:sp>
      <p:sp>
        <p:nvSpPr>
          <p:cNvPr id="74755" name="Rectangle 2"/>
          <p:cNvSpPr>
            <a:spLocks noGrp="1" noRot="1" noChangeAspect="1" noChangeArrowheads="1" noTextEdit="1"/>
          </p:cNvSpPr>
          <p:nvPr>
            <p:ph type="sldImg"/>
          </p:nvPr>
        </p:nvSpPr>
        <p:spPr>
          <a:xfrm>
            <a:off x="382588" y="685800"/>
            <a:ext cx="6092825" cy="3429000"/>
          </a:xfrm>
          <a:ln/>
        </p:spPr>
      </p:sp>
      <p:sp>
        <p:nvSpPr>
          <p:cNvPr id="74756" name="Rectangle 3"/>
          <p:cNvSpPr>
            <a:spLocks noGrp="1" noChangeArrowheads="1"/>
          </p:cNvSpPr>
          <p:nvPr>
            <p:ph type="body" idx="1"/>
          </p:nvPr>
        </p:nvSpPr>
        <p:spPr>
          <a:noFill/>
          <a:ln/>
        </p:spPr>
        <p:txBody>
          <a:bodyPr/>
          <a:lstStyle/>
          <a:p>
            <a:pPr eaLnBrk="1" hangingPunct="1"/>
            <a:r>
              <a:rPr lang="en-IE" smtClean="0"/>
              <a:t>Principle 3: Simple and Intuitive</a:t>
            </a:r>
          </a:p>
          <a:p>
            <a:pPr eaLnBrk="1" hangingPunct="1"/>
            <a:endParaRPr lang="en-IE" smtClean="0"/>
          </a:p>
          <a:p>
            <a:pPr eaLnBrk="1" hangingPunct="1"/>
            <a:r>
              <a:rPr lang="en-IE" smtClean="0"/>
              <a:t>Is it simple to use by most people?</a:t>
            </a:r>
          </a:p>
          <a:p>
            <a:pPr eaLnBrk="1" hangingPunct="1"/>
            <a:r>
              <a:rPr lang="en-IE" smtClean="0"/>
              <a:t>With giant buttons, this extra-large remote is easy to use and impossible to lose. It is simple to program, and controls TV, VCR, DVD player, satellite, cable and auxiliary A/V device. The buttons are large and high-contrast, and glow in the dark, and are therefore useable by people with visual impairments and differently sized hands.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382588" y="685800"/>
            <a:ext cx="6092825" cy="3429000"/>
          </a:xfrm>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E5485198-D32B-46DF-AF51-4B0FFB257DAE}" type="slidenum">
              <a:rPr lang="en-US" smtClean="0"/>
              <a:pPr/>
              <a:t>48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EED5149-4C71-4EB8-86BB-961170CE2505}" type="slidenum">
              <a:rPr lang="en-US" smtClean="0"/>
              <a:pPr/>
              <a:t>49</a:t>
            </a:fld>
            <a:endParaRPr lang="en-US" smtClean="0"/>
          </a:p>
        </p:txBody>
      </p:sp>
      <p:sp>
        <p:nvSpPr>
          <p:cNvPr id="76803" name="Rectangle 2"/>
          <p:cNvSpPr>
            <a:spLocks noGrp="1" noRot="1" noChangeAspect="1" noChangeArrowheads="1" noTextEdit="1"/>
          </p:cNvSpPr>
          <p:nvPr>
            <p:ph type="sldImg"/>
          </p:nvPr>
        </p:nvSpPr>
        <p:spPr>
          <a:xfrm>
            <a:off x="382588" y="685800"/>
            <a:ext cx="6092825" cy="3429000"/>
          </a:xfrm>
          <a:ln/>
        </p:spPr>
      </p:sp>
      <p:sp>
        <p:nvSpPr>
          <p:cNvPr id="76804" name="Rectangle 3"/>
          <p:cNvSpPr>
            <a:spLocks noGrp="1" noChangeArrowheads="1"/>
          </p:cNvSpPr>
          <p:nvPr>
            <p:ph type="body" idx="1"/>
          </p:nvPr>
        </p:nvSpPr>
        <p:spPr>
          <a:noFill/>
          <a:ln/>
        </p:spPr>
        <p:txBody>
          <a:bodyPr/>
          <a:lstStyle/>
          <a:p>
            <a:pPr eaLnBrk="1" hangingPunct="1"/>
            <a:r>
              <a:rPr lang="en-IE" smtClean="0"/>
              <a:t>Principle 4: Perceptible Information</a:t>
            </a:r>
          </a:p>
          <a:p>
            <a:pPr eaLnBrk="1" hangingPunct="1"/>
            <a:endParaRPr lang="en-IE" smtClean="0"/>
          </a:p>
          <a:p>
            <a:pPr eaLnBrk="1" hangingPunct="1"/>
            <a:r>
              <a:rPr lang="en-IE" smtClean="0"/>
              <a:t>Does the design use different modes for presentation?</a:t>
            </a:r>
          </a:p>
          <a:p>
            <a:pPr eaLnBrk="1" hangingPunct="1"/>
            <a:r>
              <a:rPr lang="en-IE" smtClean="0"/>
              <a:t>The Honeywell thermostat in these two images provides tactile, visual and audible cues and instructions.</a:t>
            </a:r>
          </a:p>
          <a:p>
            <a:pPr eaLnBrk="1" hangingPunct="1"/>
            <a:r>
              <a:rPr lang="en-IE" smtClean="0"/>
              <a:t>The numerals and arrow pointer are oversized and high contrast.</a:t>
            </a:r>
          </a:p>
          <a:p>
            <a:pPr eaLnBrk="1" hangingPunct="1"/>
            <a:r>
              <a:rPr lang="en-IE" smtClean="0"/>
              <a:t>The clear outer ring cover has 3 dimensional indices that allow tactile feedback for users who may be blind and who rely on counting the degree increments to set the temperature.</a:t>
            </a:r>
          </a:p>
          <a:p>
            <a:pPr eaLnBrk="1" hangingPunct="1"/>
            <a:r>
              <a:rPr lang="en-IE" smtClean="0"/>
              <a:t>The knob is course-knurled for secure gripping, and the thermostat can be positioned on the wall at any height for standing and seated users.</a:t>
            </a: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414D0BA-46B0-4FF1-9F26-DADFA44E808E}" type="slidenum">
              <a:rPr lang="en-US" smtClean="0"/>
              <a:pPr/>
              <a:t>50</a:t>
            </a:fld>
            <a:endParaRPr lang="en-US" smtClean="0"/>
          </a:p>
        </p:txBody>
      </p:sp>
      <p:sp>
        <p:nvSpPr>
          <p:cNvPr id="78851" name="Rectangle 2"/>
          <p:cNvSpPr>
            <a:spLocks noGrp="1" noRot="1" noChangeAspect="1" noChangeArrowheads="1" noTextEdit="1"/>
          </p:cNvSpPr>
          <p:nvPr>
            <p:ph type="sldImg"/>
          </p:nvPr>
        </p:nvSpPr>
        <p:spPr>
          <a:xfrm>
            <a:off x="382588" y="685800"/>
            <a:ext cx="6092825" cy="3429000"/>
          </a:xfrm>
          <a:ln/>
        </p:spPr>
      </p:sp>
      <p:sp>
        <p:nvSpPr>
          <p:cNvPr id="78852" name="Rectangle 3"/>
          <p:cNvSpPr>
            <a:spLocks noGrp="1" noChangeArrowheads="1"/>
          </p:cNvSpPr>
          <p:nvPr>
            <p:ph type="body" idx="1"/>
          </p:nvPr>
        </p:nvSpPr>
        <p:spPr>
          <a:noFill/>
          <a:ln/>
        </p:spPr>
        <p:txBody>
          <a:bodyPr/>
          <a:lstStyle/>
          <a:p>
            <a:pPr eaLnBrk="1" hangingPunct="1"/>
            <a:r>
              <a:rPr lang="en-IE" sz="1000" dirty="0" smtClean="0"/>
              <a:t>Principle 4: Perceptible Information</a:t>
            </a:r>
          </a:p>
          <a:p>
            <a:pPr eaLnBrk="1" hangingPunct="1"/>
            <a:endParaRPr lang="en-IE" sz="1000" dirty="0" smtClean="0"/>
          </a:p>
          <a:p>
            <a:pPr eaLnBrk="1" hangingPunct="1"/>
            <a:r>
              <a:rPr lang="en-IE" sz="1000" dirty="0" smtClean="0"/>
              <a:t>Does the environment help you find your way?</a:t>
            </a:r>
          </a:p>
          <a:p>
            <a:pPr eaLnBrk="1" hangingPunct="1"/>
            <a:r>
              <a:rPr lang="en-IE" sz="1000" dirty="0" smtClean="0"/>
              <a:t>Designer Coco </a:t>
            </a:r>
            <a:r>
              <a:rPr lang="en-IE" sz="1000" dirty="0" err="1" smtClean="0"/>
              <a:t>Raynes</a:t>
            </a:r>
            <a:r>
              <a:rPr lang="en-IE" sz="1000" dirty="0" smtClean="0"/>
              <a:t> created a </a:t>
            </a:r>
            <a:r>
              <a:rPr lang="en-IE" sz="1000" dirty="0" err="1" smtClean="0"/>
              <a:t>wayfinding</a:t>
            </a:r>
            <a:r>
              <a:rPr lang="en-IE" sz="1000" dirty="0" smtClean="0"/>
              <a:t> system in the Charles de Gaulle Airport in Paris, France.</a:t>
            </a:r>
          </a:p>
          <a:p>
            <a:pPr eaLnBrk="1" hangingPunct="1"/>
            <a:r>
              <a:rPr lang="en-IE" sz="1000" dirty="0" smtClean="0"/>
              <a:t>It is intrinsically functional and multi-sensory but also compellingly attractive in design and stunningly executed.</a:t>
            </a:r>
          </a:p>
          <a:p>
            <a:pPr eaLnBrk="1" hangingPunct="1"/>
            <a:r>
              <a:rPr lang="en-IE" sz="1000" dirty="0" smtClean="0"/>
              <a:t>Upon entering the terminal, the yellow raised floor markings can be followed visually, by foot or wheelchair, and make a sound when tapped.</a:t>
            </a:r>
          </a:p>
          <a:p>
            <a:pPr eaLnBrk="1" hangingPunct="1"/>
            <a:r>
              <a:rPr lang="en-IE" sz="1000" dirty="0" smtClean="0"/>
              <a:t>The terminal is introduced with a simplified, tactile floor plan, on an information table angled to permit wheelchair access.</a:t>
            </a:r>
          </a:p>
          <a:p>
            <a:pPr eaLnBrk="1" hangingPunct="1"/>
            <a:r>
              <a:rPr lang="en-IE" sz="1000" dirty="0" err="1" smtClean="0"/>
              <a:t>Raynes</a:t>
            </a:r>
            <a:r>
              <a:rPr lang="en-IE" sz="1000" dirty="0" smtClean="0"/>
              <a:t> Rail is also installed, a </a:t>
            </a:r>
            <a:r>
              <a:rPr lang="en-IE" sz="1000" dirty="0" err="1" smtClean="0"/>
              <a:t>braille</a:t>
            </a:r>
            <a:r>
              <a:rPr lang="en-IE" sz="1000" dirty="0" smtClean="0"/>
              <a:t> and audio handrail system that makes public buildings, parks, transportation facilities and museums accessible to everyone. It contains multilingual audio units which are activated by photo sensors that do not require any physical strength or motor control. </a:t>
            </a:r>
            <a:r>
              <a:rPr lang="en-US" sz="1000" dirty="0" smtClean="0"/>
              <a:t>The Braille and audio messages provide directions, describe open areas, traffic patterns, and warn of ramps, stairs and turns. In museums, the audio provides cultural information.</a:t>
            </a:r>
          </a:p>
          <a:p>
            <a:pPr eaLnBrk="1" hangingPunct="1"/>
            <a:r>
              <a:rPr lang="en-IE" sz="1000" dirty="0" smtClean="0"/>
              <a:t>Even though they’re attention grabbing in bright yellow, the handrails have no handicapped stigma.</a:t>
            </a:r>
          </a:p>
          <a:p>
            <a:pPr eaLnBrk="1" hangingPunct="1"/>
            <a:r>
              <a:rPr lang="en-IE" sz="1000" dirty="0" smtClean="0"/>
              <a:t>All travellers benefit from this quality of attention to the critical role of orientation in public transit hubs.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One's experience with common everyday objects creates expectations about how other similar devices work. There are dozens of can openers on the market and most work in exactly the same way: they cut around the inside rim of the lid leaving the rim intact with the can and a sharp-edged lid upon opening. </a:t>
            </a:r>
            <a:br>
              <a:rPr lang="en-IE" dirty="0" smtClean="0"/>
            </a:br>
            <a:r>
              <a:rPr lang="en-IE" dirty="0" smtClean="0"/>
              <a:t>Another less common type of can opener cuts sideways into the can just below the rim. When a can is opened, the sharp edge is on the can itself while the rim remains with the lid. One advantage of the </a:t>
            </a:r>
            <a:r>
              <a:rPr lang="en-IE" dirty="0" err="1" smtClean="0"/>
              <a:t>the</a:t>
            </a:r>
            <a:r>
              <a:rPr lang="en-IE" dirty="0" smtClean="0"/>
              <a:t> latter is that the lid doesn't fall into the contents of the can. On the other hand, because the lid doesn't fall within the can, it isn't as convenient for draining away any undesired liquid. </a:t>
            </a:r>
          </a:p>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382588" y="685800"/>
            <a:ext cx="6092825" cy="3429000"/>
          </a:xfrm>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23DBF198-2189-41FC-B5F7-B569A1AB2C6A}" type="slidenum">
              <a:rPr lang="en-US" smtClean="0"/>
              <a:pPr/>
              <a:t>52</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30945DF-61D7-4CC8-B9BA-6F02D2FA5119}" type="slidenum">
              <a:rPr lang="en-US" smtClean="0"/>
              <a:pPr/>
              <a:t>53</a:t>
            </a:fld>
            <a:endParaRPr lang="en-US" smtClean="0"/>
          </a:p>
        </p:txBody>
      </p:sp>
      <p:sp>
        <p:nvSpPr>
          <p:cNvPr id="81923" name="Rectangle 2"/>
          <p:cNvSpPr>
            <a:spLocks noGrp="1" noRot="1" noChangeAspect="1" noChangeArrowheads="1" noTextEdit="1"/>
          </p:cNvSpPr>
          <p:nvPr>
            <p:ph type="sldImg"/>
          </p:nvPr>
        </p:nvSpPr>
        <p:spPr>
          <a:xfrm>
            <a:off x="382588" y="685800"/>
            <a:ext cx="6092825" cy="3429000"/>
          </a:xfrm>
          <a:ln/>
        </p:spPr>
      </p:sp>
      <p:sp>
        <p:nvSpPr>
          <p:cNvPr id="81924" name="Rectangle 3"/>
          <p:cNvSpPr>
            <a:spLocks noGrp="1" noChangeArrowheads="1"/>
          </p:cNvSpPr>
          <p:nvPr>
            <p:ph type="body" idx="1"/>
          </p:nvPr>
        </p:nvSpPr>
        <p:spPr>
          <a:noFill/>
          <a:ln/>
        </p:spPr>
        <p:txBody>
          <a:bodyPr/>
          <a:lstStyle/>
          <a:p>
            <a:pPr eaLnBrk="1" hangingPunct="1"/>
            <a:r>
              <a:rPr lang="en-IE" sz="1000" dirty="0" smtClean="0"/>
              <a:t>Principle 5: Tolerance for Error</a:t>
            </a:r>
          </a:p>
          <a:p>
            <a:pPr eaLnBrk="1" hangingPunct="1"/>
            <a:endParaRPr lang="en-IE" sz="1000" dirty="0" smtClean="0"/>
          </a:p>
          <a:p>
            <a:pPr eaLnBrk="1" hangingPunct="1"/>
            <a:r>
              <a:rPr lang="en-IE" sz="1000" dirty="0" smtClean="0"/>
              <a:t>Are there unexpected level changes?</a:t>
            </a:r>
          </a:p>
          <a:p>
            <a:pPr eaLnBrk="1" hangingPunct="1"/>
            <a:r>
              <a:rPr lang="en-IE" sz="1000" dirty="0" smtClean="0"/>
              <a:t>This photo is of the entrance to a library.</a:t>
            </a:r>
          </a:p>
          <a:p>
            <a:pPr eaLnBrk="1" hangingPunct="1"/>
            <a:r>
              <a:rPr lang="en-IE" sz="1000" dirty="0" smtClean="0"/>
              <a:t>There is a large and attractive skylight in the roof, which draws people’s attention.</a:t>
            </a:r>
          </a:p>
          <a:p>
            <a:pPr eaLnBrk="1" hangingPunct="1"/>
            <a:r>
              <a:rPr lang="en-IE" sz="1000" dirty="0" smtClean="0"/>
              <a:t>People look up, and therefore don’t notice the 2 steps down in front of them, and stumble on the steps.</a:t>
            </a:r>
          </a:p>
          <a:p>
            <a:pPr eaLnBrk="1" hangingPunct="1"/>
            <a:r>
              <a:rPr lang="en-IE" sz="1000" dirty="0" smtClean="0"/>
              <a:t>This problem has been tackled by putting stripy tape on the edges of the steps to draw attention to them.</a:t>
            </a:r>
          </a:p>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F47B359-C82A-4733-AA37-ACA0414FB9AE}" type="slidenum">
              <a:rPr lang="en-US" smtClean="0"/>
              <a:pPr/>
              <a:t>54</a:t>
            </a:fld>
            <a:endParaRPr lang="en-US" smtClean="0"/>
          </a:p>
        </p:txBody>
      </p:sp>
      <p:sp>
        <p:nvSpPr>
          <p:cNvPr id="83971" name="Rectangle 2"/>
          <p:cNvSpPr>
            <a:spLocks noGrp="1" noRot="1" noChangeAspect="1" noChangeArrowheads="1" noTextEdit="1"/>
          </p:cNvSpPr>
          <p:nvPr>
            <p:ph type="sldImg"/>
          </p:nvPr>
        </p:nvSpPr>
        <p:spPr>
          <a:xfrm>
            <a:off x="382588" y="685800"/>
            <a:ext cx="6092825" cy="3429000"/>
          </a:xfrm>
          <a:ln/>
        </p:spPr>
      </p:sp>
      <p:sp>
        <p:nvSpPr>
          <p:cNvPr id="83972" name="Rectangle 3"/>
          <p:cNvSpPr>
            <a:spLocks noGrp="1" noChangeArrowheads="1"/>
          </p:cNvSpPr>
          <p:nvPr>
            <p:ph type="body" idx="1"/>
          </p:nvPr>
        </p:nvSpPr>
        <p:spPr>
          <a:noFill/>
          <a:ln/>
        </p:spPr>
        <p:txBody>
          <a:bodyPr/>
          <a:lstStyle/>
          <a:p>
            <a:pPr eaLnBrk="1" hangingPunct="1"/>
            <a:r>
              <a:rPr lang="en-IE" sz="1000" dirty="0" smtClean="0"/>
              <a:t>Principle 5: Tolerance for Error</a:t>
            </a:r>
          </a:p>
          <a:p>
            <a:pPr eaLnBrk="1" hangingPunct="1"/>
            <a:endParaRPr lang="en-IE" sz="1000" dirty="0" smtClean="0"/>
          </a:p>
          <a:p>
            <a:pPr eaLnBrk="1" hangingPunct="1"/>
            <a:r>
              <a:rPr lang="en-IE" sz="1000" dirty="0" smtClean="0"/>
              <a:t>How can you tell when the water is hot?</a:t>
            </a:r>
          </a:p>
          <a:p>
            <a:pPr eaLnBrk="1" hangingPunct="1"/>
            <a:r>
              <a:rPr lang="en-IE" dirty="0" err="1" smtClean="0"/>
              <a:t>Hansa</a:t>
            </a:r>
            <a:r>
              <a:rPr lang="en-IE" dirty="0" smtClean="0"/>
              <a:t> Canyon have designed these sleek faucets with water ‘canyons’.</a:t>
            </a:r>
          </a:p>
          <a:p>
            <a:pPr eaLnBrk="1" hangingPunct="1"/>
            <a:r>
              <a:rPr lang="en-IE" dirty="0" smtClean="0"/>
              <a:t>These canyons are lined with LEDs that are temperature sensitive, and change colour accordingly.</a:t>
            </a:r>
          </a:p>
          <a:p>
            <a:pPr eaLnBrk="1" hangingPunct="1"/>
            <a:r>
              <a:rPr lang="en-IE" dirty="0" smtClean="0"/>
              <a:t>They are blue for cold, pink for warm and red for hot.</a:t>
            </a:r>
          </a:p>
          <a:p>
            <a:pPr eaLnBrk="1" hangingPunct="1"/>
            <a:r>
              <a:rPr lang="en-IE" dirty="0" smtClean="0"/>
              <a:t>It’s a very functional feature, and also a safety measure.</a:t>
            </a:r>
          </a:p>
          <a:p>
            <a:pPr eaLnBrk="1" hangingPunct="1"/>
            <a:r>
              <a:rPr lang="en-IE" dirty="0" smtClean="0"/>
              <a:t>The colours can help prevent you from scalding yourself white washing your hands or stepping into a really cold bath.</a:t>
            </a:r>
            <a:endParaRPr lang="en-US" dirty="0" smtClean="0"/>
          </a:p>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CA22B29-B0A7-473B-8395-27A310D99126}" type="slidenum">
              <a:rPr lang="en-US" smtClean="0"/>
              <a:pPr/>
              <a:t>55</a:t>
            </a:fld>
            <a:endParaRPr lang="en-US" smtClean="0"/>
          </a:p>
        </p:txBody>
      </p:sp>
      <p:sp>
        <p:nvSpPr>
          <p:cNvPr id="84995" name="Rectangle 2"/>
          <p:cNvSpPr>
            <a:spLocks noGrp="1" noRot="1" noChangeAspect="1" noChangeArrowheads="1" noTextEdit="1"/>
          </p:cNvSpPr>
          <p:nvPr>
            <p:ph type="sldImg"/>
          </p:nvPr>
        </p:nvSpPr>
        <p:spPr>
          <a:xfrm>
            <a:off x="382588" y="685800"/>
            <a:ext cx="6092825" cy="3429000"/>
          </a:xfrm>
          <a:ln/>
        </p:spPr>
      </p:sp>
      <p:sp>
        <p:nvSpPr>
          <p:cNvPr id="84996" name="Rectangle 3"/>
          <p:cNvSpPr>
            <a:spLocks noGrp="1" noChangeArrowheads="1"/>
          </p:cNvSpPr>
          <p:nvPr>
            <p:ph type="body" idx="1"/>
          </p:nvPr>
        </p:nvSpPr>
        <p:spPr>
          <a:noFill/>
          <a:ln/>
        </p:spPr>
        <p:txBody>
          <a:bodyPr/>
          <a:lstStyle/>
          <a:p>
            <a:pPr eaLnBrk="1" hangingPunct="1"/>
            <a:r>
              <a:rPr lang="en-IE" sz="1000" dirty="0" smtClean="0"/>
              <a:t>Principle 5: Tolerance for Error</a:t>
            </a:r>
          </a:p>
          <a:p>
            <a:pPr eaLnBrk="1" hangingPunct="1"/>
            <a:endParaRPr lang="en-IE" sz="1000" dirty="0" smtClean="0"/>
          </a:p>
          <a:p>
            <a:pPr eaLnBrk="1" hangingPunct="1"/>
            <a:r>
              <a:rPr lang="en-IE" sz="1000" dirty="0" smtClean="0"/>
              <a:t>Is it safe to handle?</a:t>
            </a:r>
          </a:p>
          <a:p>
            <a:pPr eaLnBrk="1" hangingPunct="1"/>
            <a:r>
              <a:rPr lang="en-IE" sz="1000" dirty="0" smtClean="0"/>
              <a:t>Allegro cookware has a round base, to suit standard round heated sources.</a:t>
            </a:r>
          </a:p>
          <a:p>
            <a:pPr eaLnBrk="1" hangingPunct="1"/>
            <a:r>
              <a:rPr lang="en-IE" sz="1000" dirty="0" smtClean="0"/>
              <a:t>However, the tops and lids have four corners, creating two natural poring spouts.</a:t>
            </a:r>
          </a:p>
          <a:p>
            <a:pPr eaLnBrk="1" hangingPunct="1"/>
            <a:r>
              <a:rPr lang="en-IE" sz="1000" dirty="0" smtClean="0"/>
              <a:t>Handles located at the other two corners of the pot, align and lock with the lid handles, providing safe and balanced handling and pouring.</a:t>
            </a:r>
          </a:p>
          <a:p>
            <a:pPr eaLnBrk="1" hangingPunct="1"/>
            <a:r>
              <a:rPr lang="en-IE" sz="1000" dirty="0" smtClean="0"/>
              <a:t>The flat lids contain steam vents, designed to prevent boiling over, and injuries caused by steam.</a:t>
            </a:r>
          </a:p>
          <a:p>
            <a:pPr eaLnBrk="1" hangingPunct="1"/>
            <a:r>
              <a:rPr lang="en-IE" sz="1000" dirty="0" smtClean="0"/>
              <a:t>They also allow for easier and safer draining and straining while cooking.</a:t>
            </a:r>
            <a:endParaRPr lang="en-US" dirty="0" smtClean="0"/>
          </a:p>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382588" y="685800"/>
            <a:ext cx="6092825" cy="3429000"/>
          </a:xfrm>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fld id="{8EA05F79-FCF4-4778-8C0E-E191C6F41612}" type="slidenum">
              <a:rPr lang="en-US" smtClean="0"/>
              <a:pPr/>
              <a:t>57</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E7CD160-CF17-4AAB-865F-ACE38B2FD770}" type="slidenum">
              <a:rPr lang="en-US" smtClean="0"/>
              <a:pPr/>
              <a:t>58</a:t>
            </a:fld>
            <a:endParaRPr lang="en-US" smtClean="0"/>
          </a:p>
        </p:txBody>
      </p:sp>
      <p:sp>
        <p:nvSpPr>
          <p:cNvPr id="87043" name="Rectangle 2"/>
          <p:cNvSpPr>
            <a:spLocks noGrp="1" noRot="1" noChangeAspect="1" noChangeArrowheads="1" noTextEdit="1"/>
          </p:cNvSpPr>
          <p:nvPr>
            <p:ph type="sldImg"/>
          </p:nvPr>
        </p:nvSpPr>
        <p:spPr>
          <a:xfrm>
            <a:off x="382588" y="685800"/>
            <a:ext cx="6092825" cy="3429000"/>
          </a:xfrm>
          <a:ln/>
        </p:spPr>
      </p:sp>
      <p:sp>
        <p:nvSpPr>
          <p:cNvPr id="87044" name="Rectangle 3"/>
          <p:cNvSpPr>
            <a:spLocks noGrp="1" noChangeArrowheads="1"/>
          </p:cNvSpPr>
          <p:nvPr>
            <p:ph type="body" idx="1"/>
          </p:nvPr>
        </p:nvSpPr>
        <p:spPr>
          <a:noFill/>
          <a:ln/>
        </p:spPr>
        <p:txBody>
          <a:bodyPr/>
          <a:lstStyle/>
          <a:p>
            <a:pPr eaLnBrk="1" hangingPunct="1"/>
            <a:r>
              <a:rPr lang="en-IE" smtClean="0"/>
              <a:t>Principle 6: Low Physical Effort</a:t>
            </a:r>
          </a:p>
          <a:p>
            <a:pPr eaLnBrk="1" hangingPunct="1"/>
            <a:endParaRPr lang="en-IE" smtClean="0"/>
          </a:p>
          <a:p>
            <a:pPr eaLnBrk="1" hangingPunct="1"/>
            <a:r>
              <a:rPr lang="en-IE" smtClean="0"/>
              <a:t>Does the design help minimise the effort needed?</a:t>
            </a:r>
          </a:p>
          <a:p>
            <a:pPr eaLnBrk="1" hangingPunct="1"/>
            <a:r>
              <a:rPr lang="en-IE" smtClean="0"/>
              <a:t>Leviton rocker switches on the left are much easier to use than toggle switches.</a:t>
            </a:r>
          </a:p>
          <a:p>
            <a:pPr eaLnBrk="1" hangingPunct="1"/>
            <a:r>
              <a:rPr lang="en-IE" smtClean="0"/>
              <a:t>Lever door handles are much easier to use than round door knobs.</a:t>
            </a:r>
          </a:p>
          <a:p>
            <a:pPr eaLnBrk="1" hangingPunct="1"/>
            <a:r>
              <a:rPr lang="en-IE" smtClean="0"/>
              <a:t>Windowease, seen in the image on the right, is a retrofit product that can be installed on any window.</a:t>
            </a:r>
          </a:p>
          <a:p>
            <a:pPr eaLnBrk="1" hangingPunct="1"/>
            <a:r>
              <a:rPr lang="en-IE" smtClean="0"/>
              <a:t>It has been designed so that the operating crank is low, and in reach of most users, sitting or standing, and requires minimal force to turn.</a:t>
            </a:r>
          </a:p>
          <a:p>
            <a:pPr eaLnBrk="1" hangingPunct="1"/>
            <a:r>
              <a:rPr lang="en-IE" smtClean="0"/>
              <a:t>Because of its intuitive design, children as young as 3 can use it, and it can be used with little or no instruction.</a:t>
            </a:r>
          </a:p>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382588" y="685800"/>
            <a:ext cx="6092825" cy="3429000"/>
          </a:xfrm>
          <a:ln/>
        </p:spPr>
      </p:sp>
      <p:sp>
        <p:nvSpPr>
          <p:cNvPr id="89091" name="Notes Placeholder 2"/>
          <p:cNvSpPr>
            <a:spLocks noGrp="1"/>
          </p:cNvSpPr>
          <p:nvPr>
            <p:ph type="body" idx="1"/>
          </p:nvPr>
        </p:nvSpPr>
        <p:spPr>
          <a:noFill/>
          <a:ln/>
        </p:spPr>
        <p:txBody>
          <a:bodyPr/>
          <a:lstStyle/>
          <a:p>
            <a:endParaRPr lang="en-US" smtClean="0"/>
          </a:p>
        </p:txBody>
      </p:sp>
      <p:sp>
        <p:nvSpPr>
          <p:cNvPr id="89092" name="Slide Number Placeholder 3"/>
          <p:cNvSpPr>
            <a:spLocks noGrp="1"/>
          </p:cNvSpPr>
          <p:nvPr>
            <p:ph type="sldNum" sz="quarter" idx="5"/>
          </p:nvPr>
        </p:nvSpPr>
        <p:spPr>
          <a:noFill/>
        </p:spPr>
        <p:txBody>
          <a:bodyPr/>
          <a:lstStyle/>
          <a:p>
            <a:fld id="{0C2DB465-807C-4934-9A1A-33444936AFE6}" type="slidenum">
              <a:rPr lang="en-US" smtClean="0"/>
              <a:pPr/>
              <a:t>60</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2DB9D34-F28F-43E5-98F7-908178346B2D}" type="slidenum">
              <a:rPr lang="en-US" smtClean="0"/>
              <a:pPr/>
              <a:t>61</a:t>
            </a:fld>
            <a:endParaRPr lang="en-US" smtClean="0"/>
          </a:p>
        </p:txBody>
      </p:sp>
      <p:sp>
        <p:nvSpPr>
          <p:cNvPr id="90115" name="Rectangle 2"/>
          <p:cNvSpPr>
            <a:spLocks noGrp="1" noRot="1" noChangeAspect="1" noChangeArrowheads="1" noTextEdit="1"/>
          </p:cNvSpPr>
          <p:nvPr>
            <p:ph type="sldImg"/>
          </p:nvPr>
        </p:nvSpPr>
        <p:spPr>
          <a:xfrm>
            <a:off x="382588" y="685800"/>
            <a:ext cx="6092825" cy="3429000"/>
          </a:xfrm>
          <a:ln/>
        </p:spPr>
      </p:sp>
      <p:sp>
        <p:nvSpPr>
          <p:cNvPr id="90116" name="Rectangle 3"/>
          <p:cNvSpPr>
            <a:spLocks noGrp="1" noChangeArrowheads="1"/>
          </p:cNvSpPr>
          <p:nvPr>
            <p:ph type="body" idx="1"/>
          </p:nvPr>
        </p:nvSpPr>
        <p:spPr>
          <a:noFill/>
          <a:ln/>
        </p:spPr>
        <p:txBody>
          <a:bodyPr/>
          <a:lstStyle/>
          <a:p>
            <a:pPr eaLnBrk="1" hangingPunct="1"/>
            <a:r>
              <a:rPr lang="en-IE" smtClean="0"/>
              <a:t>Principle 7: Size and Space for Approach and Use</a:t>
            </a:r>
          </a:p>
          <a:p>
            <a:pPr eaLnBrk="1" hangingPunct="1"/>
            <a:endParaRPr lang="en-IE" smtClean="0"/>
          </a:p>
          <a:p>
            <a:pPr eaLnBrk="1" hangingPunct="1"/>
            <a:r>
              <a:rPr lang="en-IE" smtClean="0"/>
              <a:t>Is there room to maneuver?</a:t>
            </a:r>
          </a:p>
          <a:p>
            <a:pPr eaLnBrk="1" hangingPunct="1"/>
            <a:r>
              <a:rPr lang="en-IE" smtClean="0"/>
              <a:t>This kitchen offers work spaces, appliances and traffic lanes that are appropriate for all ages and capabilities.</a:t>
            </a:r>
          </a:p>
          <a:p>
            <a:pPr eaLnBrk="1" hangingPunct="1"/>
            <a:r>
              <a:rPr lang="en-IE" smtClean="0"/>
              <a:t>This kitchen has clear floor spaces and knee spaces that offer ease of movement and maneuverability for people in wheelchairs or scooters, and room for several people to share in meal preparation.</a:t>
            </a:r>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382588" y="685800"/>
            <a:ext cx="6092825" cy="3429000"/>
          </a:xfrm>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65E52E2A-0195-481D-A9F6-9A4FF7F70997}" type="slidenum">
              <a:rPr lang="en-US" smtClean="0"/>
              <a:pPr/>
              <a:t>62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smtClean="0"/>
              <a:t>One of these staplers is more difficult to use than the other. The nearer one is harder to line up from above because the handle blocks your view of where the staples come out. As a result, when you use the stapler you sometimes miss the paper. </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smtClean="0"/>
              <a:t>I saw this group of stop lights during a long drive from Los Angeles to Houston. The city that the stop lights are in was in the middle of a wide-open desert (like many things between LA and Houston.) The contrast between the empty desert and the stimulus-rich intersection was a little overwhelming; I was a little stunned and confused as to where I should be looking. </a:t>
            </a:r>
          </a:p>
          <a:p>
            <a:r>
              <a:rPr lang="en-IE" dirty="0" smtClean="0"/>
              <a:t>It looks as if the people designing the stop lights were counting on the fact that a driver can only see the "business end" of one set of lights at time. Although this is true, having extra sets of stop light housings forces the driver to sort out a lot of visual noise. </a:t>
            </a:r>
            <a:endParaRPr lang="en-IE" smtClean="0"/>
          </a:p>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This picture shows a top-loading VCR (video cassette recorder). You don't see this style of VCR much anymore. I don't think it's a very good design because you can't put anything on top of the VCR. Like a TV. You also can't put it in a shelf very easily because there has to be room above it to load tapes. This design is not suited to where people want to put their VCRs. It needs to be able to be put into a small space or to have something placed on top of it. </a:t>
            </a:r>
          </a:p>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smtClean="0"/>
              <a:t>Every time we go to the gas station we have to remember which side of the car the gas cap is on so we know which side of the gas pump to pull up to. This seems to be more difficult than necessary to remember. This picture shows why. The gas cap is on the right side of one of our cars and on the left side of the other. No wonder it is hard to remember! </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smtClean="0"/>
              <a:t>There is a gate at this library consisting of a metal bar. It is to keep you from leaving with books you haven't checked out. I get real nervous when I walk through the gate; I think it's the height of the metal bar. If you tried to walk out with an unchecked book, the gate would lock closed. Can you imagine walking into the locked gate with the bar at this height? </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userDrawn="1"/>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7/29/2015</a:t>
            </a:fld>
            <a:endParaRPr lang="en-US"/>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Universal Design</a:t>
            </a:r>
            <a:endParaRPr lang="en-US" dirty="0"/>
          </a:p>
        </p:txBody>
      </p:sp>
      <p:sp>
        <p:nvSpPr>
          <p:cNvPr id="3" name="Subtitle 2"/>
          <p:cNvSpPr>
            <a:spLocks noGrp="1"/>
          </p:cNvSpPr>
          <p:nvPr>
            <p:ph type="subTitle" idx="1"/>
          </p:nvPr>
        </p:nvSpPr>
        <p:spPr/>
        <p:txBody>
          <a:bodyPr/>
          <a:lstStyle/>
          <a:p>
            <a:r>
              <a:rPr lang="en-IE" dirty="0" smtClean="0"/>
              <a:t>Damian Gordon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Bad Designs</a:t>
            </a:r>
            <a:endParaRPr lang="en-US" dirty="0"/>
          </a:p>
        </p:txBody>
      </p:sp>
      <p:sp>
        <p:nvSpPr>
          <p:cNvPr id="4" name="Rectangle 3"/>
          <p:cNvSpPr/>
          <p:nvPr/>
        </p:nvSpPr>
        <p:spPr>
          <a:xfrm>
            <a:off x="812694" y="5638801"/>
            <a:ext cx="10565025" cy="646331"/>
          </a:xfrm>
          <a:prstGeom prst="rect">
            <a:avLst/>
          </a:prstGeom>
        </p:spPr>
        <p:txBody>
          <a:bodyPr wrap="square">
            <a:spAutoFit/>
          </a:bodyPr>
          <a:lstStyle/>
          <a:p>
            <a:r>
              <a:rPr lang="en-IE" dirty="0" smtClean="0"/>
              <a:t>"Photograph courtesy of </a:t>
            </a:r>
            <a:r>
              <a:rPr lang="en-IE" dirty="0" err="1" smtClean="0"/>
              <a:t>Baddesigns.Com</a:t>
            </a:r>
            <a:r>
              <a:rPr lang="en-IE" dirty="0" smtClean="0"/>
              <a:t>"</a:t>
            </a:r>
            <a:br>
              <a:rPr lang="en-IE" dirty="0" smtClean="0"/>
            </a:br>
            <a:r>
              <a:rPr lang="en-IE" dirty="0" smtClean="0"/>
              <a:t>Darnell, M. J. (2006). </a:t>
            </a:r>
            <a:r>
              <a:rPr lang="en-IE" i="1" dirty="0" smtClean="0"/>
              <a:t>Bad Human Factors Designs.</a:t>
            </a:r>
            <a:r>
              <a:rPr lang="en-IE" dirty="0" smtClean="0"/>
              <a:t> </a:t>
            </a:r>
            <a:r>
              <a:rPr lang="en-IE" dirty="0" err="1" smtClean="0"/>
              <a:t>Baddesigns.Com</a:t>
            </a:r>
            <a:r>
              <a:rPr lang="en-IE" dirty="0" smtClean="0"/>
              <a:t> </a:t>
            </a:r>
            <a:endParaRPr lang="en-IE" dirty="0"/>
          </a:p>
        </p:txBody>
      </p:sp>
      <p:pic>
        <p:nvPicPr>
          <p:cNvPr id="7" name="Picture 6" descr="gascap.gif"/>
          <p:cNvPicPr>
            <a:picLocks noChangeAspect="1"/>
          </p:cNvPicPr>
          <p:nvPr/>
        </p:nvPicPr>
        <p:blipFill>
          <a:blip r:embed="rId3" cstate="print"/>
          <a:stretch>
            <a:fillRect/>
          </a:stretch>
        </p:blipFill>
        <p:spPr>
          <a:xfrm>
            <a:off x="2336497" y="1752600"/>
            <a:ext cx="7974827" cy="336042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Bad Designs</a:t>
            </a:r>
            <a:endParaRPr lang="en-US" dirty="0"/>
          </a:p>
        </p:txBody>
      </p:sp>
      <p:sp>
        <p:nvSpPr>
          <p:cNvPr id="4" name="Rectangle 3"/>
          <p:cNvSpPr/>
          <p:nvPr/>
        </p:nvSpPr>
        <p:spPr>
          <a:xfrm>
            <a:off x="812694" y="5638801"/>
            <a:ext cx="10565025" cy="646331"/>
          </a:xfrm>
          <a:prstGeom prst="rect">
            <a:avLst/>
          </a:prstGeom>
        </p:spPr>
        <p:txBody>
          <a:bodyPr wrap="square">
            <a:spAutoFit/>
          </a:bodyPr>
          <a:lstStyle/>
          <a:p>
            <a:r>
              <a:rPr lang="en-IE" dirty="0" smtClean="0"/>
              <a:t>"Photograph courtesy of </a:t>
            </a:r>
            <a:r>
              <a:rPr lang="en-IE" dirty="0" err="1" smtClean="0"/>
              <a:t>Baddesigns.Com</a:t>
            </a:r>
            <a:r>
              <a:rPr lang="en-IE" dirty="0" smtClean="0"/>
              <a:t>"</a:t>
            </a:r>
            <a:br>
              <a:rPr lang="en-IE" dirty="0" smtClean="0"/>
            </a:br>
            <a:r>
              <a:rPr lang="en-IE" dirty="0" smtClean="0"/>
              <a:t>Darnell, M. J. (2006). </a:t>
            </a:r>
            <a:r>
              <a:rPr lang="en-IE" i="1" dirty="0" smtClean="0"/>
              <a:t>Bad Human Factors Designs.</a:t>
            </a:r>
            <a:r>
              <a:rPr lang="en-IE" dirty="0" smtClean="0"/>
              <a:t> </a:t>
            </a:r>
            <a:r>
              <a:rPr lang="en-IE" dirty="0" err="1" smtClean="0"/>
              <a:t>Baddesigns.Com</a:t>
            </a:r>
            <a:r>
              <a:rPr lang="en-IE" dirty="0" smtClean="0"/>
              <a:t> </a:t>
            </a:r>
            <a:endParaRPr lang="en-IE" dirty="0"/>
          </a:p>
        </p:txBody>
      </p:sp>
      <p:pic>
        <p:nvPicPr>
          <p:cNvPr id="6" name="Picture 5" descr="wachout.gif"/>
          <p:cNvPicPr>
            <a:picLocks noChangeAspect="1"/>
          </p:cNvPicPr>
          <p:nvPr/>
        </p:nvPicPr>
        <p:blipFill>
          <a:blip r:embed="rId3" cstate="print"/>
          <a:stretch>
            <a:fillRect/>
          </a:stretch>
        </p:blipFill>
        <p:spPr>
          <a:xfrm>
            <a:off x="4469818" y="1349644"/>
            <a:ext cx="3133952" cy="398435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Cost of Bad Designs</a:t>
            </a:r>
            <a:endParaRPr lang="en-US" dirty="0"/>
          </a:p>
        </p:txBody>
      </p:sp>
      <p:sp>
        <p:nvSpPr>
          <p:cNvPr id="4" name="Rectangle 3"/>
          <p:cNvSpPr/>
          <p:nvPr/>
        </p:nvSpPr>
        <p:spPr>
          <a:xfrm>
            <a:off x="812694" y="4876800"/>
            <a:ext cx="10565025" cy="1200329"/>
          </a:xfrm>
          <a:prstGeom prst="rect">
            <a:avLst/>
          </a:prstGeom>
        </p:spPr>
        <p:txBody>
          <a:bodyPr wrap="square">
            <a:spAutoFit/>
          </a:bodyPr>
          <a:lstStyle/>
          <a:p>
            <a:r>
              <a:rPr lang="en-IE" sz="2400" dirty="0" smtClean="0"/>
              <a:t>In 2009 Toyota had to recall about </a:t>
            </a:r>
            <a:r>
              <a:rPr lang="en-IE" sz="2400" b="1" dirty="0" smtClean="0"/>
              <a:t>3.8 million cars and trucks </a:t>
            </a:r>
            <a:r>
              <a:rPr lang="en-IE" sz="2400" dirty="0" smtClean="0"/>
              <a:t>to reshape and/or replace the accelerator pedals. The design of the accelerator pedal in combination with loose </a:t>
            </a:r>
            <a:r>
              <a:rPr lang="en-IE" sz="2400" dirty="0" err="1" smtClean="0"/>
              <a:t>floormats</a:t>
            </a:r>
            <a:r>
              <a:rPr lang="en-IE" sz="2400" dirty="0" smtClean="0"/>
              <a:t> may have resulted in the accelerator pedal getting stuck. </a:t>
            </a:r>
            <a:endParaRPr lang="en-IE" sz="2400" dirty="0"/>
          </a:p>
        </p:txBody>
      </p:sp>
      <p:pic>
        <p:nvPicPr>
          <p:cNvPr id="5" name="Picture 4" descr="image002_opt.jpg"/>
          <p:cNvPicPr>
            <a:picLocks noChangeAspect="1"/>
          </p:cNvPicPr>
          <p:nvPr/>
        </p:nvPicPr>
        <p:blipFill>
          <a:blip r:embed="rId3" cstate="print"/>
          <a:stretch>
            <a:fillRect/>
          </a:stretch>
        </p:blipFill>
        <p:spPr>
          <a:xfrm>
            <a:off x="3657124" y="1447800"/>
            <a:ext cx="5485686" cy="30861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Cost of Bad Designs</a:t>
            </a:r>
            <a:endParaRPr lang="en-US" dirty="0"/>
          </a:p>
        </p:txBody>
      </p:sp>
      <p:sp>
        <p:nvSpPr>
          <p:cNvPr id="4" name="Rectangle 3"/>
          <p:cNvSpPr/>
          <p:nvPr/>
        </p:nvSpPr>
        <p:spPr>
          <a:xfrm>
            <a:off x="812694" y="5029201"/>
            <a:ext cx="10565025" cy="954107"/>
          </a:xfrm>
          <a:prstGeom prst="rect">
            <a:avLst/>
          </a:prstGeom>
        </p:spPr>
        <p:txBody>
          <a:bodyPr wrap="square">
            <a:spAutoFit/>
          </a:bodyPr>
          <a:lstStyle/>
          <a:p>
            <a:r>
              <a:rPr lang="en-IE" sz="2800" dirty="0" smtClean="0"/>
              <a:t>In 2011 they had to recall a further </a:t>
            </a:r>
            <a:r>
              <a:rPr lang="en-IE" sz="2800" b="1" dirty="0" smtClean="0"/>
              <a:t>2.2 million cars and trucks </a:t>
            </a:r>
            <a:r>
              <a:rPr lang="en-IE" sz="2800" dirty="0" smtClean="0"/>
              <a:t>because of the same issue. </a:t>
            </a:r>
            <a:endParaRPr lang="en-IE" sz="2800" dirty="0"/>
          </a:p>
        </p:txBody>
      </p:sp>
      <p:pic>
        <p:nvPicPr>
          <p:cNvPr id="6" name="Picture 5" descr="image002_opt.jpg"/>
          <p:cNvPicPr>
            <a:picLocks noChangeAspect="1"/>
          </p:cNvPicPr>
          <p:nvPr/>
        </p:nvPicPr>
        <p:blipFill>
          <a:blip r:embed="rId3" cstate="print"/>
          <a:stretch>
            <a:fillRect/>
          </a:stretch>
        </p:blipFill>
        <p:spPr>
          <a:xfrm>
            <a:off x="3657124" y="1447800"/>
            <a:ext cx="5485686" cy="30861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Exercise</a:t>
            </a:r>
            <a:endParaRPr lang="en-US" dirty="0"/>
          </a:p>
        </p:txBody>
      </p:sp>
      <p:sp>
        <p:nvSpPr>
          <p:cNvPr id="3" name="Content Placeholder 2"/>
          <p:cNvSpPr>
            <a:spLocks noGrp="1"/>
          </p:cNvSpPr>
          <p:nvPr>
            <p:ph idx="1"/>
          </p:nvPr>
        </p:nvSpPr>
        <p:spPr/>
        <p:txBody>
          <a:bodyPr/>
          <a:lstStyle/>
          <a:p>
            <a:r>
              <a:rPr lang="en-IE" dirty="0" smtClean="0"/>
              <a:t>Get a single sheet of paper </a:t>
            </a:r>
          </a:p>
          <a:p>
            <a:pPr lvl="1"/>
            <a:r>
              <a:rPr lang="en-IE" dirty="0" smtClean="0"/>
              <a:t>Tear one out of your notebook/notepad</a:t>
            </a:r>
          </a:p>
          <a:p>
            <a:r>
              <a:rPr lang="en-IE" dirty="0" smtClean="0"/>
              <a:t>Design a paper aeroplane using this piece of paper.</a:t>
            </a:r>
          </a:p>
          <a:p>
            <a:pPr lvl="1"/>
            <a:r>
              <a:rPr lang="en-IE" dirty="0" smtClean="0"/>
              <a:t>I’d like you to do this in silence without asking any questions.</a:t>
            </a:r>
          </a:p>
        </p:txBody>
      </p:sp>
      <p:pic>
        <p:nvPicPr>
          <p:cNvPr id="4" name="Picture 3" descr="paper-airplane.jpg"/>
          <p:cNvPicPr>
            <a:picLocks noChangeAspect="1"/>
          </p:cNvPicPr>
          <p:nvPr/>
        </p:nvPicPr>
        <p:blipFill>
          <a:blip r:embed="rId3" cstate="print"/>
          <a:stretch>
            <a:fillRect/>
          </a:stretch>
        </p:blipFill>
        <p:spPr>
          <a:xfrm rot="2189100">
            <a:off x="9058235" y="4489943"/>
            <a:ext cx="1899673" cy="1272540"/>
          </a:xfrm>
          <a:prstGeom prst="rect">
            <a:avLst/>
          </a:prstGeom>
        </p:spPr>
      </p:pic>
      <p:cxnSp>
        <p:nvCxnSpPr>
          <p:cNvPr id="6" name="Straight Connector 5"/>
          <p:cNvCxnSpPr/>
          <p:nvPr/>
        </p:nvCxnSpPr>
        <p:spPr>
          <a:xfrm flipH="1">
            <a:off x="537666" y="5443653"/>
            <a:ext cx="8533289" cy="685800"/>
          </a:xfrm>
          <a:prstGeom prst="line">
            <a:avLst/>
          </a:prstGeom>
          <a:ln w="5715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Exercise: Reflections</a:t>
            </a:r>
            <a:endParaRPr lang="en-US" dirty="0"/>
          </a:p>
        </p:txBody>
      </p:sp>
      <p:sp>
        <p:nvSpPr>
          <p:cNvPr id="3" name="Content Placeholder 2"/>
          <p:cNvSpPr>
            <a:spLocks noGrp="1"/>
          </p:cNvSpPr>
          <p:nvPr>
            <p:ph idx="1"/>
          </p:nvPr>
        </p:nvSpPr>
        <p:spPr/>
        <p:txBody>
          <a:bodyPr>
            <a:normAutofit/>
          </a:bodyPr>
          <a:lstStyle/>
          <a:p>
            <a:r>
              <a:rPr lang="en-IE" dirty="0" smtClean="0"/>
              <a:t>Did you </a:t>
            </a:r>
            <a:r>
              <a:rPr lang="en-IE" u="sng" dirty="0" smtClean="0"/>
              <a:t>design</a:t>
            </a:r>
            <a:r>
              <a:rPr lang="en-IE" dirty="0" smtClean="0"/>
              <a:t> the paper aeroplane or did you </a:t>
            </a:r>
            <a:r>
              <a:rPr lang="en-IE" u="sng" dirty="0" smtClean="0"/>
              <a:t>build</a:t>
            </a:r>
            <a:r>
              <a:rPr lang="en-IE" dirty="0" smtClean="0"/>
              <a:t> it?</a:t>
            </a:r>
          </a:p>
          <a:p>
            <a:r>
              <a:rPr lang="en-IE" dirty="0" smtClean="0"/>
              <a:t>If you did this exercise right, there should be a blueprint or plan for a paper aeroplane drawn on the piece of paper.</a:t>
            </a:r>
          </a:p>
          <a:p>
            <a:r>
              <a:rPr lang="en-IE" dirty="0" smtClean="0"/>
              <a:t>Too often people forget the vital step of designing before building, and as a consequence overlook vital steps that may missed.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Topic 1.2</a:t>
            </a:r>
            <a:br>
              <a:rPr lang="en-IE" dirty="0" smtClean="0"/>
            </a:br>
            <a:r>
              <a:rPr lang="en-IE" dirty="0" smtClean="0"/>
              <a:t>Understanding Diversity</a:t>
            </a:r>
          </a:p>
        </p:txBody>
      </p:sp>
      <p:sp>
        <p:nvSpPr>
          <p:cNvPr id="5" name="Horizontal Scroll 4"/>
          <p:cNvSpPr/>
          <p:nvPr/>
        </p:nvSpPr>
        <p:spPr>
          <a:xfrm>
            <a:off x="812694" y="990600"/>
            <a:ext cx="10057091" cy="4038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mtClean="0"/>
              <a:t>Diversity</a:t>
            </a:r>
            <a:endParaRPr lang="en-US" dirty="0"/>
          </a:p>
        </p:txBody>
      </p:sp>
      <p:sp>
        <p:nvSpPr>
          <p:cNvPr id="3" name="Content Placeholder 2"/>
          <p:cNvSpPr>
            <a:spLocks noGrp="1"/>
          </p:cNvSpPr>
          <p:nvPr>
            <p:ph idx="1"/>
          </p:nvPr>
        </p:nvSpPr>
        <p:spPr/>
        <p:txBody>
          <a:bodyPr/>
          <a:lstStyle/>
          <a:p>
            <a:r>
              <a:rPr lang="en-IE" dirty="0" smtClean="0"/>
              <a:t>Dimensions of diversity: How do we differ from each other? Age, size, ability, gender, culture, language, literacy, education, technology.</a:t>
            </a:r>
          </a:p>
          <a:p>
            <a:r>
              <a:rPr lang="en-IE" dirty="0" smtClean="0"/>
              <a:t>Challenges for people: How do the ways we differ from each other impact on how we share use of environments, products, services?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Diversity: The World</a:t>
            </a:r>
            <a:endParaRPr lang="en-US" dirty="0"/>
          </a:p>
        </p:txBody>
      </p:sp>
      <p:pic>
        <p:nvPicPr>
          <p:cNvPr id="5" name="Picture 4" descr="world.jpg"/>
          <p:cNvPicPr>
            <a:picLocks noChangeAspect="1"/>
          </p:cNvPicPr>
          <p:nvPr/>
        </p:nvPicPr>
        <p:blipFill>
          <a:blip r:embed="rId3" cstate="print"/>
          <a:stretch>
            <a:fillRect/>
          </a:stretch>
        </p:blipFill>
        <p:spPr>
          <a:xfrm>
            <a:off x="1112375" y="1371600"/>
            <a:ext cx="9965663" cy="505206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Diversity: The World</a:t>
            </a:r>
            <a:endParaRPr lang="en-US" dirty="0"/>
          </a:p>
        </p:txBody>
      </p:sp>
      <p:pic>
        <p:nvPicPr>
          <p:cNvPr id="4" name="Picture 3" descr="peters_projection_world_map_blank.gif"/>
          <p:cNvPicPr>
            <a:picLocks noChangeAspect="1"/>
          </p:cNvPicPr>
          <p:nvPr/>
        </p:nvPicPr>
        <p:blipFill>
          <a:blip r:embed="rId3" cstate="print"/>
          <a:stretch>
            <a:fillRect/>
          </a:stretch>
        </p:blipFill>
        <p:spPr>
          <a:xfrm>
            <a:off x="1625388" y="1371600"/>
            <a:ext cx="9549157" cy="507126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Overview</a:t>
            </a:r>
            <a:endParaRPr lang="en-US" dirty="0"/>
          </a:p>
        </p:txBody>
      </p:sp>
      <p:sp>
        <p:nvSpPr>
          <p:cNvPr id="3" name="Content Placeholder 2"/>
          <p:cNvSpPr>
            <a:spLocks noGrp="1"/>
          </p:cNvSpPr>
          <p:nvPr>
            <p:ph idx="1"/>
          </p:nvPr>
        </p:nvSpPr>
        <p:spPr/>
        <p:txBody>
          <a:bodyPr/>
          <a:lstStyle/>
          <a:p>
            <a:r>
              <a:rPr lang="en-US" dirty="0" smtClean="0"/>
              <a:t>Topic 1.1. Understanding Design</a:t>
            </a:r>
            <a:endParaRPr lang="en-IE" dirty="0" smtClean="0"/>
          </a:p>
          <a:p>
            <a:r>
              <a:rPr lang="en-US" dirty="0" smtClean="0"/>
              <a:t>Topic 1.2. Understanding Diversity</a:t>
            </a:r>
            <a:endParaRPr lang="en-IE" dirty="0" smtClean="0"/>
          </a:p>
          <a:p>
            <a:r>
              <a:rPr lang="en-US" dirty="0" smtClean="0"/>
              <a:t>Topic 1.3. The Ageing Population</a:t>
            </a:r>
            <a:endParaRPr lang="en-IE" dirty="0" smtClean="0"/>
          </a:p>
          <a:p>
            <a:r>
              <a:rPr lang="en-US" dirty="0" smtClean="0"/>
              <a:t>Topic 1.4. Good Business</a:t>
            </a:r>
            <a:endParaRPr lang="en-IE" dirty="0" smtClean="0"/>
          </a:p>
          <a:p>
            <a:r>
              <a:rPr lang="en-US" dirty="0" smtClean="0"/>
              <a:t>Topic 1.5. Universal Design</a:t>
            </a:r>
            <a:endParaRPr lang="en-IE"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Diversity: The World</a:t>
            </a:r>
            <a:endParaRPr lang="en-US" dirty="0"/>
          </a:p>
        </p:txBody>
      </p:sp>
      <p:pic>
        <p:nvPicPr>
          <p:cNvPr id="4" name="Picture 3" descr="peters_projection_world_map_blank.gif"/>
          <p:cNvPicPr>
            <a:picLocks noChangeAspect="1"/>
          </p:cNvPicPr>
          <p:nvPr/>
        </p:nvPicPr>
        <p:blipFill>
          <a:blip r:embed="rId3" cstate="print"/>
          <a:stretch>
            <a:fillRect/>
          </a:stretch>
        </p:blipFill>
        <p:spPr>
          <a:xfrm>
            <a:off x="6298380" y="1981201"/>
            <a:ext cx="5282512" cy="2805379"/>
          </a:xfrm>
          <a:prstGeom prst="rect">
            <a:avLst/>
          </a:prstGeom>
        </p:spPr>
      </p:pic>
      <p:pic>
        <p:nvPicPr>
          <p:cNvPr id="5" name="Picture 4" descr="world.jpg"/>
          <p:cNvPicPr>
            <a:picLocks noChangeAspect="1"/>
          </p:cNvPicPr>
          <p:nvPr/>
        </p:nvPicPr>
        <p:blipFill>
          <a:blip r:embed="rId4" cstate="print"/>
          <a:stretch>
            <a:fillRect/>
          </a:stretch>
        </p:blipFill>
        <p:spPr>
          <a:xfrm>
            <a:off x="406347" y="1940876"/>
            <a:ext cx="5490765" cy="2783525"/>
          </a:xfrm>
          <a:prstGeom prst="rect">
            <a:avLst/>
          </a:prstGeom>
        </p:spPr>
      </p:pic>
      <p:sp>
        <p:nvSpPr>
          <p:cNvPr id="6" name="Rectangle 5"/>
          <p:cNvSpPr/>
          <p:nvPr/>
        </p:nvSpPr>
        <p:spPr>
          <a:xfrm>
            <a:off x="507934" y="5248870"/>
            <a:ext cx="11479306" cy="923330"/>
          </a:xfrm>
          <a:prstGeom prst="rect">
            <a:avLst/>
          </a:prstGeom>
        </p:spPr>
        <p:txBody>
          <a:bodyPr wrap="square">
            <a:spAutoFit/>
          </a:bodyPr>
          <a:lstStyle/>
          <a:p>
            <a:r>
              <a:rPr lang="en-IE" dirty="0" smtClean="0"/>
              <a:t>The Mercator projection increasingly inflates the sizes of regions according to their distance from the equator. This inflation results, for example, in a representation of Greenland that is larger than Africa, whereas in reality Africa is 14 times as large.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Diversity: The World</a:t>
            </a:r>
            <a:endParaRPr lang="en-US" dirty="0"/>
          </a:p>
        </p:txBody>
      </p:sp>
      <p:pic>
        <p:nvPicPr>
          <p:cNvPr id="5" name="Picture 4" descr="World-Population-1800-2100.png"/>
          <p:cNvPicPr>
            <a:picLocks noChangeAspect="1"/>
          </p:cNvPicPr>
          <p:nvPr/>
        </p:nvPicPr>
        <p:blipFill>
          <a:blip r:embed="rId3" cstate="print"/>
          <a:stretch>
            <a:fillRect/>
          </a:stretch>
        </p:blipFill>
        <p:spPr>
          <a:xfrm>
            <a:off x="2539670" y="1219200"/>
            <a:ext cx="7324056" cy="560631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Topic </a:t>
            </a:r>
            <a:r>
              <a:rPr lang="en-IE" dirty="0" smtClean="0"/>
              <a:t>1.3</a:t>
            </a:r>
            <a:r>
              <a:rPr lang="en-IE" dirty="0" smtClean="0"/>
              <a:t/>
            </a:r>
            <a:br>
              <a:rPr lang="en-IE" dirty="0" smtClean="0"/>
            </a:br>
            <a:r>
              <a:rPr lang="en-IE" dirty="0" smtClean="0"/>
              <a:t>Good Business</a:t>
            </a:r>
          </a:p>
        </p:txBody>
      </p:sp>
      <p:sp>
        <p:nvSpPr>
          <p:cNvPr id="5" name="Horizontal Scroll 4"/>
          <p:cNvSpPr/>
          <p:nvPr/>
        </p:nvSpPr>
        <p:spPr>
          <a:xfrm>
            <a:off x="812694" y="990600"/>
            <a:ext cx="10057091" cy="4038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IE" dirty="0" smtClean="0"/>
              <a:t>Better Innovation</a:t>
            </a:r>
            <a:endParaRPr lang="en-IE" dirty="0"/>
          </a:p>
        </p:txBody>
      </p:sp>
      <p:sp>
        <p:nvSpPr>
          <p:cNvPr id="11" name="Content Placeholder 10"/>
          <p:cNvSpPr>
            <a:spLocks noGrp="1"/>
          </p:cNvSpPr>
          <p:nvPr>
            <p:ph idx="1"/>
          </p:nvPr>
        </p:nvSpPr>
        <p:spPr/>
        <p:txBody>
          <a:bodyPr>
            <a:normAutofit fontScale="92500" lnSpcReduction="20000"/>
          </a:bodyPr>
          <a:lstStyle/>
          <a:p>
            <a:r>
              <a:rPr lang="en-IE" sz="4200" dirty="0" smtClean="0"/>
              <a:t>Ben </a:t>
            </a:r>
            <a:r>
              <a:rPr lang="en-IE" sz="4200" dirty="0" err="1" smtClean="0"/>
              <a:t>Shneiderman</a:t>
            </a:r>
            <a:r>
              <a:rPr lang="en-IE" sz="4200" dirty="0" smtClean="0"/>
              <a:t> says that “</a:t>
            </a:r>
            <a:r>
              <a:rPr lang="en-IE" sz="4200" i="1" dirty="0" smtClean="0"/>
              <a:t>accommodating a broader spectrum of usage situations forces designers to consider a wider range of designs and often leads to innovations that benefit all users</a:t>
            </a:r>
            <a:r>
              <a:rPr lang="en-IE" sz="4200" dirty="0" smtClean="0"/>
              <a:t>”</a:t>
            </a:r>
          </a:p>
          <a:p>
            <a:endParaRPr lang="en-IE" dirty="0" smtClean="0"/>
          </a:p>
          <a:p>
            <a:pPr lvl="1"/>
            <a:r>
              <a:rPr lang="en-IE" dirty="0" err="1" smtClean="0"/>
              <a:t>Shneiderman</a:t>
            </a:r>
            <a:r>
              <a:rPr lang="en-IE" dirty="0" smtClean="0"/>
              <a:t>, B., Universal Usability: A research agenda for human-computer interaction research to empower every citizen. In </a:t>
            </a:r>
            <a:r>
              <a:rPr lang="en-IE" dirty="0" err="1" smtClean="0"/>
              <a:t>Earnshaw</a:t>
            </a:r>
            <a:r>
              <a:rPr lang="en-IE" dirty="0" smtClean="0"/>
              <a:t>, R., </a:t>
            </a:r>
            <a:r>
              <a:rPr lang="en-IE" dirty="0" err="1" smtClean="0"/>
              <a:t>Guedj</a:t>
            </a:r>
            <a:r>
              <a:rPr lang="en-IE" dirty="0" smtClean="0"/>
              <a:t>, R., Van Dam, A., and Vince, J. (Editors), Human-Centred Computing, Online Communities, and Virtual Environments, Springer-</a:t>
            </a:r>
            <a:r>
              <a:rPr lang="en-IE" dirty="0" err="1" smtClean="0"/>
              <a:t>Verlag</a:t>
            </a:r>
            <a:r>
              <a:rPr lang="en-IE" dirty="0" smtClean="0"/>
              <a:t> London (2001), 179-189. </a:t>
            </a:r>
            <a:endParaRPr lang="en-I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IE" dirty="0" smtClean="0"/>
              <a:t>Better Innovation</a:t>
            </a:r>
            <a:endParaRPr lang="en-IE" dirty="0"/>
          </a:p>
        </p:txBody>
      </p:sp>
      <p:sp>
        <p:nvSpPr>
          <p:cNvPr id="11" name="Content Placeholder 10"/>
          <p:cNvSpPr>
            <a:spLocks noGrp="1"/>
          </p:cNvSpPr>
          <p:nvPr>
            <p:ph idx="1"/>
          </p:nvPr>
        </p:nvSpPr>
        <p:spPr/>
        <p:txBody>
          <a:bodyPr>
            <a:normAutofit fontScale="85000" lnSpcReduction="20000"/>
          </a:bodyPr>
          <a:lstStyle/>
          <a:p>
            <a:r>
              <a:rPr lang="en-IE" sz="4200" dirty="0" smtClean="0"/>
              <a:t>Gregg </a:t>
            </a:r>
            <a:r>
              <a:rPr lang="en-IE" sz="4200" dirty="0" err="1" smtClean="0"/>
              <a:t>Vanderheiden</a:t>
            </a:r>
            <a:r>
              <a:rPr lang="en-IE" sz="4200" dirty="0" smtClean="0"/>
              <a:t> is quoted in Gandy et al. (2003) as saying that Universal Design encourages more innovative and creative design and challenge the designer to create products that are a combination of "</a:t>
            </a:r>
            <a:r>
              <a:rPr lang="en-IE" sz="4200" i="1" dirty="0" smtClean="0"/>
              <a:t>the best of today’s collective knowledge, technologies and materials</a:t>
            </a:r>
            <a:r>
              <a:rPr lang="en-IE" sz="4200" dirty="0" smtClean="0"/>
              <a:t>”, this challenge can lead to radically new directions in design.</a:t>
            </a:r>
          </a:p>
          <a:p>
            <a:endParaRPr lang="en-IE" dirty="0" smtClean="0"/>
          </a:p>
          <a:p>
            <a:pPr lvl="1"/>
            <a:r>
              <a:rPr lang="en-IE" dirty="0" smtClean="0"/>
              <a:t>Gandy, M., Ross, D. &amp; </a:t>
            </a:r>
            <a:r>
              <a:rPr lang="en-IE" dirty="0" err="1" smtClean="0"/>
              <a:t>Starner</a:t>
            </a:r>
            <a:r>
              <a:rPr lang="en-IE" dirty="0" smtClean="0"/>
              <a:t>, T.E., 2003. Universal design: Lessons for wearable computing. Pervasive Computing, IEEE, 2(3), pp.19–23.</a:t>
            </a:r>
            <a:endParaRPr lang="en-I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IE" dirty="0" smtClean="0"/>
              <a:t>Topic 2.0.</a:t>
            </a:r>
            <a:br>
              <a:rPr lang="en-IE" dirty="0" smtClean="0"/>
            </a:br>
            <a:r>
              <a:rPr lang="en-IE" dirty="0" smtClean="0"/>
              <a:t>Introduction to</a:t>
            </a:r>
            <a:br>
              <a:rPr lang="en-IE" dirty="0" smtClean="0"/>
            </a:br>
            <a:r>
              <a:rPr lang="en-IE" dirty="0" smtClean="0"/>
              <a:t>Universal Design</a:t>
            </a:r>
            <a:endParaRPr lang="en-US" dirty="0"/>
          </a:p>
        </p:txBody>
      </p:sp>
      <p:sp>
        <p:nvSpPr>
          <p:cNvPr id="5" name="Horizontal Scroll 4"/>
          <p:cNvSpPr/>
          <p:nvPr/>
        </p:nvSpPr>
        <p:spPr>
          <a:xfrm>
            <a:off x="812694" y="990600"/>
            <a:ext cx="10057091" cy="4038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extLst>
      <p:ext uri="{BB962C8B-B14F-4D97-AF65-F5344CB8AC3E}">
        <p14:creationId xmlns:p14="http://schemas.microsoft.com/office/powerpoint/2010/main" val="522216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IE" dirty="0" smtClean="0"/>
              <a:t>Universal Design</a:t>
            </a:r>
            <a:endParaRPr lang="en-US" dirty="0"/>
          </a:p>
        </p:txBody>
      </p:sp>
      <p:sp>
        <p:nvSpPr>
          <p:cNvPr id="9219" name="Content Placeholder 2"/>
          <p:cNvSpPr>
            <a:spLocks noGrp="1"/>
          </p:cNvSpPr>
          <p:nvPr>
            <p:ph idx="1"/>
          </p:nvPr>
        </p:nvSpPr>
        <p:spPr/>
        <p:txBody>
          <a:bodyPr/>
          <a:lstStyle/>
          <a:p>
            <a:pPr eaLnBrk="1" hangingPunct="1">
              <a:buFont typeface="Arial" charset="0"/>
              <a:buChar char="•"/>
            </a:pPr>
            <a:r>
              <a:rPr lang="en-US" dirty="0" smtClean="0"/>
              <a:t>Universal Design is the design and composition of an environment so that it can be accessed, understood and used to the greatest extent possible by all people regardless of their age, size or disability</a:t>
            </a:r>
          </a:p>
          <a:p>
            <a:pPr lvl="1">
              <a:buFont typeface="Arial" charset="0"/>
              <a:buChar char="•"/>
            </a:pPr>
            <a:r>
              <a:rPr lang="en-US" sz="2800" dirty="0" smtClean="0"/>
              <a:t>Irish Disability Act, 2005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IE" dirty="0" smtClean="0"/>
              <a:t>Universal Design</a:t>
            </a:r>
            <a:endParaRPr lang="en-US" dirty="0"/>
          </a:p>
        </p:txBody>
      </p:sp>
      <p:sp>
        <p:nvSpPr>
          <p:cNvPr id="23554" name="Content Placeholder 2"/>
          <p:cNvSpPr>
            <a:spLocks noGrp="1"/>
          </p:cNvSpPr>
          <p:nvPr>
            <p:ph idx="1"/>
          </p:nvPr>
        </p:nvSpPr>
        <p:spPr/>
        <p:txBody>
          <a:bodyPr/>
          <a:lstStyle/>
          <a:p>
            <a:pPr eaLnBrk="1" hangingPunct="1"/>
            <a:r>
              <a:rPr lang="en-IE" smtClean="0"/>
              <a:t>Universal Design means…</a:t>
            </a:r>
          </a:p>
          <a:p>
            <a:pPr lvl="1" eaLnBrk="1" hangingPunct="1"/>
            <a:r>
              <a:rPr lang="en-IE" smtClean="0"/>
              <a:t>Design Once</a:t>
            </a:r>
          </a:p>
          <a:p>
            <a:pPr lvl="1" eaLnBrk="1" hangingPunct="1"/>
            <a:r>
              <a:rPr lang="en-IE" smtClean="0"/>
              <a:t>Include All</a:t>
            </a:r>
          </a:p>
          <a:p>
            <a:pPr eaLnBrk="1" hangingPunct="1"/>
            <a:r>
              <a:rPr lang="en-IE" smtClean="0"/>
              <a:t>It is not (just) about disability</a:t>
            </a:r>
          </a:p>
          <a:p>
            <a:pPr eaLnBrk="1" hangingPunct="1"/>
            <a:r>
              <a:rPr lang="en-IE" smtClean="0"/>
              <a:t>It is about </a:t>
            </a:r>
            <a:r>
              <a:rPr lang="en-IE" b="1" smtClean="0"/>
              <a:t>usability for all</a:t>
            </a:r>
            <a:endParaRPr lang="en-US" b="1"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IE" smtClean="0"/>
              <a:t>Universal Design</a:t>
            </a:r>
            <a:endParaRPr lang="en-US" smtClean="0"/>
          </a:p>
        </p:txBody>
      </p:sp>
      <p:sp>
        <p:nvSpPr>
          <p:cNvPr id="5123" name="Content Placeholder 2"/>
          <p:cNvSpPr>
            <a:spLocks noGrp="1"/>
          </p:cNvSpPr>
          <p:nvPr>
            <p:ph idx="1"/>
          </p:nvPr>
        </p:nvSpPr>
        <p:spPr/>
        <p:txBody>
          <a:bodyPr/>
          <a:lstStyle/>
          <a:p>
            <a:r>
              <a:rPr lang="en-US" sz="2400" smtClean="0"/>
              <a:t>Inclusive Design</a:t>
            </a:r>
          </a:p>
          <a:p>
            <a:r>
              <a:rPr lang="en-US" sz="2400" smtClean="0"/>
              <a:t>Design for All</a:t>
            </a:r>
          </a:p>
          <a:p>
            <a:r>
              <a:rPr lang="en-US" sz="2400" smtClean="0"/>
              <a:t>User Needs Design</a:t>
            </a:r>
          </a:p>
          <a:p>
            <a:r>
              <a:rPr lang="en-US" sz="2400" smtClean="0"/>
              <a:t>User-Centred Design</a:t>
            </a:r>
          </a:p>
          <a:p>
            <a:r>
              <a:rPr lang="en-US" sz="2400" smtClean="0"/>
              <a:t>Human-Centred Design</a:t>
            </a:r>
          </a:p>
          <a:p>
            <a:r>
              <a:rPr lang="en-US" sz="2400" smtClean="0"/>
              <a:t>Barrier-Free Design</a:t>
            </a:r>
          </a:p>
          <a:p>
            <a:r>
              <a:rPr lang="en-US" sz="2400" smtClean="0"/>
              <a:t>Accessible Design</a:t>
            </a:r>
          </a:p>
          <a:p>
            <a:r>
              <a:rPr lang="en-US" sz="2400" smtClean="0"/>
              <a:t>Adaptable Design</a:t>
            </a:r>
          </a:p>
          <a:p>
            <a:r>
              <a:rPr lang="en-US" sz="2400" smtClean="0"/>
              <a:t>Transgenerational design</a:t>
            </a:r>
          </a:p>
          <a:p>
            <a:r>
              <a:rPr lang="en-US" sz="2400" smtClean="0"/>
              <a:t>Design for a Broader Average</a:t>
            </a:r>
          </a:p>
          <a:p>
            <a:endParaRPr lang="en-US" sz="2400" smtClean="0"/>
          </a:p>
        </p:txBody>
      </p:sp>
    </p:spTree>
    <p:extLst>
      <p:ext uri="{BB962C8B-B14F-4D97-AF65-F5344CB8AC3E}">
        <p14:creationId xmlns:p14="http://schemas.microsoft.com/office/powerpoint/2010/main" val="2353168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IE" smtClean="0"/>
              <a:t>Universal Design</a:t>
            </a:r>
            <a:endParaRPr lang="en-US" smtClean="0"/>
          </a:p>
        </p:txBody>
      </p:sp>
      <p:sp>
        <p:nvSpPr>
          <p:cNvPr id="6147" name="Content Placeholder 2"/>
          <p:cNvSpPr>
            <a:spLocks noGrp="1"/>
          </p:cNvSpPr>
          <p:nvPr>
            <p:ph idx="1"/>
          </p:nvPr>
        </p:nvSpPr>
        <p:spPr/>
        <p:txBody>
          <a:bodyPr/>
          <a:lstStyle/>
          <a:p>
            <a:r>
              <a:rPr lang="en-US" smtClean="0"/>
              <a:t>Universal Design is the design and composition of an environment so that it can be accessed, understood and used to the greatest extent possible by all people regardless of their age, size or disability</a:t>
            </a:r>
          </a:p>
          <a:p>
            <a:pPr lvl="1"/>
            <a:r>
              <a:rPr lang="en-US" smtClean="0"/>
              <a:t>Irish Disability Act, 2005</a:t>
            </a:r>
          </a:p>
        </p:txBody>
      </p:sp>
    </p:spTree>
    <p:extLst>
      <p:ext uri="{BB962C8B-B14F-4D97-AF65-F5344CB8AC3E}">
        <p14:creationId xmlns:p14="http://schemas.microsoft.com/office/powerpoint/2010/main" val="2697588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Topic 1.1</a:t>
            </a:r>
            <a:br>
              <a:rPr lang="en-IE" dirty="0" smtClean="0"/>
            </a:br>
            <a:r>
              <a:rPr lang="en-IE" dirty="0" smtClean="0"/>
              <a:t>Understanding Design</a:t>
            </a:r>
            <a:endParaRPr lang="en-US" dirty="0"/>
          </a:p>
        </p:txBody>
      </p:sp>
      <p:sp>
        <p:nvSpPr>
          <p:cNvPr id="5" name="Horizontal Scroll 4"/>
          <p:cNvSpPr/>
          <p:nvPr/>
        </p:nvSpPr>
        <p:spPr>
          <a:xfrm>
            <a:off x="812694" y="990600"/>
            <a:ext cx="10057091" cy="4038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IE" smtClean="0"/>
              <a:t>Universal Design</a:t>
            </a:r>
            <a:endParaRPr lang="en-US" smtClean="0"/>
          </a:p>
        </p:txBody>
      </p:sp>
      <p:sp>
        <p:nvSpPr>
          <p:cNvPr id="7171" name="Content Placeholder 2"/>
          <p:cNvSpPr>
            <a:spLocks noGrp="1"/>
          </p:cNvSpPr>
          <p:nvPr>
            <p:ph idx="1"/>
          </p:nvPr>
        </p:nvSpPr>
        <p:spPr/>
        <p:txBody>
          <a:bodyPr/>
          <a:lstStyle/>
          <a:p>
            <a:r>
              <a:rPr lang="en-US" smtClean="0"/>
              <a:t>Universal Design is the design and composition of an environment so that it can be accessed, understood and used to the greatest extent possible by all people regardless of their age, size or disability</a:t>
            </a:r>
          </a:p>
          <a:p>
            <a:pPr lvl="1"/>
            <a:r>
              <a:rPr lang="en-US" smtClean="0"/>
              <a:t>Irish Disability Act, 2005</a:t>
            </a:r>
          </a:p>
        </p:txBody>
      </p:sp>
    </p:spTree>
    <p:extLst>
      <p:ext uri="{BB962C8B-B14F-4D97-AF65-F5344CB8AC3E}">
        <p14:creationId xmlns:p14="http://schemas.microsoft.com/office/powerpoint/2010/main" val="499928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IE" smtClean="0"/>
              <a:t>Universal Design</a:t>
            </a:r>
            <a:endParaRPr lang="en-US" smtClean="0"/>
          </a:p>
        </p:txBody>
      </p:sp>
      <p:sp>
        <p:nvSpPr>
          <p:cNvPr id="8195" name="Content Placeholder 2"/>
          <p:cNvSpPr>
            <a:spLocks noGrp="1"/>
          </p:cNvSpPr>
          <p:nvPr>
            <p:ph idx="1"/>
          </p:nvPr>
        </p:nvSpPr>
        <p:spPr/>
        <p:txBody>
          <a:bodyPr/>
          <a:lstStyle/>
          <a:p>
            <a:r>
              <a:rPr lang="en-US" smtClean="0"/>
              <a:t>Universal design is an approach to design that honours human diversity. It addresses the right for everyone – from childhood into their oldest years – to use all spaces, products and information, in an independent, inclusive and equal way. It is a process that invites designers to go beyond compliance with access codes, to create excellent, people centred design.</a:t>
            </a:r>
          </a:p>
          <a:p>
            <a:pPr lvl="1"/>
            <a:r>
              <a:rPr lang="en-US" smtClean="0"/>
              <a:t>Elaine Ostroff</a:t>
            </a:r>
          </a:p>
        </p:txBody>
      </p:sp>
    </p:spTree>
    <p:extLst>
      <p:ext uri="{BB962C8B-B14F-4D97-AF65-F5344CB8AC3E}">
        <p14:creationId xmlns:p14="http://schemas.microsoft.com/office/powerpoint/2010/main" val="1594586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The Principles of Universal Design</a:t>
            </a:r>
          </a:p>
        </p:txBody>
      </p:sp>
      <p:sp>
        <p:nvSpPr>
          <p:cNvPr id="9219" name="Content Placeholder 2"/>
          <p:cNvSpPr>
            <a:spLocks noGrp="1"/>
          </p:cNvSpPr>
          <p:nvPr>
            <p:ph idx="1"/>
          </p:nvPr>
        </p:nvSpPr>
        <p:spPr/>
        <p:txBody>
          <a:bodyPr/>
          <a:lstStyle/>
          <a:p>
            <a:pPr marL="514350" indent="-514350">
              <a:buFont typeface="Calibri" pitchFamily="34" charset="0"/>
              <a:buAutoNum type="arabicPeriod"/>
            </a:pPr>
            <a:r>
              <a:rPr lang="en-US" smtClean="0"/>
              <a:t>Equitable Use</a:t>
            </a:r>
          </a:p>
          <a:p>
            <a:pPr marL="514350" indent="-514350">
              <a:buFont typeface="Calibri" pitchFamily="34" charset="0"/>
              <a:buAutoNum type="arabicPeriod"/>
            </a:pPr>
            <a:r>
              <a:rPr lang="en-US" smtClean="0"/>
              <a:t>Flexibility in Use</a:t>
            </a:r>
          </a:p>
          <a:p>
            <a:pPr marL="514350" indent="-514350">
              <a:buFont typeface="Calibri" pitchFamily="34" charset="0"/>
              <a:buAutoNum type="arabicPeriod"/>
            </a:pPr>
            <a:r>
              <a:rPr lang="en-US" smtClean="0"/>
              <a:t>Simple and Intuitive</a:t>
            </a:r>
          </a:p>
          <a:p>
            <a:pPr marL="514350" indent="-514350">
              <a:buFont typeface="Calibri" pitchFamily="34" charset="0"/>
              <a:buAutoNum type="arabicPeriod"/>
            </a:pPr>
            <a:r>
              <a:rPr lang="en-US" smtClean="0"/>
              <a:t>Perceptible Information</a:t>
            </a:r>
          </a:p>
          <a:p>
            <a:pPr marL="514350" indent="-514350">
              <a:buFont typeface="Calibri" pitchFamily="34" charset="0"/>
              <a:buAutoNum type="arabicPeriod"/>
            </a:pPr>
            <a:r>
              <a:rPr lang="en-US" smtClean="0"/>
              <a:t>Tolerance for Error</a:t>
            </a:r>
          </a:p>
          <a:p>
            <a:pPr marL="514350" indent="-514350">
              <a:buFont typeface="Calibri" pitchFamily="34" charset="0"/>
              <a:buAutoNum type="arabicPeriod"/>
            </a:pPr>
            <a:r>
              <a:rPr lang="en-US" smtClean="0"/>
              <a:t>Low Physical Effort</a:t>
            </a:r>
          </a:p>
          <a:p>
            <a:pPr marL="514350" indent="-514350">
              <a:buFont typeface="Calibri" pitchFamily="34" charset="0"/>
              <a:buAutoNum type="arabicPeriod"/>
            </a:pPr>
            <a:r>
              <a:rPr lang="en-US" smtClean="0"/>
              <a:t>Size and Space for Approach and Use</a:t>
            </a:r>
          </a:p>
        </p:txBody>
      </p:sp>
    </p:spTree>
    <p:extLst>
      <p:ext uri="{BB962C8B-B14F-4D97-AF65-F5344CB8AC3E}">
        <p14:creationId xmlns:p14="http://schemas.microsoft.com/office/powerpoint/2010/main" val="1592089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IE" smtClean="0"/>
              <a:t>Universal Design</a:t>
            </a:r>
            <a:endParaRPr lang="en-US" smtClean="0"/>
          </a:p>
        </p:txBody>
      </p:sp>
      <p:sp>
        <p:nvSpPr>
          <p:cNvPr id="10243" name="Content Placeholder 2"/>
          <p:cNvSpPr>
            <a:spLocks noGrp="1"/>
          </p:cNvSpPr>
          <p:nvPr>
            <p:ph idx="1"/>
          </p:nvPr>
        </p:nvSpPr>
        <p:spPr/>
        <p:txBody>
          <a:bodyPr/>
          <a:lstStyle/>
          <a:p>
            <a:r>
              <a:rPr lang="en-US" sz="2400" smtClean="0"/>
              <a:t>In this lecture we are going to explore a new way to look at design to allow as many people as possible to benefit from the design.</a:t>
            </a:r>
          </a:p>
          <a:p>
            <a:r>
              <a:rPr lang="en-US" sz="2400" smtClean="0"/>
              <a:t>This is </a:t>
            </a:r>
            <a:r>
              <a:rPr lang="en-US" sz="2400" b="1" smtClean="0"/>
              <a:t>Universal Design</a:t>
            </a:r>
            <a:endParaRPr lang="en-US" sz="2400" smtClean="0"/>
          </a:p>
          <a:p>
            <a:endParaRPr lang="en-US" sz="2400" smtClean="0"/>
          </a:p>
        </p:txBody>
      </p:sp>
    </p:spTree>
    <p:extLst>
      <p:ext uri="{BB962C8B-B14F-4D97-AF65-F5344CB8AC3E}">
        <p14:creationId xmlns:p14="http://schemas.microsoft.com/office/powerpoint/2010/main" val="12560863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lstStyle/>
          <a:p>
            <a:r>
              <a:rPr lang="en-IE" dirty="0" smtClean="0"/>
              <a:t>Topic 2.1. </a:t>
            </a:r>
            <a:br>
              <a:rPr lang="en-IE" dirty="0" smtClean="0"/>
            </a:br>
            <a:r>
              <a:rPr lang="en-IE" dirty="0" smtClean="0"/>
              <a:t>Equitable Use</a:t>
            </a:r>
          </a:p>
        </p:txBody>
      </p:sp>
      <p:sp>
        <p:nvSpPr>
          <p:cNvPr id="5" name="Horizontal Scroll 4"/>
          <p:cNvSpPr/>
          <p:nvPr/>
        </p:nvSpPr>
        <p:spPr>
          <a:xfrm>
            <a:off x="812694" y="990600"/>
            <a:ext cx="10057091" cy="4038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extLst>
      <p:ext uri="{BB962C8B-B14F-4D97-AF65-F5344CB8AC3E}">
        <p14:creationId xmlns:p14="http://schemas.microsoft.com/office/powerpoint/2010/main" val="680905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ctrTitle"/>
          </p:nvPr>
        </p:nvSpPr>
        <p:spPr/>
        <p:txBody>
          <a:bodyPr/>
          <a:lstStyle/>
          <a:p>
            <a:r>
              <a:rPr lang="en-IE" smtClean="0"/>
              <a:t>Principle 1: Equitable Use</a:t>
            </a:r>
            <a:endParaRPr lang="en-US" smtClean="0"/>
          </a:p>
        </p:txBody>
      </p:sp>
      <p:sp>
        <p:nvSpPr>
          <p:cNvPr id="12291" name="Text Box 5"/>
          <p:cNvSpPr txBox="1">
            <a:spLocks noChangeArrowheads="1"/>
          </p:cNvSpPr>
          <p:nvPr/>
        </p:nvSpPr>
        <p:spPr bwMode="auto">
          <a:xfrm>
            <a:off x="719573" y="1527176"/>
            <a:ext cx="10751267" cy="461963"/>
          </a:xfrm>
          <a:prstGeom prst="rect">
            <a:avLst/>
          </a:prstGeom>
          <a:noFill/>
          <a:ln w="9525">
            <a:noFill/>
            <a:miter lim="800000"/>
            <a:headEnd/>
            <a:tailEnd/>
          </a:ln>
        </p:spPr>
        <p:txBody>
          <a:bodyPr>
            <a:spAutoFit/>
          </a:bodyPr>
          <a:lstStyle/>
          <a:p>
            <a:pPr>
              <a:spcBef>
                <a:spcPct val="50000"/>
              </a:spcBef>
            </a:pPr>
            <a:r>
              <a:rPr lang="en-IE" sz="2400" b="0">
                <a:solidFill>
                  <a:srgbClr val="5F5F5F"/>
                </a:solidFill>
              </a:rPr>
              <a:t>The design is useful and marketable to any group of users</a:t>
            </a:r>
            <a:endParaRPr lang="en-US" sz="2400" b="0">
              <a:solidFill>
                <a:srgbClr val="5F5F5F"/>
              </a:solidFill>
            </a:endParaRPr>
          </a:p>
        </p:txBody>
      </p:sp>
      <p:sp>
        <p:nvSpPr>
          <p:cNvPr id="12292" name="Text Box 7"/>
          <p:cNvSpPr txBox="1">
            <a:spLocks noChangeArrowheads="1"/>
          </p:cNvSpPr>
          <p:nvPr/>
        </p:nvSpPr>
        <p:spPr bwMode="auto">
          <a:xfrm>
            <a:off x="719574" y="3429001"/>
            <a:ext cx="10518464" cy="1323439"/>
          </a:xfrm>
          <a:prstGeom prst="rect">
            <a:avLst/>
          </a:prstGeom>
          <a:noFill/>
          <a:ln w="9525">
            <a:noFill/>
            <a:miter lim="800000"/>
            <a:headEnd/>
            <a:tailEnd/>
          </a:ln>
        </p:spPr>
        <p:txBody>
          <a:bodyPr>
            <a:spAutoFit/>
          </a:bodyPr>
          <a:lstStyle/>
          <a:p>
            <a:pPr marL="457200" indent="-457200">
              <a:buClr>
                <a:schemeClr val="folHlink"/>
              </a:buClr>
              <a:buFont typeface="Arial" charset="0"/>
              <a:buAutoNum type="arabicPeriod"/>
            </a:pPr>
            <a:r>
              <a:rPr lang="en-US" sz="2000" b="0">
                <a:solidFill>
                  <a:srgbClr val="5F5F5F"/>
                </a:solidFill>
              </a:rPr>
              <a:t>Provide the same means of use for all users: identical whenever possible; equivalent when not</a:t>
            </a:r>
          </a:p>
          <a:p>
            <a:pPr marL="457200" indent="-457200">
              <a:buClr>
                <a:schemeClr val="folHlink"/>
              </a:buClr>
              <a:buFont typeface="Arial" charset="0"/>
              <a:buAutoNum type="arabicPeriod"/>
            </a:pPr>
            <a:r>
              <a:rPr lang="en-US" sz="2000" b="0">
                <a:solidFill>
                  <a:srgbClr val="5F5F5F"/>
                </a:solidFill>
              </a:rPr>
              <a:t>Avoid segregating or stigmatising any users</a:t>
            </a:r>
          </a:p>
          <a:p>
            <a:pPr marL="457200" indent="-457200">
              <a:buClr>
                <a:schemeClr val="folHlink"/>
              </a:buClr>
              <a:buFont typeface="Arial" charset="0"/>
              <a:buAutoNum type="arabicPeriod"/>
            </a:pPr>
            <a:r>
              <a:rPr lang="en-US" sz="2000" b="0">
                <a:solidFill>
                  <a:srgbClr val="5F5F5F"/>
                </a:solidFill>
              </a:rPr>
              <a:t>Provisions for privacy, security and safety should be equally available to all users</a:t>
            </a:r>
          </a:p>
          <a:p>
            <a:pPr marL="457200" indent="-457200">
              <a:buClr>
                <a:schemeClr val="folHlink"/>
              </a:buClr>
              <a:buFont typeface="Arial" charset="0"/>
              <a:buAutoNum type="arabicPeriod"/>
            </a:pPr>
            <a:r>
              <a:rPr lang="en-IE" sz="2000" b="0">
                <a:solidFill>
                  <a:srgbClr val="5F5F5F"/>
                </a:solidFill>
              </a:rPr>
              <a:t>Make the design appealing to all users</a:t>
            </a:r>
            <a:endParaRPr lang="en-US" sz="2000" b="0">
              <a:solidFill>
                <a:srgbClr val="5F5F5F"/>
              </a:solidFill>
            </a:endParaRPr>
          </a:p>
        </p:txBody>
      </p:sp>
    </p:spTree>
    <p:extLst>
      <p:ext uri="{BB962C8B-B14F-4D97-AF65-F5344CB8AC3E}">
        <p14:creationId xmlns:p14="http://schemas.microsoft.com/office/powerpoint/2010/main" val="3780881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0"/>
          <p:cNvSpPr>
            <a:spLocks noGrp="1"/>
          </p:cNvSpPr>
          <p:nvPr>
            <p:ph type="ctrTitle"/>
          </p:nvPr>
        </p:nvSpPr>
        <p:spPr/>
        <p:txBody>
          <a:bodyPr/>
          <a:lstStyle/>
          <a:p>
            <a:r>
              <a:rPr lang="en-IE" smtClean="0"/>
              <a:t>Principle 1: Equitable Use</a:t>
            </a:r>
            <a:endParaRPr lang="en-US" smtClean="0"/>
          </a:p>
        </p:txBody>
      </p:sp>
      <p:sp>
        <p:nvSpPr>
          <p:cNvPr id="13315" name="Text Box 5"/>
          <p:cNvSpPr txBox="1">
            <a:spLocks noChangeArrowheads="1"/>
          </p:cNvSpPr>
          <p:nvPr/>
        </p:nvSpPr>
        <p:spPr bwMode="auto">
          <a:xfrm>
            <a:off x="719573" y="1052513"/>
            <a:ext cx="10751267"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Can everyone use the same entrance?</a:t>
            </a:r>
            <a:endParaRPr lang="en-US" sz="2400" b="0">
              <a:solidFill>
                <a:srgbClr val="5F5F5F"/>
              </a:solidFill>
            </a:endParaRPr>
          </a:p>
        </p:txBody>
      </p:sp>
      <p:pic>
        <p:nvPicPr>
          <p:cNvPr id="13316" name="Picture 10" descr="This image shows the entrance to a church. The area surrounding the entrance has been landscaped, eliminating the need for the steps and creating a gentle grade that everyone can use. This is a good example of Universal Design. "/>
          <p:cNvPicPr>
            <a:picLocks noChangeAspect="1" noChangeArrowheads="1"/>
          </p:cNvPicPr>
          <p:nvPr/>
        </p:nvPicPr>
        <p:blipFill>
          <a:blip r:embed="rId3" cstate="print"/>
          <a:srcRect l="10336" t="12601" r="21742" b="10631"/>
          <a:stretch>
            <a:fillRect/>
          </a:stretch>
        </p:blipFill>
        <p:spPr bwMode="auto">
          <a:xfrm>
            <a:off x="6768219" y="3284539"/>
            <a:ext cx="4319555" cy="2746375"/>
          </a:xfrm>
          <a:prstGeom prst="rect">
            <a:avLst/>
          </a:prstGeom>
          <a:noFill/>
          <a:ln w="38100">
            <a:solidFill>
              <a:schemeClr val="bg2"/>
            </a:solidFill>
            <a:miter lim="800000"/>
            <a:headEnd/>
            <a:tailEnd/>
          </a:ln>
        </p:spPr>
      </p:pic>
      <p:pic>
        <p:nvPicPr>
          <p:cNvPr id="13317" name="Picture 11" descr="This image shows the entrance to a college library. There is a metal, stigmatising ramp laid over the front steps – not a very attractive or welcoming entry."/>
          <p:cNvPicPr>
            <a:picLocks noChangeAspect="1" noChangeArrowheads="1"/>
          </p:cNvPicPr>
          <p:nvPr/>
        </p:nvPicPr>
        <p:blipFill>
          <a:blip r:embed="rId4" cstate="print"/>
          <a:srcRect l="20303" t="11615" r="11037" b="11024"/>
          <a:stretch>
            <a:fillRect/>
          </a:stretch>
        </p:blipFill>
        <p:spPr bwMode="auto">
          <a:xfrm>
            <a:off x="1295232" y="3284538"/>
            <a:ext cx="4414792" cy="2798762"/>
          </a:xfrm>
          <a:prstGeom prst="rect">
            <a:avLst/>
          </a:prstGeom>
          <a:noFill/>
          <a:ln w="38100">
            <a:solidFill>
              <a:schemeClr val="bg2"/>
            </a:solidFill>
            <a:miter lim="800000"/>
            <a:headEnd/>
            <a:tailEnd/>
          </a:ln>
        </p:spPr>
      </p:pic>
    </p:spTree>
    <p:extLst>
      <p:ext uri="{BB962C8B-B14F-4D97-AF65-F5344CB8AC3E}">
        <p14:creationId xmlns:p14="http://schemas.microsoft.com/office/powerpoint/2010/main" val="4104997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0"/>
          <p:cNvSpPr>
            <a:spLocks noGrp="1"/>
          </p:cNvSpPr>
          <p:nvPr>
            <p:ph type="ctrTitle"/>
          </p:nvPr>
        </p:nvSpPr>
        <p:spPr/>
        <p:txBody>
          <a:bodyPr/>
          <a:lstStyle/>
          <a:p>
            <a:r>
              <a:rPr lang="en-IE" smtClean="0"/>
              <a:t>Principle 1: Equitable Use</a:t>
            </a:r>
            <a:endParaRPr lang="en-US" smtClean="0"/>
          </a:p>
        </p:txBody>
      </p:sp>
      <p:sp>
        <p:nvSpPr>
          <p:cNvPr id="14339" name="Text Box 5"/>
          <p:cNvSpPr txBox="1">
            <a:spLocks noChangeArrowheads="1"/>
          </p:cNvSpPr>
          <p:nvPr/>
        </p:nvSpPr>
        <p:spPr bwMode="auto">
          <a:xfrm>
            <a:off x="719573" y="1125538"/>
            <a:ext cx="10751267"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Does the design provide the same means of use for all?</a:t>
            </a:r>
            <a:endParaRPr lang="en-US" sz="2400" b="0">
              <a:solidFill>
                <a:srgbClr val="5F5F5F"/>
              </a:solidFill>
            </a:endParaRPr>
          </a:p>
        </p:txBody>
      </p:sp>
      <p:pic>
        <p:nvPicPr>
          <p:cNvPr id="14340" name="Picture 10" descr="This image shows a height adjustable drinking fountain which offers choice for children, adults, wheelchair users and people of very tall and short stature to individualise the drinking height and become part of the larger public. Unlike accessible solutions that segregate users by providing two fountains side by side – one for standing users and one for seated users – this universally designed democratic solution offers the same opportunity to all people. This image shows a wheelchair user using the fountain. The other image on this slide shows a child using the fountain."/>
          <p:cNvPicPr>
            <a:picLocks noChangeAspect="1" noChangeArrowheads="1"/>
          </p:cNvPicPr>
          <p:nvPr/>
        </p:nvPicPr>
        <p:blipFill>
          <a:blip r:embed="rId3" cstate="print"/>
          <a:srcRect l="19934" t="19687" r="35068" b="18309"/>
          <a:stretch>
            <a:fillRect/>
          </a:stretch>
        </p:blipFill>
        <p:spPr bwMode="auto">
          <a:xfrm>
            <a:off x="1870890" y="3284539"/>
            <a:ext cx="3623262" cy="2808287"/>
          </a:xfrm>
          <a:prstGeom prst="rect">
            <a:avLst/>
          </a:prstGeom>
          <a:noFill/>
          <a:ln w="38100">
            <a:solidFill>
              <a:schemeClr val="bg2"/>
            </a:solidFill>
            <a:miter lim="800000"/>
            <a:headEnd/>
            <a:tailEnd/>
          </a:ln>
        </p:spPr>
      </p:pic>
      <p:pic>
        <p:nvPicPr>
          <p:cNvPr id="14341" name="Picture 11" descr="This image shows a height adjustable drinking fountain which offers choice for children, adults, wheelchair users and people of very tall and short stature to individualise the drinking height and become part of the larger public. Unlike accessible solutions that segregate users by providing two fountains side by side – one for standing users and one for seated users – this universally designed democratic solution offers the same opportunity to all people. This image shows a child using the fountain. The other image on this slide shows a wheelchair user using the fountain."/>
          <p:cNvPicPr>
            <a:picLocks noChangeAspect="1" noChangeArrowheads="1"/>
          </p:cNvPicPr>
          <p:nvPr/>
        </p:nvPicPr>
        <p:blipFill>
          <a:blip r:embed="rId4" cstate="print"/>
          <a:srcRect l="14766" t="24265" r="8084" b="20622"/>
          <a:stretch>
            <a:fillRect/>
          </a:stretch>
        </p:blipFill>
        <p:spPr bwMode="auto">
          <a:xfrm>
            <a:off x="6478274" y="4292601"/>
            <a:ext cx="4512146" cy="1812925"/>
          </a:xfrm>
          <a:prstGeom prst="rect">
            <a:avLst/>
          </a:prstGeom>
          <a:noFill/>
          <a:ln w="38100">
            <a:solidFill>
              <a:schemeClr val="bg2"/>
            </a:solidFill>
            <a:miter lim="800000"/>
            <a:headEnd/>
            <a:tailEnd/>
          </a:ln>
        </p:spPr>
      </p:pic>
    </p:spTree>
    <p:extLst>
      <p:ext uri="{BB962C8B-B14F-4D97-AF65-F5344CB8AC3E}">
        <p14:creationId xmlns:p14="http://schemas.microsoft.com/office/powerpoint/2010/main" val="28098450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lstStyle/>
          <a:p>
            <a:r>
              <a:rPr lang="en-IE" dirty="0" smtClean="0"/>
              <a:t>Topic 2.2. </a:t>
            </a:r>
            <a:br>
              <a:rPr lang="en-IE" dirty="0" smtClean="0"/>
            </a:br>
            <a:r>
              <a:rPr lang="en-IE" dirty="0" smtClean="0"/>
              <a:t>Flexibility in Use</a:t>
            </a:r>
            <a:endParaRPr lang="en-US" dirty="0" smtClean="0"/>
          </a:p>
        </p:txBody>
      </p:sp>
      <p:sp>
        <p:nvSpPr>
          <p:cNvPr id="5" name="Horizontal Scroll 4"/>
          <p:cNvSpPr/>
          <p:nvPr/>
        </p:nvSpPr>
        <p:spPr>
          <a:xfrm>
            <a:off x="812694" y="990600"/>
            <a:ext cx="10057091" cy="4038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extLst>
      <p:ext uri="{BB962C8B-B14F-4D97-AF65-F5344CB8AC3E}">
        <p14:creationId xmlns:p14="http://schemas.microsoft.com/office/powerpoint/2010/main" val="40297473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8"/>
          <p:cNvSpPr>
            <a:spLocks noGrp="1"/>
          </p:cNvSpPr>
          <p:nvPr>
            <p:ph type="ctrTitle"/>
          </p:nvPr>
        </p:nvSpPr>
        <p:spPr/>
        <p:txBody>
          <a:bodyPr/>
          <a:lstStyle/>
          <a:p>
            <a:r>
              <a:rPr lang="en-IE" smtClean="0"/>
              <a:t>Principle 2: Flexibility in Use</a:t>
            </a:r>
            <a:endParaRPr lang="en-US" smtClean="0"/>
          </a:p>
        </p:txBody>
      </p:sp>
      <p:sp>
        <p:nvSpPr>
          <p:cNvPr id="17411" name="Text Box 5"/>
          <p:cNvSpPr txBox="1">
            <a:spLocks noChangeArrowheads="1"/>
          </p:cNvSpPr>
          <p:nvPr/>
        </p:nvSpPr>
        <p:spPr bwMode="auto">
          <a:xfrm>
            <a:off x="719573" y="1196976"/>
            <a:ext cx="10751267" cy="461665"/>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The design accommodates a range of individual preferences and abilities.</a:t>
            </a:r>
            <a:endParaRPr lang="en-US" sz="2400" b="0">
              <a:solidFill>
                <a:srgbClr val="5F5F5F"/>
              </a:solidFill>
            </a:endParaRPr>
          </a:p>
        </p:txBody>
      </p:sp>
      <p:sp>
        <p:nvSpPr>
          <p:cNvPr id="122887" name="Text Box 7"/>
          <p:cNvSpPr txBox="1">
            <a:spLocks noChangeArrowheads="1"/>
          </p:cNvSpPr>
          <p:nvPr/>
        </p:nvSpPr>
        <p:spPr bwMode="auto">
          <a:xfrm>
            <a:off x="952376" y="3429001"/>
            <a:ext cx="10751267" cy="1311275"/>
          </a:xfrm>
          <a:prstGeom prst="rect">
            <a:avLst/>
          </a:prstGeom>
          <a:noFill/>
          <a:ln w="9525">
            <a:noFill/>
            <a:miter lim="800000"/>
            <a:headEnd/>
            <a:tailEnd/>
          </a:ln>
          <a:effectLst/>
        </p:spPr>
        <p:txBody>
          <a:bodyPr>
            <a:spAutoFit/>
          </a:bodyPr>
          <a:lstStyle/>
          <a:p>
            <a:pPr marL="342900" indent="-342900">
              <a:buClr>
                <a:schemeClr val="folHlink"/>
              </a:buClr>
              <a:buFont typeface="+mj-lt"/>
              <a:buAutoNum type="arabicPeriod"/>
              <a:defRPr/>
            </a:pPr>
            <a:r>
              <a:rPr lang="en-US" b="0" dirty="0">
                <a:solidFill>
                  <a:srgbClr val="B2B2B2"/>
                </a:solidFill>
              </a:rPr>
              <a:t>	</a:t>
            </a:r>
            <a:r>
              <a:rPr lang="en-US" sz="2000" b="0" dirty="0">
                <a:solidFill>
                  <a:srgbClr val="5F5F5F"/>
                </a:solidFill>
              </a:rPr>
              <a:t>Provide choice in method of use</a:t>
            </a:r>
          </a:p>
          <a:p>
            <a:pPr marL="457200" indent="-457200">
              <a:buClr>
                <a:schemeClr val="folHlink"/>
              </a:buClr>
              <a:buFont typeface="+mj-lt"/>
              <a:buAutoNum type="arabicPeriod"/>
              <a:defRPr/>
            </a:pPr>
            <a:r>
              <a:rPr lang="en-US" sz="2000" b="0" dirty="0">
                <a:solidFill>
                  <a:srgbClr val="5F5F5F"/>
                </a:solidFill>
              </a:rPr>
              <a:t>	Accommodate right-handed or left-handed access and use</a:t>
            </a:r>
          </a:p>
          <a:p>
            <a:pPr marL="457200" indent="-457200">
              <a:buClr>
                <a:schemeClr val="folHlink"/>
              </a:buClr>
              <a:buFont typeface="+mj-lt"/>
              <a:buAutoNum type="arabicPeriod"/>
              <a:defRPr/>
            </a:pPr>
            <a:r>
              <a:rPr lang="en-US" sz="2000" b="0" dirty="0">
                <a:solidFill>
                  <a:srgbClr val="5F5F5F"/>
                </a:solidFill>
              </a:rPr>
              <a:t>	Facilitate the user’s accuracy and precision</a:t>
            </a:r>
          </a:p>
          <a:p>
            <a:pPr marL="457200" indent="-457200">
              <a:buClr>
                <a:schemeClr val="folHlink"/>
              </a:buClr>
              <a:buFont typeface="+mj-lt"/>
              <a:buAutoNum type="arabicPeriod"/>
              <a:defRPr/>
            </a:pPr>
            <a:r>
              <a:rPr lang="en-IE" sz="2000" b="0" dirty="0">
                <a:solidFill>
                  <a:srgbClr val="5F5F5F"/>
                </a:solidFill>
              </a:rPr>
              <a:t>	Provide adaptability to the user’s pace</a:t>
            </a:r>
            <a:endParaRPr lang="en-US" sz="2000" b="0" dirty="0">
              <a:solidFill>
                <a:srgbClr val="5F5F5F"/>
              </a:solidFill>
            </a:endParaRPr>
          </a:p>
        </p:txBody>
      </p:sp>
    </p:spTree>
    <p:extLst>
      <p:ext uri="{BB962C8B-B14F-4D97-AF65-F5344CB8AC3E}">
        <p14:creationId xmlns:p14="http://schemas.microsoft.com/office/powerpoint/2010/main" val="2577347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Design</a:t>
            </a:r>
            <a:endParaRPr lang="en-US" dirty="0"/>
          </a:p>
        </p:txBody>
      </p:sp>
      <p:sp>
        <p:nvSpPr>
          <p:cNvPr id="3" name="Content Placeholder 2"/>
          <p:cNvSpPr>
            <a:spLocks noGrp="1"/>
          </p:cNvSpPr>
          <p:nvPr>
            <p:ph idx="1"/>
          </p:nvPr>
        </p:nvSpPr>
        <p:spPr/>
        <p:txBody>
          <a:bodyPr/>
          <a:lstStyle/>
          <a:p>
            <a:r>
              <a:rPr lang="en-IE" dirty="0" smtClean="0"/>
              <a:t>What makes a design bad?</a:t>
            </a:r>
          </a:p>
          <a:p>
            <a:endParaRPr lang="en-IE"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9"/>
          <p:cNvSpPr>
            <a:spLocks noGrp="1"/>
          </p:cNvSpPr>
          <p:nvPr>
            <p:ph type="ctrTitle"/>
          </p:nvPr>
        </p:nvSpPr>
        <p:spPr/>
        <p:txBody>
          <a:bodyPr/>
          <a:lstStyle/>
          <a:p>
            <a:r>
              <a:rPr lang="en-IE" smtClean="0"/>
              <a:t>Principle 2: Flexibility in Use</a:t>
            </a:r>
            <a:endParaRPr lang="en-US" smtClean="0"/>
          </a:p>
        </p:txBody>
      </p:sp>
      <p:sp>
        <p:nvSpPr>
          <p:cNvPr id="18435" name="Text Box 5"/>
          <p:cNvSpPr txBox="1">
            <a:spLocks noChangeArrowheads="1"/>
          </p:cNvSpPr>
          <p:nvPr/>
        </p:nvSpPr>
        <p:spPr bwMode="auto">
          <a:xfrm>
            <a:off x="719573" y="1412876"/>
            <a:ext cx="10751267" cy="461963"/>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Does the design provide choice in method of use?</a:t>
            </a:r>
            <a:endParaRPr lang="en-US" sz="2400" b="0">
              <a:solidFill>
                <a:srgbClr val="5F5F5F"/>
              </a:solidFill>
            </a:endParaRPr>
          </a:p>
        </p:txBody>
      </p:sp>
      <p:pic>
        <p:nvPicPr>
          <p:cNvPr id="18436" name="Picture 12" descr="This image shows a building entrance that offers a ramp and stairs, providing equitable use and a choice of entry method. While essential for a wheelchair or stroller user, a long ramp may be too fatiguing for an ambulatory older person and stairs may also be the choice of someone in a hurry who can walk.&#10;"/>
          <p:cNvPicPr>
            <a:picLocks noChangeAspect="1" noChangeArrowheads="1"/>
          </p:cNvPicPr>
          <p:nvPr/>
        </p:nvPicPr>
        <p:blipFill>
          <a:blip r:embed="rId3" cstate="print"/>
          <a:srcRect/>
          <a:stretch>
            <a:fillRect/>
          </a:stretch>
        </p:blipFill>
        <p:spPr bwMode="auto">
          <a:xfrm>
            <a:off x="2831731" y="3357564"/>
            <a:ext cx="5875102" cy="2949575"/>
          </a:xfrm>
          <a:prstGeom prst="rect">
            <a:avLst/>
          </a:prstGeom>
          <a:noFill/>
          <a:ln w="38100">
            <a:solidFill>
              <a:srgbClr val="808080"/>
            </a:solidFill>
            <a:miter lim="800000"/>
            <a:headEnd/>
            <a:tailEnd/>
          </a:ln>
        </p:spPr>
      </p:pic>
    </p:spTree>
    <p:extLst>
      <p:ext uri="{BB962C8B-B14F-4D97-AF65-F5344CB8AC3E}">
        <p14:creationId xmlns:p14="http://schemas.microsoft.com/office/powerpoint/2010/main" val="16179274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0"/>
          <p:cNvSpPr>
            <a:spLocks noGrp="1"/>
          </p:cNvSpPr>
          <p:nvPr>
            <p:ph type="ctrTitle"/>
          </p:nvPr>
        </p:nvSpPr>
        <p:spPr/>
        <p:txBody>
          <a:bodyPr/>
          <a:lstStyle/>
          <a:p>
            <a:r>
              <a:rPr lang="en-IE" smtClean="0"/>
              <a:t>Principle 2: Flexibility in Use</a:t>
            </a:r>
            <a:endParaRPr lang="en-US" smtClean="0"/>
          </a:p>
        </p:txBody>
      </p:sp>
      <p:sp>
        <p:nvSpPr>
          <p:cNvPr id="19459" name="Text Box 5"/>
          <p:cNvSpPr txBox="1">
            <a:spLocks noChangeArrowheads="1"/>
          </p:cNvSpPr>
          <p:nvPr/>
        </p:nvSpPr>
        <p:spPr bwMode="auto">
          <a:xfrm>
            <a:off x="719573" y="1341438"/>
            <a:ext cx="11039096"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Does the park seating accommodate individual preference?</a:t>
            </a:r>
            <a:endParaRPr lang="en-US" sz="2400" b="0">
              <a:solidFill>
                <a:srgbClr val="5F5F5F"/>
              </a:solidFill>
            </a:endParaRPr>
          </a:p>
        </p:txBody>
      </p:sp>
      <p:pic>
        <p:nvPicPr>
          <p:cNvPr id="19460" name="Picture 10" descr="This image shows a park bench. On the right, a child using a wheelchair joins a group of seated people on a wooden park bench. There's a mother with a baby in a pram, and an elderly person and a mother with a baby in her arms using a very high bench with arms to support sitting and standing."/>
          <p:cNvPicPr>
            <a:picLocks noChangeAspect="1" noChangeArrowheads="1"/>
          </p:cNvPicPr>
          <p:nvPr/>
        </p:nvPicPr>
        <p:blipFill>
          <a:blip r:embed="rId3" cstate="print"/>
          <a:srcRect l="11075" t="12798" r="15135" b="12404"/>
          <a:stretch>
            <a:fillRect/>
          </a:stretch>
        </p:blipFill>
        <p:spPr bwMode="auto">
          <a:xfrm>
            <a:off x="3599982" y="3573463"/>
            <a:ext cx="4512146" cy="2571750"/>
          </a:xfrm>
          <a:prstGeom prst="rect">
            <a:avLst/>
          </a:prstGeom>
          <a:noFill/>
          <a:ln w="38100">
            <a:solidFill>
              <a:schemeClr val="bg2"/>
            </a:solidFill>
            <a:miter lim="800000"/>
            <a:headEnd/>
            <a:tailEnd/>
          </a:ln>
        </p:spPr>
      </p:pic>
    </p:spTree>
    <p:extLst>
      <p:ext uri="{BB962C8B-B14F-4D97-AF65-F5344CB8AC3E}">
        <p14:creationId xmlns:p14="http://schemas.microsoft.com/office/powerpoint/2010/main" val="42509074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2"/>
          <p:cNvSpPr>
            <a:spLocks noGrp="1"/>
          </p:cNvSpPr>
          <p:nvPr>
            <p:ph type="ctrTitle"/>
          </p:nvPr>
        </p:nvSpPr>
        <p:spPr/>
        <p:txBody>
          <a:bodyPr/>
          <a:lstStyle/>
          <a:p>
            <a:r>
              <a:rPr lang="en-IE" smtClean="0"/>
              <a:t>Principle 2: Flexibility in Use</a:t>
            </a:r>
            <a:endParaRPr lang="en-US" smtClean="0"/>
          </a:p>
        </p:txBody>
      </p:sp>
      <p:sp>
        <p:nvSpPr>
          <p:cNvPr id="21507" name="Text Box 5"/>
          <p:cNvSpPr txBox="1">
            <a:spLocks noChangeArrowheads="1"/>
          </p:cNvSpPr>
          <p:nvPr/>
        </p:nvSpPr>
        <p:spPr bwMode="auto">
          <a:xfrm>
            <a:off x="719573" y="1268413"/>
            <a:ext cx="11039096"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Can the design be used by left and right handed people?</a:t>
            </a:r>
            <a:endParaRPr lang="en-US" sz="2400" b="0">
              <a:solidFill>
                <a:srgbClr val="5F5F5F"/>
              </a:solidFill>
            </a:endParaRPr>
          </a:p>
        </p:txBody>
      </p:sp>
      <p:sp>
        <p:nvSpPr>
          <p:cNvPr id="21508" name="Text Box 9"/>
          <p:cNvSpPr txBox="1">
            <a:spLocks noChangeArrowheads="1"/>
          </p:cNvSpPr>
          <p:nvPr/>
        </p:nvSpPr>
        <p:spPr bwMode="auto">
          <a:xfrm>
            <a:off x="1678300" y="788988"/>
            <a:ext cx="3456066" cy="304800"/>
          </a:xfrm>
          <a:prstGeom prst="rect">
            <a:avLst/>
          </a:prstGeom>
          <a:noFill/>
          <a:ln w="9525">
            <a:noFill/>
            <a:miter lim="800000"/>
            <a:headEnd/>
            <a:tailEnd/>
          </a:ln>
        </p:spPr>
        <p:txBody>
          <a:bodyPr>
            <a:spAutoFit/>
          </a:bodyPr>
          <a:lstStyle/>
          <a:p>
            <a:pPr>
              <a:spcBef>
                <a:spcPct val="50000"/>
              </a:spcBef>
            </a:pPr>
            <a:endParaRPr lang="en-US" sz="1400"/>
          </a:p>
        </p:txBody>
      </p:sp>
      <p:pic>
        <p:nvPicPr>
          <p:cNvPr id="21509" name="Picture 11" descr="IThis image shows a standard stairway that has a third handrail installed approximately 75cm away from the outer one, meaning the users can steady themselves by using either their right or left hand, or both hands. Lights have also been installed at foot level for safety and visibility. The level landing halfway up the flight of stairs gives people the opportunity to rest before proceeding, and there is seating installed on the top landing."/>
          <p:cNvPicPr>
            <a:picLocks noChangeAspect="1" noChangeArrowheads="1"/>
          </p:cNvPicPr>
          <p:nvPr/>
        </p:nvPicPr>
        <p:blipFill>
          <a:blip r:embed="rId3" cstate="print"/>
          <a:srcRect l="15135" t="23625" r="53857" b="20229"/>
          <a:stretch>
            <a:fillRect/>
          </a:stretch>
        </p:blipFill>
        <p:spPr bwMode="auto">
          <a:xfrm>
            <a:off x="2734378" y="3357564"/>
            <a:ext cx="2757658" cy="2809875"/>
          </a:xfrm>
          <a:prstGeom prst="rect">
            <a:avLst/>
          </a:prstGeom>
          <a:noFill/>
          <a:ln w="38100">
            <a:solidFill>
              <a:schemeClr val="bg2"/>
            </a:solidFill>
            <a:miter lim="800000"/>
            <a:headEnd/>
            <a:tailEnd/>
          </a:ln>
        </p:spPr>
      </p:pic>
      <p:pic>
        <p:nvPicPr>
          <p:cNvPr id="21510" name="Picture 15" descr="This image shows the OXO Good Grips Swivel Scissors These scissors are used by grasping the non-slip rubber grip handles and by pulling back the spring loaded switch. They can be easily be used by right or left handed people and individuals who have low hand strength or arthritis. They have a swivel handle that absorbs a lot of the pressure from the users hands, which ensures that the scissors are comfortable even when cutting tougher materials.&#10;"/>
          <p:cNvPicPr>
            <a:picLocks noChangeAspect="1" noChangeArrowheads="1"/>
          </p:cNvPicPr>
          <p:nvPr/>
        </p:nvPicPr>
        <p:blipFill>
          <a:blip r:embed="rId4" cstate="print"/>
          <a:srcRect/>
          <a:stretch>
            <a:fillRect/>
          </a:stretch>
        </p:blipFill>
        <p:spPr bwMode="auto">
          <a:xfrm>
            <a:off x="6383036" y="3357563"/>
            <a:ext cx="3809504" cy="2857500"/>
          </a:xfrm>
          <a:prstGeom prst="rect">
            <a:avLst/>
          </a:prstGeom>
          <a:noFill/>
          <a:ln w="38100">
            <a:solidFill>
              <a:srgbClr val="808080"/>
            </a:solidFill>
            <a:miter lim="800000"/>
            <a:headEnd/>
            <a:tailEnd/>
          </a:ln>
        </p:spPr>
      </p:pic>
    </p:spTree>
    <p:extLst>
      <p:ext uri="{BB962C8B-B14F-4D97-AF65-F5344CB8AC3E}">
        <p14:creationId xmlns:p14="http://schemas.microsoft.com/office/powerpoint/2010/main" val="27532385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p:txBody>
          <a:bodyPr/>
          <a:lstStyle/>
          <a:p>
            <a:r>
              <a:rPr lang="en-IE" dirty="0" smtClean="0"/>
              <a:t>Topic 2.3. </a:t>
            </a:r>
            <a:br>
              <a:rPr lang="en-IE" dirty="0" smtClean="0"/>
            </a:br>
            <a:r>
              <a:rPr lang="en-IE" dirty="0" smtClean="0"/>
              <a:t>Simple and Intuitive</a:t>
            </a:r>
            <a:endParaRPr lang="en-US" dirty="0" smtClean="0"/>
          </a:p>
        </p:txBody>
      </p:sp>
      <p:sp>
        <p:nvSpPr>
          <p:cNvPr id="5" name="Horizontal Scroll 4"/>
          <p:cNvSpPr/>
          <p:nvPr/>
        </p:nvSpPr>
        <p:spPr>
          <a:xfrm>
            <a:off x="812694" y="990600"/>
            <a:ext cx="10057091" cy="4038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extLst>
      <p:ext uri="{BB962C8B-B14F-4D97-AF65-F5344CB8AC3E}">
        <p14:creationId xmlns:p14="http://schemas.microsoft.com/office/powerpoint/2010/main" val="33765540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0"/>
          <p:cNvSpPr>
            <a:spLocks noGrp="1"/>
          </p:cNvSpPr>
          <p:nvPr>
            <p:ph type="ctrTitle"/>
          </p:nvPr>
        </p:nvSpPr>
        <p:spPr/>
        <p:txBody>
          <a:bodyPr/>
          <a:lstStyle/>
          <a:p>
            <a:r>
              <a:rPr lang="en-IE" smtClean="0"/>
              <a:t>Principle 3: Simple and Intuitive</a:t>
            </a:r>
            <a:endParaRPr lang="en-US" smtClean="0"/>
          </a:p>
        </p:txBody>
      </p:sp>
      <p:sp>
        <p:nvSpPr>
          <p:cNvPr id="24579" name="Text Box 5"/>
          <p:cNvSpPr txBox="1">
            <a:spLocks noChangeArrowheads="1"/>
          </p:cNvSpPr>
          <p:nvPr/>
        </p:nvSpPr>
        <p:spPr bwMode="auto">
          <a:xfrm>
            <a:off x="719573" y="1125539"/>
            <a:ext cx="10751267" cy="757130"/>
          </a:xfrm>
          <a:prstGeom prst="rect">
            <a:avLst/>
          </a:prstGeom>
          <a:noFill/>
          <a:ln w="9525">
            <a:noFill/>
            <a:miter lim="800000"/>
            <a:headEnd/>
            <a:tailEnd/>
          </a:ln>
        </p:spPr>
        <p:txBody>
          <a:bodyPr>
            <a:spAutoFit/>
          </a:bodyPr>
          <a:lstStyle/>
          <a:p>
            <a:pPr>
              <a:lnSpc>
                <a:spcPct val="90000"/>
              </a:lnSpc>
              <a:spcBef>
                <a:spcPct val="20000"/>
              </a:spcBef>
              <a:buClr>
                <a:schemeClr val="folHlink"/>
              </a:buClr>
            </a:pPr>
            <a:r>
              <a:rPr lang="en-IE" sz="2400" b="0">
                <a:solidFill>
                  <a:srgbClr val="5F5F5F"/>
                </a:solidFill>
              </a:rPr>
              <a:t>Use of the design is easy to understand regardless of the user’s experience, knowledge, language skills, or current concentration level.</a:t>
            </a:r>
            <a:endParaRPr lang="en-US" sz="2400" b="0">
              <a:solidFill>
                <a:srgbClr val="5F5F5F"/>
              </a:solidFill>
            </a:endParaRPr>
          </a:p>
        </p:txBody>
      </p:sp>
      <p:sp>
        <p:nvSpPr>
          <p:cNvPr id="129031" name="Text Box 7"/>
          <p:cNvSpPr txBox="1">
            <a:spLocks noChangeArrowheads="1"/>
          </p:cNvSpPr>
          <p:nvPr/>
        </p:nvSpPr>
        <p:spPr bwMode="auto">
          <a:xfrm>
            <a:off x="761902" y="3429001"/>
            <a:ext cx="11136450" cy="1631216"/>
          </a:xfrm>
          <a:prstGeom prst="rect">
            <a:avLst/>
          </a:prstGeom>
          <a:noFill/>
          <a:ln w="9525">
            <a:noFill/>
            <a:miter lim="800000"/>
            <a:headEnd/>
            <a:tailEnd/>
          </a:ln>
          <a:effectLst/>
        </p:spPr>
        <p:txBody>
          <a:bodyPr>
            <a:spAutoFit/>
          </a:bodyPr>
          <a:lstStyle/>
          <a:p>
            <a:pPr marL="342900" indent="-342900">
              <a:buClr>
                <a:schemeClr val="folHlink"/>
              </a:buClr>
              <a:buFont typeface="+mj-lt"/>
              <a:buAutoNum type="arabicPeriod"/>
              <a:defRPr/>
            </a:pPr>
            <a:r>
              <a:rPr lang="en-US" b="0" dirty="0">
                <a:solidFill>
                  <a:srgbClr val="B2B2B2"/>
                </a:solidFill>
              </a:rPr>
              <a:t>	</a:t>
            </a:r>
            <a:r>
              <a:rPr lang="en-US" sz="2000" b="0" dirty="0">
                <a:solidFill>
                  <a:srgbClr val="5F5F5F"/>
                </a:solidFill>
              </a:rPr>
              <a:t>Eliminate unnecessary complexity</a:t>
            </a:r>
          </a:p>
          <a:p>
            <a:pPr marL="457200" indent="-457200">
              <a:buClr>
                <a:schemeClr val="folHlink"/>
              </a:buClr>
              <a:buFont typeface="+mj-lt"/>
              <a:buAutoNum type="arabicPeriod"/>
              <a:defRPr/>
            </a:pPr>
            <a:r>
              <a:rPr lang="en-IE" sz="2000" b="0" dirty="0">
                <a:solidFill>
                  <a:srgbClr val="5F5F5F"/>
                </a:solidFill>
              </a:rPr>
              <a:t>	Be consistent with user expectations and intuition</a:t>
            </a:r>
          </a:p>
          <a:p>
            <a:pPr marL="457200" indent="-457200">
              <a:buClr>
                <a:schemeClr val="folHlink"/>
              </a:buClr>
              <a:buFont typeface="+mj-lt"/>
              <a:buAutoNum type="arabicPeriod"/>
              <a:defRPr/>
            </a:pPr>
            <a:r>
              <a:rPr lang="en-IE" sz="2000" b="0" dirty="0">
                <a:solidFill>
                  <a:srgbClr val="5F5F5F"/>
                </a:solidFill>
              </a:rPr>
              <a:t>	Accommodate a wide range of literacy and language skills</a:t>
            </a:r>
          </a:p>
          <a:p>
            <a:pPr marL="457200" indent="-457200">
              <a:buClr>
                <a:schemeClr val="folHlink"/>
              </a:buClr>
              <a:buFont typeface="+mj-lt"/>
              <a:buAutoNum type="arabicPeriod"/>
              <a:defRPr/>
            </a:pPr>
            <a:r>
              <a:rPr lang="en-IE" sz="2000" b="0" dirty="0">
                <a:solidFill>
                  <a:srgbClr val="5F5F5F"/>
                </a:solidFill>
              </a:rPr>
              <a:t>	Arrange information consistent with its importance</a:t>
            </a:r>
          </a:p>
          <a:p>
            <a:pPr marL="457200" indent="-457200">
              <a:buClr>
                <a:schemeClr val="folHlink"/>
              </a:buClr>
              <a:buFont typeface="+mj-lt"/>
              <a:buAutoNum type="arabicPeriod"/>
              <a:defRPr/>
            </a:pPr>
            <a:r>
              <a:rPr lang="en-IE" sz="2000" b="0" dirty="0">
                <a:solidFill>
                  <a:srgbClr val="5F5F5F"/>
                </a:solidFill>
              </a:rPr>
              <a:t>	Provide effective prompting and feedback during and after task 	completion</a:t>
            </a:r>
            <a:endParaRPr lang="en-US" sz="2000" b="0" dirty="0">
              <a:solidFill>
                <a:srgbClr val="5F5F5F"/>
              </a:solidFill>
            </a:endParaRPr>
          </a:p>
        </p:txBody>
      </p:sp>
      <p:sp>
        <p:nvSpPr>
          <p:cNvPr id="24581" name="Text Box 10"/>
          <p:cNvSpPr txBox="1">
            <a:spLocks noChangeArrowheads="1"/>
          </p:cNvSpPr>
          <p:nvPr/>
        </p:nvSpPr>
        <p:spPr bwMode="auto">
          <a:xfrm>
            <a:off x="1678300" y="788988"/>
            <a:ext cx="3456066" cy="304800"/>
          </a:xfrm>
          <a:prstGeom prst="rect">
            <a:avLst/>
          </a:prstGeom>
          <a:noFill/>
          <a:ln w="9525">
            <a:noFill/>
            <a:miter lim="800000"/>
            <a:headEnd/>
            <a:tailEnd/>
          </a:ln>
        </p:spPr>
        <p:txBody>
          <a:bodyPr>
            <a:spAutoFit/>
          </a:bodyPr>
          <a:lstStyle/>
          <a:p>
            <a:pPr>
              <a:spcBef>
                <a:spcPct val="50000"/>
              </a:spcBef>
            </a:pPr>
            <a:endParaRPr lang="en-US" sz="1400"/>
          </a:p>
        </p:txBody>
      </p:sp>
    </p:spTree>
    <p:extLst>
      <p:ext uri="{BB962C8B-B14F-4D97-AF65-F5344CB8AC3E}">
        <p14:creationId xmlns:p14="http://schemas.microsoft.com/office/powerpoint/2010/main" val="22750849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1"/>
          <p:cNvSpPr>
            <a:spLocks noGrp="1"/>
          </p:cNvSpPr>
          <p:nvPr>
            <p:ph type="ctrTitle"/>
          </p:nvPr>
        </p:nvSpPr>
        <p:spPr/>
        <p:txBody>
          <a:bodyPr/>
          <a:lstStyle/>
          <a:p>
            <a:r>
              <a:rPr lang="en-IE" smtClean="0"/>
              <a:t>Principle 3: Simple and Intuitive</a:t>
            </a:r>
            <a:endParaRPr lang="en-US" smtClean="0"/>
          </a:p>
        </p:txBody>
      </p:sp>
      <p:sp>
        <p:nvSpPr>
          <p:cNvPr id="25603" name="Text Box 5"/>
          <p:cNvSpPr txBox="1">
            <a:spLocks noChangeArrowheads="1"/>
          </p:cNvSpPr>
          <p:nvPr/>
        </p:nvSpPr>
        <p:spPr bwMode="auto">
          <a:xfrm>
            <a:off x="719573" y="1347788"/>
            <a:ext cx="10751267" cy="425450"/>
          </a:xfrm>
          <a:prstGeom prst="rect">
            <a:avLst/>
          </a:prstGeom>
          <a:noFill/>
          <a:ln w="9525">
            <a:noFill/>
            <a:miter lim="800000"/>
            <a:headEnd/>
            <a:tailEnd/>
          </a:ln>
        </p:spPr>
        <p:txBody>
          <a:bodyPr>
            <a:spAutoFit/>
          </a:bodyPr>
          <a:lstStyle/>
          <a:p>
            <a:pPr algn="ctr">
              <a:lnSpc>
                <a:spcPct val="90000"/>
              </a:lnSpc>
              <a:spcBef>
                <a:spcPct val="20000"/>
              </a:spcBef>
              <a:buClr>
                <a:schemeClr val="folHlink"/>
              </a:buClr>
            </a:pPr>
            <a:r>
              <a:rPr lang="en-IE" sz="2400" b="0">
                <a:solidFill>
                  <a:srgbClr val="5F5F5F"/>
                </a:solidFill>
              </a:rPr>
              <a:t>Is it easy to understand? Can you make it work?</a:t>
            </a:r>
            <a:endParaRPr lang="en-US" sz="2400" b="0">
              <a:solidFill>
                <a:srgbClr val="5F5F5F"/>
              </a:solidFill>
            </a:endParaRPr>
          </a:p>
        </p:txBody>
      </p:sp>
      <p:sp>
        <p:nvSpPr>
          <p:cNvPr id="25604" name="Text Box 9"/>
          <p:cNvSpPr txBox="1">
            <a:spLocks noChangeArrowheads="1"/>
          </p:cNvSpPr>
          <p:nvPr/>
        </p:nvSpPr>
        <p:spPr bwMode="auto">
          <a:xfrm>
            <a:off x="1678300" y="788988"/>
            <a:ext cx="3456066" cy="304800"/>
          </a:xfrm>
          <a:prstGeom prst="rect">
            <a:avLst/>
          </a:prstGeom>
          <a:noFill/>
          <a:ln w="9525">
            <a:noFill/>
            <a:miter lim="800000"/>
            <a:headEnd/>
            <a:tailEnd/>
          </a:ln>
        </p:spPr>
        <p:txBody>
          <a:bodyPr>
            <a:spAutoFit/>
          </a:bodyPr>
          <a:lstStyle/>
          <a:p>
            <a:pPr>
              <a:spcBef>
                <a:spcPct val="50000"/>
              </a:spcBef>
            </a:pPr>
            <a:endParaRPr lang="en-US" sz="1400"/>
          </a:p>
        </p:txBody>
      </p:sp>
      <p:pic>
        <p:nvPicPr>
          <p:cNvPr id="25605" name="Picture 10" descr="This image shows a man attmepting to install a VCR player by attaching leads to a television.&#10;"/>
          <p:cNvPicPr>
            <a:picLocks noChangeAspect="1" noChangeArrowheads="1"/>
          </p:cNvPicPr>
          <p:nvPr/>
        </p:nvPicPr>
        <p:blipFill>
          <a:blip r:embed="rId3" cstate="print"/>
          <a:srcRect t="8070"/>
          <a:stretch>
            <a:fillRect/>
          </a:stretch>
        </p:blipFill>
        <p:spPr bwMode="auto">
          <a:xfrm>
            <a:off x="1919568" y="3357564"/>
            <a:ext cx="3312151" cy="2992437"/>
          </a:xfrm>
          <a:prstGeom prst="rect">
            <a:avLst/>
          </a:prstGeom>
          <a:noFill/>
          <a:ln w="38100">
            <a:solidFill>
              <a:schemeClr val="bg2"/>
            </a:solidFill>
            <a:miter lim="800000"/>
            <a:headEnd/>
            <a:tailEnd/>
          </a:ln>
        </p:spPr>
      </p:pic>
      <p:pic>
        <p:nvPicPr>
          <p:cNvPr id="25606" name="Picture 11" descr="This image shows the back of a television with colour-coded plugs and receptacles that simplify installation.&#10;"/>
          <p:cNvPicPr>
            <a:picLocks noChangeAspect="1" noChangeArrowheads="1"/>
          </p:cNvPicPr>
          <p:nvPr/>
        </p:nvPicPr>
        <p:blipFill>
          <a:blip r:embed="rId4" cstate="print"/>
          <a:srcRect t="8565" r="27002"/>
          <a:stretch>
            <a:fillRect/>
          </a:stretch>
        </p:blipFill>
        <p:spPr bwMode="auto">
          <a:xfrm>
            <a:off x="6095207" y="3330576"/>
            <a:ext cx="4416909" cy="3027363"/>
          </a:xfrm>
          <a:prstGeom prst="rect">
            <a:avLst/>
          </a:prstGeom>
          <a:noFill/>
          <a:ln w="38100">
            <a:solidFill>
              <a:schemeClr val="bg2"/>
            </a:solidFill>
            <a:miter lim="800000"/>
            <a:headEnd/>
            <a:tailEnd/>
          </a:ln>
        </p:spPr>
      </p:pic>
    </p:spTree>
    <p:extLst>
      <p:ext uri="{BB962C8B-B14F-4D97-AF65-F5344CB8AC3E}">
        <p14:creationId xmlns:p14="http://schemas.microsoft.com/office/powerpoint/2010/main" val="27045606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0"/>
          <p:cNvSpPr>
            <a:spLocks noGrp="1"/>
          </p:cNvSpPr>
          <p:nvPr>
            <p:ph type="ctrTitle"/>
          </p:nvPr>
        </p:nvSpPr>
        <p:spPr/>
        <p:txBody>
          <a:bodyPr/>
          <a:lstStyle/>
          <a:p>
            <a:r>
              <a:rPr lang="en-IE" smtClean="0"/>
              <a:t>Principle 3: Simple and Intuitive</a:t>
            </a:r>
            <a:endParaRPr lang="en-US" smtClean="0"/>
          </a:p>
        </p:txBody>
      </p:sp>
      <p:sp>
        <p:nvSpPr>
          <p:cNvPr id="26627" name="Text Box 5"/>
          <p:cNvSpPr txBox="1">
            <a:spLocks noChangeArrowheads="1"/>
          </p:cNvSpPr>
          <p:nvPr/>
        </p:nvSpPr>
        <p:spPr bwMode="auto">
          <a:xfrm>
            <a:off x="719573" y="1412875"/>
            <a:ext cx="10751267" cy="425450"/>
          </a:xfrm>
          <a:prstGeom prst="rect">
            <a:avLst/>
          </a:prstGeom>
          <a:noFill/>
          <a:ln w="9525">
            <a:noFill/>
            <a:miter lim="800000"/>
            <a:headEnd/>
            <a:tailEnd/>
          </a:ln>
        </p:spPr>
        <p:txBody>
          <a:bodyPr>
            <a:spAutoFit/>
          </a:bodyPr>
          <a:lstStyle/>
          <a:p>
            <a:pPr algn="ctr">
              <a:lnSpc>
                <a:spcPct val="90000"/>
              </a:lnSpc>
              <a:spcBef>
                <a:spcPct val="20000"/>
              </a:spcBef>
              <a:buClr>
                <a:schemeClr val="folHlink"/>
              </a:buClr>
            </a:pPr>
            <a:r>
              <a:rPr lang="en-IE" sz="2400" b="0">
                <a:solidFill>
                  <a:srgbClr val="5F5F5F"/>
                </a:solidFill>
              </a:rPr>
              <a:t>Is it easy to understand? Can you make it work?</a:t>
            </a:r>
            <a:endParaRPr lang="en-US" sz="2400" b="0">
              <a:solidFill>
                <a:srgbClr val="5F5F5F"/>
              </a:solidFill>
            </a:endParaRPr>
          </a:p>
        </p:txBody>
      </p:sp>
      <p:sp>
        <p:nvSpPr>
          <p:cNvPr id="26628" name="Text Box 8"/>
          <p:cNvSpPr txBox="1">
            <a:spLocks noChangeArrowheads="1"/>
          </p:cNvSpPr>
          <p:nvPr/>
        </p:nvSpPr>
        <p:spPr bwMode="auto">
          <a:xfrm>
            <a:off x="1678300" y="788988"/>
            <a:ext cx="3456066" cy="304800"/>
          </a:xfrm>
          <a:prstGeom prst="rect">
            <a:avLst/>
          </a:prstGeom>
          <a:noFill/>
          <a:ln w="9525">
            <a:noFill/>
            <a:miter lim="800000"/>
            <a:headEnd/>
            <a:tailEnd/>
          </a:ln>
        </p:spPr>
        <p:txBody>
          <a:bodyPr>
            <a:spAutoFit/>
          </a:bodyPr>
          <a:lstStyle/>
          <a:p>
            <a:pPr>
              <a:spcBef>
                <a:spcPct val="50000"/>
              </a:spcBef>
            </a:pPr>
            <a:endParaRPr lang="en-US" sz="1400"/>
          </a:p>
        </p:txBody>
      </p:sp>
      <p:pic>
        <p:nvPicPr>
          <p:cNvPr id="26629" name="Picture 9" descr="This image shows a super-size remote control. With giant buttons, this extra-large remote is easy to use and impossible to lose. It is simple to program, and controls TV, VCR, DVD player, satellite, cable and auxiliary A/V device. The buttons are large and high-contrast, and glow in the dark, and are therefore useable by people with visual impairments and differently sized hands.&#10;"/>
          <p:cNvPicPr>
            <a:picLocks noChangeAspect="1" noChangeArrowheads="1"/>
          </p:cNvPicPr>
          <p:nvPr/>
        </p:nvPicPr>
        <p:blipFill>
          <a:blip r:embed="rId3" cstate="print"/>
          <a:srcRect/>
          <a:stretch>
            <a:fillRect/>
          </a:stretch>
        </p:blipFill>
        <p:spPr bwMode="auto">
          <a:xfrm>
            <a:off x="4190455" y="3656013"/>
            <a:ext cx="3536490" cy="2652712"/>
          </a:xfrm>
          <a:prstGeom prst="rect">
            <a:avLst/>
          </a:prstGeom>
          <a:noFill/>
          <a:ln w="38100">
            <a:solidFill>
              <a:srgbClr val="808080"/>
            </a:solidFill>
            <a:miter lim="800000"/>
            <a:headEnd/>
            <a:tailEnd/>
          </a:ln>
        </p:spPr>
      </p:pic>
    </p:spTree>
    <p:extLst>
      <p:ext uri="{BB962C8B-B14F-4D97-AF65-F5344CB8AC3E}">
        <p14:creationId xmlns:p14="http://schemas.microsoft.com/office/powerpoint/2010/main" val="33114622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p:txBody>
          <a:bodyPr/>
          <a:lstStyle/>
          <a:p>
            <a:r>
              <a:rPr lang="en-IE" dirty="0" smtClean="0"/>
              <a:t>Topic 2.4. </a:t>
            </a:r>
            <a:br>
              <a:rPr lang="en-IE" dirty="0" smtClean="0"/>
            </a:br>
            <a:r>
              <a:rPr lang="en-IE" dirty="0" smtClean="0"/>
              <a:t>Perceptible Information</a:t>
            </a:r>
            <a:endParaRPr lang="en-US" dirty="0" smtClean="0"/>
          </a:p>
        </p:txBody>
      </p:sp>
      <p:sp>
        <p:nvSpPr>
          <p:cNvPr id="5" name="Horizontal Scroll 4"/>
          <p:cNvSpPr/>
          <p:nvPr/>
        </p:nvSpPr>
        <p:spPr>
          <a:xfrm>
            <a:off x="812694" y="990600"/>
            <a:ext cx="10057091" cy="4038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extLst>
      <p:ext uri="{BB962C8B-B14F-4D97-AF65-F5344CB8AC3E}">
        <p14:creationId xmlns:p14="http://schemas.microsoft.com/office/powerpoint/2010/main" val="23285750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ctrTitle"/>
          </p:nvPr>
        </p:nvSpPr>
        <p:spPr/>
        <p:txBody>
          <a:bodyPr/>
          <a:lstStyle/>
          <a:p>
            <a:r>
              <a:rPr lang="en-IE" sz="4000" smtClean="0"/>
              <a:t>Principle 4: Perceptible Information </a:t>
            </a:r>
            <a:endParaRPr lang="en-US" sz="4000" smtClean="0"/>
          </a:p>
        </p:txBody>
      </p:sp>
      <p:sp>
        <p:nvSpPr>
          <p:cNvPr id="28675" name="Text Box 5"/>
          <p:cNvSpPr txBox="1">
            <a:spLocks noChangeArrowheads="1"/>
          </p:cNvSpPr>
          <p:nvPr/>
        </p:nvSpPr>
        <p:spPr bwMode="auto">
          <a:xfrm>
            <a:off x="334390" y="933450"/>
            <a:ext cx="11712109" cy="830997"/>
          </a:xfrm>
          <a:prstGeom prst="rect">
            <a:avLst/>
          </a:prstGeom>
          <a:noFill/>
          <a:ln w="9525">
            <a:noFill/>
            <a:miter lim="800000"/>
            <a:headEnd/>
            <a:tailEnd/>
          </a:ln>
        </p:spPr>
        <p:txBody>
          <a:bodyPr>
            <a:spAutoFit/>
          </a:bodyPr>
          <a:lstStyle/>
          <a:p>
            <a:pPr>
              <a:spcBef>
                <a:spcPct val="50000"/>
              </a:spcBef>
            </a:pPr>
            <a:r>
              <a:rPr lang="en-IE" sz="2400" b="0">
                <a:solidFill>
                  <a:srgbClr val="5F5F5F"/>
                </a:solidFill>
              </a:rPr>
              <a:t>The design communicates necessary information effectively to the user, regardless of ambient conditions or the user’s sensory abilities.</a:t>
            </a:r>
            <a:endParaRPr lang="en-US" sz="2400" b="0">
              <a:solidFill>
                <a:srgbClr val="5F5F5F"/>
              </a:solidFill>
            </a:endParaRPr>
          </a:p>
        </p:txBody>
      </p:sp>
      <p:sp>
        <p:nvSpPr>
          <p:cNvPr id="28676" name="Text Box 7"/>
          <p:cNvSpPr txBox="1">
            <a:spLocks noChangeArrowheads="1"/>
          </p:cNvSpPr>
          <p:nvPr/>
        </p:nvSpPr>
        <p:spPr bwMode="auto">
          <a:xfrm>
            <a:off x="761901" y="3429001"/>
            <a:ext cx="10751267" cy="2554545"/>
          </a:xfrm>
          <a:prstGeom prst="rect">
            <a:avLst/>
          </a:prstGeom>
          <a:noFill/>
          <a:ln w="9525">
            <a:noFill/>
            <a:miter lim="800000"/>
            <a:headEnd/>
            <a:tailEnd/>
          </a:ln>
        </p:spPr>
        <p:txBody>
          <a:bodyPr>
            <a:spAutoFit/>
          </a:bodyPr>
          <a:lstStyle/>
          <a:p>
            <a:pPr marL="457200" indent="-457200">
              <a:buClr>
                <a:schemeClr val="folHlink"/>
              </a:buClr>
              <a:buFont typeface="Arial" charset="0"/>
              <a:buAutoNum type="arabicPeriod"/>
            </a:pPr>
            <a:r>
              <a:rPr lang="en-IE" sz="2000" b="0" dirty="0">
                <a:solidFill>
                  <a:srgbClr val="5F5F5F"/>
                </a:solidFill>
              </a:rPr>
              <a:t>	Use different modes (pictorial, verbal, tactile) for redundant </a:t>
            </a:r>
            <a:r>
              <a:rPr lang="en-IE" sz="2000" b="0" dirty="0" smtClean="0">
                <a:solidFill>
                  <a:srgbClr val="5F5F5F"/>
                </a:solidFill>
              </a:rPr>
              <a:t> presentation </a:t>
            </a:r>
            <a:r>
              <a:rPr lang="en-IE" sz="2000" b="0" dirty="0">
                <a:solidFill>
                  <a:srgbClr val="5F5F5F"/>
                </a:solidFill>
              </a:rPr>
              <a:t>of essential information</a:t>
            </a:r>
          </a:p>
          <a:p>
            <a:pPr marL="457200" indent="-457200">
              <a:buClr>
                <a:schemeClr val="folHlink"/>
              </a:buClr>
              <a:buFont typeface="Arial" charset="0"/>
              <a:buAutoNum type="arabicPeriod"/>
            </a:pPr>
            <a:r>
              <a:rPr lang="en-IE" sz="2000" b="0" dirty="0">
                <a:solidFill>
                  <a:srgbClr val="5F5F5F"/>
                </a:solidFill>
              </a:rPr>
              <a:t>	Provide adequate contrast between essential information and </a:t>
            </a:r>
            <a:r>
              <a:rPr lang="en-IE" sz="2000" b="0" dirty="0" smtClean="0">
                <a:solidFill>
                  <a:srgbClr val="5F5F5F"/>
                </a:solidFill>
              </a:rPr>
              <a:t> its </a:t>
            </a:r>
            <a:r>
              <a:rPr lang="en-IE" sz="2000" b="0" dirty="0">
                <a:solidFill>
                  <a:srgbClr val="5F5F5F"/>
                </a:solidFill>
              </a:rPr>
              <a:t>surroundings</a:t>
            </a:r>
          </a:p>
          <a:p>
            <a:pPr marL="457200" indent="-457200">
              <a:buClr>
                <a:schemeClr val="folHlink"/>
              </a:buClr>
              <a:buFont typeface="Arial" charset="0"/>
              <a:buAutoNum type="arabicPeriod"/>
            </a:pPr>
            <a:r>
              <a:rPr lang="en-IE" sz="2000" b="0" dirty="0">
                <a:solidFill>
                  <a:srgbClr val="5F5F5F"/>
                </a:solidFill>
              </a:rPr>
              <a:t>	Maximize ‘legibility’ of essential information and its 	surroundings</a:t>
            </a:r>
          </a:p>
          <a:p>
            <a:pPr marL="457200" indent="-457200">
              <a:buClr>
                <a:schemeClr val="folHlink"/>
              </a:buClr>
              <a:buFont typeface="Arial" charset="0"/>
              <a:buAutoNum type="arabicPeriod"/>
            </a:pPr>
            <a:r>
              <a:rPr lang="en-IE" sz="2000" b="0" dirty="0">
                <a:solidFill>
                  <a:srgbClr val="5F5F5F"/>
                </a:solidFill>
              </a:rPr>
              <a:t>	Differentiate elements in ways that can be described (i.e. </a:t>
            </a:r>
            <a:r>
              <a:rPr lang="en-IE" sz="2000" b="0" dirty="0" smtClean="0">
                <a:solidFill>
                  <a:srgbClr val="5F5F5F"/>
                </a:solidFill>
              </a:rPr>
              <a:t> make </a:t>
            </a:r>
            <a:r>
              <a:rPr lang="en-IE" sz="2000" b="0" dirty="0">
                <a:solidFill>
                  <a:srgbClr val="5F5F5F"/>
                </a:solidFill>
              </a:rPr>
              <a:t>it easy to give instructions or directions)</a:t>
            </a:r>
          </a:p>
          <a:p>
            <a:pPr marL="457200" indent="-457200">
              <a:buClr>
                <a:schemeClr val="folHlink"/>
              </a:buClr>
              <a:buFont typeface="Arial" charset="0"/>
              <a:buAutoNum type="arabicPeriod"/>
            </a:pPr>
            <a:r>
              <a:rPr lang="en-IE" sz="2000" b="0" dirty="0">
                <a:solidFill>
                  <a:srgbClr val="5F5F5F"/>
                </a:solidFill>
              </a:rPr>
              <a:t>	Provide compatibility with a variety of techniques or devices </a:t>
            </a:r>
            <a:r>
              <a:rPr lang="en-IE" sz="2000" b="0" dirty="0" smtClean="0">
                <a:solidFill>
                  <a:srgbClr val="5F5F5F"/>
                </a:solidFill>
              </a:rPr>
              <a:t> used </a:t>
            </a:r>
            <a:r>
              <a:rPr lang="en-IE" sz="2000" b="0" dirty="0">
                <a:solidFill>
                  <a:srgbClr val="5F5F5F"/>
                </a:solidFill>
              </a:rPr>
              <a:t>by people with sensory limitations</a:t>
            </a:r>
          </a:p>
        </p:txBody>
      </p:sp>
      <p:sp>
        <p:nvSpPr>
          <p:cNvPr id="28677" name="Text Box 10"/>
          <p:cNvSpPr txBox="1">
            <a:spLocks noChangeArrowheads="1"/>
          </p:cNvSpPr>
          <p:nvPr/>
        </p:nvSpPr>
        <p:spPr bwMode="auto">
          <a:xfrm>
            <a:off x="1678300" y="788988"/>
            <a:ext cx="3456066" cy="304800"/>
          </a:xfrm>
          <a:prstGeom prst="rect">
            <a:avLst/>
          </a:prstGeom>
          <a:noFill/>
          <a:ln w="9525">
            <a:noFill/>
            <a:miter lim="800000"/>
            <a:headEnd/>
            <a:tailEnd/>
          </a:ln>
        </p:spPr>
        <p:txBody>
          <a:bodyPr>
            <a:spAutoFit/>
          </a:bodyPr>
          <a:lstStyle/>
          <a:p>
            <a:pPr>
              <a:spcBef>
                <a:spcPct val="50000"/>
              </a:spcBef>
            </a:pPr>
            <a:endParaRPr lang="en-US" sz="1400"/>
          </a:p>
        </p:txBody>
      </p:sp>
    </p:spTree>
    <p:extLst>
      <p:ext uri="{BB962C8B-B14F-4D97-AF65-F5344CB8AC3E}">
        <p14:creationId xmlns:p14="http://schemas.microsoft.com/office/powerpoint/2010/main" val="27784754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ctrTitle"/>
          </p:nvPr>
        </p:nvSpPr>
        <p:spPr/>
        <p:txBody>
          <a:bodyPr/>
          <a:lstStyle/>
          <a:p>
            <a:r>
              <a:rPr lang="en-IE" sz="4000" smtClean="0"/>
              <a:t>Principle 4: Perceptible Information </a:t>
            </a:r>
            <a:endParaRPr lang="en-US" sz="4000" smtClean="0"/>
          </a:p>
        </p:txBody>
      </p:sp>
      <p:sp>
        <p:nvSpPr>
          <p:cNvPr id="29699" name="Text Box 5"/>
          <p:cNvSpPr txBox="1">
            <a:spLocks noChangeArrowheads="1"/>
          </p:cNvSpPr>
          <p:nvPr/>
        </p:nvSpPr>
        <p:spPr bwMode="auto">
          <a:xfrm>
            <a:off x="719573" y="1268413"/>
            <a:ext cx="11039096"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Does the design use different modes for presentation?</a:t>
            </a:r>
            <a:endParaRPr lang="en-US" sz="2400" b="0">
              <a:solidFill>
                <a:srgbClr val="5F5F5F"/>
              </a:solidFill>
            </a:endParaRPr>
          </a:p>
        </p:txBody>
      </p:sp>
      <p:pic>
        <p:nvPicPr>
          <p:cNvPr id="29700" name="Picture 10" descr="This image shows a Honeywell thermostat. It provides tactile, visual and audible cues and instructions. The numerals and arrow pointer are oversized and high contrast.&#10;The clear outer ring cover has 3 dimensional indices that allow tactile feedback for users who may be blind and who rely on counting the degree increments to set the temperature. The knob is course-knurled for secure gripping, and the thermostat can be positioned on the wall at any height for standing and seated users. The other image on this slide shows a closer view.&#10;"/>
          <p:cNvPicPr>
            <a:picLocks noChangeAspect="1" noChangeArrowheads="1"/>
          </p:cNvPicPr>
          <p:nvPr/>
        </p:nvPicPr>
        <p:blipFill>
          <a:blip r:embed="rId3" cstate="print"/>
          <a:srcRect l="21410" t="25397" r="19713" b="23428"/>
          <a:stretch>
            <a:fillRect/>
          </a:stretch>
        </p:blipFill>
        <p:spPr bwMode="auto">
          <a:xfrm>
            <a:off x="1007402" y="3573464"/>
            <a:ext cx="5665580" cy="2770187"/>
          </a:xfrm>
          <a:prstGeom prst="rect">
            <a:avLst/>
          </a:prstGeom>
          <a:noFill/>
          <a:ln w="38100">
            <a:solidFill>
              <a:schemeClr val="bg2"/>
            </a:solidFill>
            <a:miter lim="800000"/>
            <a:headEnd/>
            <a:tailEnd/>
          </a:ln>
        </p:spPr>
      </p:pic>
      <p:pic>
        <p:nvPicPr>
          <p:cNvPr id="29701" name="Picture 11" descr="This image shows a Honeywell thermostat. It provides tactile, visual and audible cues and instructions. The numerals and arrow pointer are oversized and high contrast.&#10;The clear outer ring cover has 3 dimensional indices that allow tactile feedback for users who may be blind and who rely on counting the degree increments to set the temperature. The knob is course-knurled for secure gripping, and the thermostat can be positioned on the wall at any height for standing and seated users. The other image on this slide shows a different view."/>
          <p:cNvPicPr>
            <a:picLocks noChangeAspect="1" noChangeArrowheads="1"/>
          </p:cNvPicPr>
          <p:nvPr/>
        </p:nvPicPr>
        <p:blipFill>
          <a:blip r:embed="rId4" cstate="print"/>
          <a:srcRect l="35159" t="23558" r="14766" b="14554"/>
          <a:stretch>
            <a:fillRect/>
          </a:stretch>
        </p:blipFill>
        <p:spPr bwMode="auto">
          <a:xfrm>
            <a:off x="7343877" y="3573463"/>
            <a:ext cx="3936488" cy="2736850"/>
          </a:xfrm>
          <a:prstGeom prst="rect">
            <a:avLst/>
          </a:prstGeom>
          <a:noFill/>
          <a:ln w="38100">
            <a:solidFill>
              <a:srgbClr val="808080"/>
            </a:solidFill>
            <a:miter lim="800000"/>
            <a:headEnd/>
            <a:tailEnd/>
          </a:ln>
        </p:spPr>
      </p:pic>
    </p:spTree>
    <p:extLst>
      <p:ext uri="{BB962C8B-B14F-4D97-AF65-F5344CB8AC3E}">
        <p14:creationId xmlns:p14="http://schemas.microsoft.com/office/powerpoint/2010/main" val="3526558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Bad Designs</a:t>
            </a:r>
            <a:endParaRPr lang="en-US" dirty="0"/>
          </a:p>
        </p:txBody>
      </p:sp>
      <p:sp>
        <p:nvSpPr>
          <p:cNvPr id="4" name="Rectangle 3"/>
          <p:cNvSpPr/>
          <p:nvPr/>
        </p:nvSpPr>
        <p:spPr>
          <a:xfrm>
            <a:off x="812694" y="5638801"/>
            <a:ext cx="10565025" cy="646331"/>
          </a:xfrm>
          <a:prstGeom prst="rect">
            <a:avLst/>
          </a:prstGeom>
        </p:spPr>
        <p:txBody>
          <a:bodyPr wrap="square">
            <a:spAutoFit/>
          </a:bodyPr>
          <a:lstStyle/>
          <a:p>
            <a:r>
              <a:rPr lang="en-IE" dirty="0" smtClean="0"/>
              <a:t>"Photograph courtesy of </a:t>
            </a:r>
            <a:r>
              <a:rPr lang="en-IE" dirty="0" err="1" smtClean="0"/>
              <a:t>Baddesigns.Com</a:t>
            </a:r>
            <a:r>
              <a:rPr lang="en-IE" dirty="0" smtClean="0"/>
              <a:t>"</a:t>
            </a:r>
            <a:br>
              <a:rPr lang="en-IE" dirty="0" smtClean="0"/>
            </a:br>
            <a:r>
              <a:rPr lang="en-IE" dirty="0" smtClean="0"/>
              <a:t>Darnell, M. J. (2006). </a:t>
            </a:r>
            <a:r>
              <a:rPr lang="en-IE" i="1" dirty="0" smtClean="0"/>
              <a:t>Bad Human Factors Designs.</a:t>
            </a:r>
            <a:r>
              <a:rPr lang="en-IE" dirty="0" smtClean="0"/>
              <a:t> </a:t>
            </a:r>
            <a:r>
              <a:rPr lang="en-IE" dirty="0" err="1" smtClean="0"/>
              <a:t>Baddesigns.Com</a:t>
            </a:r>
            <a:r>
              <a:rPr lang="en-IE" dirty="0" smtClean="0"/>
              <a:t> </a:t>
            </a:r>
            <a:endParaRPr lang="en-IE" dirty="0"/>
          </a:p>
        </p:txBody>
      </p:sp>
      <p:pic>
        <p:nvPicPr>
          <p:cNvPr id="10" name="Picture 9" descr="insulin.gif"/>
          <p:cNvPicPr>
            <a:picLocks noChangeAspect="1"/>
          </p:cNvPicPr>
          <p:nvPr/>
        </p:nvPicPr>
        <p:blipFill>
          <a:blip r:embed="rId3" cstate="print"/>
          <a:stretch>
            <a:fillRect/>
          </a:stretch>
        </p:blipFill>
        <p:spPr>
          <a:xfrm>
            <a:off x="3477395" y="1386840"/>
            <a:ext cx="5157482" cy="402336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6"/>
          <p:cNvSpPr>
            <a:spLocks noGrp="1"/>
          </p:cNvSpPr>
          <p:nvPr>
            <p:ph type="ctrTitle"/>
          </p:nvPr>
        </p:nvSpPr>
        <p:spPr/>
        <p:txBody>
          <a:bodyPr/>
          <a:lstStyle/>
          <a:p>
            <a:r>
              <a:rPr lang="en-IE" sz="4000" smtClean="0"/>
              <a:t>Principle 4: Perceptible Information </a:t>
            </a:r>
            <a:endParaRPr lang="en-US" sz="4000" smtClean="0"/>
          </a:p>
        </p:txBody>
      </p:sp>
      <p:sp>
        <p:nvSpPr>
          <p:cNvPr id="31747" name="Text Box 5"/>
          <p:cNvSpPr txBox="1">
            <a:spLocks noChangeArrowheads="1"/>
          </p:cNvSpPr>
          <p:nvPr/>
        </p:nvSpPr>
        <p:spPr bwMode="auto">
          <a:xfrm>
            <a:off x="719573" y="1196976"/>
            <a:ext cx="11039096" cy="461963"/>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Does the environment help you find your way?</a:t>
            </a:r>
            <a:endParaRPr lang="en-US" sz="2400" b="0">
              <a:solidFill>
                <a:srgbClr val="5F5F5F"/>
              </a:solidFill>
            </a:endParaRPr>
          </a:p>
        </p:txBody>
      </p:sp>
      <p:pic>
        <p:nvPicPr>
          <p:cNvPr id="31748" name="Picture 15" descr="This is one of five images on this slide which illustrate the wayfinding system in the Charles de Gaulle Airport in Paris, France. It is intrinsically functional and multi-sensory but also compellingly attractive in design and stunningly executed. Upon entering the terminal, the yellow raised floor markings can be followed visually, by foot or wheelchair, and make a sound when tapped. The terminal is introduced with a simplified, tactile floor plan, on an information table angled to permit wheelchair access. Raynes Rail is also installed, a braille and audio handrail system that makes public buildings, parks, transportation facilities and museums accessible to everyone. It contains multilingual audio units which are activated by photo sensors that do not require any physical strength or motor control. The Braille and audio messages provide directions, describe open areas, traffic patterns, and warn of ramps, stairs and turns. In museums, the audio provides cultural information. Even though they're attention grabbing in bright yellow, the handrails have no handicapped stigma. All travellers benefit from this quality of attention to the critical role of orientation in public transit hubs."/>
          <p:cNvPicPr>
            <a:picLocks noChangeAspect="1" noChangeArrowheads="1"/>
          </p:cNvPicPr>
          <p:nvPr/>
        </p:nvPicPr>
        <p:blipFill>
          <a:blip r:embed="rId3" cstate="print"/>
          <a:srcRect/>
          <a:stretch>
            <a:fillRect/>
          </a:stretch>
        </p:blipFill>
        <p:spPr bwMode="auto">
          <a:xfrm>
            <a:off x="1583061" y="3284538"/>
            <a:ext cx="2704748" cy="3257550"/>
          </a:xfrm>
          <a:prstGeom prst="rect">
            <a:avLst/>
          </a:prstGeom>
          <a:noFill/>
          <a:ln w="38100">
            <a:solidFill>
              <a:srgbClr val="808080"/>
            </a:solidFill>
            <a:miter lim="800000"/>
            <a:headEnd/>
            <a:tailEnd/>
          </a:ln>
        </p:spPr>
      </p:pic>
      <p:pic>
        <p:nvPicPr>
          <p:cNvPr id="31749" name="Picture 22" descr="This is one of five images on this slide which illustrate the wayfinding system in the Charles de Gaulle Airport in Paris, France. It is intrinsically functional and multi-sensory but also compellingly attractive in design and stunningly executed. Upon entering the terminal, the yellow raised floor markings can be followed visually, by foot or wheelchair, and make a sound when tapped. The terminal is introduced with a simplified, tactile floor plan, on an information table angled to permit wheelchair access. Raynes Rail is also installed, a braille and audio handrail system that makes public buildings, parks, transportation facilities and museums accessible to everyone. It contains multilingual audio units which are activated by photo sensors that do not require any physical strength or motor control. The Braille and audio messages provide directions, describe open areas, traffic patterns, and warn of ramps, stairs and turns. In museums, the audio provides cultural information. Even though they're attention grabbing in bright yellow, the handrails have no handicapped stigma. All travellers benefit from this quality of attention to the critical role of orientation in public transit hubs."/>
          <p:cNvPicPr>
            <a:picLocks noChangeAspect="1" noChangeArrowheads="1"/>
          </p:cNvPicPr>
          <p:nvPr/>
        </p:nvPicPr>
        <p:blipFill>
          <a:blip r:embed="rId4" cstate="print"/>
          <a:srcRect l="74208"/>
          <a:stretch>
            <a:fillRect/>
          </a:stretch>
        </p:blipFill>
        <p:spPr bwMode="auto">
          <a:xfrm>
            <a:off x="4846536" y="3284539"/>
            <a:ext cx="2592580" cy="1468437"/>
          </a:xfrm>
          <a:prstGeom prst="rect">
            <a:avLst/>
          </a:prstGeom>
          <a:noFill/>
          <a:ln w="38100">
            <a:solidFill>
              <a:srgbClr val="808080"/>
            </a:solidFill>
            <a:miter lim="800000"/>
            <a:headEnd/>
            <a:tailEnd/>
          </a:ln>
        </p:spPr>
      </p:pic>
      <p:pic>
        <p:nvPicPr>
          <p:cNvPr id="31750" name="Picture 24" descr="This is one of five images on this slide which illustrate the wayfinding system in the Charles de Gaulle Airport in Paris, France. It is intrinsically functional and multi-sensory but also compellingly attractive in design and stunningly executed. Upon entering the terminal, the yellow raised floor markings can be followed visually, by foot or wheelchair, and make a sound when tapped. The terminal is introduced with a simplified, tactile floor plan, on an information table angled to permit wheelchair access. Raynes Rail is also installed, a braille and audio handrail system that makes public buildings, parks, transportation facilities and museums accessible to everyone. It contains multilingual audio units which are activated by photo sensors that do not require any physical strength or motor control. The Braille and audio messages provide directions, describe open areas, traffic patterns, and warn of ramps, stairs and turns. In museums, the audio provides cultural information. Even though they're attention grabbing in bright yellow, the handrails have no handicapped stigma. All travellers benefit from this quality of attention to the critical role of orientation in public transit hubs."/>
          <p:cNvPicPr>
            <a:picLocks noChangeAspect="1" noChangeArrowheads="1"/>
          </p:cNvPicPr>
          <p:nvPr/>
        </p:nvPicPr>
        <p:blipFill>
          <a:blip r:embed="rId4" cstate="print"/>
          <a:srcRect l="17383" r="55930"/>
          <a:stretch>
            <a:fillRect/>
          </a:stretch>
        </p:blipFill>
        <p:spPr bwMode="auto">
          <a:xfrm>
            <a:off x="4846536" y="5084764"/>
            <a:ext cx="2590463" cy="1417637"/>
          </a:xfrm>
          <a:prstGeom prst="rect">
            <a:avLst/>
          </a:prstGeom>
          <a:noFill/>
          <a:ln w="38100">
            <a:solidFill>
              <a:srgbClr val="808080"/>
            </a:solidFill>
            <a:miter lim="800000"/>
            <a:headEnd/>
            <a:tailEnd/>
          </a:ln>
        </p:spPr>
      </p:pic>
      <p:pic>
        <p:nvPicPr>
          <p:cNvPr id="31751" name="Picture 26" descr="This is one of five images on this slide which illustrate the wayfinding system in the Charles de Gaulle Airport in Paris, France. It is intrinsically functional and multi-sensory but also compellingly attractive in design and stunningly executed. Upon entering the terminal, the yellow raised floor markings can be followed visually, by foot or wheelchair, and make a sound when tapped. The terminal is introduced with a simplified, tactile floor plan, on an information table angled to permit wheelchair access. Raynes Rail is also installed, a braille and audio handrail system that makes public buildings, parks, transportation facilities and museums accessible to everyone. It contains multilingual audio units which are activated by photo sensors that do not require any physical strength or motor control. The Braille and audio messages provide directions, describe open areas, traffic patterns, and warn of ramps, stairs and turns. In museums, the audio provides cultural information. Even though they're attention grabbing in bright yellow, the handrails have no handicapped stigma. All travellers benefit from this quality of attention to the critical role of orientation in public transit hubs."/>
          <p:cNvPicPr>
            <a:picLocks noChangeAspect="1" noChangeArrowheads="1"/>
          </p:cNvPicPr>
          <p:nvPr/>
        </p:nvPicPr>
        <p:blipFill>
          <a:blip r:embed="rId5" cstate="print"/>
          <a:srcRect r="73199"/>
          <a:stretch>
            <a:fillRect/>
          </a:stretch>
        </p:blipFill>
        <p:spPr bwMode="auto">
          <a:xfrm>
            <a:off x="8014774" y="3284539"/>
            <a:ext cx="2687817" cy="1474787"/>
          </a:xfrm>
          <a:prstGeom prst="rect">
            <a:avLst/>
          </a:prstGeom>
          <a:noFill/>
          <a:ln w="38100">
            <a:solidFill>
              <a:srgbClr val="808080"/>
            </a:solidFill>
            <a:miter lim="800000"/>
            <a:headEnd/>
            <a:tailEnd/>
          </a:ln>
        </p:spPr>
      </p:pic>
      <p:pic>
        <p:nvPicPr>
          <p:cNvPr id="31752" name="Picture 28" descr="This is one of five images on this slide which illustrate the wayfinding system in the Charles de Gaulle Airport in Paris, France. It is intrinsically functional and multi-sensory but also compellingly attractive in design and stunningly executed. Upon entering the terminal, the yellow raised floor markings can be followed visually, by foot or wheelchair, and make a sound when tapped. The terminal is introduced with a simplified, tactile floor plan, on an information table angled to permit wheelchair access. Raynes Rail is also installed, a braille and audio handrail system that makes public buildings, parks, transportation facilities and museums accessible to everyone. It contains multilingual audio units which are activated by photo sensors that do not require any physical strength or motor control. The Braille and audio messages provide directions, describe open areas, traffic patterns, and warn of ramps, stairs and turns. In museums, the audio provides cultural information. Even though they're attention grabbing in bright yellow, the handrails have no handicapped stigma. All travellers benefit from this quality of attention to the critical role of orientation in public transit hubs."/>
          <p:cNvPicPr>
            <a:picLocks noChangeAspect="1" noChangeArrowheads="1"/>
          </p:cNvPicPr>
          <p:nvPr/>
        </p:nvPicPr>
        <p:blipFill>
          <a:blip r:embed="rId6" cstate="print"/>
          <a:srcRect l="26672" r="45345"/>
          <a:stretch>
            <a:fillRect/>
          </a:stretch>
        </p:blipFill>
        <p:spPr bwMode="auto">
          <a:xfrm>
            <a:off x="8014774" y="5084764"/>
            <a:ext cx="2687817" cy="1400175"/>
          </a:xfrm>
          <a:prstGeom prst="rect">
            <a:avLst/>
          </a:prstGeom>
          <a:noFill/>
          <a:ln w="38100">
            <a:solidFill>
              <a:srgbClr val="808080"/>
            </a:solidFill>
            <a:miter lim="800000"/>
            <a:headEnd/>
            <a:tailEnd/>
          </a:ln>
        </p:spPr>
      </p:pic>
    </p:spTree>
    <p:extLst>
      <p:ext uri="{BB962C8B-B14F-4D97-AF65-F5344CB8AC3E}">
        <p14:creationId xmlns:p14="http://schemas.microsoft.com/office/powerpoint/2010/main" val="31250964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p:txBody>
          <a:bodyPr/>
          <a:lstStyle/>
          <a:p>
            <a:r>
              <a:rPr lang="en-IE" dirty="0" smtClean="0"/>
              <a:t>Topic 2.5. </a:t>
            </a:r>
            <a:br>
              <a:rPr lang="en-IE" dirty="0" smtClean="0"/>
            </a:br>
            <a:r>
              <a:rPr lang="en-IE" dirty="0" smtClean="0"/>
              <a:t>Tolerance for Error</a:t>
            </a:r>
            <a:endParaRPr lang="en-US" dirty="0" smtClean="0"/>
          </a:p>
        </p:txBody>
      </p:sp>
      <p:sp>
        <p:nvSpPr>
          <p:cNvPr id="5" name="Horizontal Scroll 4"/>
          <p:cNvSpPr/>
          <p:nvPr/>
        </p:nvSpPr>
        <p:spPr>
          <a:xfrm>
            <a:off x="812694" y="990600"/>
            <a:ext cx="10057091" cy="4038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extLst>
      <p:ext uri="{BB962C8B-B14F-4D97-AF65-F5344CB8AC3E}">
        <p14:creationId xmlns:p14="http://schemas.microsoft.com/office/powerpoint/2010/main" val="20401844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9"/>
          <p:cNvSpPr>
            <a:spLocks noGrp="1"/>
          </p:cNvSpPr>
          <p:nvPr>
            <p:ph type="ctrTitle"/>
          </p:nvPr>
        </p:nvSpPr>
        <p:spPr/>
        <p:txBody>
          <a:bodyPr/>
          <a:lstStyle/>
          <a:p>
            <a:r>
              <a:rPr lang="en-IE" smtClean="0"/>
              <a:t>Principle 5: Tolerance for Error</a:t>
            </a:r>
            <a:endParaRPr lang="en-US" smtClean="0"/>
          </a:p>
        </p:txBody>
      </p:sp>
      <p:sp>
        <p:nvSpPr>
          <p:cNvPr id="34819" name="Text Box 5"/>
          <p:cNvSpPr txBox="1">
            <a:spLocks noChangeArrowheads="1"/>
          </p:cNvSpPr>
          <p:nvPr/>
        </p:nvSpPr>
        <p:spPr bwMode="auto">
          <a:xfrm>
            <a:off x="719573" y="1125538"/>
            <a:ext cx="10751267" cy="830262"/>
          </a:xfrm>
          <a:prstGeom prst="rect">
            <a:avLst/>
          </a:prstGeom>
          <a:noFill/>
          <a:ln w="9525">
            <a:noFill/>
            <a:miter lim="800000"/>
            <a:headEnd/>
            <a:tailEnd/>
          </a:ln>
        </p:spPr>
        <p:txBody>
          <a:bodyPr>
            <a:spAutoFit/>
          </a:bodyPr>
          <a:lstStyle/>
          <a:p>
            <a:pPr>
              <a:spcBef>
                <a:spcPct val="50000"/>
              </a:spcBef>
            </a:pPr>
            <a:r>
              <a:rPr lang="en-IE" sz="2400" b="0">
                <a:solidFill>
                  <a:srgbClr val="5F5F5F"/>
                </a:solidFill>
              </a:rPr>
              <a:t>The design minimises hazards and the adverse consequences of accidental or unintended actions.</a:t>
            </a:r>
            <a:endParaRPr lang="en-US" sz="2400" b="0">
              <a:solidFill>
                <a:srgbClr val="5F5F5F"/>
              </a:solidFill>
            </a:endParaRPr>
          </a:p>
        </p:txBody>
      </p:sp>
      <p:sp>
        <p:nvSpPr>
          <p:cNvPr id="34820" name="Text Box 7"/>
          <p:cNvSpPr txBox="1">
            <a:spLocks noChangeArrowheads="1"/>
          </p:cNvSpPr>
          <p:nvPr/>
        </p:nvSpPr>
        <p:spPr bwMode="auto">
          <a:xfrm>
            <a:off x="761901" y="3429001"/>
            <a:ext cx="10751267" cy="1631216"/>
          </a:xfrm>
          <a:prstGeom prst="rect">
            <a:avLst/>
          </a:prstGeom>
          <a:noFill/>
          <a:ln w="9525">
            <a:noFill/>
            <a:miter lim="800000"/>
            <a:headEnd/>
            <a:tailEnd/>
          </a:ln>
        </p:spPr>
        <p:txBody>
          <a:bodyPr>
            <a:spAutoFit/>
          </a:bodyPr>
          <a:lstStyle/>
          <a:p>
            <a:pPr marL="457200" indent="-457200">
              <a:buClr>
                <a:schemeClr val="folHlink"/>
              </a:buClr>
              <a:buFont typeface="Arial" charset="0"/>
              <a:buAutoNum type="arabicPeriod"/>
            </a:pPr>
            <a:r>
              <a:rPr lang="en-IE" sz="2000" b="0">
                <a:solidFill>
                  <a:srgbClr val="5F5F5F"/>
                </a:solidFill>
              </a:rPr>
              <a:t>Arrange elements to minimise hazards and errors: most used elements, most accessible; hazardous elements eliminated, isolated or shielded</a:t>
            </a:r>
          </a:p>
          <a:p>
            <a:pPr marL="457200" indent="-457200">
              <a:buClr>
                <a:schemeClr val="folHlink"/>
              </a:buClr>
              <a:buFont typeface="Arial" charset="0"/>
              <a:buAutoNum type="arabicPeriod"/>
            </a:pPr>
            <a:r>
              <a:rPr lang="en-IE" sz="2000" b="0">
                <a:solidFill>
                  <a:srgbClr val="5F5F5F"/>
                </a:solidFill>
              </a:rPr>
              <a:t>Provide warnings of hazards and errors</a:t>
            </a:r>
          </a:p>
          <a:p>
            <a:pPr marL="457200" indent="-457200">
              <a:buClr>
                <a:schemeClr val="folHlink"/>
              </a:buClr>
              <a:buFont typeface="Arial" charset="0"/>
              <a:buAutoNum type="arabicPeriod"/>
            </a:pPr>
            <a:r>
              <a:rPr lang="en-IE" sz="2000" b="0">
                <a:solidFill>
                  <a:srgbClr val="5F5F5F"/>
                </a:solidFill>
              </a:rPr>
              <a:t>Provide fail safe features</a:t>
            </a:r>
          </a:p>
          <a:p>
            <a:pPr marL="457200" indent="-457200">
              <a:buClr>
                <a:schemeClr val="folHlink"/>
              </a:buClr>
              <a:buFont typeface="Arial" charset="0"/>
              <a:buAutoNum type="arabicPeriod"/>
            </a:pPr>
            <a:r>
              <a:rPr lang="en-IE" sz="2000" b="0">
                <a:solidFill>
                  <a:srgbClr val="5F5F5F"/>
                </a:solidFill>
              </a:rPr>
              <a:t>Discourage unconscious action in tasks that require vigilance</a:t>
            </a:r>
            <a:endParaRPr lang="en-US" sz="2000" b="0">
              <a:solidFill>
                <a:srgbClr val="5F5F5F"/>
              </a:solidFill>
            </a:endParaRPr>
          </a:p>
        </p:txBody>
      </p:sp>
    </p:spTree>
    <p:extLst>
      <p:ext uri="{BB962C8B-B14F-4D97-AF65-F5344CB8AC3E}">
        <p14:creationId xmlns:p14="http://schemas.microsoft.com/office/powerpoint/2010/main" val="15050717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9"/>
          <p:cNvSpPr>
            <a:spLocks noGrp="1"/>
          </p:cNvSpPr>
          <p:nvPr>
            <p:ph type="ctrTitle"/>
          </p:nvPr>
        </p:nvSpPr>
        <p:spPr/>
        <p:txBody>
          <a:bodyPr/>
          <a:lstStyle/>
          <a:p>
            <a:r>
              <a:rPr lang="en-IE" smtClean="0"/>
              <a:t>Principle 5: Tolerance for Error</a:t>
            </a:r>
            <a:endParaRPr lang="en-US" smtClean="0"/>
          </a:p>
        </p:txBody>
      </p:sp>
      <p:sp>
        <p:nvSpPr>
          <p:cNvPr id="35843" name="Text Box 5"/>
          <p:cNvSpPr txBox="1">
            <a:spLocks noChangeArrowheads="1"/>
          </p:cNvSpPr>
          <p:nvPr/>
        </p:nvSpPr>
        <p:spPr bwMode="auto">
          <a:xfrm>
            <a:off x="719573" y="1166813"/>
            <a:ext cx="10751267"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Are there unexpected level changes?</a:t>
            </a:r>
            <a:endParaRPr lang="en-US" sz="2400" b="0">
              <a:solidFill>
                <a:srgbClr val="5F5F5F"/>
              </a:solidFill>
            </a:endParaRPr>
          </a:p>
        </p:txBody>
      </p:sp>
      <p:pic>
        <p:nvPicPr>
          <p:cNvPr id="35844" name="Picture 10" descr="This image shows the entrance to a library. There is a large and attractive skylight in the roof, which draws people's attention. People look up, and therefore don't notice the 2 steps down in front of them, and stumble on the steps. This problem has been tackled by putting stripy tape on the edges of the steps to draw attention to them."/>
          <p:cNvPicPr>
            <a:picLocks noChangeAspect="1" noChangeArrowheads="1"/>
          </p:cNvPicPr>
          <p:nvPr/>
        </p:nvPicPr>
        <p:blipFill>
          <a:blip r:embed="rId3" cstate="print"/>
          <a:srcRect l="5907" t="10828" r="4024" b="10434"/>
          <a:stretch>
            <a:fillRect/>
          </a:stretch>
        </p:blipFill>
        <p:spPr bwMode="auto">
          <a:xfrm>
            <a:off x="3119561" y="3573464"/>
            <a:ext cx="5568226" cy="2738437"/>
          </a:xfrm>
          <a:prstGeom prst="rect">
            <a:avLst/>
          </a:prstGeom>
          <a:noFill/>
          <a:ln w="38100">
            <a:solidFill>
              <a:schemeClr val="bg2"/>
            </a:solidFill>
            <a:miter lim="800000"/>
            <a:headEnd/>
            <a:tailEnd/>
          </a:ln>
        </p:spPr>
      </p:pic>
    </p:spTree>
    <p:extLst>
      <p:ext uri="{BB962C8B-B14F-4D97-AF65-F5344CB8AC3E}">
        <p14:creationId xmlns:p14="http://schemas.microsoft.com/office/powerpoint/2010/main" val="13638919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1"/>
          <p:cNvSpPr>
            <a:spLocks noGrp="1"/>
          </p:cNvSpPr>
          <p:nvPr>
            <p:ph type="ctrTitle"/>
          </p:nvPr>
        </p:nvSpPr>
        <p:spPr/>
        <p:txBody>
          <a:bodyPr/>
          <a:lstStyle/>
          <a:p>
            <a:r>
              <a:rPr lang="en-IE" smtClean="0"/>
              <a:t>Principle 5: Tolerance for Error</a:t>
            </a:r>
            <a:endParaRPr lang="en-US" b="1" smtClean="0"/>
          </a:p>
        </p:txBody>
      </p:sp>
      <p:sp>
        <p:nvSpPr>
          <p:cNvPr id="37891" name="Text Box 5"/>
          <p:cNvSpPr txBox="1">
            <a:spLocks noChangeArrowheads="1"/>
          </p:cNvSpPr>
          <p:nvPr/>
        </p:nvSpPr>
        <p:spPr bwMode="auto">
          <a:xfrm>
            <a:off x="719573" y="1268413"/>
            <a:ext cx="10751267"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How can you tell when the water is hot?</a:t>
            </a:r>
            <a:endParaRPr lang="en-US" sz="2400" b="0">
              <a:solidFill>
                <a:srgbClr val="5F5F5F"/>
              </a:solidFill>
            </a:endParaRPr>
          </a:p>
        </p:txBody>
      </p:sp>
      <p:pic>
        <p:nvPicPr>
          <p:cNvPr id="37892" name="Picture 15" descr="This is one of three images on this slide which show sleek faucets with water &quot;canyons&quot;. These canyons are lined with LEDs that are temperature sensitive, and change colour accordingly. They are blue for cold, pink for warm and red for hot. It’s a very functional feature, and also a safety measure. The colours can help prevent you from scalding yourself white washing your hands or stepping into a really cold bath."/>
          <p:cNvPicPr>
            <a:picLocks noChangeAspect="1" noChangeArrowheads="1"/>
          </p:cNvPicPr>
          <p:nvPr/>
        </p:nvPicPr>
        <p:blipFill>
          <a:blip r:embed="rId3" cstate="print"/>
          <a:srcRect l="50676" b="61519"/>
          <a:stretch>
            <a:fillRect/>
          </a:stretch>
        </p:blipFill>
        <p:spPr bwMode="auto">
          <a:xfrm>
            <a:off x="1964011" y="3224214"/>
            <a:ext cx="2979879" cy="1500187"/>
          </a:xfrm>
          <a:prstGeom prst="rect">
            <a:avLst/>
          </a:prstGeom>
          <a:noFill/>
          <a:ln w="38100">
            <a:solidFill>
              <a:srgbClr val="808080"/>
            </a:solidFill>
            <a:miter lim="800000"/>
            <a:headEnd/>
            <a:tailEnd/>
          </a:ln>
        </p:spPr>
      </p:pic>
      <p:pic>
        <p:nvPicPr>
          <p:cNvPr id="37893" name="Picture 18" descr="This is one of three images on this slide which show sleek faucets with water &quot;canyons&quot;. These canyons are lined with LEDs that are temperature sensitive, and change colour accordingly. They are blue for cold, pink for warm and red for hot. It’s a very functional feature, and also a safety measure. The colours can help prevent you from scalding yourself white washing your hands or stepping into a really cold bath."/>
          <p:cNvPicPr>
            <a:picLocks noChangeAspect="1" noChangeArrowheads="1"/>
          </p:cNvPicPr>
          <p:nvPr/>
        </p:nvPicPr>
        <p:blipFill>
          <a:blip r:embed="rId3" cstate="print"/>
          <a:srcRect r="52153" b="61519"/>
          <a:stretch>
            <a:fillRect/>
          </a:stretch>
        </p:blipFill>
        <p:spPr bwMode="auto">
          <a:xfrm>
            <a:off x="1968244" y="5018089"/>
            <a:ext cx="2975646" cy="1544637"/>
          </a:xfrm>
          <a:prstGeom prst="rect">
            <a:avLst/>
          </a:prstGeom>
          <a:noFill/>
          <a:ln w="38100">
            <a:solidFill>
              <a:srgbClr val="808080"/>
            </a:solidFill>
            <a:miter lim="800000"/>
            <a:headEnd/>
            <a:tailEnd/>
          </a:ln>
        </p:spPr>
      </p:pic>
      <p:pic>
        <p:nvPicPr>
          <p:cNvPr id="37894" name="Picture 20" descr="This is one of three images on this slide which show sleek faucets with water &quot;canyons&quot;. These canyons are lined with LEDs that are temperature sensitive, and change colour accordingly. They are blue for cold, pink for warm and red for hot. It’s a very functional feature, and also a safety measure. The colours can help prevent you from scalding yourself white washing your hands or stepping into a really cold bath."/>
          <p:cNvPicPr>
            <a:picLocks noChangeAspect="1" noChangeArrowheads="1"/>
          </p:cNvPicPr>
          <p:nvPr/>
        </p:nvPicPr>
        <p:blipFill>
          <a:blip r:embed="rId4" cstate="print"/>
          <a:srcRect r="32188"/>
          <a:stretch>
            <a:fillRect/>
          </a:stretch>
        </p:blipFill>
        <p:spPr bwMode="auto">
          <a:xfrm>
            <a:off x="5712141" y="3217863"/>
            <a:ext cx="4719552" cy="3314700"/>
          </a:xfrm>
          <a:prstGeom prst="rect">
            <a:avLst/>
          </a:prstGeom>
          <a:noFill/>
          <a:ln w="38100">
            <a:solidFill>
              <a:srgbClr val="808080"/>
            </a:solidFill>
            <a:miter lim="800000"/>
            <a:headEnd/>
            <a:tailEnd/>
          </a:ln>
        </p:spPr>
      </p:pic>
    </p:spTree>
    <p:extLst>
      <p:ext uri="{BB962C8B-B14F-4D97-AF65-F5344CB8AC3E}">
        <p14:creationId xmlns:p14="http://schemas.microsoft.com/office/powerpoint/2010/main" val="35230062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0"/>
          <p:cNvSpPr>
            <a:spLocks noGrp="1"/>
          </p:cNvSpPr>
          <p:nvPr>
            <p:ph type="ctrTitle"/>
          </p:nvPr>
        </p:nvSpPr>
        <p:spPr/>
        <p:txBody>
          <a:bodyPr/>
          <a:lstStyle/>
          <a:p>
            <a:r>
              <a:rPr lang="en-IE" smtClean="0"/>
              <a:t>Principle 5: Tolerance for Error</a:t>
            </a:r>
            <a:endParaRPr lang="en-US" smtClean="0"/>
          </a:p>
        </p:txBody>
      </p:sp>
      <p:sp>
        <p:nvSpPr>
          <p:cNvPr id="38915" name="Text Box 5"/>
          <p:cNvSpPr txBox="1">
            <a:spLocks noChangeArrowheads="1"/>
          </p:cNvSpPr>
          <p:nvPr/>
        </p:nvSpPr>
        <p:spPr bwMode="auto">
          <a:xfrm>
            <a:off x="719573" y="1052513"/>
            <a:ext cx="10751267"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Is it safe to handle?</a:t>
            </a:r>
            <a:endParaRPr lang="en-US" sz="2400" b="0">
              <a:solidFill>
                <a:srgbClr val="5F5F5F"/>
              </a:solidFill>
            </a:endParaRPr>
          </a:p>
        </p:txBody>
      </p:sp>
      <p:pic>
        <p:nvPicPr>
          <p:cNvPr id="38916" name="Picture 12" descr="This is one of two images on this slide which show cookware with a round base, to suit standard round heated sources. However, the tops and lids have four corners, creating two natural poring spouts. Handles located at the other two corners of the pot, align and lock with the lid handles, providing safe and balanced handling and pouring. The flat lids contain steam vents, designed to prevent boiling over, and injuries caused by steam. They also allow for easier and safer draining and straining while cooking."/>
          <p:cNvPicPr>
            <a:picLocks noChangeAspect="1" noChangeArrowheads="1"/>
          </p:cNvPicPr>
          <p:nvPr/>
        </p:nvPicPr>
        <p:blipFill>
          <a:blip r:embed="rId3" cstate="print"/>
          <a:srcRect/>
          <a:stretch>
            <a:fillRect/>
          </a:stretch>
        </p:blipFill>
        <p:spPr bwMode="auto">
          <a:xfrm>
            <a:off x="1866657" y="3357563"/>
            <a:ext cx="3555537" cy="2667000"/>
          </a:xfrm>
          <a:prstGeom prst="rect">
            <a:avLst/>
          </a:prstGeom>
          <a:noFill/>
          <a:ln w="38100">
            <a:solidFill>
              <a:srgbClr val="808080"/>
            </a:solidFill>
            <a:miter lim="800000"/>
            <a:headEnd/>
            <a:tailEnd/>
          </a:ln>
        </p:spPr>
      </p:pic>
      <p:pic>
        <p:nvPicPr>
          <p:cNvPr id="38917" name="Picture 13" descr="This is one of two images on this slide which show cookware with a round base, to suit standard round heated sources. However, the tops and lids have four corners, creating two natural poring spouts. Handles located at the other two corners of the pot, align and lock with the lid handles, providing safe and balanced handling and pouring. The flat lids contain steam vents, designed to prevent boiling over, and injuries caused by steam. They also allow for easier and safer draining and straining while cooking."/>
          <p:cNvPicPr>
            <a:picLocks noChangeAspect="1" noChangeArrowheads="1"/>
          </p:cNvPicPr>
          <p:nvPr/>
        </p:nvPicPr>
        <p:blipFill>
          <a:blip r:embed="rId4" cstate="print"/>
          <a:srcRect l="22702" t="9843" r="16020" b="10484"/>
          <a:stretch>
            <a:fillRect/>
          </a:stretch>
        </p:blipFill>
        <p:spPr bwMode="auto">
          <a:xfrm>
            <a:off x="6285682" y="3359150"/>
            <a:ext cx="3648658" cy="2668588"/>
          </a:xfrm>
          <a:prstGeom prst="rect">
            <a:avLst/>
          </a:prstGeom>
          <a:noFill/>
          <a:ln w="38100">
            <a:solidFill>
              <a:srgbClr val="808080"/>
            </a:solidFill>
            <a:miter lim="800000"/>
            <a:headEnd/>
            <a:tailEnd/>
          </a:ln>
        </p:spPr>
      </p:pic>
    </p:spTree>
    <p:extLst>
      <p:ext uri="{BB962C8B-B14F-4D97-AF65-F5344CB8AC3E}">
        <p14:creationId xmlns:p14="http://schemas.microsoft.com/office/powerpoint/2010/main" val="8413494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p:txBody>
          <a:bodyPr/>
          <a:lstStyle/>
          <a:p>
            <a:r>
              <a:rPr lang="en-IE" dirty="0" smtClean="0"/>
              <a:t>Topic 2.6. </a:t>
            </a:r>
            <a:br>
              <a:rPr lang="en-IE" dirty="0" smtClean="0"/>
            </a:br>
            <a:r>
              <a:rPr lang="en-IE" dirty="0" smtClean="0"/>
              <a:t>Low Physical Effort</a:t>
            </a:r>
            <a:endParaRPr lang="en-US" dirty="0" smtClean="0"/>
          </a:p>
        </p:txBody>
      </p:sp>
      <p:sp>
        <p:nvSpPr>
          <p:cNvPr id="5" name="Horizontal Scroll 4"/>
          <p:cNvSpPr/>
          <p:nvPr/>
        </p:nvSpPr>
        <p:spPr>
          <a:xfrm>
            <a:off x="812694" y="990600"/>
            <a:ext cx="10057091" cy="4038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extLst>
      <p:ext uri="{BB962C8B-B14F-4D97-AF65-F5344CB8AC3E}">
        <p14:creationId xmlns:p14="http://schemas.microsoft.com/office/powerpoint/2010/main" val="17451154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0"/>
          <p:cNvSpPr>
            <a:spLocks noGrp="1"/>
          </p:cNvSpPr>
          <p:nvPr>
            <p:ph type="ctrTitle"/>
          </p:nvPr>
        </p:nvSpPr>
        <p:spPr/>
        <p:txBody>
          <a:bodyPr/>
          <a:lstStyle/>
          <a:p>
            <a:r>
              <a:rPr lang="en-IE" smtClean="0"/>
              <a:t>Principle 6: Low Physical Effort</a:t>
            </a:r>
            <a:endParaRPr lang="en-US" smtClean="0"/>
          </a:p>
        </p:txBody>
      </p:sp>
      <p:sp>
        <p:nvSpPr>
          <p:cNvPr id="40963" name="Text Box 5"/>
          <p:cNvSpPr txBox="1">
            <a:spLocks noChangeArrowheads="1"/>
          </p:cNvSpPr>
          <p:nvPr/>
        </p:nvSpPr>
        <p:spPr bwMode="auto">
          <a:xfrm>
            <a:off x="719573" y="1196976"/>
            <a:ext cx="10751267" cy="461665"/>
          </a:xfrm>
          <a:prstGeom prst="rect">
            <a:avLst/>
          </a:prstGeom>
          <a:noFill/>
          <a:ln w="9525">
            <a:noFill/>
            <a:miter lim="800000"/>
            <a:headEnd/>
            <a:tailEnd/>
          </a:ln>
        </p:spPr>
        <p:txBody>
          <a:bodyPr>
            <a:spAutoFit/>
          </a:bodyPr>
          <a:lstStyle/>
          <a:p>
            <a:pPr>
              <a:spcBef>
                <a:spcPct val="20000"/>
              </a:spcBef>
              <a:buClr>
                <a:schemeClr val="folHlink"/>
              </a:buClr>
            </a:pPr>
            <a:r>
              <a:rPr lang="en-IE" sz="2400" b="0">
                <a:solidFill>
                  <a:srgbClr val="5F5F5F"/>
                </a:solidFill>
              </a:rPr>
              <a:t>The design can be used efficiently and comfortably and with a minimum of fatigue</a:t>
            </a:r>
          </a:p>
        </p:txBody>
      </p:sp>
      <p:sp>
        <p:nvSpPr>
          <p:cNvPr id="40964" name="Text Box 7"/>
          <p:cNvSpPr txBox="1">
            <a:spLocks noChangeArrowheads="1"/>
          </p:cNvSpPr>
          <p:nvPr/>
        </p:nvSpPr>
        <p:spPr bwMode="auto">
          <a:xfrm>
            <a:off x="857139" y="3429001"/>
            <a:ext cx="10751267" cy="1311275"/>
          </a:xfrm>
          <a:prstGeom prst="rect">
            <a:avLst/>
          </a:prstGeom>
          <a:noFill/>
          <a:ln w="9525">
            <a:noFill/>
            <a:miter lim="800000"/>
            <a:headEnd/>
            <a:tailEnd/>
          </a:ln>
        </p:spPr>
        <p:txBody>
          <a:bodyPr>
            <a:spAutoFit/>
          </a:bodyPr>
          <a:lstStyle/>
          <a:p>
            <a:pPr marL="457200" indent="-457200">
              <a:buClr>
                <a:schemeClr val="folHlink"/>
              </a:buClr>
              <a:buFont typeface="Arial" charset="0"/>
              <a:buAutoNum type="arabicPeriod"/>
            </a:pPr>
            <a:r>
              <a:rPr lang="en-US" sz="2000" b="0">
                <a:solidFill>
                  <a:srgbClr val="5F5F5F"/>
                </a:solidFill>
              </a:rPr>
              <a:t>Allow user to maintain a neutral body position</a:t>
            </a:r>
          </a:p>
          <a:p>
            <a:pPr marL="457200" indent="-457200">
              <a:buClr>
                <a:schemeClr val="folHlink"/>
              </a:buClr>
              <a:buFont typeface="Arial" charset="0"/>
              <a:buAutoNum type="arabicPeriod"/>
            </a:pPr>
            <a:r>
              <a:rPr lang="en-IE" sz="2000" b="0">
                <a:solidFill>
                  <a:srgbClr val="5F5F5F"/>
                </a:solidFill>
              </a:rPr>
              <a:t>Use reasonable operating forces</a:t>
            </a:r>
          </a:p>
          <a:p>
            <a:pPr marL="457200" indent="-457200">
              <a:buClr>
                <a:schemeClr val="folHlink"/>
              </a:buClr>
              <a:buFont typeface="Arial" charset="0"/>
              <a:buAutoNum type="arabicPeriod"/>
            </a:pPr>
            <a:r>
              <a:rPr lang="en-IE" sz="2000" b="0">
                <a:solidFill>
                  <a:srgbClr val="5F5F5F"/>
                </a:solidFill>
              </a:rPr>
              <a:t>Minimise repetitive actions</a:t>
            </a:r>
          </a:p>
          <a:p>
            <a:pPr marL="457200" indent="-457200">
              <a:buClr>
                <a:schemeClr val="folHlink"/>
              </a:buClr>
              <a:buFont typeface="Arial" charset="0"/>
              <a:buAutoNum type="arabicPeriod"/>
            </a:pPr>
            <a:r>
              <a:rPr lang="en-IE" sz="2000" b="0">
                <a:solidFill>
                  <a:srgbClr val="5F5F5F"/>
                </a:solidFill>
              </a:rPr>
              <a:t>Minimise sustained physical effort</a:t>
            </a:r>
            <a:endParaRPr lang="en-US" sz="2000" b="0">
              <a:solidFill>
                <a:srgbClr val="5F5F5F"/>
              </a:solidFill>
            </a:endParaRPr>
          </a:p>
        </p:txBody>
      </p:sp>
    </p:spTree>
    <p:extLst>
      <p:ext uri="{BB962C8B-B14F-4D97-AF65-F5344CB8AC3E}">
        <p14:creationId xmlns:p14="http://schemas.microsoft.com/office/powerpoint/2010/main" val="40286786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9"/>
          <p:cNvSpPr>
            <a:spLocks noGrp="1"/>
          </p:cNvSpPr>
          <p:nvPr>
            <p:ph type="ctrTitle"/>
          </p:nvPr>
        </p:nvSpPr>
        <p:spPr/>
        <p:txBody>
          <a:bodyPr/>
          <a:lstStyle/>
          <a:p>
            <a:r>
              <a:rPr lang="en-IE" smtClean="0"/>
              <a:t>Principle 6: Low Physical Effort</a:t>
            </a:r>
            <a:endParaRPr lang="en-US" b="1" smtClean="0"/>
          </a:p>
        </p:txBody>
      </p:sp>
      <p:sp>
        <p:nvSpPr>
          <p:cNvPr id="41987" name="Text Box 6"/>
          <p:cNvSpPr txBox="1">
            <a:spLocks noChangeArrowheads="1"/>
          </p:cNvSpPr>
          <p:nvPr/>
        </p:nvSpPr>
        <p:spPr bwMode="auto">
          <a:xfrm>
            <a:off x="719573" y="1196976"/>
            <a:ext cx="10751267" cy="904875"/>
          </a:xfrm>
          <a:prstGeom prst="rect">
            <a:avLst/>
          </a:prstGeom>
          <a:noFill/>
          <a:ln w="9525">
            <a:noFill/>
            <a:miter lim="800000"/>
            <a:headEnd/>
            <a:tailEnd/>
          </a:ln>
        </p:spPr>
        <p:txBody>
          <a:bodyPr>
            <a:spAutoFit/>
          </a:bodyPr>
          <a:lstStyle/>
          <a:p>
            <a:pPr algn="ctr">
              <a:spcBef>
                <a:spcPct val="20000"/>
              </a:spcBef>
              <a:buClr>
                <a:schemeClr val="folHlink"/>
              </a:buClr>
            </a:pPr>
            <a:r>
              <a:rPr lang="en-IE" sz="2400" b="0">
                <a:solidFill>
                  <a:srgbClr val="5F5F5F"/>
                </a:solidFill>
              </a:rPr>
              <a:t>Does the design help minimise the effort needed?</a:t>
            </a:r>
          </a:p>
          <a:p>
            <a:pPr algn="ctr">
              <a:spcBef>
                <a:spcPct val="20000"/>
              </a:spcBef>
              <a:buClr>
                <a:schemeClr val="folHlink"/>
              </a:buClr>
            </a:pPr>
            <a:endParaRPr lang="en-IE" sz="2400" b="0">
              <a:solidFill>
                <a:schemeClr val="bg2"/>
              </a:solidFill>
            </a:endParaRPr>
          </a:p>
        </p:txBody>
      </p:sp>
      <p:pic>
        <p:nvPicPr>
          <p:cNvPr id="41988" name="Picture 13" descr="This is an image of a Leviton rocker switche. These larger, low effort switches are much easier to use than toggle switches."/>
          <p:cNvPicPr>
            <a:picLocks noChangeAspect="1" noChangeArrowheads="1"/>
          </p:cNvPicPr>
          <p:nvPr/>
        </p:nvPicPr>
        <p:blipFill>
          <a:blip r:embed="rId3" cstate="print"/>
          <a:srcRect/>
          <a:stretch>
            <a:fillRect/>
          </a:stretch>
        </p:blipFill>
        <p:spPr bwMode="auto">
          <a:xfrm>
            <a:off x="1583061" y="3429001"/>
            <a:ext cx="2213745" cy="2879725"/>
          </a:xfrm>
          <a:prstGeom prst="rect">
            <a:avLst/>
          </a:prstGeom>
          <a:noFill/>
          <a:ln w="38100">
            <a:solidFill>
              <a:srgbClr val="808080"/>
            </a:solidFill>
            <a:miter lim="800000"/>
            <a:headEnd/>
            <a:tailEnd/>
          </a:ln>
        </p:spPr>
      </p:pic>
      <p:pic>
        <p:nvPicPr>
          <p:cNvPr id="41989" name="Picture 17" descr="This image shows a window opening and closing device. It has been designed so that the operating crank is low, and in reach of most users, sitting or standing, and requires minimal force to turn. Because of its intuitive design, children as young as 3 can use it, and it can be used with little or no instruction.&#10;"/>
          <p:cNvPicPr>
            <a:picLocks noChangeAspect="1" noChangeArrowheads="1"/>
          </p:cNvPicPr>
          <p:nvPr/>
        </p:nvPicPr>
        <p:blipFill>
          <a:blip r:embed="rId4" cstate="print"/>
          <a:srcRect/>
          <a:stretch>
            <a:fillRect/>
          </a:stretch>
        </p:blipFill>
        <p:spPr bwMode="auto">
          <a:xfrm>
            <a:off x="4943890" y="3444875"/>
            <a:ext cx="5758701" cy="2876550"/>
          </a:xfrm>
          <a:prstGeom prst="rect">
            <a:avLst/>
          </a:prstGeom>
          <a:noFill/>
          <a:ln w="38100">
            <a:solidFill>
              <a:srgbClr val="808080"/>
            </a:solidFill>
            <a:miter lim="800000"/>
            <a:headEnd/>
            <a:tailEnd/>
          </a:ln>
        </p:spPr>
      </p:pic>
    </p:spTree>
    <p:extLst>
      <p:ext uri="{BB962C8B-B14F-4D97-AF65-F5344CB8AC3E}">
        <p14:creationId xmlns:p14="http://schemas.microsoft.com/office/powerpoint/2010/main" val="26171621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IE" dirty="0" smtClean="0"/>
              <a:t>Topic 2.7. </a:t>
            </a:r>
            <a:br>
              <a:rPr lang="en-IE" dirty="0" smtClean="0"/>
            </a:br>
            <a:r>
              <a:rPr lang="en-IE" dirty="0" smtClean="0"/>
              <a:t>Size and Space for </a:t>
            </a:r>
            <a:br>
              <a:rPr lang="en-IE" dirty="0" smtClean="0"/>
            </a:br>
            <a:r>
              <a:rPr lang="en-IE" dirty="0" smtClean="0"/>
              <a:t>Approach and Use</a:t>
            </a:r>
            <a:endParaRPr lang="en-US" dirty="0"/>
          </a:p>
        </p:txBody>
      </p:sp>
      <p:sp>
        <p:nvSpPr>
          <p:cNvPr id="5" name="Horizontal Scroll 4"/>
          <p:cNvSpPr/>
          <p:nvPr/>
        </p:nvSpPr>
        <p:spPr>
          <a:xfrm>
            <a:off x="812694" y="990600"/>
            <a:ext cx="10057091" cy="4038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extLst>
      <p:ext uri="{BB962C8B-B14F-4D97-AF65-F5344CB8AC3E}">
        <p14:creationId xmlns:p14="http://schemas.microsoft.com/office/powerpoint/2010/main" val="3264448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Bad Designs</a:t>
            </a:r>
            <a:endParaRPr lang="en-US" dirty="0"/>
          </a:p>
        </p:txBody>
      </p:sp>
      <p:sp>
        <p:nvSpPr>
          <p:cNvPr id="4" name="Rectangle 3"/>
          <p:cNvSpPr/>
          <p:nvPr/>
        </p:nvSpPr>
        <p:spPr>
          <a:xfrm>
            <a:off x="812694" y="5638801"/>
            <a:ext cx="10565025" cy="646331"/>
          </a:xfrm>
          <a:prstGeom prst="rect">
            <a:avLst/>
          </a:prstGeom>
        </p:spPr>
        <p:txBody>
          <a:bodyPr wrap="square">
            <a:spAutoFit/>
          </a:bodyPr>
          <a:lstStyle/>
          <a:p>
            <a:r>
              <a:rPr lang="en-IE" dirty="0" smtClean="0"/>
              <a:t>"Photograph courtesy of </a:t>
            </a:r>
            <a:r>
              <a:rPr lang="en-IE" dirty="0" err="1" smtClean="0"/>
              <a:t>Baddesigns.Com</a:t>
            </a:r>
            <a:r>
              <a:rPr lang="en-IE" dirty="0" smtClean="0"/>
              <a:t>"</a:t>
            </a:r>
            <a:br>
              <a:rPr lang="en-IE" dirty="0" smtClean="0"/>
            </a:br>
            <a:r>
              <a:rPr lang="en-IE" dirty="0" smtClean="0"/>
              <a:t>Darnell, M. J. (2006). </a:t>
            </a:r>
            <a:r>
              <a:rPr lang="en-IE" i="1" dirty="0" smtClean="0"/>
              <a:t>Bad Human Factors Designs.</a:t>
            </a:r>
            <a:r>
              <a:rPr lang="en-IE" dirty="0" smtClean="0"/>
              <a:t> </a:t>
            </a:r>
            <a:r>
              <a:rPr lang="en-IE" dirty="0" err="1" smtClean="0"/>
              <a:t>Baddesigns.Com</a:t>
            </a:r>
            <a:r>
              <a:rPr lang="en-IE" dirty="0" smtClean="0"/>
              <a:t> </a:t>
            </a:r>
            <a:endParaRPr lang="en-IE" dirty="0"/>
          </a:p>
        </p:txBody>
      </p:sp>
      <p:pic>
        <p:nvPicPr>
          <p:cNvPr id="5" name="Picture 4" descr="can1c.gif"/>
          <p:cNvPicPr>
            <a:picLocks noChangeAspect="1"/>
          </p:cNvPicPr>
          <p:nvPr/>
        </p:nvPicPr>
        <p:blipFill>
          <a:blip r:embed="rId3" cstate="print"/>
          <a:stretch>
            <a:fillRect/>
          </a:stretch>
        </p:blipFill>
        <p:spPr>
          <a:xfrm>
            <a:off x="711107" y="1600201"/>
            <a:ext cx="5079339" cy="1885225"/>
          </a:xfrm>
          <a:prstGeom prst="rect">
            <a:avLst/>
          </a:prstGeom>
        </p:spPr>
      </p:pic>
      <p:pic>
        <p:nvPicPr>
          <p:cNvPr id="6" name="Picture 5" descr="can4c.gif"/>
          <p:cNvPicPr>
            <a:picLocks noChangeAspect="1"/>
          </p:cNvPicPr>
          <p:nvPr/>
        </p:nvPicPr>
        <p:blipFill>
          <a:blip r:embed="rId4" cstate="print"/>
          <a:stretch>
            <a:fillRect/>
          </a:stretch>
        </p:blipFill>
        <p:spPr>
          <a:xfrm>
            <a:off x="5995313" y="3467100"/>
            <a:ext cx="5382406" cy="20955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6"/>
          <p:cNvSpPr>
            <a:spLocks noGrp="1"/>
          </p:cNvSpPr>
          <p:nvPr>
            <p:ph type="ctrTitle"/>
          </p:nvPr>
        </p:nvSpPr>
        <p:spPr/>
        <p:txBody>
          <a:bodyPr/>
          <a:lstStyle/>
          <a:p>
            <a:r>
              <a:rPr lang="en-IE" sz="2800" smtClean="0"/>
              <a:t>Principle 7: Size and Space for Approach and Use</a:t>
            </a:r>
            <a:endParaRPr lang="en-US" sz="2800" smtClean="0"/>
          </a:p>
        </p:txBody>
      </p:sp>
      <p:sp>
        <p:nvSpPr>
          <p:cNvPr id="45059" name="Text Box 5"/>
          <p:cNvSpPr txBox="1">
            <a:spLocks noChangeArrowheads="1"/>
          </p:cNvSpPr>
          <p:nvPr/>
        </p:nvSpPr>
        <p:spPr bwMode="auto">
          <a:xfrm>
            <a:off x="526982" y="908051"/>
            <a:ext cx="11470840" cy="757130"/>
          </a:xfrm>
          <a:prstGeom prst="rect">
            <a:avLst/>
          </a:prstGeom>
          <a:noFill/>
          <a:ln w="9525">
            <a:noFill/>
            <a:miter lim="800000"/>
            <a:headEnd/>
            <a:tailEnd/>
          </a:ln>
        </p:spPr>
        <p:txBody>
          <a:bodyPr>
            <a:spAutoFit/>
          </a:bodyPr>
          <a:lstStyle/>
          <a:p>
            <a:pPr>
              <a:lnSpc>
                <a:spcPct val="90000"/>
              </a:lnSpc>
              <a:spcBef>
                <a:spcPct val="20000"/>
              </a:spcBef>
              <a:buClr>
                <a:schemeClr val="folHlink"/>
              </a:buClr>
            </a:pPr>
            <a:r>
              <a:rPr lang="en-IE" sz="2400" b="0">
                <a:solidFill>
                  <a:srgbClr val="5F5F5F"/>
                </a:solidFill>
              </a:rPr>
              <a:t>Appropriate size and space is provided for approach, reach, manipulation, and use regardless of user’s body size, posture, or mobility.</a:t>
            </a:r>
          </a:p>
        </p:txBody>
      </p:sp>
      <p:sp>
        <p:nvSpPr>
          <p:cNvPr id="141319" name="Text Box 7"/>
          <p:cNvSpPr txBox="1">
            <a:spLocks noChangeArrowheads="1"/>
          </p:cNvSpPr>
          <p:nvPr/>
        </p:nvSpPr>
        <p:spPr bwMode="auto">
          <a:xfrm>
            <a:off x="761901" y="3429001"/>
            <a:ext cx="10751267" cy="1323439"/>
          </a:xfrm>
          <a:prstGeom prst="rect">
            <a:avLst/>
          </a:prstGeom>
          <a:noFill/>
          <a:ln w="9525">
            <a:noFill/>
            <a:miter lim="800000"/>
            <a:headEnd/>
            <a:tailEnd/>
          </a:ln>
          <a:effectLst/>
        </p:spPr>
        <p:txBody>
          <a:bodyPr>
            <a:spAutoFit/>
          </a:bodyPr>
          <a:lstStyle/>
          <a:p>
            <a:pPr marL="342900" indent="-342900">
              <a:buClr>
                <a:schemeClr val="folHlink"/>
              </a:buClr>
              <a:buFont typeface="+mj-lt"/>
              <a:buAutoNum type="arabicPeriod"/>
              <a:defRPr/>
            </a:pPr>
            <a:r>
              <a:rPr lang="en-US" b="0" dirty="0">
                <a:solidFill>
                  <a:srgbClr val="B2B2B2"/>
                </a:solidFill>
              </a:rPr>
              <a:t>	</a:t>
            </a:r>
            <a:r>
              <a:rPr lang="en-US" sz="2000" b="0" dirty="0">
                <a:solidFill>
                  <a:srgbClr val="5F5F5F"/>
                </a:solidFill>
              </a:rPr>
              <a:t>Provide a clear line of sight to important elements for any 	seated or standing user</a:t>
            </a:r>
          </a:p>
          <a:p>
            <a:pPr marL="457200" indent="-457200">
              <a:buClr>
                <a:schemeClr val="folHlink"/>
              </a:buClr>
              <a:buFont typeface="+mj-lt"/>
              <a:buAutoNum type="arabicPeriod"/>
              <a:defRPr/>
            </a:pPr>
            <a:r>
              <a:rPr lang="en-IE" sz="2000" b="0" dirty="0">
                <a:solidFill>
                  <a:srgbClr val="5F5F5F"/>
                </a:solidFill>
              </a:rPr>
              <a:t>	Make reach to all components comfortable for any seated or 	standing user</a:t>
            </a:r>
          </a:p>
          <a:p>
            <a:pPr marL="457200" indent="-457200">
              <a:buClr>
                <a:schemeClr val="folHlink"/>
              </a:buClr>
              <a:buFont typeface="+mj-lt"/>
              <a:buAutoNum type="arabicPeriod"/>
              <a:defRPr/>
            </a:pPr>
            <a:r>
              <a:rPr lang="en-IE" sz="2000" b="0" dirty="0">
                <a:solidFill>
                  <a:srgbClr val="5F5F5F"/>
                </a:solidFill>
              </a:rPr>
              <a:t>	Accommodate variations in hand and grip size</a:t>
            </a:r>
          </a:p>
          <a:p>
            <a:pPr marL="457200" indent="-457200">
              <a:buClr>
                <a:schemeClr val="folHlink"/>
              </a:buClr>
              <a:buFont typeface="+mj-lt"/>
              <a:buAutoNum type="arabicPeriod"/>
              <a:defRPr/>
            </a:pPr>
            <a:r>
              <a:rPr lang="en-IE" sz="2000" b="0" dirty="0">
                <a:solidFill>
                  <a:srgbClr val="5F5F5F"/>
                </a:solidFill>
              </a:rPr>
              <a:t>	Provide adequate space for the use of assistive devices or 	personal assistance</a:t>
            </a:r>
            <a:endParaRPr lang="en-US" sz="2000" b="0" dirty="0">
              <a:solidFill>
                <a:srgbClr val="5F5F5F"/>
              </a:solidFill>
            </a:endParaRPr>
          </a:p>
        </p:txBody>
      </p:sp>
    </p:spTree>
    <p:extLst>
      <p:ext uri="{BB962C8B-B14F-4D97-AF65-F5344CB8AC3E}">
        <p14:creationId xmlns:p14="http://schemas.microsoft.com/office/powerpoint/2010/main" val="8625771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6"/>
          <p:cNvSpPr>
            <a:spLocks noGrp="1"/>
          </p:cNvSpPr>
          <p:nvPr>
            <p:ph type="ctrTitle"/>
          </p:nvPr>
        </p:nvSpPr>
        <p:spPr/>
        <p:txBody>
          <a:bodyPr/>
          <a:lstStyle/>
          <a:p>
            <a:r>
              <a:rPr lang="en-IE" sz="2800" smtClean="0"/>
              <a:t>Principle 7: Size and Space for Approach and Use</a:t>
            </a:r>
            <a:endParaRPr lang="en-US" sz="2800" smtClean="0"/>
          </a:p>
        </p:txBody>
      </p:sp>
      <p:sp>
        <p:nvSpPr>
          <p:cNvPr id="46083" name="Text Box 5"/>
          <p:cNvSpPr txBox="1">
            <a:spLocks noChangeArrowheads="1"/>
          </p:cNvSpPr>
          <p:nvPr/>
        </p:nvSpPr>
        <p:spPr bwMode="auto">
          <a:xfrm>
            <a:off x="719573" y="981075"/>
            <a:ext cx="11470840" cy="425450"/>
          </a:xfrm>
          <a:prstGeom prst="rect">
            <a:avLst/>
          </a:prstGeom>
          <a:noFill/>
          <a:ln w="9525">
            <a:noFill/>
            <a:miter lim="800000"/>
            <a:headEnd/>
            <a:tailEnd/>
          </a:ln>
        </p:spPr>
        <p:txBody>
          <a:bodyPr>
            <a:spAutoFit/>
          </a:bodyPr>
          <a:lstStyle/>
          <a:p>
            <a:pPr algn="ctr">
              <a:lnSpc>
                <a:spcPct val="90000"/>
              </a:lnSpc>
              <a:spcBef>
                <a:spcPct val="20000"/>
              </a:spcBef>
              <a:buClr>
                <a:schemeClr val="folHlink"/>
              </a:buClr>
            </a:pPr>
            <a:r>
              <a:rPr lang="en-IE" sz="2400" b="0">
                <a:solidFill>
                  <a:srgbClr val="5F5F5F"/>
                </a:solidFill>
              </a:rPr>
              <a:t>Is there room to manoeuvre?</a:t>
            </a:r>
          </a:p>
        </p:txBody>
      </p:sp>
      <p:pic>
        <p:nvPicPr>
          <p:cNvPr id="46084" name="Picture 12" descr="This image shows a spacious kitchen, This kitchen offers work spaces, appliances and traffic lanes that are appropriate for all ages and capabilities. This kitchen has clear floor spaces and knee spaces that offer ease of movement and maneuverability for people in wheelchairs or scooters, and room for several people to share in meal preparation.&#10;"/>
          <p:cNvPicPr>
            <a:picLocks noChangeAspect="1" noChangeArrowheads="1"/>
          </p:cNvPicPr>
          <p:nvPr/>
        </p:nvPicPr>
        <p:blipFill>
          <a:blip r:embed="rId3" cstate="print"/>
          <a:srcRect/>
          <a:stretch>
            <a:fillRect/>
          </a:stretch>
        </p:blipFill>
        <p:spPr bwMode="auto">
          <a:xfrm>
            <a:off x="3502628" y="3141663"/>
            <a:ext cx="5333306" cy="3257550"/>
          </a:xfrm>
          <a:prstGeom prst="rect">
            <a:avLst/>
          </a:prstGeom>
          <a:noFill/>
          <a:ln w="38100">
            <a:solidFill>
              <a:srgbClr val="808080"/>
            </a:solidFill>
            <a:miter lim="800000"/>
            <a:headEnd/>
            <a:tailEnd/>
          </a:ln>
        </p:spPr>
      </p:pic>
    </p:spTree>
    <p:extLst>
      <p:ext uri="{BB962C8B-B14F-4D97-AF65-F5344CB8AC3E}">
        <p14:creationId xmlns:p14="http://schemas.microsoft.com/office/powerpoint/2010/main" val="27701478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IE" smtClean="0"/>
              <a:t>Conclusions</a:t>
            </a:r>
            <a:endParaRPr lang="en-US" smtClean="0"/>
          </a:p>
        </p:txBody>
      </p:sp>
      <p:sp>
        <p:nvSpPr>
          <p:cNvPr id="52227" name="Content Placeholder 2"/>
          <p:cNvSpPr>
            <a:spLocks noGrp="1"/>
          </p:cNvSpPr>
          <p:nvPr>
            <p:ph idx="1"/>
          </p:nvPr>
        </p:nvSpPr>
        <p:spPr/>
        <p:txBody>
          <a:bodyPr/>
          <a:lstStyle/>
          <a:p>
            <a:r>
              <a:rPr lang="en-US" sz="2800" smtClean="0"/>
              <a:t>Diversity is the norm</a:t>
            </a:r>
          </a:p>
          <a:p>
            <a:r>
              <a:rPr lang="en-US" sz="2800" smtClean="0"/>
              <a:t>Universal design celebrates human differences</a:t>
            </a:r>
          </a:p>
          <a:p>
            <a:r>
              <a:rPr lang="en-US" sz="2800" smtClean="0"/>
              <a:t>Universal design markets usability, not disability</a:t>
            </a:r>
          </a:p>
          <a:p>
            <a:r>
              <a:rPr lang="en-US" sz="2800" smtClean="0"/>
              <a:t>Ageing consumers have great economic power</a:t>
            </a:r>
          </a:p>
          <a:p>
            <a:r>
              <a:rPr lang="en-US" sz="2800" smtClean="0"/>
              <a:t>Universal design offers a blueprint for designing a world fit for all people</a:t>
            </a:r>
          </a:p>
          <a:p>
            <a:r>
              <a:rPr lang="en-US" sz="2800" smtClean="0"/>
              <a:t>Universal design recognises the interdependence of humanity, the natural world, and the products of human design</a:t>
            </a:r>
          </a:p>
          <a:p>
            <a:endParaRPr lang="en-US" sz="2800" smtClean="0"/>
          </a:p>
        </p:txBody>
      </p:sp>
    </p:spTree>
    <p:extLst>
      <p:ext uri="{BB962C8B-B14F-4D97-AF65-F5344CB8AC3E}">
        <p14:creationId xmlns:p14="http://schemas.microsoft.com/office/powerpoint/2010/main" val="3939304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Bad Designs</a:t>
            </a:r>
            <a:endParaRPr lang="en-US" dirty="0"/>
          </a:p>
        </p:txBody>
      </p:sp>
      <p:sp>
        <p:nvSpPr>
          <p:cNvPr id="4" name="Rectangle 3"/>
          <p:cNvSpPr/>
          <p:nvPr/>
        </p:nvSpPr>
        <p:spPr>
          <a:xfrm>
            <a:off x="812694" y="5638801"/>
            <a:ext cx="10565025" cy="646331"/>
          </a:xfrm>
          <a:prstGeom prst="rect">
            <a:avLst/>
          </a:prstGeom>
        </p:spPr>
        <p:txBody>
          <a:bodyPr wrap="square">
            <a:spAutoFit/>
          </a:bodyPr>
          <a:lstStyle/>
          <a:p>
            <a:r>
              <a:rPr lang="en-IE" dirty="0" smtClean="0"/>
              <a:t>"Photograph courtesy of </a:t>
            </a:r>
            <a:r>
              <a:rPr lang="en-IE" dirty="0" err="1" smtClean="0"/>
              <a:t>Baddesigns.Com</a:t>
            </a:r>
            <a:r>
              <a:rPr lang="en-IE" dirty="0" smtClean="0"/>
              <a:t>"</a:t>
            </a:r>
            <a:br>
              <a:rPr lang="en-IE" dirty="0" smtClean="0"/>
            </a:br>
            <a:r>
              <a:rPr lang="en-IE" dirty="0" smtClean="0"/>
              <a:t>Darnell, M. J. (2006). </a:t>
            </a:r>
            <a:r>
              <a:rPr lang="en-IE" i="1" dirty="0" smtClean="0"/>
              <a:t>Bad Human Factors Designs.</a:t>
            </a:r>
            <a:r>
              <a:rPr lang="en-IE" dirty="0" smtClean="0"/>
              <a:t> </a:t>
            </a:r>
            <a:r>
              <a:rPr lang="en-IE" dirty="0" err="1" smtClean="0"/>
              <a:t>Baddesigns.Com</a:t>
            </a:r>
            <a:r>
              <a:rPr lang="en-IE" dirty="0" smtClean="0"/>
              <a:t> </a:t>
            </a:r>
            <a:endParaRPr lang="en-IE" dirty="0"/>
          </a:p>
        </p:txBody>
      </p:sp>
      <p:pic>
        <p:nvPicPr>
          <p:cNvPr id="5" name="Picture 4" descr="staplers.gif"/>
          <p:cNvPicPr>
            <a:picLocks noChangeAspect="1"/>
          </p:cNvPicPr>
          <p:nvPr/>
        </p:nvPicPr>
        <p:blipFill>
          <a:blip r:embed="rId3" cstate="print"/>
          <a:stretch>
            <a:fillRect/>
          </a:stretch>
        </p:blipFill>
        <p:spPr>
          <a:xfrm>
            <a:off x="1930150" y="1828800"/>
            <a:ext cx="8801647" cy="2819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Bad Designs</a:t>
            </a:r>
            <a:endParaRPr lang="en-US" dirty="0"/>
          </a:p>
        </p:txBody>
      </p:sp>
      <p:sp>
        <p:nvSpPr>
          <p:cNvPr id="4" name="Rectangle 3"/>
          <p:cNvSpPr/>
          <p:nvPr/>
        </p:nvSpPr>
        <p:spPr>
          <a:xfrm>
            <a:off x="812694" y="5638801"/>
            <a:ext cx="10565025" cy="646331"/>
          </a:xfrm>
          <a:prstGeom prst="rect">
            <a:avLst/>
          </a:prstGeom>
        </p:spPr>
        <p:txBody>
          <a:bodyPr wrap="square">
            <a:spAutoFit/>
          </a:bodyPr>
          <a:lstStyle/>
          <a:p>
            <a:r>
              <a:rPr lang="en-IE" dirty="0" smtClean="0"/>
              <a:t>"Photograph courtesy of </a:t>
            </a:r>
            <a:r>
              <a:rPr lang="en-IE" dirty="0" err="1" smtClean="0"/>
              <a:t>Baddesigns.Com</a:t>
            </a:r>
            <a:r>
              <a:rPr lang="en-IE" dirty="0" smtClean="0"/>
              <a:t>"</a:t>
            </a:r>
            <a:br>
              <a:rPr lang="en-IE" dirty="0" smtClean="0"/>
            </a:br>
            <a:r>
              <a:rPr lang="en-IE" dirty="0" smtClean="0"/>
              <a:t>Darnell, M. J. (2006). </a:t>
            </a:r>
            <a:r>
              <a:rPr lang="en-IE" i="1" dirty="0" smtClean="0"/>
              <a:t>Bad Human Factors Designs.</a:t>
            </a:r>
            <a:r>
              <a:rPr lang="en-IE" dirty="0" smtClean="0"/>
              <a:t> </a:t>
            </a:r>
            <a:r>
              <a:rPr lang="en-IE" dirty="0" err="1" smtClean="0"/>
              <a:t>Baddesigns.Com</a:t>
            </a:r>
            <a:r>
              <a:rPr lang="en-IE" dirty="0" smtClean="0"/>
              <a:t> </a:t>
            </a:r>
            <a:endParaRPr lang="en-IE" dirty="0"/>
          </a:p>
        </p:txBody>
      </p:sp>
      <p:pic>
        <p:nvPicPr>
          <p:cNvPr id="9" name="Picture 8" descr="manylts2.gif"/>
          <p:cNvPicPr>
            <a:picLocks noChangeAspect="1"/>
          </p:cNvPicPr>
          <p:nvPr/>
        </p:nvPicPr>
        <p:blipFill>
          <a:blip r:embed="rId3" cstate="print"/>
          <a:stretch>
            <a:fillRect/>
          </a:stretch>
        </p:blipFill>
        <p:spPr>
          <a:xfrm>
            <a:off x="17227" y="1828800"/>
            <a:ext cx="12159790" cy="288798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Bad Designs</a:t>
            </a:r>
            <a:endParaRPr lang="en-US" dirty="0"/>
          </a:p>
        </p:txBody>
      </p:sp>
      <p:sp>
        <p:nvSpPr>
          <p:cNvPr id="4" name="Rectangle 3"/>
          <p:cNvSpPr/>
          <p:nvPr/>
        </p:nvSpPr>
        <p:spPr>
          <a:xfrm>
            <a:off x="812694" y="5638801"/>
            <a:ext cx="10565025" cy="646331"/>
          </a:xfrm>
          <a:prstGeom prst="rect">
            <a:avLst/>
          </a:prstGeom>
        </p:spPr>
        <p:txBody>
          <a:bodyPr wrap="square">
            <a:spAutoFit/>
          </a:bodyPr>
          <a:lstStyle/>
          <a:p>
            <a:r>
              <a:rPr lang="en-IE" dirty="0" smtClean="0"/>
              <a:t>"Photograph courtesy of </a:t>
            </a:r>
            <a:r>
              <a:rPr lang="en-IE" dirty="0" err="1" smtClean="0"/>
              <a:t>Baddesigns.Com</a:t>
            </a:r>
            <a:r>
              <a:rPr lang="en-IE" dirty="0" smtClean="0"/>
              <a:t>"</a:t>
            </a:r>
            <a:br>
              <a:rPr lang="en-IE" dirty="0" smtClean="0"/>
            </a:br>
            <a:r>
              <a:rPr lang="en-IE" dirty="0" smtClean="0"/>
              <a:t>Darnell, M. J. (2006). </a:t>
            </a:r>
            <a:r>
              <a:rPr lang="en-IE" i="1" dirty="0" smtClean="0"/>
              <a:t>Bad Human Factors Designs.</a:t>
            </a:r>
            <a:r>
              <a:rPr lang="en-IE" dirty="0" smtClean="0"/>
              <a:t> </a:t>
            </a:r>
            <a:r>
              <a:rPr lang="en-IE" dirty="0" err="1" smtClean="0"/>
              <a:t>Baddesigns.Com</a:t>
            </a:r>
            <a:r>
              <a:rPr lang="en-IE" dirty="0" smtClean="0"/>
              <a:t> </a:t>
            </a:r>
            <a:endParaRPr lang="en-IE" dirty="0"/>
          </a:p>
        </p:txBody>
      </p:sp>
      <p:pic>
        <p:nvPicPr>
          <p:cNvPr id="8" name="Picture 7" descr="vcr.gif"/>
          <p:cNvPicPr>
            <a:picLocks noChangeAspect="1"/>
          </p:cNvPicPr>
          <p:nvPr/>
        </p:nvPicPr>
        <p:blipFill>
          <a:blip r:embed="rId3" cstate="print"/>
          <a:stretch>
            <a:fillRect/>
          </a:stretch>
        </p:blipFill>
        <p:spPr>
          <a:xfrm>
            <a:off x="2641256" y="1752600"/>
            <a:ext cx="7750290" cy="33147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TotalTime>
  <Words>3988</Words>
  <Application>Microsoft Office PowerPoint</Application>
  <PresentationFormat>Custom</PresentationFormat>
  <Paragraphs>351</Paragraphs>
  <Slides>62</Slides>
  <Notes>48</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Universal Design</vt:lpstr>
      <vt:lpstr>Overview</vt:lpstr>
      <vt:lpstr>Topic 1.1 Understanding Design</vt:lpstr>
      <vt:lpstr>Design</vt:lpstr>
      <vt:lpstr>Bad Designs</vt:lpstr>
      <vt:lpstr>Bad Designs</vt:lpstr>
      <vt:lpstr>Bad Designs</vt:lpstr>
      <vt:lpstr>Bad Designs</vt:lpstr>
      <vt:lpstr>Bad Designs</vt:lpstr>
      <vt:lpstr>Bad Designs</vt:lpstr>
      <vt:lpstr>Bad Designs</vt:lpstr>
      <vt:lpstr>Cost of Bad Designs</vt:lpstr>
      <vt:lpstr>Cost of Bad Designs</vt:lpstr>
      <vt:lpstr>Exercise</vt:lpstr>
      <vt:lpstr>Exercise: Reflections</vt:lpstr>
      <vt:lpstr>Topic 1.2 Understanding Diversity</vt:lpstr>
      <vt:lpstr>Diversity</vt:lpstr>
      <vt:lpstr>Diversity: The World</vt:lpstr>
      <vt:lpstr>Diversity: The World</vt:lpstr>
      <vt:lpstr>Diversity: The World</vt:lpstr>
      <vt:lpstr>Diversity: The World</vt:lpstr>
      <vt:lpstr>Topic 1.3 Good Business</vt:lpstr>
      <vt:lpstr>Better Innovation</vt:lpstr>
      <vt:lpstr>Better Innovation</vt:lpstr>
      <vt:lpstr>Topic 2.0. Introduction to Universal Design</vt:lpstr>
      <vt:lpstr>Universal Design</vt:lpstr>
      <vt:lpstr>Universal Design</vt:lpstr>
      <vt:lpstr>Universal Design</vt:lpstr>
      <vt:lpstr>Universal Design</vt:lpstr>
      <vt:lpstr>Universal Design</vt:lpstr>
      <vt:lpstr>Universal Design</vt:lpstr>
      <vt:lpstr>The Principles of Universal Design</vt:lpstr>
      <vt:lpstr>Universal Design</vt:lpstr>
      <vt:lpstr>Topic 2.1.  Equitable Use</vt:lpstr>
      <vt:lpstr>Principle 1: Equitable Use</vt:lpstr>
      <vt:lpstr>Principle 1: Equitable Use</vt:lpstr>
      <vt:lpstr>Principle 1: Equitable Use</vt:lpstr>
      <vt:lpstr>Topic 2.2.  Flexibility in Use</vt:lpstr>
      <vt:lpstr>Principle 2: Flexibility in Use</vt:lpstr>
      <vt:lpstr>Principle 2: Flexibility in Use</vt:lpstr>
      <vt:lpstr>Principle 2: Flexibility in Use</vt:lpstr>
      <vt:lpstr>Principle 2: Flexibility in Use</vt:lpstr>
      <vt:lpstr>Topic 2.3.  Simple and Intuitive</vt:lpstr>
      <vt:lpstr>Principle 3: Simple and Intuitive</vt:lpstr>
      <vt:lpstr>Principle 3: Simple and Intuitive</vt:lpstr>
      <vt:lpstr>Principle 3: Simple and Intuitive</vt:lpstr>
      <vt:lpstr>Topic 2.4.  Perceptible Information</vt:lpstr>
      <vt:lpstr>Principle 4: Perceptible Information </vt:lpstr>
      <vt:lpstr>Principle 4: Perceptible Information </vt:lpstr>
      <vt:lpstr>Principle 4: Perceptible Information </vt:lpstr>
      <vt:lpstr>Topic 2.5.  Tolerance for Error</vt:lpstr>
      <vt:lpstr>Principle 5: Tolerance for Error</vt:lpstr>
      <vt:lpstr>Principle 5: Tolerance for Error</vt:lpstr>
      <vt:lpstr>Principle 5: Tolerance for Error</vt:lpstr>
      <vt:lpstr>Principle 5: Tolerance for Error</vt:lpstr>
      <vt:lpstr>Topic 2.6.  Low Physical Effort</vt:lpstr>
      <vt:lpstr>Principle 6: Low Physical Effort</vt:lpstr>
      <vt:lpstr>Principle 6: Low Physical Effort</vt:lpstr>
      <vt:lpstr>Topic 2.7.  Size and Space for  Approach and Use</vt:lpstr>
      <vt:lpstr>Principle 7: Size and Space for Approach and Use</vt:lpstr>
      <vt:lpstr>Principle 7: Size and Space for Approach and Use</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Design</dc:title>
  <dc:creator>Damian Gordon Staff</dc:creator>
  <cp:lastModifiedBy>Damian Gordon</cp:lastModifiedBy>
  <cp:revision>68</cp:revision>
  <dcterms:created xsi:type="dcterms:W3CDTF">2006-08-16T00:00:00Z</dcterms:created>
  <dcterms:modified xsi:type="dcterms:W3CDTF">2015-07-29T11:43:02Z</dcterms:modified>
</cp:coreProperties>
</file>