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60" r:id="rId4"/>
    <p:sldId id="272" r:id="rId5"/>
    <p:sldId id="273" r:id="rId6"/>
    <p:sldId id="274" r:id="rId7"/>
    <p:sldId id="258" r:id="rId8"/>
    <p:sldId id="259" r:id="rId9"/>
    <p:sldId id="262" r:id="rId10"/>
    <p:sldId id="261" r:id="rId11"/>
    <p:sldId id="263" r:id="rId12"/>
    <p:sldId id="264" r:id="rId13"/>
    <p:sldId id="265" r:id="rId14"/>
    <p:sldId id="266" r:id="rId15"/>
    <p:sldId id="268" r:id="rId16"/>
    <p:sldId id="270" r:id="rId17"/>
    <p:sldId id="267" r:id="rId18"/>
    <p:sldId id="269" r:id="rId19"/>
    <p:sldId id="271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8740" autoAdjust="0"/>
  </p:normalViewPr>
  <p:slideViewPr>
    <p:cSldViewPr snapToGrid="0" snapToObjects="1">
      <p:cViewPr varScale="1">
        <p:scale>
          <a:sx n="49" d="100"/>
          <a:sy n="49" d="100"/>
        </p:scale>
        <p:origin x="-19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93A50E-2A04-4448-A3C1-93E1ACE5E632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A66656-081C-6D42-9504-F2808A52A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81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66656-081C-6D42-9504-F2808A52A2A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381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66656-081C-6D42-9504-F2808A52A2A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40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66656-081C-6D42-9504-F2808A52A2A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9708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66656-081C-6D42-9504-F2808A52A2A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970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F4677-8ABC-1248-B52A-1346242730A7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7590-5DE2-F941-937E-DBD6DC2D4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828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F4677-8ABC-1248-B52A-1346242730A7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7590-5DE2-F941-937E-DBD6DC2D4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787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F4677-8ABC-1248-B52A-1346242730A7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7590-5DE2-F941-937E-DBD6DC2D4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161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F4677-8ABC-1248-B52A-1346242730A7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7590-5DE2-F941-937E-DBD6DC2D4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529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F4677-8ABC-1248-B52A-1346242730A7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7590-5DE2-F941-937E-DBD6DC2D4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182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F4677-8ABC-1248-B52A-1346242730A7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7590-5DE2-F941-937E-DBD6DC2D4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30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F4677-8ABC-1248-B52A-1346242730A7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7590-5DE2-F941-937E-DBD6DC2D4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22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F4677-8ABC-1248-B52A-1346242730A7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7590-5DE2-F941-937E-DBD6DC2D4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389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F4677-8ABC-1248-B52A-1346242730A7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7590-5DE2-F941-937E-DBD6DC2D4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588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F4677-8ABC-1248-B52A-1346242730A7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7590-5DE2-F941-937E-DBD6DC2D4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674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F4677-8ABC-1248-B52A-1346242730A7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7590-5DE2-F941-937E-DBD6DC2D4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813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F4677-8ABC-1248-B52A-1346242730A7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D7590-5DE2-F941-937E-DBD6DC2D4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187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Assignment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/>
              <a:t>The Female Group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9756530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2798" y="209505"/>
            <a:ext cx="8091629" cy="6001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r>
              <a:rPr lang="en-US" sz="1200" b="1" dirty="0" smtClean="0"/>
              <a:t>POSITIVES</a:t>
            </a:r>
            <a:r>
              <a:rPr lang="en-US" sz="1200" dirty="0" smtClean="0"/>
              <a:t>: </a:t>
            </a:r>
          </a:p>
          <a:p>
            <a:pPr marL="285750" indent="-285750">
              <a:buFontTx/>
              <a:buChar char="-"/>
            </a:pPr>
            <a:r>
              <a:rPr lang="en-US" sz="1200" dirty="0" smtClean="0"/>
              <a:t>Less commercialism</a:t>
            </a:r>
          </a:p>
          <a:p>
            <a:pPr marL="285750" indent="-285750">
              <a:buFontTx/>
              <a:buChar char="-"/>
            </a:pPr>
            <a:r>
              <a:rPr lang="en-US" sz="1200" dirty="0" smtClean="0"/>
              <a:t>Less stress and less pressure</a:t>
            </a:r>
          </a:p>
          <a:p>
            <a:pPr marL="285750" indent="-285750">
              <a:buFontTx/>
              <a:buChar char="-"/>
            </a:pPr>
            <a:r>
              <a:rPr lang="en-US" sz="1200" dirty="0" smtClean="0"/>
              <a:t>Hard time for homeless people is not a case anymore</a:t>
            </a:r>
          </a:p>
          <a:p>
            <a:pPr marL="285750" indent="-285750">
              <a:buFontTx/>
              <a:buChar char="-"/>
            </a:pPr>
            <a:r>
              <a:rPr lang="en-US" sz="1200" dirty="0" smtClean="0"/>
              <a:t>Taking out the religion aspect</a:t>
            </a:r>
          </a:p>
          <a:p>
            <a:pPr marL="285750" indent="-285750">
              <a:buFontTx/>
              <a:buChar char="-"/>
            </a:pPr>
            <a:r>
              <a:rPr lang="en-US" sz="1200" dirty="0" smtClean="0"/>
              <a:t>Time to </a:t>
            </a:r>
            <a:r>
              <a:rPr lang="en-US" sz="1200" dirty="0"/>
              <a:t>s</a:t>
            </a:r>
            <a:r>
              <a:rPr lang="en-US" sz="1200" dirty="0" smtClean="0"/>
              <a:t>tudy</a:t>
            </a:r>
          </a:p>
          <a:p>
            <a:pPr marL="285750" indent="-285750">
              <a:buFontTx/>
              <a:buChar char="-"/>
            </a:pPr>
            <a:endParaRPr lang="en-US" sz="1200" dirty="0"/>
          </a:p>
          <a:p>
            <a:pPr marL="285750" indent="-285750">
              <a:buFontTx/>
              <a:buChar char="-"/>
            </a:pPr>
            <a:endParaRPr lang="en-US" sz="1200" dirty="0" smtClean="0"/>
          </a:p>
          <a:p>
            <a:r>
              <a:rPr lang="en-US" sz="1200" b="1" dirty="0" smtClean="0"/>
              <a:t>MINUSES: </a:t>
            </a:r>
          </a:p>
          <a:p>
            <a:pPr marL="285750" indent="-285750">
              <a:buFontTx/>
              <a:buChar char="-"/>
            </a:pPr>
            <a:r>
              <a:rPr lang="en-US" sz="1200" dirty="0" smtClean="0"/>
              <a:t>Depressing (as a nice and charming time in long winter, a break in awaiting summer)</a:t>
            </a:r>
          </a:p>
          <a:p>
            <a:pPr marL="285750" indent="-285750">
              <a:buFontTx/>
              <a:buChar char="-"/>
            </a:pPr>
            <a:r>
              <a:rPr lang="en-US" sz="1200" dirty="0" smtClean="0"/>
              <a:t>Even less revenue in the recession time</a:t>
            </a:r>
          </a:p>
          <a:p>
            <a:pPr marL="285750" indent="-285750">
              <a:buFontTx/>
              <a:buChar char="-"/>
            </a:pPr>
            <a:r>
              <a:rPr lang="en-US" sz="1200" dirty="0" smtClean="0"/>
              <a:t>Nothing to look forward to</a:t>
            </a:r>
          </a:p>
          <a:p>
            <a:pPr marL="285750" indent="-285750">
              <a:buFontTx/>
              <a:buChar char="-"/>
            </a:pPr>
            <a:r>
              <a:rPr lang="en-US" sz="1200" dirty="0" smtClean="0"/>
              <a:t>No family and friends time</a:t>
            </a:r>
          </a:p>
          <a:p>
            <a:pPr marL="285750" indent="-285750">
              <a:buFontTx/>
              <a:buChar char="-"/>
            </a:pPr>
            <a:r>
              <a:rPr lang="en-US" sz="1200" dirty="0" smtClean="0"/>
              <a:t>No time off to rest</a:t>
            </a:r>
          </a:p>
          <a:p>
            <a:pPr marL="285750" indent="-285750">
              <a:buFontTx/>
              <a:buChar char="-"/>
            </a:pPr>
            <a:r>
              <a:rPr lang="en-US" sz="1200" dirty="0" smtClean="0"/>
              <a:t>No extra time for study</a:t>
            </a:r>
          </a:p>
          <a:p>
            <a:pPr marL="285750" indent="-285750">
              <a:buFontTx/>
              <a:buChar char="-"/>
            </a:pPr>
            <a:r>
              <a:rPr lang="en-US" sz="1200" dirty="0" smtClean="0"/>
              <a:t>The employers may make us work more</a:t>
            </a:r>
          </a:p>
          <a:p>
            <a:pPr marL="285750" indent="-285750">
              <a:buFontTx/>
              <a:buChar char="-"/>
            </a:pPr>
            <a:r>
              <a:rPr lang="en-US" sz="1200" dirty="0" smtClean="0"/>
              <a:t>No </a:t>
            </a:r>
            <a:r>
              <a:rPr lang="en-US" sz="1200" dirty="0"/>
              <a:t>S</a:t>
            </a:r>
            <a:r>
              <a:rPr lang="en-US" sz="1200" dirty="0" smtClean="0"/>
              <a:t>anta (for kids)</a:t>
            </a:r>
          </a:p>
          <a:p>
            <a:pPr marL="285750" indent="-285750">
              <a:buFontTx/>
              <a:buChar char="-"/>
            </a:pPr>
            <a:r>
              <a:rPr lang="en-US" sz="1200" dirty="0" smtClean="0"/>
              <a:t>Shops open </a:t>
            </a:r>
            <a:br>
              <a:rPr lang="en-US" sz="1200" dirty="0" smtClean="0"/>
            </a:br>
            <a:endParaRPr lang="en-US" sz="1200" b="1" dirty="0" smtClean="0"/>
          </a:p>
          <a:p>
            <a:r>
              <a:rPr lang="en-US" sz="1200" b="1" dirty="0" smtClean="0"/>
              <a:t>INTERESTING:</a:t>
            </a:r>
          </a:p>
          <a:p>
            <a:pPr marL="171450" indent="-171450">
              <a:buFontTx/>
              <a:buChar char="-"/>
            </a:pPr>
            <a:r>
              <a:rPr lang="en-US" sz="1200" dirty="0" smtClean="0"/>
              <a:t>Time for charity</a:t>
            </a:r>
          </a:p>
          <a:p>
            <a:pPr marL="171450" indent="-171450">
              <a:buFontTx/>
              <a:buChar char="-"/>
            </a:pPr>
            <a:r>
              <a:rPr lang="en-US" sz="1200" dirty="0" smtClean="0"/>
              <a:t>Move Christmas to other times</a:t>
            </a:r>
          </a:p>
          <a:p>
            <a:pPr marL="171450" indent="-171450">
              <a:buFontTx/>
              <a:buChar char="-"/>
            </a:pPr>
            <a:r>
              <a:rPr lang="en-US" sz="1200" dirty="0" smtClean="0"/>
              <a:t>Non-monetary presents</a:t>
            </a:r>
          </a:p>
          <a:p>
            <a:pPr marL="171450" indent="-171450">
              <a:buFontTx/>
              <a:buChar char="-"/>
            </a:pPr>
            <a:r>
              <a:rPr lang="en-US" sz="1200" dirty="0" smtClean="0"/>
              <a:t>Impact from </a:t>
            </a:r>
            <a:r>
              <a:rPr lang="en-US" sz="1200" dirty="0"/>
              <a:t>r</a:t>
            </a:r>
            <a:r>
              <a:rPr lang="en-US" sz="1200" dirty="0" smtClean="0"/>
              <a:t>e-organizing the religion processes and tradition</a:t>
            </a:r>
          </a:p>
          <a:p>
            <a:pPr marL="171450" indent="-171450">
              <a:buFontTx/>
              <a:buChar char="-"/>
            </a:pPr>
            <a:r>
              <a:rPr lang="en-US" sz="1200" dirty="0" smtClean="0"/>
              <a:t>Pines saved from being cut down</a:t>
            </a:r>
          </a:p>
          <a:p>
            <a:pPr marL="171450" indent="-171450">
              <a:buFontTx/>
              <a:buChar char="-"/>
            </a:pPr>
            <a:r>
              <a:rPr lang="en-US" sz="1200" dirty="0" smtClean="0"/>
              <a:t>Less robberies</a:t>
            </a:r>
          </a:p>
          <a:p>
            <a:pPr marL="171450" indent="-171450">
              <a:buFontTx/>
              <a:buChar char="-"/>
            </a:pPr>
            <a:endParaRPr lang="en-US" sz="1200" dirty="0" smtClean="0"/>
          </a:p>
          <a:p>
            <a:pPr marL="285750" indent="-285750">
              <a:buFontTx/>
              <a:buChar char="-"/>
            </a:pPr>
            <a:endParaRPr lang="en-US" sz="1200" dirty="0" smtClean="0"/>
          </a:p>
          <a:p>
            <a:pPr marL="285750" indent="-285750">
              <a:buFontTx/>
              <a:buChar char="-"/>
            </a:pPr>
            <a:endParaRPr lang="en-US" sz="1200" dirty="0" smtClean="0"/>
          </a:p>
          <a:p>
            <a:pPr marL="285750" indent="-285750">
              <a:buFontTx/>
              <a:buChar char="-"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4411929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85343" y="5648062"/>
            <a:ext cx="5696628" cy="956201"/>
          </a:xfrm>
        </p:spPr>
        <p:txBody>
          <a:bodyPr>
            <a:normAutofit/>
          </a:bodyPr>
          <a:lstStyle/>
          <a:p>
            <a:r>
              <a:rPr lang="en-US" sz="2600" i="1" dirty="0" smtClean="0"/>
              <a:t>Room 2: 	(first .5hr)</a:t>
            </a:r>
            <a:endParaRPr lang="en-US" sz="2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CAF (Consider all factors)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0187839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Chosen ~10 from all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800" dirty="0" smtClean="0"/>
              <a:t>Less abandoned pets after Xmas</a:t>
            </a:r>
          </a:p>
          <a:p>
            <a:r>
              <a:rPr lang="en-US" sz="1800" dirty="0" smtClean="0"/>
              <a:t>Using Xmas to lift the spirits of sick people</a:t>
            </a:r>
          </a:p>
          <a:p>
            <a:r>
              <a:rPr lang="en-US" sz="1800" dirty="0" smtClean="0"/>
              <a:t>More job losses, Xmas contracts lost</a:t>
            </a:r>
          </a:p>
          <a:p>
            <a:r>
              <a:rPr lang="en-US" sz="1800" dirty="0" smtClean="0"/>
              <a:t>25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would feel very different, since people are taken out of habit</a:t>
            </a:r>
          </a:p>
          <a:p>
            <a:r>
              <a:rPr lang="en-US" sz="1800" dirty="0" smtClean="0"/>
              <a:t>Losing the ability to even out the spending in retail (since there’s usually a post-Xmas drop)</a:t>
            </a:r>
          </a:p>
          <a:p>
            <a:r>
              <a:rPr lang="en-US" sz="1800" dirty="0" smtClean="0"/>
              <a:t>How to execute the decision of canceling Xmas?</a:t>
            </a:r>
          </a:p>
          <a:p>
            <a:r>
              <a:rPr lang="en-US" sz="1800" dirty="0" smtClean="0"/>
              <a:t>Less of waste (deco, food)</a:t>
            </a:r>
          </a:p>
          <a:p>
            <a:r>
              <a:rPr lang="en-US" sz="1800" dirty="0" smtClean="0"/>
              <a:t>Getting gifts we wouldn’t have bought ourselves otherwise</a:t>
            </a:r>
          </a:p>
          <a:p>
            <a:r>
              <a:rPr lang="en-US" sz="1800" dirty="0" smtClean="0"/>
              <a:t>Canceling Xmas: which days? Which traditions? Also corporate events and parties?</a:t>
            </a:r>
          </a:p>
          <a:p>
            <a:r>
              <a:rPr lang="en-US" sz="1800" dirty="0" smtClean="0"/>
              <a:t>Saving electricity and other resources; health and safety </a:t>
            </a:r>
          </a:p>
          <a:p>
            <a:r>
              <a:rPr lang="en-US" sz="1800" dirty="0" smtClean="0"/>
              <a:t>Less charity events that accumulate over Xmas</a:t>
            </a:r>
          </a:p>
          <a:p>
            <a:r>
              <a:rPr lang="en-US" sz="1800" dirty="0" smtClean="0"/>
              <a:t>Saving pines and turkeys</a:t>
            </a:r>
          </a:p>
          <a:p>
            <a:r>
              <a:rPr lang="en-US" sz="1800" dirty="0" smtClean="0"/>
              <a:t>What about SALES?! 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146730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85343" y="5648062"/>
            <a:ext cx="5696628" cy="956201"/>
          </a:xfrm>
        </p:spPr>
        <p:txBody>
          <a:bodyPr>
            <a:normAutofit/>
          </a:bodyPr>
          <a:lstStyle/>
          <a:p>
            <a:r>
              <a:rPr lang="en-US" sz="2600" i="1" dirty="0" smtClean="0"/>
              <a:t>Room 2: 	(first .5hr)</a:t>
            </a:r>
            <a:endParaRPr lang="en-US" sz="2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Other people’s views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8034103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Santa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reason for existence</a:t>
            </a:r>
          </a:p>
          <a:p>
            <a:r>
              <a:rPr lang="en-US" dirty="0" smtClean="0"/>
              <a:t>Holiday for additional year</a:t>
            </a:r>
          </a:p>
          <a:p>
            <a:r>
              <a:rPr lang="en-US" dirty="0" smtClean="0"/>
              <a:t>Depression and </a:t>
            </a:r>
            <a:r>
              <a:rPr lang="en-US" dirty="0" err="1" smtClean="0"/>
              <a:t>alcoholizm</a:t>
            </a:r>
            <a:endParaRPr lang="en-US" dirty="0" smtClean="0"/>
          </a:p>
          <a:p>
            <a:r>
              <a:rPr lang="en-US" dirty="0" smtClean="0"/>
              <a:t> more time with </a:t>
            </a:r>
            <a:r>
              <a:rPr lang="en-US" dirty="0" err="1" smtClean="0"/>
              <a:t>Ms</a:t>
            </a:r>
            <a:r>
              <a:rPr lang="en-US" dirty="0" smtClean="0"/>
              <a:t> Clause</a:t>
            </a:r>
          </a:p>
          <a:p>
            <a:r>
              <a:rPr lang="en-US" dirty="0" smtClean="0"/>
              <a:t>Doesn’t have to live up to expectations</a:t>
            </a:r>
          </a:p>
          <a:p>
            <a:r>
              <a:rPr lang="en-US" dirty="0" smtClean="0"/>
              <a:t>Waste of all the preps already done</a:t>
            </a:r>
          </a:p>
          <a:p>
            <a:r>
              <a:rPr lang="en-US" dirty="0" smtClean="0"/>
              <a:t>Less Time to spend on preps next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7684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Children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presents this year</a:t>
            </a:r>
          </a:p>
          <a:p>
            <a:r>
              <a:rPr lang="en-US" dirty="0" smtClean="0"/>
              <a:t>No pressure when comparing gifts with other kids</a:t>
            </a:r>
          </a:p>
          <a:p>
            <a:r>
              <a:rPr lang="en-US" dirty="0" smtClean="0"/>
              <a:t>Good time to break the bad news about the existence of Santa</a:t>
            </a:r>
          </a:p>
          <a:p>
            <a:r>
              <a:rPr lang="en-US" dirty="0" smtClean="0"/>
              <a:t>Kids don</a:t>
            </a:r>
            <a:r>
              <a:rPr lang="fr-FR" dirty="0" smtClean="0"/>
              <a:t>’</a:t>
            </a:r>
            <a:r>
              <a:rPr lang="en-US" dirty="0" smtClean="0"/>
              <a:t>t have the incentive to behave well</a:t>
            </a:r>
          </a:p>
          <a:p>
            <a:r>
              <a:rPr lang="en-US" dirty="0" smtClean="0"/>
              <a:t>Yet another long, winter days when kids are bored at home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4105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Mommies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Less tasks to complete, less stress</a:t>
            </a:r>
          </a:p>
          <a:p>
            <a:r>
              <a:rPr lang="en-US" dirty="0" smtClean="0"/>
              <a:t>Less preparations</a:t>
            </a:r>
          </a:p>
          <a:p>
            <a:r>
              <a:rPr lang="en-US" dirty="0" smtClean="0"/>
              <a:t>No tears, no family gathering</a:t>
            </a:r>
          </a:p>
          <a:p>
            <a:r>
              <a:rPr lang="en-US" dirty="0" smtClean="0"/>
              <a:t>Feeling bad for Xmas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0502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Catholic Priest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Worried about the religious continuity</a:t>
            </a:r>
          </a:p>
          <a:p>
            <a:r>
              <a:rPr lang="en-US" dirty="0" smtClean="0"/>
              <a:t>Prevent the ENTIRE thing from being canceled and keeping the religious part of it</a:t>
            </a:r>
          </a:p>
          <a:p>
            <a:r>
              <a:rPr lang="en-US" dirty="0" smtClean="0"/>
              <a:t>Less money collected</a:t>
            </a:r>
          </a:p>
          <a:p>
            <a:r>
              <a:rPr lang="en-US" dirty="0" smtClean="0"/>
              <a:t>Less stress, less messes, more time off</a:t>
            </a:r>
          </a:p>
          <a:p>
            <a:r>
              <a:rPr lang="en-US" dirty="0" smtClean="0"/>
              <a:t>Removal of the commercial part</a:t>
            </a:r>
          </a:p>
          <a:p>
            <a:r>
              <a:rPr lang="en-US" dirty="0" smtClean="0"/>
              <a:t>Focusing on church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1600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Homeless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Less depression</a:t>
            </a:r>
          </a:p>
          <a:p>
            <a:r>
              <a:rPr lang="en-US" dirty="0" smtClean="0"/>
              <a:t>Less dinners and gathering</a:t>
            </a:r>
          </a:p>
          <a:p>
            <a:r>
              <a:rPr lang="en-US" dirty="0" smtClean="0"/>
              <a:t>Less charity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3211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Mr</a:t>
            </a:r>
            <a:r>
              <a:rPr lang="en-US" b="1" dirty="0" smtClean="0"/>
              <a:t> </a:t>
            </a:r>
            <a:r>
              <a:rPr lang="en-US" b="1" dirty="0" err="1" smtClean="0"/>
              <a:t>Pennys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Xmas jumpers – storage for next y</a:t>
            </a:r>
          </a:p>
          <a:p>
            <a:r>
              <a:rPr lang="en-US" dirty="0" smtClean="0"/>
              <a:t>Less money</a:t>
            </a:r>
          </a:p>
          <a:p>
            <a:r>
              <a:rPr lang="en-US" dirty="0" smtClean="0"/>
              <a:t>Less double to pay </a:t>
            </a:r>
          </a:p>
          <a:p>
            <a:r>
              <a:rPr lang="en-US" dirty="0" smtClean="0"/>
              <a:t>Extra time for sales </a:t>
            </a:r>
          </a:p>
          <a:p>
            <a:r>
              <a:rPr lang="en-US" dirty="0" smtClean="0"/>
              <a:t>Exporting sock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740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(8):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Natalia Nawrocka</a:t>
            </a:r>
          </a:p>
          <a:p>
            <a:r>
              <a:rPr lang="en-US" dirty="0" smtClean="0"/>
              <a:t>Teresa Barry</a:t>
            </a:r>
          </a:p>
          <a:p>
            <a:r>
              <a:rPr lang="en-US" dirty="0" smtClean="0"/>
              <a:t>Fiona </a:t>
            </a:r>
            <a:r>
              <a:rPr lang="en-US" dirty="0" err="1" smtClean="0"/>
              <a:t>Leheny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Ciara Kerrigan</a:t>
            </a:r>
          </a:p>
          <a:p>
            <a:r>
              <a:rPr lang="en-US" dirty="0" smtClean="0"/>
              <a:t>Catherine Byrne</a:t>
            </a:r>
          </a:p>
          <a:p>
            <a:r>
              <a:rPr lang="en-US" dirty="0" err="1" smtClean="0"/>
              <a:t>Dearbhail</a:t>
            </a:r>
            <a:r>
              <a:rPr lang="en-US" dirty="0" smtClean="0"/>
              <a:t> </a:t>
            </a:r>
            <a:r>
              <a:rPr lang="en-US" dirty="0" err="1" smtClean="0"/>
              <a:t>Kirwan</a:t>
            </a:r>
            <a:endParaRPr lang="en-US" dirty="0" smtClean="0"/>
          </a:p>
          <a:p>
            <a:r>
              <a:rPr lang="en-US" dirty="0" err="1" smtClean="0"/>
              <a:t>Renata</a:t>
            </a:r>
            <a:r>
              <a:rPr lang="en-US" dirty="0" smtClean="0"/>
              <a:t> </a:t>
            </a:r>
            <a:r>
              <a:rPr lang="en-US" dirty="0" err="1" smtClean="0"/>
              <a:t>Lisauske</a:t>
            </a:r>
            <a:endParaRPr lang="en-US" dirty="0" smtClean="0"/>
          </a:p>
          <a:p>
            <a:r>
              <a:rPr lang="en-US" dirty="0" err="1" smtClean="0"/>
              <a:t>Emer</a:t>
            </a:r>
            <a:r>
              <a:rPr lang="en-US" smtClean="0"/>
              <a:t> O’Neill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43244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5 things to make Xmas better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Still have it, but a “slimmed down” version of it, focusing on spirituality</a:t>
            </a:r>
          </a:p>
          <a:p>
            <a:r>
              <a:rPr lang="en-US" sz="2400" dirty="0" smtClean="0"/>
              <a:t>Moving the date to the 30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Dec and create one big festive season</a:t>
            </a:r>
          </a:p>
          <a:p>
            <a:r>
              <a:rPr lang="en-US" sz="2400" dirty="0" smtClean="0"/>
              <a:t>Focus on charity, engaging people from different religions, repurpose religious estate</a:t>
            </a:r>
          </a:p>
          <a:p>
            <a:r>
              <a:rPr lang="en-US" sz="2400" dirty="0" smtClean="0"/>
              <a:t>We keep the religious part of Xmas for people who want it (since some people are still </a:t>
            </a:r>
            <a:r>
              <a:rPr lang="en-US" sz="2400" dirty="0" err="1" smtClean="0"/>
              <a:t>gonna</a:t>
            </a:r>
            <a:r>
              <a:rPr lang="en-US" sz="2400" dirty="0" smtClean="0"/>
              <a:t> go ahead and do it; see if the Xmas spirit prevails)</a:t>
            </a:r>
          </a:p>
          <a:p>
            <a:r>
              <a:rPr lang="en-US" sz="2400" dirty="0" smtClean="0"/>
              <a:t>Even and less spikey sales and revenue trend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05522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27974"/>
            <a:ext cx="8229600" cy="1143000"/>
          </a:xfrm>
        </p:spPr>
        <p:txBody>
          <a:bodyPr/>
          <a:lstStyle/>
          <a:p>
            <a:r>
              <a:rPr lang="en-US" dirty="0" smtClean="0"/>
              <a:t>Should we cancel Xmas this year?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919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did it feel in room 1?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Easier due to the setup</a:t>
            </a:r>
          </a:p>
          <a:p>
            <a:r>
              <a:rPr lang="en-US" dirty="0" smtClean="0"/>
              <a:t>We formed a circle</a:t>
            </a:r>
          </a:p>
          <a:p>
            <a:r>
              <a:rPr lang="en-US" dirty="0" smtClean="0"/>
              <a:t>Better for the group, smaller room, more intimate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432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did it feel in room 2?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logistical organization</a:t>
            </a:r>
          </a:p>
          <a:p>
            <a:r>
              <a:rPr lang="en-US" dirty="0" smtClean="0"/>
              <a:t>Informal, casual setting</a:t>
            </a:r>
          </a:p>
          <a:p>
            <a:r>
              <a:rPr lang="en-US" dirty="0" smtClean="0"/>
              <a:t>Asymmetrical, levels, less structure</a:t>
            </a:r>
          </a:p>
          <a:p>
            <a:r>
              <a:rPr lang="en-US" dirty="0" smtClean="0"/>
              <a:t>We got roles assigned</a:t>
            </a:r>
          </a:p>
        </p:txBody>
      </p:sp>
    </p:spTree>
    <p:extLst>
      <p:ext uri="{BB962C8B-B14F-4D97-AF65-F5344CB8AC3E}">
        <p14:creationId xmlns:p14="http://schemas.microsoft.com/office/powerpoint/2010/main" val="996136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were the techniques we used and how did we come up with the techniques?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3731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 smtClean="0"/>
              <a:t>Six Thinking Hats </a:t>
            </a:r>
            <a:r>
              <a:rPr lang="en-US" sz="2800" dirty="0" smtClean="0"/>
              <a:t>– general consensus after one person proposed it; recently done</a:t>
            </a:r>
          </a:p>
          <a:p>
            <a:r>
              <a:rPr lang="en-US" sz="2800" b="1" dirty="0" smtClean="0"/>
              <a:t>PMI</a:t>
            </a:r>
            <a:r>
              <a:rPr lang="en-US" sz="2800" dirty="0" smtClean="0"/>
              <a:t> – one of the simplest, structuring all the ideas, weeding out a few</a:t>
            </a:r>
          </a:p>
          <a:p>
            <a:r>
              <a:rPr lang="en-US" sz="2800" b="1" dirty="0" smtClean="0"/>
              <a:t>CAF</a:t>
            </a:r>
            <a:r>
              <a:rPr lang="en-US" sz="2800" dirty="0" smtClean="0"/>
              <a:t> – most interesting ideas; good order after simpler techniques</a:t>
            </a:r>
            <a:endParaRPr lang="en-US" sz="2800" b="1" dirty="0" smtClean="0"/>
          </a:p>
          <a:p>
            <a:r>
              <a:rPr lang="en-US" sz="2800" b="1" dirty="0" smtClean="0"/>
              <a:t>OPV </a:t>
            </a:r>
            <a:r>
              <a:rPr lang="en-US" sz="2800" dirty="0" smtClean="0"/>
              <a:t>- since we already have gone through some ideas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u="sng" dirty="0" smtClean="0"/>
              <a:t>MOST EFFECTIVE: </a:t>
            </a:r>
            <a:r>
              <a:rPr lang="en-US" sz="2800" dirty="0" smtClean="0"/>
              <a:t>CAF, but thanks to having STH and PMI before </a:t>
            </a:r>
          </a:p>
          <a:p>
            <a:pPr marL="0" indent="0">
              <a:buNone/>
            </a:pPr>
            <a:r>
              <a:rPr lang="en-US" sz="2800" u="sng" dirty="0" smtClean="0"/>
              <a:t>LEAST EFFECTIVE: </a:t>
            </a:r>
            <a:r>
              <a:rPr lang="en-US" sz="2800" dirty="0" smtClean="0"/>
              <a:t>PMI – almost repeated STH, no new ideas</a:t>
            </a:r>
          </a:p>
        </p:txBody>
      </p:sp>
    </p:spTree>
    <p:extLst>
      <p:ext uri="{BB962C8B-B14F-4D97-AF65-F5344CB8AC3E}">
        <p14:creationId xmlns:p14="http://schemas.microsoft.com/office/powerpoint/2010/main" val="1448587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85343" y="5648062"/>
            <a:ext cx="5696628" cy="956201"/>
          </a:xfrm>
        </p:spPr>
        <p:txBody>
          <a:bodyPr>
            <a:normAutofit/>
          </a:bodyPr>
          <a:lstStyle/>
          <a:p>
            <a:r>
              <a:rPr lang="en-US" sz="2600" i="1" dirty="0" smtClean="0"/>
              <a:t>Room 1: 	(first .5hr)</a:t>
            </a:r>
            <a:endParaRPr lang="en-US" sz="2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Six Thinking hats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781508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5891" y="340445"/>
            <a:ext cx="8366588" cy="6001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1"/>
                </a:solidFill>
              </a:rPr>
              <a:t>Blue hat: </a:t>
            </a:r>
          </a:p>
          <a:p>
            <a:r>
              <a:rPr lang="en-US" sz="1200" b="1" dirty="0" smtClean="0">
                <a:solidFill>
                  <a:srgbClr val="4F81BD"/>
                </a:solidFill>
              </a:rPr>
              <a:t>-        Agreed on order of hats </a:t>
            </a:r>
          </a:p>
          <a:p>
            <a:r>
              <a:rPr lang="en-US" sz="1200" b="1" dirty="0" smtClean="0">
                <a:solidFill>
                  <a:srgbClr val="FF0000"/>
                </a:solidFill>
              </a:rPr>
              <a:t>Red hat:</a:t>
            </a:r>
          </a:p>
          <a:p>
            <a:pPr marL="285750" indent="-285750">
              <a:buFontTx/>
              <a:buChar char="-"/>
            </a:pPr>
            <a:r>
              <a:rPr lang="en-US" sz="1200" dirty="0" smtClean="0">
                <a:solidFill>
                  <a:srgbClr val="FF0000"/>
                </a:solidFill>
              </a:rPr>
              <a:t>3 to cancel vs. 5 to keep </a:t>
            </a:r>
          </a:p>
          <a:p>
            <a:r>
              <a:rPr lang="en-US" sz="1200" b="1" dirty="0" smtClean="0">
                <a:solidFill>
                  <a:schemeClr val="bg2">
                    <a:lumMod val="50000"/>
                  </a:schemeClr>
                </a:solidFill>
              </a:rPr>
              <a:t>Yellow hat:</a:t>
            </a:r>
          </a:p>
          <a:p>
            <a:pPr marL="285750" indent="-285750">
              <a:buFontTx/>
              <a:buChar char="-"/>
            </a:pPr>
            <a:r>
              <a:rPr lang="en-US" sz="1200" dirty="0" smtClean="0">
                <a:solidFill>
                  <a:schemeClr val="bg2">
                    <a:lumMod val="75000"/>
                  </a:schemeClr>
                </a:solidFill>
              </a:rPr>
              <a:t>save money for us</a:t>
            </a:r>
          </a:p>
          <a:p>
            <a:pPr marL="285750" indent="-285750">
              <a:buFontTx/>
              <a:buChar char="-"/>
            </a:pPr>
            <a:r>
              <a:rPr lang="en-US" sz="1200" dirty="0" smtClean="0">
                <a:solidFill>
                  <a:schemeClr val="bg2">
                    <a:lumMod val="75000"/>
                  </a:schemeClr>
                </a:solidFill>
              </a:rPr>
              <a:t>Time for study</a:t>
            </a:r>
          </a:p>
          <a:p>
            <a:pPr marL="285750" indent="-285750">
              <a:buFontTx/>
              <a:buChar char="-"/>
            </a:pPr>
            <a:r>
              <a:rPr lang="en-US" sz="1200" dirty="0" smtClean="0">
                <a:solidFill>
                  <a:schemeClr val="bg2">
                    <a:lumMod val="75000"/>
                  </a:schemeClr>
                </a:solidFill>
              </a:rPr>
              <a:t>Take away all the stress </a:t>
            </a:r>
          </a:p>
          <a:p>
            <a:pPr marL="285750" indent="-285750">
              <a:buFontTx/>
              <a:buChar char="-"/>
            </a:pPr>
            <a:r>
              <a:rPr lang="en-US" sz="1200" dirty="0" smtClean="0">
                <a:solidFill>
                  <a:schemeClr val="bg2">
                    <a:lumMod val="75000"/>
                  </a:schemeClr>
                </a:solidFill>
              </a:rPr>
              <a:t>Less traffic</a:t>
            </a:r>
          </a:p>
          <a:p>
            <a:pPr marL="285750" indent="-285750">
              <a:buFontTx/>
              <a:buChar char="-"/>
            </a:pPr>
            <a:r>
              <a:rPr lang="en-US" sz="1200" dirty="0" smtClean="0">
                <a:solidFill>
                  <a:schemeClr val="bg2">
                    <a:lumMod val="75000"/>
                  </a:schemeClr>
                </a:solidFill>
              </a:rPr>
              <a:t>No extra weight put on</a:t>
            </a:r>
          </a:p>
          <a:p>
            <a:pPr marL="285750" indent="-285750">
              <a:buFontTx/>
              <a:buChar char="-"/>
            </a:pPr>
            <a:r>
              <a:rPr lang="en-US" sz="1200" dirty="0" smtClean="0">
                <a:solidFill>
                  <a:schemeClr val="bg2">
                    <a:lumMod val="75000"/>
                  </a:schemeClr>
                </a:solidFill>
              </a:rPr>
              <a:t>Healthier liver  (alcohol and food)</a:t>
            </a:r>
          </a:p>
          <a:p>
            <a:r>
              <a:rPr lang="en-US" sz="1200" b="1" dirty="0" smtClean="0"/>
              <a:t>Black hat:</a:t>
            </a:r>
          </a:p>
          <a:p>
            <a:pPr marL="285750" indent="-285750">
              <a:buFontTx/>
              <a:buChar char="-"/>
            </a:pPr>
            <a:r>
              <a:rPr lang="en-US" sz="1200" dirty="0" smtClean="0"/>
              <a:t>No presents</a:t>
            </a:r>
          </a:p>
          <a:p>
            <a:pPr marL="285750" indent="-285750">
              <a:buFontTx/>
              <a:buChar char="-"/>
            </a:pPr>
            <a:r>
              <a:rPr lang="en-US" sz="1200" dirty="0" smtClean="0"/>
              <a:t>No family time</a:t>
            </a:r>
          </a:p>
          <a:p>
            <a:pPr marL="285750" indent="-285750">
              <a:buFontTx/>
              <a:buChar char="-"/>
            </a:pPr>
            <a:r>
              <a:rPr lang="en-US" sz="1200" dirty="0" smtClean="0"/>
              <a:t>Not seeing  your friends from far away</a:t>
            </a:r>
          </a:p>
          <a:p>
            <a:pPr marL="285750" indent="-285750">
              <a:buFontTx/>
              <a:buChar char="-"/>
            </a:pPr>
            <a:r>
              <a:rPr lang="en-US" sz="1200" dirty="0" smtClean="0"/>
              <a:t>Revenue (airports/airlines/shops)</a:t>
            </a:r>
          </a:p>
          <a:p>
            <a:pPr marL="285750" indent="-285750">
              <a:buFontTx/>
              <a:buChar char="-"/>
            </a:pPr>
            <a:r>
              <a:rPr lang="en-US" sz="1200" dirty="0" smtClean="0"/>
              <a:t>Waste of resource and already prepared stock</a:t>
            </a:r>
          </a:p>
          <a:p>
            <a:r>
              <a:rPr lang="en-US" sz="1200" b="1" dirty="0" smtClean="0">
                <a:solidFill>
                  <a:srgbClr val="FF0000"/>
                </a:solidFill>
              </a:rPr>
              <a:t>Red hat:</a:t>
            </a:r>
          </a:p>
          <a:p>
            <a:pPr marL="285750" indent="-285750">
              <a:buFontTx/>
              <a:buChar char="-"/>
            </a:pPr>
            <a:r>
              <a:rPr lang="en-US" sz="1200" dirty="0">
                <a:solidFill>
                  <a:srgbClr val="FF0000"/>
                </a:solidFill>
              </a:rPr>
              <a:t>2</a:t>
            </a:r>
            <a:r>
              <a:rPr lang="en-US" sz="1200" dirty="0" smtClean="0">
                <a:solidFill>
                  <a:srgbClr val="FF0000"/>
                </a:solidFill>
              </a:rPr>
              <a:t> to cancel vs. 6 to keep </a:t>
            </a:r>
          </a:p>
          <a:p>
            <a:r>
              <a:rPr lang="en-US" sz="1200" b="1" dirty="0" smtClean="0">
                <a:solidFill>
                  <a:schemeClr val="accent3"/>
                </a:solidFill>
              </a:rPr>
              <a:t>Green hat:</a:t>
            </a:r>
          </a:p>
          <a:p>
            <a:pPr marL="285750" indent="-285750">
              <a:buFontTx/>
              <a:buChar char="-"/>
            </a:pPr>
            <a:r>
              <a:rPr lang="en-US" sz="1200" dirty="0" smtClean="0">
                <a:solidFill>
                  <a:schemeClr val="accent3"/>
                </a:solidFill>
              </a:rPr>
              <a:t>Time off but without Christmas</a:t>
            </a:r>
          </a:p>
          <a:p>
            <a:pPr marL="285750" indent="-285750">
              <a:buFontTx/>
              <a:buChar char="-"/>
            </a:pPr>
            <a:r>
              <a:rPr lang="en-US" sz="1200" dirty="0" smtClean="0">
                <a:solidFill>
                  <a:schemeClr val="accent3"/>
                </a:solidFill>
              </a:rPr>
              <a:t>Making gifts instead of buying gifts</a:t>
            </a:r>
          </a:p>
          <a:p>
            <a:pPr marL="285750" indent="-285750">
              <a:buFontTx/>
              <a:buChar char="-"/>
            </a:pPr>
            <a:r>
              <a:rPr lang="en-US" sz="1200" dirty="0" smtClean="0">
                <a:solidFill>
                  <a:schemeClr val="accent3"/>
                </a:solidFill>
              </a:rPr>
              <a:t>More time off for clerks</a:t>
            </a:r>
          </a:p>
          <a:p>
            <a:pPr marL="285750" indent="-285750">
              <a:buFontTx/>
              <a:buChar char="-"/>
            </a:pPr>
            <a:r>
              <a:rPr lang="en-US" sz="1200" dirty="0" smtClean="0">
                <a:solidFill>
                  <a:schemeClr val="accent3"/>
                </a:solidFill>
              </a:rPr>
              <a:t>Combine with NYE</a:t>
            </a:r>
          </a:p>
          <a:p>
            <a:r>
              <a:rPr lang="en-US" sz="1200" b="1" dirty="0" smtClean="0">
                <a:solidFill>
                  <a:schemeClr val="bg1">
                    <a:lumMod val="75000"/>
                  </a:schemeClr>
                </a:solidFill>
              </a:rPr>
              <a:t>White hat: </a:t>
            </a:r>
          </a:p>
          <a:p>
            <a:pPr marL="285750" indent="-285750">
              <a:buFontTx/>
              <a:buChar char="-"/>
            </a:pP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Cancel the celebration on the 25</a:t>
            </a:r>
            <a:r>
              <a:rPr lang="en-US" sz="1200" baseline="30000" dirty="0" smtClean="0">
                <a:solidFill>
                  <a:schemeClr val="bg1">
                    <a:lumMod val="75000"/>
                  </a:schemeClr>
                </a:solidFill>
              </a:rPr>
              <a:t>th</a:t>
            </a:r>
            <a:endParaRPr lang="en-US" sz="1200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Tx/>
              <a:buChar char="-"/>
            </a:pP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Logistics around company plans and holidays; school Christmas holidays</a:t>
            </a:r>
          </a:p>
          <a:p>
            <a:pPr marL="285750" indent="-285750">
              <a:buFontTx/>
              <a:buChar char="-"/>
            </a:pP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Management of stock in shops</a:t>
            </a:r>
          </a:p>
          <a:p>
            <a:pPr marL="285750" indent="-285750">
              <a:buFontTx/>
              <a:buChar char="-"/>
            </a:pP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Focusing on Irish Xmas</a:t>
            </a:r>
          </a:p>
          <a:p>
            <a:pPr marL="285750" indent="-285750">
              <a:buFontTx/>
              <a:buChar char="-"/>
            </a:pPr>
            <a:endParaRPr lang="en-US" sz="1200" dirty="0" smtClean="0">
              <a:solidFill>
                <a:schemeClr val="bg1">
                  <a:lumMod val="75000"/>
                </a:schemeClr>
              </a:solidFill>
            </a:endParaRPr>
          </a:p>
          <a:p>
            <a:endParaRPr lang="en-US" sz="1200" b="1" dirty="0">
              <a:solidFill>
                <a:schemeClr val="accent1"/>
              </a:solidFill>
            </a:endParaRPr>
          </a:p>
          <a:p>
            <a:endParaRPr lang="en-US" sz="1200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05891" y="5835993"/>
            <a:ext cx="8366588" cy="96895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/>
              <a:t>Decision: Keeping Christmas, in the less commercial variation, to capture the idea 		and spirituality of it; allow the holidays and spend time with friends, give to 		others as oppose to spend time on buying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05029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85343" y="5648062"/>
            <a:ext cx="5696628" cy="956201"/>
          </a:xfrm>
        </p:spPr>
        <p:txBody>
          <a:bodyPr>
            <a:normAutofit/>
          </a:bodyPr>
          <a:lstStyle/>
          <a:p>
            <a:r>
              <a:rPr lang="en-US" sz="2600" i="1" dirty="0" smtClean="0"/>
              <a:t>Room 1: 	(first .5hr)</a:t>
            </a:r>
            <a:endParaRPr lang="en-US" sz="2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PMI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672316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834</Words>
  <Application>Microsoft Office PowerPoint</Application>
  <PresentationFormat>On-screen Show (4:3)</PresentationFormat>
  <Paragraphs>160</Paragraphs>
  <Slides>20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Assignment 2</vt:lpstr>
      <vt:lpstr>Group (8): </vt:lpstr>
      <vt:lpstr>Should we cancel Xmas this year? </vt:lpstr>
      <vt:lpstr>How did it feel in room 1?</vt:lpstr>
      <vt:lpstr>How did it feel in room 2?</vt:lpstr>
      <vt:lpstr>What were the techniques we used and how did we come up with the techniques? </vt:lpstr>
      <vt:lpstr>Room 1:  (first .5hr)</vt:lpstr>
      <vt:lpstr>PowerPoint Presentation</vt:lpstr>
      <vt:lpstr>Room 1:  (first .5hr)</vt:lpstr>
      <vt:lpstr>PowerPoint Presentation</vt:lpstr>
      <vt:lpstr>Room 2:  (first .5hr)</vt:lpstr>
      <vt:lpstr>Chosen ~10 from all group</vt:lpstr>
      <vt:lpstr>Room 2:  (first .5hr)</vt:lpstr>
      <vt:lpstr>Santa</vt:lpstr>
      <vt:lpstr>Children</vt:lpstr>
      <vt:lpstr>Mommies</vt:lpstr>
      <vt:lpstr>Catholic Priest</vt:lpstr>
      <vt:lpstr>Homeless</vt:lpstr>
      <vt:lpstr>Mr Pennys</vt:lpstr>
      <vt:lpstr>5 things to make Xmas better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Assignment 2</dc:title>
  <dc:creator>Microsoft Office User</dc:creator>
  <cp:lastModifiedBy>DIT</cp:lastModifiedBy>
  <cp:revision>12</cp:revision>
  <dcterms:created xsi:type="dcterms:W3CDTF">2015-11-28T10:30:16Z</dcterms:created>
  <dcterms:modified xsi:type="dcterms:W3CDTF">2015-11-28T14:00:18Z</dcterms:modified>
</cp:coreProperties>
</file>