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notesSlides/notesSlide78.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67.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notesSlides/notesSlide68.xml" ContentType="application/vnd.openxmlformats-officedocument.presentationml.notesSlide+xml"/>
  <Override PartName="/ppt/notesSlides/notesSlide79.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76.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notesSlides/notesSlide77.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80.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2"/>
  </p:notesMasterIdLst>
  <p:sldIdLst>
    <p:sldId id="368" r:id="rId2"/>
    <p:sldId id="367" r:id="rId3"/>
    <p:sldId id="387" r:id="rId4"/>
    <p:sldId id="307" r:id="rId5"/>
    <p:sldId id="309" r:id="rId6"/>
    <p:sldId id="334" r:id="rId7"/>
    <p:sldId id="347" r:id="rId8"/>
    <p:sldId id="363" r:id="rId9"/>
    <p:sldId id="322" r:id="rId10"/>
    <p:sldId id="323" r:id="rId11"/>
    <p:sldId id="324" r:id="rId12"/>
    <p:sldId id="369" r:id="rId13"/>
    <p:sldId id="325" r:id="rId14"/>
    <p:sldId id="326" r:id="rId15"/>
    <p:sldId id="327" r:id="rId16"/>
    <p:sldId id="328" r:id="rId17"/>
    <p:sldId id="329" r:id="rId18"/>
    <p:sldId id="371" r:id="rId19"/>
    <p:sldId id="330" r:id="rId20"/>
    <p:sldId id="370" r:id="rId21"/>
    <p:sldId id="331" r:id="rId22"/>
    <p:sldId id="332" r:id="rId23"/>
    <p:sldId id="333" r:id="rId24"/>
    <p:sldId id="372" r:id="rId25"/>
    <p:sldId id="310" r:id="rId26"/>
    <p:sldId id="311" r:id="rId27"/>
    <p:sldId id="312" r:id="rId28"/>
    <p:sldId id="373" r:id="rId29"/>
    <p:sldId id="313" r:id="rId30"/>
    <p:sldId id="314" r:id="rId31"/>
    <p:sldId id="315" r:id="rId32"/>
    <p:sldId id="374" r:id="rId33"/>
    <p:sldId id="316" r:id="rId34"/>
    <p:sldId id="317" r:id="rId35"/>
    <p:sldId id="318" r:id="rId36"/>
    <p:sldId id="375" r:id="rId37"/>
    <p:sldId id="319" r:id="rId38"/>
    <p:sldId id="320" r:id="rId39"/>
    <p:sldId id="321" r:id="rId40"/>
    <p:sldId id="376" r:id="rId41"/>
    <p:sldId id="335" r:id="rId42"/>
    <p:sldId id="336" r:id="rId43"/>
    <p:sldId id="337" r:id="rId44"/>
    <p:sldId id="377" r:id="rId45"/>
    <p:sldId id="338" r:id="rId46"/>
    <p:sldId id="339" r:id="rId47"/>
    <p:sldId id="340" r:id="rId48"/>
    <p:sldId id="378" r:id="rId49"/>
    <p:sldId id="341" r:id="rId50"/>
    <p:sldId id="342" r:id="rId51"/>
    <p:sldId id="343" r:id="rId52"/>
    <p:sldId id="380" r:id="rId53"/>
    <p:sldId id="344" r:id="rId54"/>
    <p:sldId id="345" r:id="rId55"/>
    <p:sldId id="346" r:id="rId56"/>
    <p:sldId id="379" r:id="rId57"/>
    <p:sldId id="348" r:id="rId58"/>
    <p:sldId id="349" r:id="rId59"/>
    <p:sldId id="350" r:id="rId60"/>
    <p:sldId id="381" r:id="rId61"/>
    <p:sldId id="351" r:id="rId62"/>
    <p:sldId id="352" r:id="rId63"/>
    <p:sldId id="353" r:id="rId64"/>
    <p:sldId id="382" r:id="rId65"/>
    <p:sldId id="354" r:id="rId66"/>
    <p:sldId id="355" r:id="rId67"/>
    <p:sldId id="356" r:id="rId68"/>
    <p:sldId id="383" r:id="rId69"/>
    <p:sldId id="364" r:id="rId70"/>
    <p:sldId id="357" r:id="rId71"/>
    <p:sldId id="358" r:id="rId72"/>
    <p:sldId id="384" r:id="rId73"/>
    <p:sldId id="365" r:id="rId74"/>
    <p:sldId id="359" r:id="rId75"/>
    <p:sldId id="360" r:id="rId76"/>
    <p:sldId id="385" r:id="rId77"/>
    <p:sldId id="366" r:id="rId78"/>
    <p:sldId id="361" r:id="rId79"/>
    <p:sldId id="362" r:id="rId80"/>
    <p:sldId id="386" r:id="rId8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092"/>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notesMaster" Target="notesMasters/notes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BF9B6A-2407-441C-A51F-90A789FBD2EE}" type="datetimeFigureOut">
              <a:rPr lang="en-IE" smtClean="0"/>
              <a:pPr/>
              <a:t>07/11/2013</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594AE4-5226-4877-B8F6-C36010CCF0CC}" type="slidenum">
              <a:rPr lang="en-IE" smtClean="0"/>
              <a:pPr/>
              <a:t>‹#›</a:t>
            </a:fld>
            <a:endParaRPr lang="en-I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1</a:t>
            </a:fld>
            <a:endParaRPr lang="en-I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A056D6D8-5261-4798-AF2C-26A65BD4D23A}" type="slidenum">
              <a:rPr lang="en-IE" smtClean="0"/>
              <a:pPr/>
              <a:t>10</a:t>
            </a:fld>
            <a:endParaRPr lang="en-I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A056D6D8-5261-4798-AF2C-26A65BD4D23A}" type="slidenum">
              <a:rPr lang="en-IE" smtClean="0"/>
              <a:pPr/>
              <a:t>11</a:t>
            </a:fld>
            <a:endParaRPr lang="en-I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12</a:t>
            </a:fld>
            <a:endParaRPr lang="en-I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13</a:t>
            </a:fld>
            <a:endParaRPr lang="en-I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14</a:t>
            </a:fld>
            <a:endParaRPr lang="en-I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15</a:t>
            </a:fld>
            <a:endParaRPr lang="en-I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16</a:t>
            </a:fld>
            <a:endParaRPr lang="en-I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17</a:t>
            </a:fld>
            <a:endParaRPr lang="en-I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18</a:t>
            </a:fld>
            <a:endParaRPr lang="en-I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1E1F0A48-B579-4EA4-BEFF-00F4319E6BC7}" type="slidenum">
              <a:rPr lang="en-US"/>
              <a:pPr/>
              <a:t>19</a:t>
            </a:fld>
            <a:endParaRPr lang="en-US"/>
          </a:p>
        </p:txBody>
      </p:sp>
      <p:sp>
        <p:nvSpPr>
          <p:cNvPr id="6145" name="Rectangle 1"/>
          <p:cNvSpPr txBox="1">
            <a:spLocks noGrp="1" noRot="1" noChangeAspect="1" noChangeArrowheads="1"/>
          </p:cNvSpPr>
          <p:nvPr>
            <p:ph type="sldImg"/>
          </p:nvPr>
        </p:nvSpPr>
        <p:spPr bwMode="auto">
          <a:xfrm>
            <a:off x="1143000" y="695325"/>
            <a:ext cx="4570413" cy="34274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6146" name="Rectangle 2"/>
          <p:cNvSpPr txBox="1">
            <a:spLocks noGrp="1" noChangeArrowheads="1"/>
          </p:cNvSpPr>
          <p:nvPr>
            <p:ph type="body" idx="1"/>
          </p:nvPr>
        </p:nvSpPr>
        <p:spPr bwMode="auto">
          <a:xfrm>
            <a:off x="685512" y="4343230"/>
            <a:ext cx="5486976" cy="4115139"/>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2</a:t>
            </a:fld>
            <a:endParaRPr lang="en-I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20</a:t>
            </a:fld>
            <a:endParaRPr lang="en-I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A056D6D8-5261-4798-AF2C-26A65BD4D23A}" type="slidenum">
              <a:rPr lang="en-IE" smtClean="0"/>
              <a:pPr/>
              <a:t>21</a:t>
            </a:fld>
            <a:endParaRPr lang="en-I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A056D6D8-5261-4798-AF2C-26A65BD4D23A}" type="slidenum">
              <a:rPr lang="en-IE" smtClean="0"/>
              <a:pPr/>
              <a:t>22</a:t>
            </a:fld>
            <a:endParaRPr lang="en-I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A056D6D8-5261-4798-AF2C-26A65BD4D23A}" type="slidenum">
              <a:rPr lang="en-IE" smtClean="0"/>
              <a:pPr/>
              <a:t>23</a:t>
            </a:fld>
            <a:endParaRPr lang="en-I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24</a:t>
            </a:fld>
            <a:endParaRPr lang="en-I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6F02952-D44F-4F24-82EC-965E44A0D4DE}" type="slidenum">
              <a:rPr lang="en-IE" smtClean="0"/>
              <a:pPr/>
              <a:t>25</a:t>
            </a:fld>
            <a:endParaRPr lang="en-I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6F02952-D44F-4F24-82EC-965E44A0D4DE}" type="slidenum">
              <a:rPr lang="en-IE" smtClean="0"/>
              <a:pPr/>
              <a:t>26</a:t>
            </a:fld>
            <a:endParaRPr lang="en-I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6F02952-D44F-4F24-82EC-965E44A0D4DE}" type="slidenum">
              <a:rPr lang="en-IE" smtClean="0"/>
              <a:pPr/>
              <a:t>27</a:t>
            </a:fld>
            <a:endParaRPr lang="en-I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28</a:t>
            </a:fld>
            <a:endParaRPr lang="en-IE"/>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6F02952-D44F-4F24-82EC-965E44A0D4DE}" type="slidenum">
              <a:rPr lang="en-IE" smtClean="0"/>
              <a:pPr/>
              <a:t>29</a:t>
            </a:fld>
            <a:endParaRPr lang="en-I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3</a:t>
            </a:fld>
            <a:endParaRPr lang="en-IE"/>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6F02952-D44F-4F24-82EC-965E44A0D4DE}" type="slidenum">
              <a:rPr lang="en-IE" smtClean="0"/>
              <a:pPr/>
              <a:t>30</a:t>
            </a:fld>
            <a:endParaRPr lang="en-I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6F02952-D44F-4F24-82EC-965E44A0D4DE}" type="slidenum">
              <a:rPr lang="en-IE" smtClean="0"/>
              <a:pPr/>
              <a:t>31</a:t>
            </a:fld>
            <a:endParaRPr lang="en-IE"/>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32</a:t>
            </a:fld>
            <a:endParaRPr lang="en-IE"/>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6F02952-D44F-4F24-82EC-965E44A0D4DE}" type="slidenum">
              <a:rPr lang="en-IE" smtClean="0"/>
              <a:pPr/>
              <a:t>33</a:t>
            </a:fld>
            <a:endParaRPr lang="en-IE"/>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6F02952-D44F-4F24-82EC-965E44A0D4DE}" type="slidenum">
              <a:rPr lang="en-IE" smtClean="0"/>
              <a:pPr/>
              <a:t>34</a:t>
            </a:fld>
            <a:endParaRPr lang="en-IE"/>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6F02952-D44F-4F24-82EC-965E44A0D4DE}" type="slidenum">
              <a:rPr lang="en-IE" smtClean="0"/>
              <a:pPr/>
              <a:t>35</a:t>
            </a:fld>
            <a:endParaRPr lang="en-IE"/>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36</a:t>
            </a:fld>
            <a:endParaRPr lang="en-IE"/>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6F02952-D44F-4F24-82EC-965E44A0D4DE}" type="slidenum">
              <a:rPr lang="en-IE" smtClean="0"/>
              <a:pPr/>
              <a:t>37</a:t>
            </a:fld>
            <a:endParaRPr lang="en-IE"/>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6F02952-D44F-4F24-82EC-965E44A0D4DE}" type="slidenum">
              <a:rPr lang="en-IE" smtClean="0"/>
              <a:pPr/>
              <a:t>38</a:t>
            </a:fld>
            <a:endParaRPr lang="en-IE"/>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6F02952-D44F-4F24-82EC-965E44A0D4DE}" type="slidenum">
              <a:rPr lang="en-IE" smtClean="0"/>
              <a:pPr/>
              <a:t>39</a:t>
            </a:fld>
            <a:endParaRPr lang="en-I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4</a:t>
            </a:fld>
            <a:endParaRPr lang="en-IE"/>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40</a:t>
            </a:fld>
            <a:endParaRPr lang="en-IE"/>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41</a:t>
            </a:fld>
            <a:endParaRPr lang="en-IE"/>
          </a:p>
        </p:txBody>
      </p:sp>
    </p:spTree>
    <p:extLst>
      <p:ext uri="{BB962C8B-B14F-4D97-AF65-F5344CB8AC3E}">
        <p14:creationId xmlns="" xmlns:p14="http://schemas.microsoft.com/office/powerpoint/2010/main" val="149785882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42</a:t>
            </a:fld>
            <a:endParaRPr lang="en-IE"/>
          </a:p>
        </p:txBody>
      </p:sp>
    </p:spTree>
    <p:extLst>
      <p:ext uri="{BB962C8B-B14F-4D97-AF65-F5344CB8AC3E}">
        <p14:creationId xmlns="" xmlns:p14="http://schemas.microsoft.com/office/powerpoint/2010/main" val="323227552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43</a:t>
            </a:fld>
            <a:endParaRPr lang="en-IE"/>
          </a:p>
        </p:txBody>
      </p:sp>
    </p:spTree>
    <p:extLst>
      <p:ext uri="{BB962C8B-B14F-4D97-AF65-F5344CB8AC3E}">
        <p14:creationId xmlns="" xmlns:p14="http://schemas.microsoft.com/office/powerpoint/2010/main" val="205570207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44</a:t>
            </a:fld>
            <a:endParaRPr lang="en-IE"/>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45</a:t>
            </a:fld>
            <a:endParaRPr lang="en-IE"/>
          </a:p>
        </p:txBody>
      </p:sp>
    </p:spTree>
    <p:extLst>
      <p:ext uri="{BB962C8B-B14F-4D97-AF65-F5344CB8AC3E}">
        <p14:creationId xmlns="" xmlns:p14="http://schemas.microsoft.com/office/powerpoint/2010/main" val="39049204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46</a:t>
            </a:fld>
            <a:endParaRPr lang="en-IE"/>
          </a:p>
        </p:txBody>
      </p:sp>
    </p:spTree>
    <p:extLst>
      <p:ext uri="{BB962C8B-B14F-4D97-AF65-F5344CB8AC3E}">
        <p14:creationId xmlns="" xmlns:p14="http://schemas.microsoft.com/office/powerpoint/2010/main" val="160656478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47</a:t>
            </a:fld>
            <a:endParaRPr lang="en-IE"/>
          </a:p>
        </p:txBody>
      </p:sp>
    </p:spTree>
    <p:extLst>
      <p:ext uri="{BB962C8B-B14F-4D97-AF65-F5344CB8AC3E}">
        <p14:creationId xmlns="" xmlns:p14="http://schemas.microsoft.com/office/powerpoint/2010/main" val="9257045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48</a:t>
            </a:fld>
            <a:endParaRPr lang="en-IE"/>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49</a:t>
            </a:fld>
            <a:endParaRPr lang="en-IE"/>
          </a:p>
        </p:txBody>
      </p:sp>
    </p:spTree>
    <p:extLst>
      <p:ext uri="{BB962C8B-B14F-4D97-AF65-F5344CB8AC3E}">
        <p14:creationId xmlns="" xmlns:p14="http://schemas.microsoft.com/office/powerpoint/2010/main" val="886432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6F02952-D44F-4F24-82EC-965E44A0D4DE}" type="slidenum">
              <a:rPr lang="en-IE" smtClean="0"/>
              <a:pPr/>
              <a:t>5</a:t>
            </a:fld>
            <a:endParaRPr lang="en-IE"/>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50</a:t>
            </a:fld>
            <a:endParaRPr lang="en-IE"/>
          </a:p>
        </p:txBody>
      </p:sp>
    </p:spTree>
    <p:extLst>
      <p:ext uri="{BB962C8B-B14F-4D97-AF65-F5344CB8AC3E}">
        <p14:creationId xmlns="" xmlns:p14="http://schemas.microsoft.com/office/powerpoint/2010/main" val="46724000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51</a:t>
            </a:fld>
            <a:endParaRPr lang="en-IE"/>
          </a:p>
        </p:txBody>
      </p:sp>
    </p:spTree>
    <p:extLst>
      <p:ext uri="{BB962C8B-B14F-4D97-AF65-F5344CB8AC3E}">
        <p14:creationId xmlns="" xmlns:p14="http://schemas.microsoft.com/office/powerpoint/2010/main" val="199461173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52</a:t>
            </a:fld>
            <a:endParaRPr lang="en-IE"/>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53</a:t>
            </a:fld>
            <a:endParaRPr lang="en-IE"/>
          </a:p>
        </p:txBody>
      </p:sp>
    </p:spTree>
    <p:extLst>
      <p:ext uri="{BB962C8B-B14F-4D97-AF65-F5344CB8AC3E}">
        <p14:creationId xmlns="" xmlns:p14="http://schemas.microsoft.com/office/powerpoint/2010/main" val="281269274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54</a:t>
            </a:fld>
            <a:endParaRPr lang="en-IE"/>
          </a:p>
        </p:txBody>
      </p:sp>
    </p:spTree>
    <p:extLst>
      <p:ext uri="{BB962C8B-B14F-4D97-AF65-F5344CB8AC3E}">
        <p14:creationId xmlns="" xmlns:p14="http://schemas.microsoft.com/office/powerpoint/2010/main" val="390180502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55</a:t>
            </a:fld>
            <a:endParaRPr lang="en-IE"/>
          </a:p>
        </p:txBody>
      </p:sp>
    </p:spTree>
    <p:extLst>
      <p:ext uri="{BB962C8B-B14F-4D97-AF65-F5344CB8AC3E}">
        <p14:creationId xmlns="" xmlns:p14="http://schemas.microsoft.com/office/powerpoint/2010/main" val="115394958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56</a:t>
            </a:fld>
            <a:endParaRPr lang="en-IE"/>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57</a:t>
            </a:fld>
            <a:endParaRPr lang="en-IE"/>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58</a:t>
            </a:fld>
            <a:endParaRPr lang="en-IE"/>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59</a:t>
            </a:fld>
            <a:endParaRPr lang="en-I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6F02952-D44F-4F24-82EC-965E44A0D4DE}" type="slidenum">
              <a:rPr lang="en-IE" smtClean="0"/>
              <a:pPr/>
              <a:t>6</a:t>
            </a:fld>
            <a:endParaRPr lang="en-IE"/>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60</a:t>
            </a:fld>
            <a:endParaRPr lang="en-IE"/>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61</a:t>
            </a:fld>
            <a:endParaRPr lang="en-IE"/>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62</a:t>
            </a:fld>
            <a:endParaRPr lang="en-IE"/>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63</a:t>
            </a:fld>
            <a:endParaRPr lang="en-IE"/>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64</a:t>
            </a:fld>
            <a:endParaRPr lang="en-IE"/>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9CF6845-0811-44FF-B797-C97043261EA4}" type="slidenum">
              <a:rPr lang="en-GB" smtClean="0"/>
              <a:pPr/>
              <a:t>65</a:t>
            </a:fld>
            <a:endParaRPr lang="en-GB"/>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9CF6845-0811-44FF-B797-C97043261EA4}" type="slidenum">
              <a:rPr lang="en-GB" smtClean="0"/>
              <a:pPr/>
              <a:t>66</a:t>
            </a:fld>
            <a:endParaRPr lang="en-GB"/>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9CF6845-0811-44FF-B797-C97043261EA4}" type="slidenum">
              <a:rPr lang="en-GB" smtClean="0"/>
              <a:pPr/>
              <a:t>67</a:t>
            </a:fld>
            <a:endParaRPr lang="en-GB"/>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68</a:t>
            </a:fld>
            <a:endParaRPr lang="en-IE"/>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9CF6845-0811-44FF-B797-C97043261EA4}" type="slidenum">
              <a:rPr lang="en-GB" smtClean="0"/>
              <a:pPr/>
              <a:t>69</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6F02952-D44F-4F24-82EC-965E44A0D4DE}" type="slidenum">
              <a:rPr lang="en-IE" smtClean="0"/>
              <a:pPr/>
              <a:t>7</a:t>
            </a:fld>
            <a:endParaRPr lang="en-IE"/>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9CF6845-0811-44FF-B797-C97043261EA4}" type="slidenum">
              <a:rPr lang="en-GB" smtClean="0"/>
              <a:pPr/>
              <a:t>70</a:t>
            </a:fld>
            <a:endParaRPr lang="en-GB"/>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9CF6845-0811-44FF-B797-C97043261EA4}" type="slidenum">
              <a:rPr lang="en-GB" smtClean="0"/>
              <a:pPr/>
              <a:t>71</a:t>
            </a:fld>
            <a:endParaRPr lang="en-GB"/>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72</a:t>
            </a:fld>
            <a:endParaRPr lang="en-IE"/>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9CF6845-0811-44FF-B797-C97043261EA4}" type="slidenum">
              <a:rPr lang="en-GB" smtClean="0"/>
              <a:pPr/>
              <a:t>73</a:t>
            </a:fld>
            <a:endParaRPr lang="en-GB"/>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9CF6845-0811-44FF-B797-C97043261EA4}" type="slidenum">
              <a:rPr lang="en-GB" smtClean="0"/>
              <a:pPr/>
              <a:t>74</a:t>
            </a:fld>
            <a:endParaRPr lang="en-GB"/>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9CF6845-0811-44FF-B797-C97043261EA4}" type="slidenum">
              <a:rPr lang="en-GB" smtClean="0"/>
              <a:pPr/>
              <a:t>75</a:t>
            </a:fld>
            <a:endParaRPr lang="en-GB"/>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76</a:t>
            </a:fld>
            <a:endParaRPr lang="en-IE"/>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9CF6845-0811-44FF-B797-C97043261EA4}" type="slidenum">
              <a:rPr lang="en-GB" smtClean="0"/>
              <a:pPr/>
              <a:t>77</a:t>
            </a:fld>
            <a:endParaRPr lang="en-GB"/>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9CF6845-0811-44FF-B797-C97043261EA4}" type="slidenum">
              <a:rPr lang="en-GB" smtClean="0"/>
              <a:pPr/>
              <a:t>78</a:t>
            </a:fld>
            <a:endParaRPr lang="en-GB"/>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9CF6845-0811-44FF-B797-C97043261EA4}" type="slidenum">
              <a:rPr lang="en-GB" smtClean="0"/>
              <a:pPr/>
              <a:t>79</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6F02952-D44F-4F24-82EC-965E44A0D4DE}" type="slidenum">
              <a:rPr lang="en-IE" smtClean="0"/>
              <a:pPr/>
              <a:t>8</a:t>
            </a:fld>
            <a:endParaRPr lang="en-IE"/>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80</a:t>
            </a:fld>
            <a:endParaRPr lang="en-I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A056D6D8-5261-4798-AF2C-26A65BD4D23A}" type="slidenum">
              <a:rPr lang="en-IE" smtClean="0"/>
              <a:pPr/>
              <a:t>9</a:t>
            </a:fld>
            <a:endParaRPr lang="en-IE"/>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6D5A4A1-002F-4BDD-A716-968719E2B8FC}" type="datetimeFigureOut">
              <a:rPr lang="en-IE" smtClean="0"/>
              <a:pPr/>
              <a:t>07/11/2013</a:t>
            </a:fld>
            <a:endParaRPr lang="en-IE"/>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E"/>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55A914A-A621-40E5-A480-E27E2779B7C7}" type="slidenum">
              <a:rPr lang="en-IE" smtClean="0"/>
              <a:pPr/>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D5A4A1-002F-4BDD-A716-968719E2B8FC}" type="datetimeFigureOut">
              <a:rPr lang="en-IE" smtClean="0"/>
              <a:pPr/>
              <a:t>07/11/2013</a:t>
            </a:fld>
            <a:endParaRPr lang="en-IE"/>
          </a:p>
        </p:txBody>
      </p:sp>
      <p:sp>
        <p:nvSpPr>
          <p:cNvPr id="5" name="Footer Placeholder 4"/>
          <p:cNvSpPr>
            <a:spLocks noGrp="1"/>
          </p:cNvSpPr>
          <p:nvPr>
            <p:ph type="ftr" sz="quarter" idx="11"/>
          </p:nvPr>
        </p:nvSpPr>
        <p:spPr/>
        <p:txBody>
          <a:bodyPr/>
          <a:lstStyle>
            <a:extLst/>
          </a:lstStyle>
          <a:p>
            <a:endParaRPr lang="en-IE"/>
          </a:p>
        </p:txBody>
      </p:sp>
      <p:sp>
        <p:nvSpPr>
          <p:cNvPr id="6" name="Slide Number Placeholder 5"/>
          <p:cNvSpPr>
            <a:spLocks noGrp="1"/>
          </p:cNvSpPr>
          <p:nvPr>
            <p:ph type="sldNum" sz="quarter" idx="12"/>
          </p:nvPr>
        </p:nvSpPr>
        <p:spPr/>
        <p:txBody>
          <a:bodyPr/>
          <a:lstStyle>
            <a:extLst/>
          </a:lstStyle>
          <a:p>
            <a:fld id="{455A914A-A621-40E5-A480-E27E2779B7C7}"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D5A4A1-002F-4BDD-A716-968719E2B8FC}" type="datetimeFigureOut">
              <a:rPr lang="en-IE" smtClean="0"/>
              <a:pPr/>
              <a:t>07/11/2013</a:t>
            </a:fld>
            <a:endParaRPr lang="en-IE"/>
          </a:p>
        </p:txBody>
      </p:sp>
      <p:sp>
        <p:nvSpPr>
          <p:cNvPr id="5" name="Footer Placeholder 4"/>
          <p:cNvSpPr>
            <a:spLocks noGrp="1"/>
          </p:cNvSpPr>
          <p:nvPr>
            <p:ph type="ftr" sz="quarter" idx="11"/>
          </p:nvPr>
        </p:nvSpPr>
        <p:spPr/>
        <p:txBody>
          <a:bodyPr/>
          <a:lstStyle>
            <a:extLst/>
          </a:lstStyle>
          <a:p>
            <a:endParaRPr lang="en-IE"/>
          </a:p>
        </p:txBody>
      </p:sp>
      <p:sp>
        <p:nvSpPr>
          <p:cNvPr id="6" name="Slide Number Placeholder 5"/>
          <p:cNvSpPr>
            <a:spLocks noGrp="1"/>
          </p:cNvSpPr>
          <p:nvPr>
            <p:ph type="sldNum" sz="quarter" idx="12"/>
          </p:nvPr>
        </p:nvSpPr>
        <p:spPr/>
        <p:txBody>
          <a:bodyPr/>
          <a:lstStyle>
            <a:extLst/>
          </a:lstStyle>
          <a:p>
            <a:fld id="{455A914A-A621-40E5-A480-E27E2779B7C7}"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D5A4A1-002F-4BDD-A716-968719E2B8FC}" type="datetimeFigureOut">
              <a:rPr lang="en-IE" smtClean="0"/>
              <a:pPr/>
              <a:t>07/11/2013</a:t>
            </a:fld>
            <a:endParaRPr lang="en-IE"/>
          </a:p>
        </p:txBody>
      </p:sp>
      <p:sp>
        <p:nvSpPr>
          <p:cNvPr id="5" name="Footer Placeholder 4"/>
          <p:cNvSpPr>
            <a:spLocks noGrp="1"/>
          </p:cNvSpPr>
          <p:nvPr>
            <p:ph type="ftr" sz="quarter" idx="11"/>
          </p:nvPr>
        </p:nvSpPr>
        <p:spPr/>
        <p:txBody>
          <a:bodyPr/>
          <a:lstStyle>
            <a:extLst/>
          </a:lstStyle>
          <a:p>
            <a:endParaRPr lang="en-IE"/>
          </a:p>
        </p:txBody>
      </p:sp>
      <p:sp>
        <p:nvSpPr>
          <p:cNvPr id="6" name="Slide Number Placeholder 5"/>
          <p:cNvSpPr>
            <a:spLocks noGrp="1"/>
          </p:cNvSpPr>
          <p:nvPr>
            <p:ph type="sldNum" sz="quarter" idx="12"/>
          </p:nvPr>
        </p:nvSpPr>
        <p:spPr/>
        <p:txBody>
          <a:bodyPr/>
          <a:lstStyle>
            <a:extLst/>
          </a:lstStyle>
          <a:p>
            <a:fld id="{455A914A-A621-40E5-A480-E27E2779B7C7}" type="slidenum">
              <a:rPr lang="en-IE" smtClean="0"/>
              <a:pPr/>
              <a:t>‹#›</a:t>
            </a:fld>
            <a:endParaRPr lang="en-IE"/>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6D5A4A1-002F-4BDD-A716-968719E2B8FC}" type="datetimeFigureOut">
              <a:rPr lang="en-IE" smtClean="0"/>
              <a:pPr/>
              <a:t>07/11/2013</a:t>
            </a:fld>
            <a:endParaRPr lang="en-IE"/>
          </a:p>
        </p:txBody>
      </p:sp>
      <p:sp>
        <p:nvSpPr>
          <p:cNvPr id="5" name="Footer Placeholder 4"/>
          <p:cNvSpPr>
            <a:spLocks noGrp="1"/>
          </p:cNvSpPr>
          <p:nvPr>
            <p:ph type="ftr" sz="quarter" idx="11"/>
          </p:nvPr>
        </p:nvSpPr>
        <p:spPr/>
        <p:txBody>
          <a:bodyPr/>
          <a:lstStyle>
            <a:extLst/>
          </a:lstStyle>
          <a:p>
            <a:endParaRPr lang="en-IE"/>
          </a:p>
        </p:txBody>
      </p:sp>
      <p:sp>
        <p:nvSpPr>
          <p:cNvPr id="6" name="Slide Number Placeholder 5"/>
          <p:cNvSpPr>
            <a:spLocks noGrp="1"/>
          </p:cNvSpPr>
          <p:nvPr>
            <p:ph type="sldNum" sz="quarter" idx="12"/>
          </p:nvPr>
        </p:nvSpPr>
        <p:spPr/>
        <p:txBody>
          <a:bodyPr/>
          <a:lstStyle>
            <a:extLst/>
          </a:lstStyle>
          <a:p>
            <a:fld id="{455A914A-A621-40E5-A480-E27E2779B7C7}" type="slidenum">
              <a:rPr lang="en-IE" smtClean="0"/>
              <a:pPr/>
              <a:t>‹#›</a:t>
            </a:fld>
            <a:endParaRPr lang="en-IE"/>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6D5A4A1-002F-4BDD-A716-968719E2B8FC}" type="datetimeFigureOut">
              <a:rPr lang="en-IE" smtClean="0"/>
              <a:pPr/>
              <a:t>07/11/2013</a:t>
            </a:fld>
            <a:endParaRPr lang="en-IE"/>
          </a:p>
        </p:txBody>
      </p:sp>
      <p:sp>
        <p:nvSpPr>
          <p:cNvPr id="6" name="Footer Placeholder 5"/>
          <p:cNvSpPr>
            <a:spLocks noGrp="1"/>
          </p:cNvSpPr>
          <p:nvPr>
            <p:ph type="ftr" sz="quarter" idx="11"/>
          </p:nvPr>
        </p:nvSpPr>
        <p:spPr/>
        <p:txBody>
          <a:bodyPr/>
          <a:lstStyle>
            <a:extLst/>
          </a:lstStyle>
          <a:p>
            <a:endParaRPr lang="en-IE"/>
          </a:p>
        </p:txBody>
      </p:sp>
      <p:sp>
        <p:nvSpPr>
          <p:cNvPr id="7" name="Slide Number Placeholder 6"/>
          <p:cNvSpPr>
            <a:spLocks noGrp="1"/>
          </p:cNvSpPr>
          <p:nvPr>
            <p:ph type="sldNum" sz="quarter" idx="12"/>
          </p:nvPr>
        </p:nvSpPr>
        <p:spPr/>
        <p:txBody>
          <a:bodyPr/>
          <a:lstStyle>
            <a:extLst/>
          </a:lstStyle>
          <a:p>
            <a:fld id="{455A914A-A621-40E5-A480-E27E2779B7C7}" type="slidenum">
              <a:rPr lang="en-IE" smtClean="0"/>
              <a:pPr/>
              <a:t>‹#›</a:t>
            </a:fld>
            <a:endParaRPr lang="en-IE"/>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6D5A4A1-002F-4BDD-A716-968719E2B8FC}" type="datetimeFigureOut">
              <a:rPr lang="en-IE" smtClean="0"/>
              <a:pPr/>
              <a:t>07/11/2013</a:t>
            </a:fld>
            <a:endParaRPr lang="en-IE"/>
          </a:p>
        </p:txBody>
      </p:sp>
      <p:sp>
        <p:nvSpPr>
          <p:cNvPr id="8" name="Footer Placeholder 7"/>
          <p:cNvSpPr>
            <a:spLocks noGrp="1"/>
          </p:cNvSpPr>
          <p:nvPr>
            <p:ph type="ftr" sz="quarter" idx="11"/>
          </p:nvPr>
        </p:nvSpPr>
        <p:spPr/>
        <p:txBody>
          <a:bodyPr/>
          <a:lstStyle>
            <a:extLst/>
          </a:lstStyle>
          <a:p>
            <a:endParaRPr lang="en-IE"/>
          </a:p>
        </p:txBody>
      </p:sp>
      <p:sp>
        <p:nvSpPr>
          <p:cNvPr id="9" name="Slide Number Placeholder 8"/>
          <p:cNvSpPr>
            <a:spLocks noGrp="1"/>
          </p:cNvSpPr>
          <p:nvPr>
            <p:ph type="sldNum" sz="quarter" idx="12"/>
          </p:nvPr>
        </p:nvSpPr>
        <p:spPr/>
        <p:txBody>
          <a:bodyPr/>
          <a:lstStyle>
            <a:extLst/>
          </a:lstStyle>
          <a:p>
            <a:fld id="{455A914A-A621-40E5-A480-E27E2779B7C7}" type="slidenum">
              <a:rPr lang="en-IE" smtClean="0"/>
              <a:pPr/>
              <a:t>‹#›</a:t>
            </a:fld>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6D5A4A1-002F-4BDD-A716-968719E2B8FC}" type="datetimeFigureOut">
              <a:rPr lang="en-IE" smtClean="0"/>
              <a:pPr/>
              <a:t>07/11/2013</a:t>
            </a:fld>
            <a:endParaRPr lang="en-IE"/>
          </a:p>
        </p:txBody>
      </p:sp>
      <p:sp>
        <p:nvSpPr>
          <p:cNvPr id="4" name="Footer Placeholder 3"/>
          <p:cNvSpPr>
            <a:spLocks noGrp="1"/>
          </p:cNvSpPr>
          <p:nvPr>
            <p:ph type="ftr" sz="quarter" idx="11"/>
          </p:nvPr>
        </p:nvSpPr>
        <p:spPr/>
        <p:txBody>
          <a:bodyPr/>
          <a:lstStyle>
            <a:extLst/>
          </a:lstStyle>
          <a:p>
            <a:endParaRPr lang="en-IE"/>
          </a:p>
        </p:txBody>
      </p:sp>
      <p:sp>
        <p:nvSpPr>
          <p:cNvPr id="5" name="Slide Number Placeholder 4"/>
          <p:cNvSpPr>
            <a:spLocks noGrp="1"/>
          </p:cNvSpPr>
          <p:nvPr>
            <p:ph type="sldNum" sz="quarter" idx="12"/>
          </p:nvPr>
        </p:nvSpPr>
        <p:spPr/>
        <p:txBody>
          <a:bodyPr/>
          <a:lstStyle>
            <a:extLst/>
          </a:lstStyle>
          <a:p>
            <a:fld id="{455A914A-A621-40E5-A480-E27E2779B7C7}" type="slidenum">
              <a:rPr lang="en-IE" smtClean="0"/>
              <a:pPr/>
              <a:t>‹#›</a:t>
            </a:fld>
            <a:endParaRPr lang="en-IE"/>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6D5A4A1-002F-4BDD-A716-968719E2B8FC}" type="datetimeFigureOut">
              <a:rPr lang="en-IE" smtClean="0"/>
              <a:pPr/>
              <a:t>07/11/2013</a:t>
            </a:fld>
            <a:endParaRPr lang="en-IE"/>
          </a:p>
        </p:txBody>
      </p:sp>
      <p:sp>
        <p:nvSpPr>
          <p:cNvPr id="3" name="Footer Placeholder 2"/>
          <p:cNvSpPr>
            <a:spLocks noGrp="1"/>
          </p:cNvSpPr>
          <p:nvPr>
            <p:ph type="ftr" sz="quarter" idx="11"/>
          </p:nvPr>
        </p:nvSpPr>
        <p:spPr/>
        <p:txBody>
          <a:bodyPr/>
          <a:lstStyle>
            <a:extLst/>
          </a:lstStyle>
          <a:p>
            <a:endParaRPr lang="en-IE"/>
          </a:p>
        </p:txBody>
      </p:sp>
      <p:sp>
        <p:nvSpPr>
          <p:cNvPr id="4" name="Slide Number Placeholder 3"/>
          <p:cNvSpPr>
            <a:spLocks noGrp="1"/>
          </p:cNvSpPr>
          <p:nvPr>
            <p:ph type="sldNum" sz="quarter" idx="12"/>
          </p:nvPr>
        </p:nvSpPr>
        <p:spPr/>
        <p:txBody>
          <a:bodyPr/>
          <a:lstStyle>
            <a:extLst/>
          </a:lstStyle>
          <a:p>
            <a:fld id="{455A914A-A621-40E5-A480-E27E2779B7C7}"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6D5A4A1-002F-4BDD-A716-968719E2B8FC}" type="datetimeFigureOut">
              <a:rPr lang="en-IE" smtClean="0"/>
              <a:pPr/>
              <a:t>07/11/2013</a:t>
            </a:fld>
            <a:endParaRPr lang="en-IE"/>
          </a:p>
        </p:txBody>
      </p:sp>
      <p:sp>
        <p:nvSpPr>
          <p:cNvPr id="6" name="Footer Placeholder 5"/>
          <p:cNvSpPr>
            <a:spLocks noGrp="1"/>
          </p:cNvSpPr>
          <p:nvPr>
            <p:ph type="ftr" sz="quarter" idx="11"/>
          </p:nvPr>
        </p:nvSpPr>
        <p:spPr/>
        <p:txBody>
          <a:bodyPr/>
          <a:lstStyle>
            <a:extLst/>
          </a:lstStyle>
          <a:p>
            <a:endParaRPr lang="en-IE"/>
          </a:p>
        </p:txBody>
      </p:sp>
      <p:sp>
        <p:nvSpPr>
          <p:cNvPr id="7" name="Slide Number Placeholder 6"/>
          <p:cNvSpPr>
            <a:spLocks noGrp="1"/>
          </p:cNvSpPr>
          <p:nvPr>
            <p:ph type="sldNum" sz="quarter" idx="12"/>
          </p:nvPr>
        </p:nvSpPr>
        <p:spPr/>
        <p:txBody>
          <a:bodyPr/>
          <a:lstStyle>
            <a:extLst/>
          </a:lstStyle>
          <a:p>
            <a:fld id="{455A914A-A621-40E5-A480-E27E2779B7C7}" type="slidenum">
              <a:rPr lang="en-IE" smtClean="0"/>
              <a:pPr/>
              <a:t>‹#›</a:t>
            </a:fld>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6D5A4A1-002F-4BDD-A716-968719E2B8FC}" type="datetimeFigureOut">
              <a:rPr lang="en-IE" smtClean="0"/>
              <a:pPr/>
              <a:t>07/11/2013</a:t>
            </a:fld>
            <a:endParaRPr lang="en-IE"/>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E"/>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55A914A-A621-40E5-A480-E27E2779B7C7}" type="slidenum">
              <a:rPr lang="en-IE" smtClean="0"/>
              <a:pPr/>
              <a:t>‹#›</a:t>
            </a:fld>
            <a:endParaRPr lang="en-IE"/>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6D5A4A1-002F-4BDD-A716-968719E2B8FC}" type="datetimeFigureOut">
              <a:rPr lang="en-IE" smtClean="0"/>
              <a:pPr/>
              <a:t>07/11/2013</a:t>
            </a:fld>
            <a:endParaRPr lang="en-IE"/>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E"/>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55A914A-A621-40E5-A480-E27E2779B7C7}" type="slidenum">
              <a:rPr lang="en-IE" smtClean="0"/>
              <a:pPr/>
              <a:t>‹#›</a:t>
            </a:fld>
            <a:endParaRPr lang="en-I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hyperlink" Target="http://www.citizensinformation.ie/en/employment/employment_rights_and_conditions/monitoring_and_surveillance_at_work/garda_clearance_for_employees.html"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hqlibdoc.who.int/publications/2011/9789241502948_eng.pdf"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esf.org/fileadmin/Public_documents/Publications/ESPB10.pdf"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hyperlink" Target="http://sourcebook.od.nih.gov/ethic-conduct/conduct%20research%206-11-07.pdf"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bps.org.uk/sites/default/files/documents/code_of_human_research_ethics.pdf"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5" Type="http://schemas.openxmlformats.org/officeDocument/2006/relationships/hyperlink" Target="http://designingwithpeople.rca.ac.uk/ethics" TargetMode="External"/><Relationship Id="rId4" Type="http://schemas.openxmlformats.org/officeDocument/2006/relationships/hyperlink" Target="http://cordis.europa.eu/fp7/ethics_en.html"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esf.org/fileadmin/Public_documents/Publications/ESPB10.pdf"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hyperlink" Target="http://whqlibdoc.who.int/publications/2011/9789241502948_eng.pdf"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www.esf.org/fileadmin/Public_documents/Publications/ESPB10.pdf" TargetMode="External"/><Relationship Id="rId2" Type="http://schemas.openxmlformats.org/officeDocument/2006/relationships/notesSlide" Target="../notesSlides/notesSlide44.xml"/><Relationship Id="rId1" Type="http://schemas.openxmlformats.org/officeDocument/2006/relationships/slideLayout" Target="../slideLayouts/slideLayout2.xml"/><Relationship Id="rId5" Type="http://schemas.openxmlformats.org/officeDocument/2006/relationships/hyperlink" Target="http://sourcebook.od.nih.gov/ethic-conduct/conduct%20research%206-11-07.pdf" TargetMode="External"/><Relationship Id="rId4" Type="http://schemas.openxmlformats.org/officeDocument/2006/relationships/hyperlink" Target="http://www.mrc.ac.uk/Ourresearch/Ethicsresearchguidance/datasharing/DMPs/index.htm" TargetMode="Externa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www.bps.org.uk/sites/default/files/documents/code_of_human_research_ethics.pdf" TargetMode="External"/><Relationship Id="rId2" Type="http://schemas.openxmlformats.org/officeDocument/2006/relationships/notesSlide" Target="../notesSlides/notesSlide48.xml"/><Relationship Id="rId1" Type="http://schemas.openxmlformats.org/officeDocument/2006/relationships/slideLayout" Target="../slideLayouts/slideLayout2.xml"/><Relationship Id="rId4" Type="http://schemas.openxmlformats.org/officeDocument/2006/relationships/hyperlink" Target="http://cordis.europa.eu/fp7/ethics_en.html" TargetMode="Externa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www.imb.ie/EN/Medical-Devices.aspx" TargetMode="External"/><Relationship Id="rId2" Type="http://schemas.openxmlformats.org/officeDocument/2006/relationships/notesSlide" Target="../notesSlides/notesSlide52.xml"/><Relationship Id="rId1" Type="http://schemas.openxmlformats.org/officeDocument/2006/relationships/slideLayout" Target="../slideLayouts/slideLayout2.xml"/><Relationship Id="rId4" Type="http://schemas.openxmlformats.org/officeDocument/2006/relationships/hyperlink" Target="http://www.privireal.org/content/rec/ireland.php" TargetMode="Externa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ourcebook.od.nih.gov/ethic-conduct/conduct%20research%206-11-07.pdf" TargetMode="External"/><Relationship Id="rId2" Type="http://schemas.openxmlformats.org/officeDocument/2006/relationships/notesSlide" Target="../notesSlides/notesSlide56.xml"/><Relationship Id="rId1" Type="http://schemas.openxmlformats.org/officeDocument/2006/relationships/slideLayout" Target="../slideLayouts/slideLayout2.xml"/><Relationship Id="rId4" Type="http://schemas.openxmlformats.org/officeDocument/2006/relationships/hyperlink" Target="http://whqlibdoc.who.int/publications/2011/9789241502948_eng.pdf" TargetMode="Externa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http://www.universaldesign.ie/" TargetMode="External"/><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www.dataprotection.ie/ViewDoc.asp?fn=/documents/responsibilities/3bii.htm&amp;CatID=54&amp;m=y" TargetMode="External"/><Relationship Id="rId2" Type="http://schemas.openxmlformats.org/officeDocument/2006/relationships/notesSlide" Target="../notesSlides/notesSlide64.xml"/><Relationship Id="rId1" Type="http://schemas.openxmlformats.org/officeDocument/2006/relationships/slideLayout" Target="../slideLayouts/slideLayout2.xml"/><Relationship Id="rId4" Type="http://schemas.openxmlformats.org/officeDocument/2006/relationships/hyperlink" Target="http://www.esf.org/fileadmin/Public_documents/Publications/ESPB10.pdf" TargetMode="Externa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hyperlink" Target="http://www.esf.org/fileadmin/Public_documents/Publications/ESPB10.pdf" TargetMode="External"/><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IE" dirty="0" smtClean="0"/>
              <a:t>User Engagement Toolkit</a:t>
            </a:r>
            <a:endParaRPr lang="en-IE" dirty="0"/>
          </a:p>
        </p:txBody>
      </p:sp>
      <p:sp>
        <p:nvSpPr>
          <p:cNvPr id="8" name="Subtitle 7"/>
          <p:cNvSpPr>
            <a:spLocks noGrp="1"/>
          </p:cNvSpPr>
          <p:nvPr>
            <p:ph type="subTitle" idx="1"/>
          </p:nvPr>
        </p:nvSpPr>
        <p:spPr/>
        <p:txBody>
          <a:bodyPr/>
          <a:lstStyle/>
          <a:p>
            <a:endParaRPr lang="en-IE"/>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ormAutofit/>
          </a:bodyPr>
          <a:lstStyle/>
          <a:p>
            <a:r>
              <a:rPr lang="en-IE" dirty="0" smtClean="0"/>
              <a:t>Principal Investigator</a:t>
            </a:r>
          </a:p>
          <a:p>
            <a:pPr lvl="1"/>
            <a:r>
              <a:rPr lang="en-IE" dirty="0" smtClean="0"/>
              <a:t>Oversees/Directs all legislative responsibilities</a:t>
            </a:r>
          </a:p>
          <a:p>
            <a:r>
              <a:rPr lang="en-IE" dirty="0" smtClean="0"/>
              <a:t>Lecturer</a:t>
            </a:r>
          </a:p>
          <a:p>
            <a:pPr lvl="1"/>
            <a:r>
              <a:rPr lang="en-IE" dirty="0" smtClean="0"/>
              <a:t>Understand legislation at a detailed level</a:t>
            </a:r>
          </a:p>
          <a:p>
            <a:r>
              <a:rPr lang="en-IE" dirty="0" smtClean="0"/>
              <a:t>Student</a:t>
            </a:r>
          </a:p>
          <a:p>
            <a:pPr lvl="1"/>
            <a:r>
              <a:rPr lang="en-IE" dirty="0" smtClean="0"/>
              <a:t>Understand the limits imposed by legislation</a:t>
            </a:r>
          </a:p>
          <a:p>
            <a:r>
              <a:rPr lang="en-IE" dirty="0" smtClean="0"/>
              <a:t>User</a:t>
            </a:r>
          </a:p>
          <a:p>
            <a:pPr lvl="1"/>
            <a:r>
              <a:rPr lang="en-IE" dirty="0" smtClean="0"/>
              <a:t>Brief understanding of legislation</a:t>
            </a:r>
          </a:p>
          <a:p>
            <a:r>
              <a:rPr lang="en-IE" dirty="0" smtClean="0"/>
              <a:t>Institution</a:t>
            </a:r>
          </a:p>
          <a:p>
            <a:pPr lvl="1"/>
            <a:r>
              <a:rPr lang="en-IE" dirty="0" smtClean="0"/>
              <a:t>Defines codes of practice for user from legislation</a:t>
            </a:r>
            <a:endParaRPr lang="en-IE" dirty="0"/>
          </a:p>
        </p:txBody>
      </p:sp>
      <p:sp>
        <p:nvSpPr>
          <p:cNvPr id="2" name="Titel 1"/>
          <p:cNvSpPr>
            <a:spLocks noGrp="1"/>
          </p:cNvSpPr>
          <p:nvPr>
            <p:ph type="title"/>
          </p:nvPr>
        </p:nvSpPr>
        <p:spPr/>
        <p:txBody>
          <a:bodyPr/>
          <a:lstStyle/>
          <a:p>
            <a:r>
              <a:rPr lang="en-IE" dirty="0" smtClean="0"/>
              <a:t>Who</a:t>
            </a:r>
            <a:endParaRPr lang="en-IE" dirty="0"/>
          </a:p>
        </p:txBody>
      </p:sp>
    </p:spTree>
    <p:extLst>
      <p:ext uri="{BB962C8B-B14F-4D97-AF65-F5344CB8AC3E}">
        <p14:creationId xmlns:p14="http://schemas.microsoft.com/office/powerpoint/2010/main" xmlns="" val="1585009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ormAutofit fontScale="92500" lnSpcReduction="20000"/>
          </a:bodyPr>
          <a:lstStyle/>
          <a:p>
            <a:r>
              <a:rPr lang="en-IE" dirty="0" smtClean="0"/>
              <a:t>Applying Irish Legislation varies from project to project</a:t>
            </a:r>
          </a:p>
          <a:p>
            <a:r>
              <a:rPr lang="en-IE" dirty="0" smtClean="0"/>
              <a:t>Projects/Individuals associated with projects should identify the legal requirements in each situation</a:t>
            </a:r>
          </a:p>
          <a:p>
            <a:r>
              <a:rPr lang="en-IE" dirty="0" smtClean="0"/>
              <a:t>Different types of institutions have different requirements under legislation </a:t>
            </a:r>
          </a:p>
          <a:p>
            <a:r>
              <a:rPr lang="en-IE" dirty="0" smtClean="0"/>
              <a:t>Examples</a:t>
            </a:r>
          </a:p>
          <a:p>
            <a:pPr lvl="1"/>
            <a:r>
              <a:rPr lang="en-IE" dirty="0" smtClean="0"/>
              <a:t>Ethics for Social Workers bye-law</a:t>
            </a:r>
          </a:p>
          <a:p>
            <a:pPr lvl="1"/>
            <a:r>
              <a:rPr lang="en-IE" dirty="0" smtClean="0"/>
              <a:t>National Vetting Bureau</a:t>
            </a:r>
          </a:p>
          <a:p>
            <a:pPr lvl="1"/>
            <a:r>
              <a:rPr lang="en-IE" dirty="0" smtClean="0"/>
              <a:t>European Communities</a:t>
            </a:r>
          </a:p>
          <a:p>
            <a:pPr lvl="1"/>
            <a:r>
              <a:rPr lang="en-IE" dirty="0" smtClean="0"/>
              <a:t>Data Protection Act</a:t>
            </a:r>
          </a:p>
          <a:p>
            <a:pPr lvl="1"/>
            <a:r>
              <a:rPr lang="en-IE" dirty="0" smtClean="0"/>
              <a:t>Freedom of Information </a:t>
            </a:r>
            <a:endParaRPr lang="en-IE" dirty="0"/>
          </a:p>
        </p:txBody>
      </p:sp>
      <p:sp>
        <p:nvSpPr>
          <p:cNvPr id="2" name="Titel 1"/>
          <p:cNvSpPr>
            <a:spLocks noGrp="1"/>
          </p:cNvSpPr>
          <p:nvPr>
            <p:ph type="title"/>
          </p:nvPr>
        </p:nvSpPr>
        <p:spPr/>
        <p:txBody>
          <a:bodyPr/>
          <a:lstStyle/>
          <a:p>
            <a:r>
              <a:rPr lang="en-IE" dirty="0" smtClean="0"/>
              <a:t>Details</a:t>
            </a:r>
            <a:endParaRPr lang="en-IE" dirty="0"/>
          </a:p>
        </p:txBody>
      </p:sp>
    </p:spTree>
    <p:extLst>
      <p:ext uri="{BB962C8B-B14F-4D97-AF65-F5344CB8AC3E}">
        <p14:creationId xmlns:p14="http://schemas.microsoft.com/office/powerpoint/2010/main" xmlns="" val="4469891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68760"/>
            <a:ext cx="8229600" cy="4827992"/>
          </a:xfrm>
        </p:spPr>
        <p:txBody>
          <a:bodyPr>
            <a:normAutofit fontScale="47500" lnSpcReduction="20000"/>
          </a:bodyPr>
          <a:lstStyle/>
          <a:p>
            <a:r>
              <a:rPr lang="en-GB" dirty="0" smtClean="0"/>
              <a:t>Code of Professional Conduct and Ethics for Social Workers bye-law 2011 (S.I. No. 143/2011). http://www.irishstatutebook.ie/2011/en/si/0143.html. Accessed 18th July 2013.</a:t>
            </a:r>
            <a:endParaRPr lang="en-IE" dirty="0" smtClean="0"/>
          </a:p>
          <a:p>
            <a:r>
              <a:rPr lang="en-GB" dirty="0" smtClean="0"/>
              <a:t>The National Vetting Bureau (Children and Vulnerable Persons) Act 2012 (SI Number 47 of 2012). http://www.irishstatutebook.ie/pdf/2012/en.act.2012.0047.pdf. Accessed 18th July 2013. </a:t>
            </a:r>
            <a:endParaRPr lang="en-IE" dirty="0" smtClean="0"/>
          </a:p>
          <a:p>
            <a:r>
              <a:rPr lang="en-GB" dirty="0" smtClean="0"/>
              <a:t>European Communities (Clinical Trials on Medicinal Products for Human Use) Regulations, 2004) (S.I. 190 of 2004) which implement the EU Clinical Trials Directive (2001/20/EC). http://www.dohc.ie/other_health_issues/clinical_trials/. Accessed 18th July 2013.</a:t>
            </a:r>
            <a:endParaRPr lang="en-IE" dirty="0" smtClean="0"/>
          </a:p>
          <a:p>
            <a:r>
              <a:rPr lang="en-GB" dirty="0" smtClean="0"/>
              <a:t>Equality Authority (2011) Guide to the Equal Status Acts 2000 to 2008. http://www.equality.ie/Files/Guide-to-the-Equal-Status-Acts-2000-2008.pdf. Accessed 18th July 2013. </a:t>
            </a:r>
            <a:endParaRPr lang="en-IE" dirty="0" smtClean="0"/>
          </a:p>
          <a:p>
            <a:r>
              <a:rPr lang="en-GB" dirty="0" smtClean="0"/>
              <a:t>Data Protection Act 1998 (SI Number 25 of 1988) and Data Protection (Amendment) Act 2003 (SI Number 6 of 2003). http://www.dataprotection.ie/ViewDoc.asp?fn=%2Fdocuments%2Flegal%2FLawOnDP.htm&amp;CatID=7&amp;m=. Accessed 18th July 2013.</a:t>
            </a:r>
            <a:endParaRPr lang="en-IE" dirty="0" smtClean="0"/>
          </a:p>
          <a:p>
            <a:r>
              <a:rPr lang="en-GB" dirty="0" smtClean="0"/>
              <a:t>Data Protection Commissioner (2013). The Data Protection Rules. http://www.dataprotection.ie/ViewDoc.asp?fn=/documents/responsibilities/3bii.htm&amp;CatID=54&amp;m=y. Accessed 18th July 2013.</a:t>
            </a:r>
            <a:endParaRPr lang="en-IE" dirty="0" smtClean="0"/>
          </a:p>
          <a:p>
            <a:r>
              <a:rPr lang="en-GB" dirty="0" smtClean="0"/>
              <a:t>Citizens Information (2013). Freedom of Information in Ireland. Citizens Information website section. http://www.citizensinformation.ie/en/government_in_ireland/national_government/standards_and_accountability/freedom_of_information.html. Accessed 22nd July 2013. </a:t>
            </a:r>
            <a:endParaRPr lang="en-IE" dirty="0" smtClean="0"/>
          </a:p>
          <a:p>
            <a:r>
              <a:rPr lang="en-GB" dirty="0" smtClean="0"/>
              <a:t>Information on the Health Information Bill found on the Department of Health and Children website. http://www.dohc.ie/issues/hib//. Accessed 17th July 2013. </a:t>
            </a:r>
            <a:endParaRPr lang="en-IE" dirty="0" smtClean="0"/>
          </a:p>
          <a:p>
            <a:r>
              <a:rPr lang="en-GB" dirty="0" smtClean="0"/>
              <a:t>Department of An Taoiseach website. Information on timing of the Health Information Bill. http://www.taoiseach.gov.ie/eng/Taoiseach_and_Government/Government_Legislation_Programme/SECTION_B1.html. Accessed 17th July 2013.</a:t>
            </a:r>
            <a:endParaRPr lang="en-IE" dirty="0" smtClean="0"/>
          </a:p>
          <a:p>
            <a:endParaRPr lang="en-IE" dirty="0"/>
          </a:p>
        </p:txBody>
      </p:sp>
      <p:sp>
        <p:nvSpPr>
          <p:cNvPr id="3" name="Title 2"/>
          <p:cNvSpPr>
            <a:spLocks noGrp="1"/>
          </p:cNvSpPr>
          <p:nvPr>
            <p:ph type="title"/>
          </p:nvPr>
        </p:nvSpPr>
        <p:spPr/>
        <p:txBody>
          <a:bodyPr/>
          <a:lstStyle/>
          <a:p>
            <a:r>
              <a:rPr lang="en-IE" dirty="0" smtClean="0"/>
              <a:t>References</a:t>
            </a:r>
            <a:endParaRPr lang="en-IE"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Insurance</a:t>
            </a:r>
            <a:endParaRPr lang="en-IE" dirty="0"/>
          </a:p>
        </p:txBody>
      </p:sp>
      <p:sp>
        <p:nvSpPr>
          <p:cNvPr id="3" name="Subtitle 2"/>
          <p:cNvSpPr>
            <a:spLocks noGrp="1"/>
          </p:cNvSpPr>
          <p:nvPr>
            <p:ph type="subTitle" idx="1"/>
          </p:nvPr>
        </p:nvSpPr>
        <p:spPr/>
        <p:txBody>
          <a:bodyPr>
            <a:normAutofit/>
          </a:bodyPr>
          <a:lstStyle/>
          <a:p>
            <a:endParaRPr lang="en-IE" dirty="0"/>
          </a:p>
        </p:txBody>
      </p:sp>
    </p:spTree>
    <p:extLst>
      <p:ext uri="{BB962C8B-B14F-4D97-AF65-F5344CB8AC3E}">
        <p14:creationId xmlns:p14="http://schemas.microsoft.com/office/powerpoint/2010/main" xmlns="" val="2664836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IE" dirty="0" smtClean="0"/>
              <a:t>Principal Investigator</a:t>
            </a:r>
          </a:p>
          <a:p>
            <a:pPr lvl="1"/>
            <a:r>
              <a:rPr lang="en-IE" dirty="0" smtClean="0"/>
              <a:t> Discuss user engagement activities with the relevant Institution department</a:t>
            </a:r>
          </a:p>
          <a:p>
            <a:r>
              <a:rPr lang="en-IE" dirty="0" smtClean="0"/>
              <a:t>Lecturer</a:t>
            </a:r>
          </a:p>
          <a:p>
            <a:pPr lvl="1"/>
            <a:r>
              <a:rPr lang="en-GB" dirty="0" smtClean="0"/>
              <a:t>Discuss user engagement activities with the relevant Institution department </a:t>
            </a:r>
          </a:p>
          <a:p>
            <a:r>
              <a:rPr lang="en-IE" dirty="0" smtClean="0"/>
              <a:t>Student</a:t>
            </a:r>
          </a:p>
          <a:p>
            <a:pPr lvl="1"/>
            <a:r>
              <a:rPr lang="en-IE" dirty="0" smtClean="0"/>
              <a:t>Ask if the appropriate insurance is in place</a:t>
            </a:r>
          </a:p>
          <a:p>
            <a:r>
              <a:rPr lang="en-IE" dirty="0" smtClean="0"/>
              <a:t>User</a:t>
            </a:r>
          </a:p>
          <a:p>
            <a:pPr lvl="1"/>
            <a:r>
              <a:rPr lang="en-IE" dirty="0" smtClean="0"/>
              <a:t>Discuss concerns with the Principal Investigator, design researchers or students. </a:t>
            </a:r>
          </a:p>
          <a:p>
            <a:r>
              <a:rPr lang="en-IE" dirty="0" smtClean="0"/>
              <a:t>Institution</a:t>
            </a:r>
          </a:p>
          <a:p>
            <a:pPr lvl="1"/>
            <a:r>
              <a:rPr lang="en-IE" dirty="0" smtClean="0"/>
              <a:t>Advise staff and students on insurance issues</a:t>
            </a:r>
            <a:endParaRPr lang="en-IE" dirty="0"/>
          </a:p>
        </p:txBody>
      </p:sp>
      <p:sp>
        <p:nvSpPr>
          <p:cNvPr id="2" name="Title 1"/>
          <p:cNvSpPr>
            <a:spLocks noGrp="1"/>
          </p:cNvSpPr>
          <p:nvPr>
            <p:ph type="title"/>
          </p:nvPr>
        </p:nvSpPr>
        <p:spPr/>
        <p:txBody>
          <a:bodyPr/>
          <a:lstStyle/>
          <a:p>
            <a:r>
              <a:rPr lang="en-IE" dirty="0" smtClean="0"/>
              <a:t>Who?</a:t>
            </a:r>
            <a:endParaRPr lang="en-IE" dirty="0"/>
          </a:p>
        </p:txBody>
      </p:sp>
    </p:spTree>
    <p:extLst>
      <p:ext uri="{BB962C8B-B14F-4D97-AF65-F5344CB8AC3E}">
        <p14:creationId xmlns:p14="http://schemas.microsoft.com/office/powerpoint/2010/main" xmlns="" val="142160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1"/>
            <a:r>
              <a:rPr lang="en-IE" dirty="0" smtClean="0"/>
              <a:t>Before user engagement begins, any necessary insurance arrangements need to be in place</a:t>
            </a:r>
          </a:p>
          <a:p>
            <a:pPr lvl="1"/>
            <a:r>
              <a:rPr lang="en-IE" dirty="0" smtClean="0"/>
              <a:t>In proportion to risk</a:t>
            </a:r>
          </a:p>
          <a:p>
            <a:pPr lvl="1"/>
            <a:r>
              <a:rPr lang="en-IE" dirty="0" smtClean="0"/>
              <a:t>Potential cover for researcher and sponsor</a:t>
            </a:r>
          </a:p>
          <a:p>
            <a:pPr lvl="1"/>
            <a:r>
              <a:rPr lang="en-IE" dirty="0" smtClean="0"/>
              <a:t>Insurance issues going to be different according to institution</a:t>
            </a:r>
          </a:p>
          <a:p>
            <a:pPr lvl="1"/>
            <a:r>
              <a:rPr lang="en-IE" dirty="0" smtClean="0"/>
              <a:t>Examples of potential issues</a:t>
            </a:r>
          </a:p>
          <a:p>
            <a:pPr lvl="1"/>
            <a:endParaRPr lang="en-IE" dirty="0"/>
          </a:p>
        </p:txBody>
      </p:sp>
      <p:sp>
        <p:nvSpPr>
          <p:cNvPr id="2" name="Title 1"/>
          <p:cNvSpPr>
            <a:spLocks noGrp="1"/>
          </p:cNvSpPr>
          <p:nvPr>
            <p:ph type="title"/>
          </p:nvPr>
        </p:nvSpPr>
        <p:spPr/>
        <p:txBody>
          <a:bodyPr/>
          <a:lstStyle/>
          <a:p>
            <a:r>
              <a:rPr lang="en-IE" dirty="0" smtClean="0"/>
              <a:t>Details</a:t>
            </a:r>
            <a:endParaRPr lang="en-IE" dirty="0"/>
          </a:p>
        </p:txBody>
      </p:sp>
    </p:spTree>
    <p:extLst>
      <p:ext uri="{BB962C8B-B14F-4D97-AF65-F5344CB8AC3E}">
        <p14:creationId xmlns:p14="http://schemas.microsoft.com/office/powerpoint/2010/main" xmlns="" val="32461632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GB" dirty="0" smtClean="0"/>
              <a:t>Irish Council for Bioethics (2004) Operational Procedures for Research Ethics Committees.</a:t>
            </a:r>
            <a:endParaRPr lang="en-US" dirty="0" smtClean="0"/>
          </a:p>
          <a:p>
            <a:r>
              <a:rPr lang="en-GB" dirty="0" smtClean="0"/>
              <a:t>HSE (2008). Review of Research Ethics Committees and Processes in the Republic of Ireland. Research Ethics Committees Review Group 2008, Health Services Executive, Ireland. </a:t>
            </a:r>
            <a:endParaRPr lang="en-US" dirty="0" smtClean="0"/>
          </a:p>
          <a:p>
            <a:r>
              <a:rPr lang="en-GB" dirty="0" smtClean="0"/>
              <a:t>UK Department of Health (2005). Research Governance Framework for Health and Social Care. </a:t>
            </a:r>
            <a:endParaRPr lang="en-US" dirty="0" smtClean="0"/>
          </a:p>
          <a:p>
            <a:r>
              <a:rPr lang="en-GB" dirty="0" smtClean="0"/>
              <a:t>WHO (2011). Standards and Operational Guidance for Ethics Review of Health-Related Research with Human Participants. World Health Organisation. </a:t>
            </a:r>
            <a:endParaRPr lang="en-US" dirty="0" smtClean="0"/>
          </a:p>
          <a:p>
            <a:endParaRPr lang="en-IE" dirty="0"/>
          </a:p>
        </p:txBody>
      </p:sp>
      <p:sp>
        <p:nvSpPr>
          <p:cNvPr id="2" name="Title 1"/>
          <p:cNvSpPr>
            <a:spLocks noGrp="1"/>
          </p:cNvSpPr>
          <p:nvPr>
            <p:ph type="title"/>
          </p:nvPr>
        </p:nvSpPr>
        <p:spPr/>
        <p:txBody>
          <a:bodyPr/>
          <a:lstStyle/>
          <a:p>
            <a:r>
              <a:rPr lang="en-IE" dirty="0" smtClean="0"/>
              <a:t>References</a:t>
            </a:r>
            <a:endParaRPr lang="en-IE" dirty="0"/>
          </a:p>
        </p:txBody>
      </p:sp>
    </p:spTree>
    <p:extLst>
      <p:ext uri="{BB962C8B-B14F-4D97-AF65-F5344CB8AC3E}">
        <p14:creationId xmlns:p14="http://schemas.microsoft.com/office/powerpoint/2010/main" xmlns="" val="24472373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Garda Clearance</a:t>
            </a:r>
            <a:endParaRPr lang="en-IE" dirty="0"/>
          </a:p>
        </p:txBody>
      </p:sp>
      <p:sp>
        <p:nvSpPr>
          <p:cNvPr id="3" name="Subtitle 2"/>
          <p:cNvSpPr>
            <a:spLocks noGrp="1"/>
          </p:cNvSpPr>
          <p:nvPr>
            <p:ph type="subTitle" idx="1"/>
          </p:nvPr>
        </p:nvSpPr>
        <p:spPr/>
        <p:txBody>
          <a:bodyPr>
            <a:normAutofit/>
          </a:bodyPr>
          <a:lstStyle/>
          <a:p>
            <a:pPr marL="391686" indent="-293764">
              <a:buClr>
                <a:srgbClr val="FFFF00"/>
              </a:buClr>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dirty="0"/>
          </a:p>
        </p:txBody>
      </p:sp>
    </p:spTree>
    <p:extLst>
      <p:ext uri="{BB962C8B-B14F-4D97-AF65-F5344CB8AC3E}">
        <p14:creationId xmlns:p14="http://schemas.microsoft.com/office/powerpoint/2010/main" xmlns="" val="3368657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IE" dirty="0" smtClean="0"/>
              <a:t>Principal Investigator</a:t>
            </a:r>
          </a:p>
          <a:p>
            <a:pPr lvl="1"/>
            <a:r>
              <a:rPr lang="en-IE" dirty="0" smtClean="0"/>
              <a:t> </a:t>
            </a:r>
            <a:r>
              <a:rPr lang="en-IE" dirty="0" smtClean="0"/>
              <a:t>The design project protocol should identify if vetting of staff or students is required.</a:t>
            </a:r>
            <a:endParaRPr lang="en-IE" dirty="0" smtClean="0"/>
          </a:p>
          <a:p>
            <a:r>
              <a:rPr lang="en-IE" dirty="0" smtClean="0"/>
              <a:t>Lecturer</a:t>
            </a:r>
          </a:p>
          <a:p>
            <a:pPr lvl="1"/>
            <a:r>
              <a:rPr lang="en-IE" dirty="0" smtClean="0"/>
              <a:t>The design project protocol should identify if vetting of staff or students is required. </a:t>
            </a:r>
            <a:endParaRPr lang="en-IE" dirty="0" smtClean="0"/>
          </a:p>
          <a:p>
            <a:r>
              <a:rPr lang="en-IE" dirty="0" smtClean="0"/>
              <a:t>Student</a:t>
            </a:r>
            <a:endParaRPr lang="en-IE" dirty="0" smtClean="0"/>
          </a:p>
          <a:p>
            <a:pPr lvl="1"/>
            <a:r>
              <a:rPr lang="en-IE" dirty="0" smtClean="0"/>
              <a:t>Ask if you need to get Garda clearance in advance of user engagement commencing. </a:t>
            </a:r>
            <a:endParaRPr lang="en-IE" dirty="0" smtClean="0"/>
          </a:p>
          <a:p>
            <a:r>
              <a:rPr lang="en-IE" dirty="0" smtClean="0"/>
              <a:t>User</a:t>
            </a:r>
            <a:endParaRPr lang="en-IE" dirty="0" smtClean="0"/>
          </a:p>
          <a:p>
            <a:pPr lvl="1"/>
            <a:r>
              <a:rPr lang="en-IE" dirty="0" smtClean="0"/>
              <a:t>Discuss </a:t>
            </a:r>
            <a:r>
              <a:rPr lang="en-IE" dirty="0" smtClean="0"/>
              <a:t>Garda vetting as an option in advance of the engagement commencing. </a:t>
            </a:r>
            <a:endParaRPr lang="en-IE" dirty="0" smtClean="0"/>
          </a:p>
          <a:p>
            <a:r>
              <a:rPr lang="en-IE" dirty="0" smtClean="0"/>
              <a:t>Institution</a:t>
            </a:r>
            <a:endParaRPr lang="en-IE" dirty="0" smtClean="0"/>
          </a:p>
          <a:p>
            <a:pPr lvl="1"/>
            <a:r>
              <a:rPr lang="en-IE" dirty="0" smtClean="0"/>
              <a:t>Advise </a:t>
            </a:r>
            <a:r>
              <a:rPr lang="en-IE" dirty="0" smtClean="0"/>
              <a:t>staff and students on this issue and whether or not vetting is required.</a:t>
            </a:r>
            <a:endParaRPr lang="en-IE" dirty="0"/>
          </a:p>
        </p:txBody>
      </p:sp>
      <p:sp>
        <p:nvSpPr>
          <p:cNvPr id="2" name="Title 1"/>
          <p:cNvSpPr>
            <a:spLocks noGrp="1"/>
          </p:cNvSpPr>
          <p:nvPr>
            <p:ph type="title"/>
          </p:nvPr>
        </p:nvSpPr>
        <p:spPr/>
        <p:txBody>
          <a:bodyPr/>
          <a:lstStyle/>
          <a:p>
            <a:r>
              <a:rPr lang="en-IE" dirty="0" smtClean="0"/>
              <a:t>Who?</a:t>
            </a:r>
            <a:endParaRPr lang="en-IE" dirty="0"/>
          </a:p>
        </p:txBody>
      </p:sp>
    </p:spTree>
    <p:extLst>
      <p:ext uri="{BB962C8B-B14F-4D97-AF65-F5344CB8AC3E}">
        <p14:creationId xmlns:p14="http://schemas.microsoft.com/office/powerpoint/2010/main" xmlns="" val="1421606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456481" y="1964367"/>
            <a:ext cx="8228160" cy="3881208"/>
          </a:xfrm>
          <a:ln/>
        </p:spPr>
        <p:txBody>
          <a:bodyPr lIns="82945" tIns="41473" rIns="82945" bIns="41473"/>
          <a:lstStyle/>
          <a:p>
            <a:pPr marL="391686" indent="-293764">
              <a:buClr>
                <a:srgbClr val="FFFF00"/>
              </a:buClr>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a:t>If Research/Developers or Stakeholders on a project require engaging with vulnerable user groups. Adults with learning disabilities , dementia or Children.</a:t>
            </a:r>
          </a:p>
          <a:p>
            <a:pPr marL="391686" indent="-293764">
              <a:buClr>
                <a:srgbClr val="FFFF00"/>
              </a:buClr>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a:t>May need to be vetted by the National Vetting Bereau. Before engaging.</a:t>
            </a:r>
          </a:p>
          <a:p>
            <a:pPr marL="391686" indent="-293764">
              <a:buClr>
                <a:srgbClr val="FFFF00"/>
              </a:buClr>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a:t>Can take up to 12 weeks or longer.</a:t>
            </a:r>
          </a:p>
          <a:p>
            <a:pPr marL="391686" indent="-293764">
              <a:buClr>
                <a:srgbClr val="FFFF00"/>
              </a:buClr>
              <a:buSzPct val="45000"/>
              <a:buNone/>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a:p>
        </p:txBody>
      </p:sp>
      <p:sp>
        <p:nvSpPr>
          <p:cNvPr id="4097" name="Rectangle 1"/>
          <p:cNvSpPr>
            <a:spLocks noGrp="1" noChangeArrowheads="1"/>
          </p:cNvSpPr>
          <p:nvPr>
            <p:ph type="title"/>
          </p:nvPr>
        </p:nvSpPr>
        <p:spPr>
          <a:xfrm>
            <a:off x="587520" y="273629"/>
            <a:ext cx="8228160" cy="1144921"/>
          </a:xfrm>
          <a:ln/>
        </p:spPr>
        <p:txBody>
          <a:bodyPr lIns="82945" tIns="35203" rIns="82945" bIns="41473"/>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a:t>Garda Clearance</a:t>
            </a:r>
          </a:p>
        </p:txBody>
      </p:sp>
    </p:spTree>
    <p:extLst>
      <p:ext uri="{BB962C8B-B14F-4D97-AF65-F5344CB8AC3E}">
        <p14:creationId xmlns:p14="http://schemas.microsoft.com/office/powerpoint/2010/main" xmlns="" val="29189098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User Engagement Toolkit</a:t>
            </a:r>
            <a:endParaRPr lang="en-IE" dirty="0"/>
          </a:p>
        </p:txBody>
      </p:sp>
      <p:sp>
        <p:nvSpPr>
          <p:cNvPr id="5" name="Content Placeholder 4"/>
          <p:cNvSpPr>
            <a:spLocks noGrp="1"/>
          </p:cNvSpPr>
          <p:nvPr>
            <p:ph sz="quarter" idx="2"/>
          </p:nvPr>
        </p:nvSpPr>
        <p:spPr>
          <a:xfrm>
            <a:off x="457200" y="1444294"/>
            <a:ext cx="4040188" cy="4865026"/>
          </a:xfrm>
        </p:spPr>
        <p:txBody>
          <a:bodyPr>
            <a:normAutofit lnSpcReduction="10000"/>
          </a:bodyPr>
          <a:lstStyle/>
          <a:p>
            <a:pPr marL="566928" lvl="0" indent="-457200">
              <a:buFont typeface="+mj-lt"/>
              <a:buAutoNum type="arabicPeriod"/>
            </a:pPr>
            <a:r>
              <a:rPr lang="en-GB" dirty="0" smtClean="0"/>
              <a:t>Irish Legislation</a:t>
            </a:r>
            <a:endParaRPr lang="en-IE" dirty="0" smtClean="0"/>
          </a:p>
          <a:p>
            <a:pPr marL="566928" lvl="0" indent="-457200">
              <a:buFont typeface="+mj-lt"/>
              <a:buAutoNum type="arabicPeriod"/>
            </a:pPr>
            <a:r>
              <a:rPr lang="en-GB" dirty="0" smtClean="0"/>
              <a:t>Health and Safety</a:t>
            </a:r>
            <a:endParaRPr lang="en-IE" dirty="0" smtClean="0"/>
          </a:p>
          <a:p>
            <a:pPr marL="566928" lvl="0" indent="-457200">
              <a:buFont typeface="+mj-lt"/>
              <a:buAutoNum type="arabicPeriod"/>
            </a:pPr>
            <a:r>
              <a:rPr lang="en-GB" dirty="0" smtClean="0"/>
              <a:t>Insurance</a:t>
            </a:r>
            <a:endParaRPr lang="en-IE" dirty="0" smtClean="0"/>
          </a:p>
          <a:p>
            <a:pPr marL="566928" lvl="0" indent="-457200">
              <a:buFont typeface="+mj-lt"/>
              <a:buAutoNum type="arabicPeriod"/>
            </a:pPr>
            <a:r>
              <a:rPr lang="en-GB" dirty="0" smtClean="0"/>
              <a:t>Garda Clearance</a:t>
            </a:r>
            <a:endParaRPr lang="en-IE" dirty="0" smtClean="0"/>
          </a:p>
          <a:p>
            <a:pPr marL="566928" lvl="0" indent="-457200">
              <a:buFont typeface="+mj-lt"/>
              <a:buAutoNum type="arabicPeriod"/>
            </a:pPr>
            <a:r>
              <a:rPr lang="en-GB" dirty="0" smtClean="0"/>
              <a:t>Responsibilities</a:t>
            </a:r>
            <a:endParaRPr lang="en-IE" dirty="0" smtClean="0"/>
          </a:p>
          <a:p>
            <a:pPr marL="566928" lvl="0" indent="-457200">
              <a:buFont typeface="+mj-lt"/>
              <a:buAutoNum type="arabicPeriod"/>
            </a:pPr>
            <a:r>
              <a:rPr lang="en-GB" dirty="0" smtClean="0"/>
              <a:t>Design Project Protocol</a:t>
            </a:r>
            <a:endParaRPr lang="en-IE" dirty="0" smtClean="0"/>
          </a:p>
          <a:p>
            <a:pPr marL="566928" lvl="0" indent="-457200">
              <a:buFont typeface="+mj-lt"/>
              <a:buAutoNum type="arabicPeriod"/>
            </a:pPr>
            <a:r>
              <a:rPr lang="en-GB" dirty="0" smtClean="0"/>
              <a:t>Risks and Benefits</a:t>
            </a:r>
            <a:endParaRPr lang="en-IE" dirty="0" smtClean="0"/>
          </a:p>
          <a:p>
            <a:pPr marL="566928" lvl="0" indent="-457200">
              <a:buFont typeface="+mj-lt"/>
              <a:buAutoNum type="arabicPeriod"/>
            </a:pPr>
            <a:r>
              <a:rPr lang="en-GB" dirty="0" smtClean="0"/>
              <a:t>User Engagement Plan</a:t>
            </a:r>
            <a:endParaRPr lang="en-IE" dirty="0" smtClean="0"/>
          </a:p>
          <a:p>
            <a:pPr marL="566928" lvl="0" indent="-457200">
              <a:buFont typeface="+mj-lt"/>
              <a:buAutoNum type="arabicPeriod"/>
            </a:pPr>
            <a:r>
              <a:rPr lang="en-GB" dirty="0" smtClean="0"/>
              <a:t>Data Management Plan</a:t>
            </a:r>
            <a:endParaRPr lang="en-IE" dirty="0" smtClean="0"/>
          </a:p>
          <a:p>
            <a:endParaRPr lang="en-IE" dirty="0"/>
          </a:p>
        </p:txBody>
      </p:sp>
      <p:sp>
        <p:nvSpPr>
          <p:cNvPr id="6" name="Content Placeholder 5"/>
          <p:cNvSpPr>
            <a:spLocks noGrp="1"/>
          </p:cNvSpPr>
          <p:nvPr>
            <p:ph sz="quarter" idx="4"/>
          </p:nvPr>
        </p:nvSpPr>
        <p:spPr>
          <a:xfrm>
            <a:off x="4645025" y="1444294"/>
            <a:ext cx="4041775" cy="4865026"/>
          </a:xfrm>
        </p:spPr>
        <p:txBody>
          <a:bodyPr>
            <a:normAutofit fontScale="92500"/>
          </a:bodyPr>
          <a:lstStyle/>
          <a:p>
            <a:pPr marL="566928" lvl="0" indent="-457200">
              <a:buFont typeface="+mj-lt"/>
              <a:buAutoNum type="arabicPeriod" startAt="10"/>
            </a:pPr>
            <a:r>
              <a:rPr lang="en-GB" dirty="0" smtClean="0"/>
              <a:t>Ethics Protocol</a:t>
            </a:r>
            <a:endParaRPr lang="en-IE" dirty="0" smtClean="0"/>
          </a:p>
          <a:p>
            <a:pPr marL="566928" lvl="0" indent="-457200">
              <a:buFont typeface="+mj-lt"/>
              <a:buAutoNum type="arabicPeriod" startAt="10"/>
            </a:pPr>
            <a:r>
              <a:rPr lang="en-GB" dirty="0" smtClean="0"/>
              <a:t>Ethical Approval</a:t>
            </a:r>
            <a:endParaRPr lang="en-IE" dirty="0" smtClean="0"/>
          </a:p>
          <a:p>
            <a:pPr marL="566928" lvl="0" indent="-457200">
              <a:buFont typeface="+mj-lt"/>
              <a:buAutoNum type="arabicPeriod" startAt="10"/>
            </a:pPr>
            <a:r>
              <a:rPr lang="en-GB" dirty="0" smtClean="0"/>
              <a:t>Reimbursement or Payment</a:t>
            </a:r>
            <a:endParaRPr lang="en-IE" dirty="0" smtClean="0"/>
          </a:p>
          <a:p>
            <a:pPr marL="566928" lvl="0" indent="-457200">
              <a:buFont typeface="+mj-lt"/>
              <a:buAutoNum type="arabicPeriod" startAt="10"/>
            </a:pPr>
            <a:r>
              <a:rPr lang="en-GB" dirty="0" smtClean="0"/>
              <a:t>Understanding the Specific Needs of Your Users</a:t>
            </a:r>
            <a:endParaRPr lang="en-IE" dirty="0" smtClean="0"/>
          </a:p>
          <a:p>
            <a:pPr marL="566928" lvl="0" indent="-457200">
              <a:buFont typeface="+mj-lt"/>
              <a:buAutoNum type="arabicPeriod" startAt="10"/>
            </a:pPr>
            <a:r>
              <a:rPr lang="en-GB" dirty="0" smtClean="0"/>
              <a:t>Confidentiality and Privacy</a:t>
            </a:r>
            <a:endParaRPr lang="en-IE" dirty="0" smtClean="0"/>
          </a:p>
          <a:p>
            <a:pPr marL="566928" lvl="0" indent="-457200">
              <a:buFont typeface="+mj-lt"/>
              <a:buAutoNum type="arabicPeriod" startAt="10"/>
            </a:pPr>
            <a:r>
              <a:rPr lang="en-GB" dirty="0" smtClean="0"/>
              <a:t>Participant Information</a:t>
            </a:r>
            <a:endParaRPr lang="en-IE" dirty="0" smtClean="0"/>
          </a:p>
          <a:p>
            <a:pPr marL="566928" lvl="0" indent="-457200">
              <a:buFont typeface="+mj-lt"/>
              <a:buAutoNum type="arabicPeriod" startAt="10"/>
            </a:pPr>
            <a:r>
              <a:rPr lang="en-GB" dirty="0" smtClean="0"/>
              <a:t>Informed Consent</a:t>
            </a:r>
            <a:endParaRPr lang="en-IE" dirty="0" smtClean="0"/>
          </a:p>
          <a:p>
            <a:pPr marL="566928" lvl="0" indent="-457200">
              <a:buFont typeface="+mj-lt"/>
              <a:buAutoNum type="arabicPeriod" startAt="10"/>
            </a:pPr>
            <a:r>
              <a:rPr lang="en-GB" dirty="0" smtClean="0"/>
              <a:t>Use of Data</a:t>
            </a:r>
            <a:endParaRPr lang="en-IE" dirty="0" smtClean="0"/>
          </a:p>
          <a:p>
            <a:pPr marL="566928" lvl="0" indent="-457200">
              <a:buFont typeface="+mj-lt"/>
              <a:buAutoNum type="arabicPeriod" startAt="10"/>
            </a:pPr>
            <a:r>
              <a:rPr lang="en-GB" dirty="0" smtClean="0"/>
              <a:t> Following up with the User</a:t>
            </a:r>
            <a:endParaRPr lang="en-IE" dirty="0" smtClean="0"/>
          </a:p>
          <a:p>
            <a:endParaRPr lang="en-IE"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smtClean="0"/>
              <a:t>Citizens Information (2013). Garda Clearance for Employees. Available at </a:t>
            </a:r>
            <a:r>
              <a:rPr lang="en-GB" u="sng" dirty="0" smtClean="0">
                <a:hlinkClick r:id="rId3"/>
              </a:rPr>
              <a:t>http://www.citizensinformation.ie/en/employment/employment_rights_and_conditions/monitoring_and_surveillance_at_work/garda_clearance_for_employees.html</a:t>
            </a:r>
            <a:r>
              <a:rPr lang="en-GB" dirty="0" smtClean="0"/>
              <a:t>. Accessed 23rd August 2013.  </a:t>
            </a:r>
            <a:endParaRPr lang="en-IE" dirty="0" smtClean="0"/>
          </a:p>
          <a:p>
            <a:endParaRPr lang="en-IE" dirty="0"/>
          </a:p>
        </p:txBody>
      </p:sp>
      <p:sp>
        <p:nvSpPr>
          <p:cNvPr id="2" name="Title 1"/>
          <p:cNvSpPr>
            <a:spLocks noGrp="1"/>
          </p:cNvSpPr>
          <p:nvPr>
            <p:ph type="title"/>
          </p:nvPr>
        </p:nvSpPr>
        <p:spPr/>
        <p:txBody>
          <a:bodyPr/>
          <a:lstStyle/>
          <a:p>
            <a:r>
              <a:rPr lang="en-IE" dirty="0" smtClean="0"/>
              <a:t>References</a:t>
            </a:r>
            <a:endParaRPr lang="en-IE" dirty="0"/>
          </a:p>
        </p:txBody>
      </p:sp>
    </p:spTree>
    <p:extLst>
      <p:ext uri="{BB962C8B-B14F-4D97-AF65-F5344CB8AC3E}">
        <p14:creationId xmlns:p14="http://schemas.microsoft.com/office/powerpoint/2010/main" xmlns="" val="24472373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Health &amp; Safety</a:t>
            </a:r>
            <a:endParaRPr lang="en-IE" dirty="0"/>
          </a:p>
        </p:txBody>
      </p:sp>
      <p:sp>
        <p:nvSpPr>
          <p:cNvPr id="3" name="Subtitle 2"/>
          <p:cNvSpPr>
            <a:spLocks noGrp="1"/>
          </p:cNvSpPr>
          <p:nvPr>
            <p:ph type="subTitle" idx="1"/>
          </p:nvPr>
        </p:nvSpPr>
        <p:spPr/>
        <p:txBody>
          <a:bodyPr/>
          <a:lstStyle/>
          <a:p>
            <a:endParaRPr lang="en-IE" dirty="0"/>
          </a:p>
        </p:txBody>
      </p:sp>
    </p:spTree>
    <p:extLst>
      <p:ext uri="{BB962C8B-B14F-4D97-AF65-F5344CB8AC3E}">
        <p14:creationId xmlns:p14="http://schemas.microsoft.com/office/powerpoint/2010/main" xmlns="" val="13510820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Who</a:t>
            </a:r>
            <a:endParaRPr lang="en-IE" dirty="0"/>
          </a:p>
        </p:txBody>
      </p:sp>
      <p:sp>
        <p:nvSpPr>
          <p:cNvPr id="3" name="Content Placeholder 2"/>
          <p:cNvSpPr>
            <a:spLocks noGrp="1"/>
          </p:cNvSpPr>
          <p:nvPr>
            <p:ph idx="1"/>
          </p:nvPr>
        </p:nvSpPr>
        <p:spPr/>
        <p:txBody>
          <a:bodyPr>
            <a:normAutofit fontScale="92500" lnSpcReduction="10000"/>
          </a:bodyPr>
          <a:lstStyle/>
          <a:p>
            <a:r>
              <a:rPr lang="en-IE" dirty="0" smtClean="0"/>
              <a:t>Principal Investigator</a:t>
            </a:r>
          </a:p>
          <a:p>
            <a:pPr lvl="1"/>
            <a:r>
              <a:rPr lang="en-IE" dirty="0" smtClean="0"/>
              <a:t>Identify H&amp;S issues and engage with appropriate departments &amp; student</a:t>
            </a:r>
          </a:p>
          <a:p>
            <a:r>
              <a:rPr lang="en-IE" dirty="0" smtClean="0"/>
              <a:t>Lecturer</a:t>
            </a:r>
          </a:p>
          <a:p>
            <a:pPr lvl="1"/>
            <a:r>
              <a:rPr lang="en-IE" dirty="0" smtClean="0"/>
              <a:t>As above</a:t>
            </a:r>
          </a:p>
          <a:p>
            <a:r>
              <a:rPr lang="en-IE" dirty="0" smtClean="0"/>
              <a:t>Student</a:t>
            </a:r>
          </a:p>
          <a:p>
            <a:pPr lvl="1"/>
            <a:r>
              <a:rPr lang="en-IE" dirty="0" smtClean="0"/>
              <a:t>Follow codes of practice</a:t>
            </a:r>
          </a:p>
          <a:p>
            <a:r>
              <a:rPr lang="en-IE" dirty="0" smtClean="0"/>
              <a:t>User</a:t>
            </a:r>
          </a:p>
          <a:p>
            <a:pPr lvl="1"/>
            <a:r>
              <a:rPr lang="en-IE" dirty="0" smtClean="0"/>
              <a:t>Inform Principal Investigator, researchers or students of any issues</a:t>
            </a:r>
          </a:p>
          <a:p>
            <a:r>
              <a:rPr lang="en-IE" dirty="0" smtClean="0"/>
              <a:t>Institution</a:t>
            </a:r>
          </a:p>
          <a:p>
            <a:pPr lvl="1"/>
            <a:r>
              <a:rPr lang="en-IE" dirty="0" smtClean="0"/>
              <a:t>Provide guidance and training</a:t>
            </a:r>
          </a:p>
          <a:p>
            <a:pPr lvl="1"/>
            <a:endParaRPr lang="en-IE" dirty="0"/>
          </a:p>
        </p:txBody>
      </p:sp>
    </p:spTree>
    <p:extLst>
      <p:ext uri="{BB962C8B-B14F-4D97-AF65-F5344CB8AC3E}">
        <p14:creationId xmlns:p14="http://schemas.microsoft.com/office/powerpoint/2010/main" xmlns="" val="29735684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Details</a:t>
            </a:r>
            <a:endParaRPr lang="en-IE" dirty="0"/>
          </a:p>
        </p:txBody>
      </p:sp>
      <p:sp>
        <p:nvSpPr>
          <p:cNvPr id="3" name="Content Placeholder 2"/>
          <p:cNvSpPr>
            <a:spLocks noGrp="1"/>
          </p:cNvSpPr>
          <p:nvPr>
            <p:ph idx="1"/>
          </p:nvPr>
        </p:nvSpPr>
        <p:spPr/>
        <p:txBody>
          <a:bodyPr/>
          <a:lstStyle/>
          <a:p>
            <a:r>
              <a:rPr lang="en-IE" dirty="0" smtClean="0"/>
              <a:t>Health &amp; Safety – to be considered from POV of DIT, researcher &amp; user</a:t>
            </a:r>
          </a:p>
          <a:p>
            <a:r>
              <a:rPr lang="en-IE" dirty="0" smtClean="0"/>
              <a:t>E.g. are physical tasks are part of the study?</a:t>
            </a:r>
          </a:p>
          <a:p>
            <a:r>
              <a:rPr lang="en-IE" dirty="0" smtClean="0"/>
              <a:t>H&amp;S issues with venue to be considered</a:t>
            </a:r>
          </a:p>
          <a:p>
            <a:r>
              <a:rPr lang="en-IE" dirty="0" smtClean="0"/>
              <a:t>Are there H&amp;S issues in the interaction of people involved?</a:t>
            </a:r>
          </a:p>
          <a:p>
            <a:r>
              <a:rPr lang="en-IE" dirty="0" smtClean="0"/>
              <a:t>Seek advice!</a:t>
            </a:r>
          </a:p>
          <a:p>
            <a:r>
              <a:rPr lang="en-IE" dirty="0" smtClean="0"/>
              <a:t>Review Health &amp; Safety Authority guidelines</a:t>
            </a:r>
            <a:endParaRPr lang="en-IE" dirty="0"/>
          </a:p>
        </p:txBody>
      </p:sp>
    </p:spTree>
    <p:extLst>
      <p:ext uri="{BB962C8B-B14F-4D97-AF65-F5344CB8AC3E}">
        <p14:creationId xmlns:p14="http://schemas.microsoft.com/office/powerpoint/2010/main" xmlns="" val="11328536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smtClean="0"/>
              <a:t>Health and Safety Authority (2013). Guidelines: Your Industry. Available at http://www.hsa.ie/eng/Your_Industry/. Accessed 23rd August 2013.</a:t>
            </a:r>
            <a:endParaRPr lang="en-IE" dirty="0" smtClean="0"/>
          </a:p>
          <a:p>
            <a:endParaRPr lang="en-IE" dirty="0"/>
          </a:p>
        </p:txBody>
      </p:sp>
      <p:sp>
        <p:nvSpPr>
          <p:cNvPr id="2" name="Title 1"/>
          <p:cNvSpPr>
            <a:spLocks noGrp="1"/>
          </p:cNvSpPr>
          <p:nvPr>
            <p:ph type="title"/>
          </p:nvPr>
        </p:nvSpPr>
        <p:spPr/>
        <p:txBody>
          <a:bodyPr/>
          <a:lstStyle/>
          <a:p>
            <a:r>
              <a:rPr lang="en-IE" dirty="0" smtClean="0"/>
              <a:t>References</a:t>
            </a:r>
            <a:endParaRPr lang="en-IE" dirty="0"/>
          </a:p>
        </p:txBody>
      </p:sp>
    </p:spTree>
    <p:extLst>
      <p:ext uri="{BB962C8B-B14F-4D97-AF65-F5344CB8AC3E}">
        <p14:creationId xmlns:p14="http://schemas.microsoft.com/office/powerpoint/2010/main" xmlns="" val="24472373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Design Project Protocol</a:t>
            </a:r>
            <a:endParaRPr lang="en-IE" dirty="0"/>
          </a:p>
        </p:txBody>
      </p:sp>
      <p:sp>
        <p:nvSpPr>
          <p:cNvPr id="3" name="Subtitle 2"/>
          <p:cNvSpPr>
            <a:spLocks noGrp="1"/>
          </p:cNvSpPr>
          <p:nvPr>
            <p:ph type="subTitle" idx="1"/>
          </p:nvPr>
        </p:nvSpPr>
        <p:spPr/>
        <p:txBody>
          <a:bodyPr/>
          <a:lstStyle/>
          <a:p>
            <a:endParaRPr lang="en-IE" dirty="0"/>
          </a:p>
        </p:txBody>
      </p:sp>
    </p:spTree>
    <p:extLst>
      <p:ext uri="{BB962C8B-B14F-4D97-AF65-F5344CB8AC3E}">
        <p14:creationId xmlns:p14="http://schemas.microsoft.com/office/powerpoint/2010/main" xmlns="" val="22713661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Who ?</a:t>
            </a:r>
            <a:endParaRPr lang="en-IE" dirty="0"/>
          </a:p>
        </p:txBody>
      </p:sp>
      <p:sp>
        <p:nvSpPr>
          <p:cNvPr id="3" name="Content Placeholder 2"/>
          <p:cNvSpPr>
            <a:spLocks noGrp="1"/>
          </p:cNvSpPr>
          <p:nvPr>
            <p:ph idx="1"/>
          </p:nvPr>
        </p:nvSpPr>
        <p:spPr/>
        <p:txBody>
          <a:bodyPr>
            <a:normAutofit fontScale="85000" lnSpcReduction="20000"/>
          </a:bodyPr>
          <a:lstStyle/>
          <a:p>
            <a:r>
              <a:rPr lang="en-IE" dirty="0" smtClean="0"/>
              <a:t>Principal Investigator</a:t>
            </a:r>
          </a:p>
          <a:p>
            <a:pPr lvl="1"/>
            <a:r>
              <a:rPr lang="en-IE" dirty="0" smtClean="0"/>
              <a:t>Prepare design project</a:t>
            </a:r>
          </a:p>
          <a:p>
            <a:endParaRPr lang="en-IE" dirty="0"/>
          </a:p>
          <a:p>
            <a:r>
              <a:rPr lang="en-IE" dirty="0" smtClean="0"/>
              <a:t>Lecturer</a:t>
            </a:r>
          </a:p>
          <a:p>
            <a:pPr lvl="1"/>
            <a:r>
              <a:rPr lang="en-IE" dirty="0" smtClean="0"/>
              <a:t>Prepare design project</a:t>
            </a:r>
          </a:p>
          <a:p>
            <a:endParaRPr lang="en-IE" dirty="0"/>
          </a:p>
          <a:p>
            <a:r>
              <a:rPr lang="en-IE" dirty="0" smtClean="0"/>
              <a:t>Student</a:t>
            </a:r>
          </a:p>
          <a:p>
            <a:pPr lvl="1"/>
            <a:r>
              <a:rPr lang="en-IE" dirty="0" smtClean="0"/>
              <a:t>Follow design project protocol</a:t>
            </a:r>
          </a:p>
          <a:p>
            <a:endParaRPr lang="en-IE" dirty="0"/>
          </a:p>
          <a:p>
            <a:r>
              <a:rPr lang="en-IE" dirty="0" smtClean="0"/>
              <a:t>User</a:t>
            </a:r>
          </a:p>
          <a:p>
            <a:pPr lvl="1"/>
            <a:r>
              <a:rPr lang="en-IE" dirty="0" smtClean="0"/>
              <a:t>Request a more detailed or clearer </a:t>
            </a:r>
            <a:r>
              <a:rPr lang="en-IE" dirty="0" err="1" smtClean="0"/>
              <a:t>explaination</a:t>
            </a:r>
            <a:endParaRPr lang="en-IE" dirty="0" smtClean="0"/>
          </a:p>
          <a:p>
            <a:endParaRPr lang="en-IE" dirty="0"/>
          </a:p>
          <a:p>
            <a:r>
              <a:rPr lang="en-IE" dirty="0" smtClean="0"/>
              <a:t>Institution</a:t>
            </a:r>
          </a:p>
          <a:p>
            <a:pPr lvl="1"/>
            <a:r>
              <a:rPr lang="en-IE" dirty="0" smtClean="0"/>
              <a:t>Provide practical guidance</a:t>
            </a:r>
          </a:p>
        </p:txBody>
      </p:sp>
    </p:spTree>
    <p:extLst>
      <p:ext uri="{BB962C8B-B14F-4D97-AF65-F5344CB8AC3E}">
        <p14:creationId xmlns:p14="http://schemas.microsoft.com/office/powerpoint/2010/main" xmlns="" val="25381753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Details</a:t>
            </a:r>
            <a:endParaRPr lang="en-IE" dirty="0"/>
          </a:p>
        </p:txBody>
      </p:sp>
      <p:sp>
        <p:nvSpPr>
          <p:cNvPr id="3" name="Content Placeholder 2"/>
          <p:cNvSpPr>
            <a:spLocks noGrp="1"/>
          </p:cNvSpPr>
          <p:nvPr>
            <p:ph idx="1"/>
          </p:nvPr>
        </p:nvSpPr>
        <p:spPr>
          <a:xfrm>
            <a:off x="628650" y="1435332"/>
            <a:ext cx="7886700" cy="4351338"/>
          </a:xfrm>
        </p:spPr>
        <p:txBody>
          <a:bodyPr>
            <a:normAutofit fontScale="92500" lnSpcReduction="10000"/>
          </a:bodyPr>
          <a:lstStyle/>
          <a:p>
            <a:r>
              <a:rPr lang="en-IE" dirty="0" smtClean="0"/>
              <a:t>Design project protocol will cover a list of topics before, during and after the project</a:t>
            </a:r>
          </a:p>
          <a:p>
            <a:r>
              <a:rPr lang="en-IE" dirty="0" smtClean="0"/>
              <a:t>Include a list of aims and objectives</a:t>
            </a:r>
          </a:p>
          <a:p>
            <a:r>
              <a:rPr lang="en-IE" dirty="0" smtClean="0"/>
              <a:t>PI create a design Protocol Template as a standard for all projects</a:t>
            </a:r>
          </a:p>
          <a:p>
            <a:r>
              <a:rPr lang="en-IE" dirty="0" smtClean="0"/>
              <a:t>User engagement areas should cover</a:t>
            </a:r>
          </a:p>
          <a:p>
            <a:pPr lvl="1"/>
            <a:r>
              <a:rPr lang="en-IE" dirty="0" smtClean="0"/>
              <a:t>Risks and benefits to the user</a:t>
            </a:r>
          </a:p>
          <a:p>
            <a:pPr lvl="1"/>
            <a:r>
              <a:rPr lang="en-IE" dirty="0" smtClean="0"/>
              <a:t>User Engagement plan</a:t>
            </a:r>
          </a:p>
          <a:p>
            <a:pPr lvl="1"/>
            <a:r>
              <a:rPr lang="en-IE" dirty="0" smtClean="0"/>
              <a:t>Data Management plan</a:t>
            </a:r>
          </a:p>
          <a:p>
            <a:pPr lvl="1"/>
            <a:r>
              <a:rPr lang="en-IE" dirty="0" smtClean="0"/>
              <a:t>Ethics plan</a:t>
            </a:r>
          </a:p>
          <a:p>
            <a:pPr lvl="1"/>
            <a:r>
              <a:rPr lang="en-IE" dirty="0" smtClean="0"/>
              <a:t>User payment</a:t>
            </a:r>
          </a:p>
          <a:p>
            <a:pPr lvl="1"/>
            <a:r>
              <a:rPr lang="en-IE" dirty="0" smtClean="0"/>
              <a:t>Follow-up with user</a:t>
            </a:r>
          </a:p>
          <a:p>
            <a:endParaRPr lang="en-IE" dirty="0" smtClean="0"/>
          </a:p>
          <a:p>
            <a:endParaRPr lang="en-IE" dirty="0"/>
          </a:p>
        </p:txBody>
      </p:sp>
    </p:spTree>
    <p:extLst>
      <p:ext uri="{BB962C8B-B14F-4D97-AF65-F5344CB8AC3E}">
        <p14:creationId xmlns:p14="http://schemas.microsoft.com/office/powerpoint/2010/main" xmlns="" val="37441335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GB" dirty="0" smtClean="0"/>
              <a:t>Durham University (2012) Community-based Participatory Research: A Guide to Ethical Principles and Practice. Centre for Social Justice and Community Action, Durham University. </a:t>
            </a:r>
            <a:endParaRPr lang="en-IE" dirty="0" smtClean="0"/>
          </a:p>
          <a:p>
            <a:r>
              <a:rPr lang="en-GB" dirty="0" smtClean="0"/>
              <a:t>Irish Council for Bioethics (2004) Operational Procedures for Research Ethics Committees.</a:t>
            </a:r>
            <a:endParaRPr lang="en-IE" dirty="0" smtClean="0"/>
          </a:p>
          <a:p>
            <a:r>
              <a:rPr lang="en-GB" dirty="0" smtClean="0"/>
              <a:t>National Institutes of Health (2003). Research Ethics: How to Treat People Who Participate in Research. National Institutes of Health, USA. Available at http://www.bioethics.nih.gov/education/FNIH_BioethicsBrochure_WEB.PDF. Accessed 1</a:t>
            </a:r>
            <a:r>
              <a:rPr lang="en-GB" baseline="30000" dirty="0" smtClean="0"/>
              <a:t>st</a:t>
            </a:r>
            <a:r>
              <a:rPr lang="en-GB" dirty="0" smtClean="0"/>
              <a:t> August 2013.</a:t>
            </a:r>
            <a:endParaRPr lang="en-IE" dirty="0" smtClean="0"/>
          </a:p>
          <a:p>
            <a:r>
              <a:rPr lang="en-GB" dirty="0" smtClean="0"/>
              <a:t>NCBI (Draft) Research Code of Practice Policy and Procedure: Principles of Best Practice in Quality Research. NCBI – Working for People with Sight Loss, 2013.</a:t>
            </a:r>
            <a:endParaRPr lang="en-IE" dirty="0" smtClean="0"/>
          </a:p>
          <a:p>
            <a:r>
              <a:rPr lang="en-GB" dirty="0" smtClean="0"/>
              <a:t>WHO (2011). Standards and Operational Guidance for Ethics Review of Health-Related Research with Human Participants. World Health Organisation. Available at </a:t>
            </a:r>
            <a:r>
              <a:rPr lang="en-GB" u="sng" dirty="0" smtClean="0">
                <a:hlinkClick r:id="rId3"/>
              </a:rPr>
              <a:t>http://whqlibdoc.who.int/publications/2011/9789241502948_eng.pdf</a:t>
            </a:r>
            <a:r>
              <a:rPr lang="en-GB" dirty="0" smtClean="0"/>
              <a:t>. Accessed 1st August 2013. </a:t>
            </a:r>
            <a:endParaRPr lang="en-IE" dirty="0" smtClean="0"/>
          </a:p>
          <a:p>
            <a:endParaRPr lang="en-IE" dirty="0"/>
          </a:p>
        </p:txBody>
      </p:sp>
      <p:sp>
        <p:nvSpPr>
          <p:cNvPr id="2" name="Title 1"/>
          <p:cNvSpPr>
            <a:spLocks noGrp="1"/>
          </p:cNvSpPr>
          <p:nvPr>
            <p:ph type="title"/>
          </p:nvPr>
        </p:nvSpPr>
        <p:spPr/>
        <p:txBody>
          <a:bodyPr/>
          <a:lstStyle/>
          <a:p>
            <a:r>
              <a:rPr lang="en-IE" dirty="0" smtClean="0"/>
              <a:t>References</a:t>
            </a:r>
            <a:endParaRPr lang="en-IE" dirty="0"/>
          </a:p>
        </p:txBody>
      </p:sp>
    </p:spTree>
    <p:extLst>
      <p:ext uri="{BB962C8B-B14F-4D97-AF65-F5344CB8AC3E}">
        <p14:creationId xmlns:p14="http://schemas.microsoft.com/office/powerpoint/2010/main" xmlns="" val="24472373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Responsibilities</a:t>
            </a:r>
            <a:endParaRPr lang="en-IE" dirty="0"/>
          </a:p>
        </p:txBody>
      </p:sp>
      <p:sp>
        <p:nvSpPr>
          <p:cNvPr id="3" name="Subtitle 2"/>
          <p:cNvSpPr>
            <a:spLocks noGrp="1"/>
          </p:cNvSpPr>
          <p:nvPr>
            <p:ph type="subTitle" idx="1"/>
          </p:nvPr>
        </p:nvSpPr>
        <p:spPr/>
        <p:txBody>
          <a:bodyPr/>
          <a:lstStyle/>
          <a:p>
            <a:endParaRPr lang="en-IE" dirty="0"/>
          </a:p>
        </p:txBody>
      </p:sp>
    </p:spTree>
    <p:extLst>
      <p:ext uri="{BB962C8B-B14F-4D97-AF65-F5344CB8AC3E}">
        <p14:creationId xmlns:p14="http://schemas.microsoft.com/office/powerpoint/2010/main" xmlns="" val="1036063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r>
              <a:rPr lang="en-IE" dirty="0" smtClean="0"/>
              <a:t>Before design</a:t>
            </a:r>
          </a:p>
          <a:p>
            <a:r>
              <a:rPr lang="en-IE" dirty="0" smtClean="0"/>
              <a:t>(1), (2), (3), (4), (6), (7), (8), (9), </a:t>
            </a:r>
            <a:r>
              <a:rPr lang="en-IE" dirty="0" smtClean="0"/>
              <a:t>(</a:t>
            </a:r>
            <a:r>
              <a:rPr lang="en-IE" dirty="0" smtClean="0"/>
              <a:t>10), </a:t>
            </a:r>
            <a:r>
              <a:rPr lang="en-IE" dirty="0" smtClean="0"/>
              <a:t>(</a:t>
            </a:r>
            <a:r>
              <a:rPr lang="en-IE" dirty="0" smtClean="0"/>
              <a:t>11), </a:t>
            </a:r>
            <a:r>
              <a:rPr lang="en-IE" dirty="0" smtClean="0"/>
              <a:t>(</a:t>
            </a:r>
            <a:r>
              <a:rPr lang="en-IE" dirty="0" smtClean="0"/>
              <a:t>13), </a:t>
            </a:r>
            <a:r>
              <a:rPr lang="en-IE" dirty="0" smtClean="0"/>
              <a:t>(</a:t>
            </a:r>
            <a:r>
              <a:rPr lang="en-IE" dirty="0" smtClean="0"/>
              <a:t>14), </a:t>
            </a:r>
            <a:r>
              <a:rPr lang="en-IE" dirty="0" smtClean="0"/>
              <a:t>(</a:t>
            </a:r>
            <a:r>
              <a:rPr lang="en-IE" dirty="0" smtClean="0"/>
              <a:t>15), </a:t>
            </a:r>
            <a:r>
              <a:rPr lang="en-IE" dirty="0" smtClean="0"/>
              <a:t>(</a:t>
            </a:r>
            <a:r>
              <a:rPr lang="en-IE" dirty="0" smtClean="0"/>
              <a:t>16), </a:t>
            </a:r>
            <a:r>
              <a:rPr lang="en-IE" dirty="0" smtClean="0"/>
              <a:t>(</a:t>
            </a:r>
            <a:r>
              <a:rPr lang="en-IE" dirty="0" smtClean="0"/>
              <a:t>17)</a:t>
            </a:r>
          </a:p>
          <a:p>
            <a:endParaRPr lang="en-IE" dirty="0" smtClean="0"/>
          </a:p>
          <a:p>
            <a:r>
              <a:rPr lang="en-IE" dirty="0" smtClean="0"/>
              <a:t>During design</a:t>
            </a:r>
          </a:p>
          <a:p>
            <a:r>
              <a:rPr lang="en-IE" dirty="0" smtClean="0"/>
              <a:t>(1</a:t>
            </a:r>
            <a:r>
              <a:rPr lang="en-IE" dirty="0" smtClean="0"/>
              <a:t>), (5), (7), (8), (9), </a:t>
            </a:r>
            <a:r>
              <a:rPr lang="en-IE" dirty="0" smtClean="0"/>
              <a:t>(</a:t>
            </a:r>
            <a:r>
              <a:rPr lang="en-IE" dirty="0" smtClean="0"/>
              <a:t>11), </a:t>
            </a:r>
            <a:r>
              <a:rPr lang="en-IE" dirty="0" smtClean="0"/>
              <a:t>(</a:t>
            </a:r>
            <a:r>
              <a:rPr lang="en-IE" dirty="0" smtClean="0"/>
              <a:t>13), </a:t>
            </a:r>
            <a:r>
              <a:rPr lang="en-IE" dirty="0" smtClean="0"/>
              <a:t>(</a:t>
            </a:r>
            <a:r>
              <a:rPr lang="en-IE" dirty="0" smtClean="0"/>
              <a:t>14), </a:t>
            </a:r>
            <a:r>
              <a:rPr lang="en-IE" dirty="0" smtClean="0"/>
              <a:t>(</a:t>
            </a:r>
            <a:r>
              <a:rPr lang="en-IE" dirty="0" smtClean="0"/>
              <a:t>16), </a:t>
            </a:r>
            <a:r>
              <a:rPr lang="en-IE" dirty="0" smtClean="0"/>
              <a:t>(</a:t>
            </a:r>
            <a:r>
              <a:rPr lang="en-IE" dirty="0" smtClean="0"/>
              <a:t>17)</a:t>
            </a:r>
          </a:p>
          <a:p>
            <a:endParaRPr lang="en-IE" dirty="0" smtClean="0"/>
          </a:p>
          <a:p>
            <a:r>
              <a:rPr lang="en-IE" dirty="0" smtClean="0"/>
              <a:t>After design</a:t>
            </a:r>
          </a:p>
          <a:p>
            <a:r>
              <a:rPr lang="en-IE" dirty="0" smtClean="0"/>
              <a:t>(5),</a:t>
            </a:r>
            <a:r>
              <a:rPr lang="en-IE" dirty="0" smtClean="0"/>
              <a:t> </a:t>
            </a:r>
            <a:r>
              <a:rPr lang="en-IE" dirty="0" smtClean="0"/>
              <a:t>(7), (9), </a:t>
            </a:r>
            <a:r>
              <a:rPr lang="en-IE" dirty="0" smtClean="0"/>
              <a:t>(</a:t>
            </a:r>
            <a:r>
              <a:rPr lang="en-IE" dirty="0" smtClean="0"/>
              <a:t>12), </a:t>
            </a:r>
            <a:r>
              <a:rPr lang="en-IE" dirty="0" smtClean="0"/>
              <a:t>(</a:t>
            </a:r>
            <a:r>
              <a:rPr lang="en-IE" dirty="0" smtClean="0"/>
              <a:t>14), </a:t>
            </a:r>
            <a:r>
              <a:rPr lang="en-IE" dirty="0" smtClean="0"/>
              <a:t>(</a:t>
            </a:r>
            <a:r>
              <a:rPr lang="en-IE" dirty="0" smtClean="0"/>
              <a:t>17), </a:t>
            </a:r>
            <a:r>
              <a:rPr lang="en-IE" dirty="0" smtClean="0"/>
              <a:t>(</a:t>
            </a:r>
            <a:r>
              <a:rPr lang="en-IE" dirty="0" smtClean="0"/>
              <a:t>18)</a:t>
            </a:r>
            <a:endParaRPr lang="en-IE" dirty="0"/>
          </a:p>
        </p:txBody>
      </p:sp>
      <p:sp>
        <p:nvSpPr>
          <p:cNvPr id="7" name="Title 6"/>
          <p:cNvSpPr>
            <a:spLocks noGrp="1"/>
          </p:cNvSpPr>
          <p:nvPr>
            <p:ph type="title"/>
          </p:nvPr>
        </p:nvSpPr>
        <p:spPr/>
        <p:txBody>
          <a:bodyPr/>
          <a:lstStyle/>
          <a:p>
            <a:r>
              <a:rPr lang="en-IE" dirty="0" smtClean="0"/>
              <a:t>Which sections where?</a:t>
            </a:r>
            <a:endParaRPr lang="en-IE"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Who ?</a:t>
            </a:r>
            <a:endParaRPr lang="en-IE" dirty="0"/>
          </a:p>
        </p:txBody>
      </p:sp>
      <p:sp>
        <p:nvSpPr>
          <p:cNvPr id="3" name="Content Placeholder 2"/>
          <p:cNvSpPr>
            <a:spLocks noGrp="1"/>
          </p:cNvSpPr>
          <p:nvPr>
            <p:ph idx="1"/>
          </p:nvPr>
        </p:nvSpPr>
        <p:spPr/>
        <p:txBody>
          <a:bodyPr>
            <a:normAutofit fontScale="85000" lnSpcReduction="20000"/>
          </a:bodyPr>
          <a:lstStyle/>
          <a:p>
            <a:r>
              <a:rPr lang="en-IE" dirty="0" smtClean="0"/>
              <a:t>Principal Investigator</a:t>
            </a:r>
          </a:p>
          <a:p>
            <a:pPr lvl="1"/>
            <a:r>
              <a:rPr lang="en-IE" dirty="0" smtClean="0"/>
              <a:t>Identify roles and responsibilities. Understand relevant codes of practice, legislation &amp; </a:t>
            </a:r>
            <a:r>
              <a:rPr lang="en-IE" dirty="0" smtClean="0"/>
              <a:t>guidelines</a:t>
            </a:r>
            <a:endParaRPr lang="en-IE" dirty="0"/>
          </a:p>
          <a:p>
            <a:r>
              <a:rPr lang="en-IE" dirty="0" smtClean="0"/>
              <a:t>Lecturer</a:t>
            </a:r>
          </a:p>
          <a:p>
            <a:pPr lvl="1"/>
            <a:r>
              <a:rPr lang="en-IE" dirty="0"/>
              <a:t>Identify roles and responsibilities. Understand relevant codes of practice, legislation &amp; </a:t>
            </a:r>
            <a:r>
              <a:rPr lang="en-IE" dirty="0" smtClean="0"/>
              <a:t>guidelines</a:t>
            </a:r>
            <a:endParaRPr lang="en-IE" dirty="0"/>
          </a:p>
          <a:p>
            <a:r>
              <a:rPr lang="en-IE" dirty="0" smtClean="0"/>
              <a:t>Student</a:t>
            </a:r>
          </a:p>
          <a:p>
            <a:pPr lvl="1"/>
            <a:r>
              <a:rPr lang="en-IE" dirty="0" smtClean="0"/>
              <a:t>Adhere to codes of practice and guidelines. Uphold standards when engaging with </a:t>
            </a:r>
            <a:r>
              <a:rPr lang="en-IE" dirty="0" smtClean="0"/>
              <a:t>users</a:t>
            </a:r>
            <a:endParaRPr lang="en-IE" dirty="0"/>
          </a:p>
          <a:p>
            <a:r>
              <a:rPr lang="en-IE" dirty="0" smtClean="0"/>
              <a:t>User</a:t>
            </a:r>
          </a:p>
          <a:p>
            <a:pPr lvl="1"/>
            <a:r>
              <a:rPr lang="en-IE" dirty="0" smtClean="0"/>
              <a:t>Be aware of point of contact for user </a:t>
            </a:r>
            <a:r>
              <a:rPr lang="en-IE" dirty="0" smtClean="0"/>
              <a:t>engagement</a:t>
            </a:r>
            <a:endParaRPr lang="en-IE" dirty="0" smtClean="0"/>
          </a:p>
          <a:p>
            <a:r>
              <a:rPr lang="en-IE" dirty="0" smtClean="0"/>
              <a:t>Institution</a:t>
            </a:r>
          </a:p>
          <a:p>
            <a:pPr lvl="1"/>
            <a:r>
              <a:rPr lang="en-IE" dirty="0" smtClean="0"/>
              <a:t>Ensure roles and responsibilities are clearly identified. Develop code of good practice. Ensure all staff members aware of codes od practice and responsibilities.</a:t>
            </a:r>
          </a:p>
          <a:p>
            <a:pPr lvl="1"/>
            <a:endParaRPr lang="en-IE" dirty="0" smtClean="0"/>
          </a:p>
        </p:txBody>
      </p:sp>
    </p:spTree>
    <p:extLst>
      <p:ext uri="{BB962C8B-B14F-4D97-AF65-F5344CB8AC3E}">
        <p14:creationId xmlns:p14="http://schemas.microsoft.com/office/powerpoint/2010/main" xmlns="" val="32333041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Details</a:t>
            </a:r>
            <a:endParaRPr lang="en-IE" dirty="0"/>
          </a:p>
        </p:txBody>
      </p:sp>
      <p:sp>
        <p:nvSpPr>
          <p:cNvPr id="3" name="Content Placeholder 2"/>
          <p:cNvSpPr>
            <a:spLocks noGrp="1"/>
          </p:cNvSpPr>
          <p:nvPr>
            <p:ph idx="1"/>
          </p:nvPr>
        </p:nvSpPr>
        <p:spPr/>
        <p:txBody>
          <a:bodyPr/>
          <a:lstStyle/>
          <a:p>
            <a:r>
              <a:rPr lang="en-IE" dirty="0" smtClean="0"/>
              <a:t>Ensure that the project is carried out to highest possible standards</a:t>
            </a:r>
          </a:p>
          <a:p>
            <a:r>
              <a:rPr lang="en-IE" dirty="0" smtClean="0"/>
              <a:t>Any codes or guidelines of good practice are adhered to</a:t>
            </a:r>
          </a:p>
          <a:p>
            <a:r>
              <a:rPr lang="en-IE" dirty="0" smtClean="0"/>
              <a:t>Clear project plan</a:t>
            </a:r>
          </a:p>
          <a:p>
            <a:r>
              <a:rPr lang="en-IE" dirty="0" smtClean="0"/>
              <a:t>Include the principal investigator, design student and project leader</a:t>
            </a:r>
          </a:p>
          <a:p>
            <a:r>
              <a:rPr lang="en-IE" dirty="0" smtClean="0"/>
              <a:t>Identify the department and staff members</a:t>
            </a:r>
          </a:p>
          <a:p>
            <a:r>
              <a:rPr lang="en-IE" dirty="0" smtClean="0"/>
              <a:t>Ensure all issues are addressed</a:t>
            </a:r>
          </a:p>
          <a:p>
            <a:endParaRPr lang="en-IE" dirty="0"/>
          </a:p>
        </p:txBody>
      </p:sp>
    </p:spTree>
    <p:extLst>
      <p:ext uri="{BB962C8B-B14F-4D97-AF65-F5344CB8AC3E}">
        <p14:creationId xmlns:p14="http://schemas.microsoft.com/office/powerpoint/2010/main" xmlns="" val="673783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GB" dirty="0" smtClean="0"/>
              <a:t>European Science Foundation (2000). Good Scientific Practice in Research and Scholarship. European Science Foundation Policy Briefing. Available at </a:t>
            </a:r>
            <a:r>
              <a:rPr lang="en-GB" u="sng" dirty="0" smtClean="0">
                <a:hlinkClick r:id="rId3"/>
              </a:rPr>
              <a:t>http://www.esf.org/fileadmin/Public_documents/Publications/ESPB10.pdf</a:t>
            </a:r>
            <a:r>
              <a:rPr lang="en-GB" dirty="0" smtClean="0"/>
              <a:t>. Accessed 1st August 2013.  </a:t>
            </a:r>
            <a:endParaRPr lang="en-IE" dirty="0" smtClean="0"/>
          </a:p>
          <a:p>
            <a:r>
              <a:rPr lang="en-GB" dirty="0" smtClean="0"/>
              <a:t>National Institutes of Health (2007). Guidelines for the Conduct of Research in the Intramural Research Programme at the National Institute of Health, USA. Available at </a:t>
            </a:r>
            <a:r>
              <a:rPr lang="en-GB" u="sng" dirty="0" smtClean="0">
                <a:hlinkClick r:id="rId4"/>
              </a:rPr>
              <a:t>http://sourcebook.od.nih.gov/ethic-conduct/conduct%20research%206-11-07.pdf</a:t>
            </a:r>
            <a:r>
              <a:rPr lang="en-GB" dirty="0" smtClean="0"/>
              <a:t>. Accessed 1</a:t>
            </a:r>
            <a:r>
              <a:rPr lang="en-GB" baseline="30000" dirty="0" smtClean="0"/>
              <a:t>st</a:t>
            </a:r>
            <a:r>
              <a:rPr lang="en-GB" dirty="0" smtClean="0"/>
              <a:t> August 2013. </a:t>
            </a:r>
            <a:endParaRPr lang="en-IE" dirty="0" smtClean="0"/>
          </a:p>
          <a:p>
            <a:endParaRPr lang="en-IE" dirty="0"/>
          </a:p>
        </p:txBody>
      </p:sp>
      <p:sp>
        <p:nvSpPr>
          <p:cNvPr id="2" name="Title 1"/>
          <p:cNvSpPr>
            <a:spLocks noGrp="1"/>
          </p:cNvSpPr>
          <p:nvPr>
            <p:ph type="title"/>
          </p:nvPr>
        </p:nvSpPr>
        <p:spPr/>
        <p:txBody>
          <a:bodyPr/>
          <a:lstStyle/>
          <a:p>
            <a:r>
              <a:rPr lang="en-IE" dirty="0" smtClean="0"/>
              <a:t>References</a:t>
            </a:r>
            <a:endParaRPr lang="en-IE" dirty="0"/>
          </a:p>
        </p:txBody>
      </p:sp>
    </p:spTree>
    <p:extLst>
      <p:ext uri="{BB962C8B-B14F-4D97-AF65-F5344CB8AC3E}">
        <p14:creationId xmlns:p14="http://schemas.microsoft.com/office/powerpoint/2010/main" xmlns="" val="24472373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User Engagement Plan</a:t>
            </a:r>
            <a:endParaRPr lang="en-IE" dirty="0"/>
          </a:p>
        </p:txBody>
      </p:sp>
      <p:sp>
        <p:nvSpPr>
          <p:cNvPr id="3" name="Subtitle 2"/>
          <p:cNvSpPr>
            <a:spLocks noGrp="1"/>
          </p:cNvSpPr>
          <p:nvPr>
            <p:ph type="subTitle" idx="1"/>
          </p:nvPr>
        </p:nvSpPr>
        <p:spPr/>
        <p:txBody>
          <a:bodyPr/>
          <a:lstStyle/>
          <a:p>
            <a:endParaRPr lang="en-IE" dirty="0"/>
          </a:p>
        </p:txBody>
      </p:sp>
    </p:spTree>
    <p:extLst>
      <p:ext uri="{BB962C8B-B14F-4D97-AF65-F5344CB8AC3E}">
        <p14:creationId xmlns:p14="http://schemas.microsoft.com/office/powerpoint/2010/main" xmlns="" val="11906367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Who ?</a:t>
            </a:r>
            <a:endParaRPr lang="en-IE" dirty="0"/>
          </a:p>
        </p:txBody>
      </p:sp>
      <p:sp>
        <p:nvSpPr>
          <p:cNvPr id="3" name="Content Placeholder 2"/>
          <p:cNvSpPr>
            <a:spLocks noGrp="1"/>
          </p:cNvSpPr>
          <p:nvPr>
            <p:ph idx="1"/>
          </p:nvPr>
        </p:nvSpPr>
        <p:spPr/>
        <p:txBody>
          <a:bodyPr>
            <a:normAutofit fontScale="70000" lnSpcReduction="20000"/>
          </a:bodyPr>
          <a:lstStyle/>
          <a:p>
            <a:r>
              <a:rPr lang="en-IE" dirty="0" smtClean="0"/>
              <a:t>Principal Investigator</a:t>
            </a:r>
          </a:p>
          <a:p>
            <a:pPr lvl="1"/>
            <a:r>
              <a:rPr lang="en-IE" dirty="0" smtClean="0"/>
              <a:t>Prepare the user engagement plan</a:t>
            </a:r>
          </a:p>
          <a:p>
            <a:endParaRPr lang="en-IE" dirty="0"/>
          </a:p>
          <a:p>
            <a:r>
              <a:rPr lang="en-IE" dirty="0" smtClean="0"/>
              <a:t>Lecturer</a:t>
            </a:r>
          </a:p>
          <a:p>
            <a:pPr marL="685800" lvl="2">
              <a:spcBef>
                <a:spcPts val="1000"/>
              </a:spcBef>
            </a:pPr>
            <a:r>
              <a:rPr lang="en-IE" dirty="0"/>
              <a:t>Prepare the user engagement plan</a:t>
            </a:r>
          </a:p>
          <a:p>
            <a:endParaRPr lang="en-IE" dirty="0" smtClean="0"/>
          </a:p>
          <a:p>
            <a:r>
              <a:rPr lang="en-IE" dirty="0" smtClean="0"/>
              <a:t>Student</a:t>
            </a:r>
          </a:p>
          <a:p>
            <a:pPr lvl="1"/>
            <a:r>
              <a:rPr lang="en-IE" dirty="0" smtClean="0"/>
              <a:t>Understand user engagement plan, and prepare plans where required</a:t>
            </a:r>
          </a:p>
          <a:p>
            <a:endParaRPr lang="en-IE" dirty="0"/>
          </a:p>
          <a:p>
            <a:r>
              <a:rPr lang="en-IE" dirty="0" smtClean="0"/>
              <a:t>User</a:t>
            </a:r>
          </a:p>
          <a:p>
            <a:pPr lvl="1"/>
            <a:r>
              <a:rPr lang="en-IE" dirty="0" smtClean="0"/>
              <a:t>Request more detailed/clearer explanations</a:t>
            </a:r>
          </a:p>
          <a:p>
            <a:endParaRPr lang="en-IE" dirty="0"/>
          </a:p>
          <a:p>
            <a:r>
              <a:rPr lang="en-IE" dirty="0" smtClean="0"/>
              <a:t>Institution</a:t>
            </a:r>
          </a:p>
          <a:p>
            <a:pPr lvl="1"/>
            <a:r>
              <a:rPr lang="en-IE" dirty="0" smtClean="0"/>
              <a:t>Provide advice on how to prepare a design or protocol – including the user engagement plan</a:t>
            </a:r>
          </a:p>
        </p:txBody>
      </p:sp>
    </p:spTree>
    <p:extLst>
      <p:ext uri="{BB962C8B-B14F-4D97-AF65-F5344CB8AC3E}">
        <p14:creationId xmlns:p14="http://schemas.microsoft.com/office/powerpoint/2010/main" xmlns="" val="30380406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Details</a:t>
            </a:r>
            <a:endParaRPr lang="en-IE" dirty="0"/>
          </a:p>
        </p:txBody>
      </p:sp>
      <p:sp>
        <p:nvSpPr>
          <p:cNvPr id="3" name="Content Placeholder 2"/>
          <p:cNvSpPr>
            <a:spLocks noGrp="1"/>
          </p:cNvSpPr>
          <p:nvPr>
            <p:ph idx="1"/>
          </p:nvPr>
        </p:nvSpPr>
        <p:spPr/>
        <p:txBody>
          <a:bodyPr>
            <a:normAutofit fontScale="92500" lnSpcReduction="10000"/>
          </a:bodyPr>
          <a:lstStyle/>
          <a:p>
            <a:r>
              <a:rPr lang="en-IE" dirty="0"/>
              <a:t>Ask the following questions</a:t>
            </a:r>
          </a:p>
          <a:p>
            <a:pPr lvl="1"/>
            <a:r>
              <a:rPr lang="en-IE" dirty="0"/>
              <a:t>Who is being engaged</a:t>
            </a:r>
          </a:p>
          <a:p>
            <a:pPr lvl="1"/>
            <a:r>
              <a:rPr lang="en-IE" dirty="0"/>
              <a:t>What type of engagement is planned</a:t>
            </a:r>
          </a:p>
          <a:p>
            <a:pPr lvl="1"/>
            <a:r>
              <a:rPr lang="en-IE" dirty="0"/>
              <a:t>When will the engagement take place during the project</a:t>
            </a:r>
          </a:p>
          <a:p>
            <a:pPr lvl="1"/>
            <a:r>
              <a:rPr lang="en-IE" dirty="0"/>
              <a:t>Where will the engagement take place</a:t>
            </a:r>
          </a:p>
          <a:p>
            <a:pPr lvl="1"/>
            <a:r>
              <a:rPr lang="en-IE" dirty="0"/>
              <a:t>Why has the particular user group been selected</a:t>
            </a:r>
          </a:p>
          <a:p>
            <a:pPr lvl="1"/>
            <a:r>
              <a:rPr lang="en-IE" dirty="0"/>
              <a:t>How do you intend to use the collected data</a:t>
            </a:r>
          </a:p>
          <a:p>
            <a:pPr lvl="1"/>
            <a:r>
              <a:rPr lang="en-IE" dirty="0"/>
              <a:t>How many users do intend recruit and why ?</a:t>
            </a:r>
          </a:p>
          <a:p>
            <a:r>
              <a:rPr lang="en-IE" dirty="0" smtClean="0"/>
              <a:t>User engagement plan is a living document</a:t>
            </a:r>
          </a:p>
          <a:p>
            <a:r>
              <a:rPr lang="en-IE" dirty="0" smtClean="0"/>
              <a:t>Timeline for key actions should be included (communications, actions)</a:t>
            </a:r>
          </a:p>
          <a:p>
            <a:r>
              <a:rPr lang="en-IE" dirty="0" smtClean="0"/>
              <a:t>Users should be asked for their feedback</a:t>
            </a:r>
          </a:p>
          <a:p>
            <a:pPr marL="457200" lvl="1" indent="0">
              <a:buNone/>
            </a:pPr>
            <a:endParaRPr lang="en-IE" dirty="0" smtClean="0"/>
          </a:p>
        </p:txBody>
      </p:sp>
    </p:spTree>
    <p:extLst>
      <p:ext uri="{BB962C8B-B14F-4D97-AF65-F5344CB8AC3E}">
        <p14:creationId xmlns:p14="http://schemas.microsoft.com/office/powerpoint/2010/main" xmlns="" val="15657091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GB" dirty="0" smtClean="0"/>
              <a:t>British Psychological Society Code of Conduct: Ethical Principles for Conducting Research with Human Participants. Available at </a:t>
            </a:r>
            <a:r>
              <a:rPr lang="en-GB" u="sng" dirty="0" smtClean="0">
                <a:hlinkClick r:id="rId3"/>
              </a:rPr>
              <a:t>http://www.bps.org.uk/sites/default/files/documents/code_of_human_research_ethics.pdf</a:t>
            </a:r>
            <a:r>
              <a:rPr lang="en-GB" dirty="0" smtClean="0"/>
              <a:t>. Accessed on 23rd August 2013. </a:t>
            </a:r>
            <a:endParaRPr lang="en-IE" dirty="0" smtClean="0"/>
          </a:p>
          <a:p>
            <a:r>
              <a:rPr lang="en-GB" dirty="0" smtClean="0"/>
              <a:t>Dalton, AJ, </a:t>
            </a:r>
            <a:r>
              <a:rPr lang="en-GB" dirty="0" err="1" smtClean="0"/>
              <a:t>McVilly</a:t>
            </a:r>
            <a:r>
              <a:rPr lang="en-GB" dirty="0" smtClean="0"/>
              <a:t>, KR (2004) Ethics Guidelines for International Multi-Centre Research Involving People with Disabilities.</a:t>
            </a:r>
            <a:endParaRPr lang="en-IE" dirty="0" smtClean="0"/>
          </a:p>
          <a:p>
            <a:r>
              <a:rPr lang="en-GB" dirty="0" smtClean="0"/>
              <a:t>European Commission (2013). Ethical Review in FP7: European Commission Guidance for Applicants – Getting Through Ethical Review. Available at </a:t>
            </a:r>
            <a:r>
              <a:rPr lang="en-GB" u="sng" dirty="0" smtClean="0">
                <a:hlinkClick r:id="rId4"/>
              </a:rPr>
              <a:t>http://cordis.europa.eu/fp7/ethics_en.html</a:t>
            </a:r>
            <a:r>
              <a:rPr lang="en-GB" dirty="0" smtClean="0"/>
              <a:t>. Accessed on 23rd August 2013. </a:t>
            </a:r>
            <a:endParaRPr lang="en-IE" dirty="0" smtClean="0"/>
          </a:p>
          <a:p>
            <a:r>
              <a:rPr lang="en-GB" dirty="0" smtClean="0"/>
              <a:t>RCA (2013). Design with People – Ethics Guidelines. Royal College of Art Helen Hamlyn Centre, UK. Available at </a:t>
            </a:r>
            <a:r>
              <a:rPr lang="en-GB" u="sng" dirty="0" smtClean="0">
                <a:hlinkClick r:id="rId5"/>
              </a:rPr>
              <a:t>http://designingwithpeople.rca.ac.uk/ethics</a:t>
            </a:r>
            <a:r>
              <a:rPr lang="en-GB" dirty="0" smtClean="0"/>
              <a:t>. Accessed on 23rd August 2013.</a:t>
            </a:r>
            <a:endParaRPr lang="en-IE" dirty="0" smtClean="0"/>
          </a:p>
          <a:p>
            <a:r>
              <a:rPr lang="en-GB" dirty="0" smtClean="0"/>
              <a:t>Sociological Association of Ireland (1997) Ethical Guidelines. </a:t>
            </a:r>
            <a:endParaRPr lang="en-IE" dirty="0" smtClean="0"/>
          </a:p>
        </p:txBody>
      </p:sp>
      <p:sp>
        <p:nvSpPr>
          <p:cNvPr id="2" name="Title 1"/>
          <p:cNvSpPr>
            <a:spLocks noGrp="1"/>
          </p:cNvSpPr>
          <p:nvPr>
            <p:ph type="title"/>
          </p:nvPr>
        </p:nvSpPr>
        <p:spPr/>
        <p:txBody>
          <a:bodyPr/>
          <a:lstStyle/>
          <a:p>
            <a:r>
              <a:rPr lang="en-IE" dirty="0" smtClean="0"/>
              <a:t>References</a:t>
            </a:r>
            <a:endParaRPr lang="en-IE" dirty="0"/>
          </a:p>
        </p:txBody>
      </p:sp>
    </p:spTree>
    <p:extLst>
      <p:ext uri="{BB962C8B-B14F-4D97-AF65-F5344CB8AC3E}">
        <p14:creationId xmlns:p14="http://schemas.microsoft.com/office/powerpoint/2010/main" xmlns="" val="24472373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Risks &amp; Benefits</a:t>
            </a:r>
            <a:endParaRPr lang="en-IE" dirty="0"/>
          </a:p>
        </p:txBody>
      </p:sp>
      <p:sp>
        <p:nvSpPr>
          <p:cNvPr id="3" name="Subtitle 2"/>
          <p:cNvSpPr>
            <a:spLocks noGrp="1"/>
          </p:cNvSpPr>
          <p:nvPr>
            <p:ph type="subTitle" idx="1"/>
          </p:nvPr>
        </p:nvSpPr>
        <p:spPr/>
        <p:txBody>
          <a:bodyPr/>
          <a:lstStyle/>
          <a:p>
            <a:endParaRPr lang="en-IE" dirty="0"/>
          </a:p>
        </p:txBody>
      </p:sp>
    </p:spTree>
    <p:extLst>
      <p:ext uri="{BB962C8B-B14F-4D97-AF65-F5344CB8AC3E}">
        <p14:creationId xmlns:p14="http://schemas.microsoft.com/office/powerpoint/2010/main" xmlns="" val="20726679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Who ?</a:t>
            </a:r>
            <a:endParaRPr lang="en-IE" dirty="0"/>
          </a:p>
        </p:txBody>
      </p:sp>
      <p:sp>
        <p:nvSpPr>
          <p:cNvPr id="3" name="Content Placeholder 2"/>
          <p:cNvSpPr>
            <a:spLocks noGrp="1"/>
          </p:cNvSpPr>
          <p:nvPr>
            <p:ph idx="1"/>
          </p:nvPr>
        </p:nvSpPr>
        <p:spPr/>
        <p:txBody>
          <a:bodyPr>
            <a:normAutofit fontScale="70000" lnSpcReduction="20000"/>
          </a:bodyPr>
          <a:lstStyle/>
          <a:p>
            <a:r>
              <a:rPr lang="en-IE" dirty="0" smtClean="0"/>
              <a:t>Principal Investigator</a:t>
            </a:r>
          </a:p>
          <a:p>
            <a:pPr lvl="1"/>
            <a:r>
              <a:rPr lang="en-IE" dirty="0" smtClean="0"/>
              <a:t>Identify risks and benefits in advance. And advise students on how to identify them.</a:t>
            </a:r>
          </a:p>
          <a:p>
            <a:endParaRPr lang="en-IE" dirty="0"/>
          </a:p>
          <a:p>
            <a:r>
              <a:rPr lang="en-IE" dirty="0" smtClean="0"/>
              <a:t>Lecturer</a:t>
            </a:r>
          </a:p>
          <a:p>
            <a:pPr marL="685800" lvl="2">
              <a:spcBef>
                <a:spcPts val="1000"/>
              </a:spcBef>
            </a:pPr>
            <a:r>
              <a:rPr lang="en-IE" dirty="0"/>
              <a:t>Identify risks and benefits in advance. And advise students on how to identify them.</a:t>
            </a:r>
          </a:p>
          <a:p>
            <a:endParaRPr lang="en-IE" dirty="0"/>
          </a:p>
          <a:p>
            <a:r>
              <a:rPr lang="en-IE" dirty="0" smtClean="0"/>
              <a:t>Student</a:t>
            </a:r>
          </a:p>
          <a:p>
            <a:pPr lvl="1"/>
            <a:r>
              <a:rPr lang="en-IE" dirty="0" smtClean="0"/>
              <a:t>Familiarise self with risks and benefits</a:t>
            </a:r>
          </a:p>
          <a:p>
            <a:pPr lvl="1"/>
            <a:endParaRPr lang="en-IE" dirty="0"/>
          </a:p>
          <a:p>
            <a:r>
              <a:rPr lang="en-IE" dirty="0" smtClean="0"/>
              <a:t>User</a:t>
            </a:r>
          </a:p>
          <a:p>
            <a:pPr lvl="1"/>
            <a:r>
              <a:rPr lang="en-IE" dirty="0" smtClean="0"/>
              <a:t>Ask for clarification where necessary</a:t>
            </a:r>
          </a:p>
          <a:p>
            <a:pPr lvl="1"/>
            <a:endParaRPr lang="en-IE" dirty="0"/>
          </a:p>
          <a:p>
            <a:r>
              <a:rPr lang="en-IE" dirty="0" smtClean="0"/>
              <a:t>Institution</a:t>
            </a:r>
          </a:p>
          <a:p>
            <a:pPr lvl="1"/>
            <a:r>
              <a:rPr lang="en-IE" dirty="0" smtClean="0"/>
              <a:t>Provide advice on how to prepare project protocols. Identify realistic risks and benefits.</a:t>
            </a:r>
          </a:p>
        </p:txBody>
      </p:sp>
    </p:spTree>
    <p:extLst>
      <p:ext uri="{BB962C8B-B14F-4D97-AF65-F5344CB8AC3E}">
        <p14:creationId xmlns:p14="http://schemas.microsoft.com/office/powerpoint/2010/main" xmlns="" val="28878033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Details</a:t>
            </a:r>
            <a:endParaRPr lang="en-IE" dirty="0"/>
          </a:p>
        </p:txBody>
      </p:sp>
      <p:sp>
        <p:nvSpPr>
          <p:cNvPr id="3" name="Content Placeholder 2"/>
          <p:cNvSpPr>
            <a:spLocks noGrp="1"/>
          </p:cNvSpPr>
          <p:nvPr>
            <p:ph idx="1"/>
          </p:nvPr>
        </p:nvSpPr>
        <p:spPr/>
        <p:txBody>
          <a:bodyPr>
            <a:normAutofit fontScale="70000" lnSpcReduction="20000"/>
          </a:bodyPr>
          <a:lstStyle/>
          <a:p>
            <a:r>
              <a:rPr lang="en-IE" dirty="0" smtClean="0"/>
              <a:t>Design research should have a positive effect on the lives or activities of all involved</a:t>
            </a:r>
          </a:p>
          <a:p>
            <a:r>
              <a:rPr lang="en-IE" dirty="0" smtClean="0"/>
              <a:t>It is unethical to put people at risk of harm or discomfort</a:t>
            </a:r>
          </a:p>
          <a:p>
            <a:r>
              <a:rPr lang="en-IE" dirty="0" smtClean="0"/>
              <a:t>Use to decide on project direction – include in participant information and informed consent</a:t>
            </a:r>
          </a:p>
          <a:p>
            <a:r>
              <a:rPr lang="en-IE" dirty="0" smtClean="0"/>
              <a:t>Identify </a:t>
            </a:r>
            <a:r>
              <a:rPr lang="en-IE" dirty="0"/>
              <a:t>potential risks and benefits of the project (direct or indirect)</a:t>
            </a:r>
          </a:p>
          <a:p>
            <a:pPr lvl="1"/>
            <a:r>
              <a:rPr lang="en-IE" dirty="0"/>
              <a:t>Physical</a:t>
            </a:r>
          </a:p>
          <a:p>
            <a:pPr lvl="1"/>
            <a:r>
              <a:rPr lang="en-IE" dirty="0"/>
              <a:t>Social</a:t>
            </a:r>
          </a:p>
          <a:p>
            <a:pPr lvl="1"/>
            <a:r>
              <a:rPr lang="en-IE" dirty="0"/>
              <a:t>Financial</a:t>
            </a:r>
          </a:p>
          <a:p>
            <a:pPr lvl="1"/>
            <a:r>
              <a:rPr lang="en-IE" dirty="0" smtClean="0"/>
              <a:t>Psychological</a:t>
            </a:r>
          </a:p>
          <a:p>
            <a:r>
              <a:rPr lang="en-IE" dirty="0" smtClean="0"/>
              <a:t>Identified risks </a:t>
            </a:r>
          </a:p>
          <a:p>
            <a:pPr lvl="1"/>
            <a:r>
              <a:rPr lang="en-IE" dirty="0"/>
              <a:t>should be </a:t>
            </a:r>
            <a:r>
              <a:rPr lang="en-IE" dirty="0" smtClean="0"/>
              <a:t>used to Inform protocols in case of adverse events occurring</a:t>
            </a:r>
          </a:p>
          <a:p>
            <a:pPr lvl="1"/>
            <a:r>
              <a:rPr lang="en-IE" dirty="0" smtClean="0"/>
              <a:t>Should be honest, realistic and shouldn’t coerce the user in any way		</a:t>
            </a:r>
          </a:p>
          <a:p>
            <a:r>
              <a:rPr lang="en-IE" dirty="0"/>
              <a:t>Longevity of benefits estimation</a:t>
            </a:r>
          </a:p>
          <a:p>
            <a:r>
              <a:rPr lang="en-IE" dirty="0"/>
              <a:t>Manage user expectations</a:t>
            </a:r>
          </a:p>
          <a:p>
            <a:pPr marL="457200" lvl="1" indent="0">
              <a:buNone/>
            </a:pPr>
            <a:endParaRPr lang="en-IE" dirty="0" smtClean="0"/>
          </a:p>
          <a:p>
            <a:pPr lvl="1"/>
            <a:endParaRPr lang="en-IE" dirty="0" smtClean="0"/>
          </a:p>
          <a:p>
            <a:endParaRPr lang="en-IE" dirty="0" smtClean="0"/>
          </a:p>
          <a:p>
            <a:endParaRPr lang="en-IE" dirty="0"/>
          </a:p>
        </p:txBody>
      </p:sp>
    </p:spTree>
    <p:extLst>
      <p:ext uri="{BB962C8B-B14F-4D97-AF65-F5344CB8AC3E}">
        <p14:creationId xmlns:p14="http://schemas.microsoft.com/office/powerpoint/2010/main" xmlns="" val="3085471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r>
              <a:rPr lang="en-IE" dirty="0" smtClean="0"/>
              <a:t>Barry Sheridan</a:t>
            </a:r>
          </a:p>
          <a:p>
            <a:r>
              <a:rPr lang="en-IE" dirty="0" smtClean="0"/>
              <a:t>Andrea Gasser</a:t>
            </a:r>
          </a:p>
          <a:p>
            <a:r>
              <a:rPr lang="en-IE" dirty="0" err="1" smtClean="0"/>
              <a:t>Vusala</a:t>
            </a:r>
            <a:r>
              <a:rPr lang="en-IE" dirty="0" smtClean="0"/>
              <a:t> </a:t>
            </a:r>
            <a:r>
              <a:rPr lang="en-IE" dirty="0" err="1" smtClean="0"/>
              <a:t>Gurbanova</a:t>
            </a:r>
            <a:endParaRPr lang="en-IE" dirty="0" smtClean="0"/>
          </a:p>
          <a:p>
            <a:r>
              <a:rPr lang="en-US" dirty="0" smtClean="0"/>
              <a:t>Gareth Hunter</a:t>
            </a:r>
          </a:p>
          <a:p>
            <a:r>
              <a:rPr lang="en-IE" dirty="0" smtClean="0"/>
              <a:t>Martin Cronin</a:t>
            </a:r>
          </a:p>
          <a:p>
            <a:endParaRPr lang="en-IE" dirty="0"/>
          </a:p>
        </p:txBody>
      </p:sp>
      <p:sp>
        <p:nvSpPr>
          <p:cNvPr id="7" name="Title 6"/>
          <p:cNvSpPr>
            <a:spLocks noGrp="1"/>
          </p:cNvSpPr>
          <p:nvPr>
            <p:ph type="title"/>
          </p:nvPr>
        </p:nvSpPr>
        <p:spPr/>
        <p:txBody>
          <a:bodyPr/>
          <a:lstStyle/>
          <a:p>
            <a:r>
              <a:rPr lang="en-IE" dirty="0" smtClean="0"/>
              <a:t>Group 1</a:t>
            </a:r>
            <a:endParaRPr lang="en-IE"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r>
              <a:rPr lang="en-GB" dirty="0" smtClean="0"/>
              <a:t>COPE Foundation (2005) A Policy Document for Conducting Research.</a:t>
            </a:r>
            <a:endParaRPr lang="en-IE" dirty="0" smtClean="0"/>
          </a:p>
          <a:p>
            <a:r>
              <a:rPr lang="en-GB" dirty="0" smtClean="0"/>
              <a:t>Durham University (2012) Community-based Participatory Research: A Guide to Ethical Principles and Practice. Centre for Social Justice and Community Action, Durham University. </a:t>
            </a:r>
            <a:endParaRPr lang="en-IE" dirty="0" smtClean="0"/>
          </a:p>
          <a:p>
            <a:r>
              <a:rPr lang="en-GB" dirty="0" smtClean="0"/>
              <a:t>European Science Foundation (2000). Good Scientific Practice in Research and Scholarship. European Science Foundation Policy Briefing. Available at </a:t>
            </a:r>
            <a:r>
              <a:rPr lang="en-GB" u="sng" dirty="0" smtClean="0">
                <a:hlinkClick r:id="rId3"/>
              </a:rPr>
              <a:t>http://www.esf.org/fileadmin/Public_documents/Publications/ESPB10.pdf</a:t>
            </a:r>
            <a:r>
              <a:rPr lang="en-GB" dirty="0" smtClean="0"/>
              <a:t>. Accessed 1st August 2013.  </a:t>
            </a:r>
            <a:endParaRPr lang="en-IE" dirty="0" smtClean="0"/>
          </a:p>
          <a:p>
            <a:r>
              <a:rPr lang="en-GB" dirty="0" smtClean="0"/>
              <a:t>Irish Council for Bioethics (2004) Operational Procedures for Research Ethics Committees.</a:t>
            </a:r>
            <a:endParaRPr lang="en-IE" dirty="0" smtClean="0"/>
          </a:p>
          <a:p>
            <a:r>
              <a:rPr lang="en-GB" dirty="0" smtClean="0"/>
              <a:t>National Disability Authority (2009) Ethical Guidance for Research with People with Disabilities. National Disability Authority, Ireland.</a:t>
            </a:r>
            <a:endParaRPr lang="en-IE" dirty="0" smtClean="0"/>
          </a:p>
          <a:p>
            <a:r>
              <a:rPr lang="en-GB" dirty="0" smtClean="0"/>
              <a:t>National Institutes of Health (2003). Research Ethics: How to Treat People Who Participate in Research. National Institutes of Health, USA. Available at http://www.bioethics.nih.gov/education/FNIH_BioethicsBrochure_WEB.PDF. Accessed 1</a:t>
            </a:r>
            <a:r>
              <a:rPr lang="en-GB" baseline="30000" dirty="0" smtClean="0"/>
              <a:t>st</a:t>
            </a:r>
            <a:r>
              <a:rPr lang="en-GB" dirty="0" smtClean="0"/>
              <a:t> August 2013.</a:t>
            </a:r>
            <a:endParaRPr lang="en-IE" dirty="0" smtClean="0"/>
          </a:p>
          <a:p>
            <a:r>
              <a:rPr lang="en-GB" dirty="0" smtClean="0"/>
              <a:t>Sociological Association of Ireland (1997) Ethical Guidelines. </a:t>
            </a:r>
            <a:endParaRPr lang="en-IE" dirty="0" smtClean="0"/>
          </a:p>
          <a:p>
            <a:r>
              <a:rPr lang="en-GB" dirty="0" smtClean="0"/>
              <a:t>WHO (2011). Standards and Operational Guidance for Ethics Review of Health-Related Research with Human Participants. World Health Organisation. Available at </a:t>
            </a:r>
            <a:r>
              <a:rPr lang="en-GB" u="sng" dirty="0" smtClean="0">
                <a:hlinkClick r:id="rId4"/>
              </a:rPr>
              <a:t>http://whqlibdoc.who.int/publications/2011/9789241502948_eng.pdf</a:t>
            </a:r>
            <a:r>
              <a:rPr lang="en-GB" dirty="0" smtClean="0"/>
              <a:t>. Accessed 1st August 2013. </a:t>
            </a:r>
            <a:endParaRPr lang="en-IE" dirty="0"/>
          </a:p>
        </p:txBody>
      </p:sp>
      <p:sp>
        <p:nvSpPr>
          <p:cNvPr id="2" name="Title 1"/>
          <p:cNvSpPr>
            <a:spLocks noGrp="1"/>
          </p:cNvSpPr>
          <p:nvPr>
            <p:ph type="title"/>
          </p:nvPr>
        </p:nvSpPr>
        <p:spPr/>
        <p:txBody>
          <a:bodyPr/>
          <a:lstStyle/>
          <a:p>
            <a:r>
              <a:rPr lang="en-IE" dirty="0" smtClean="0"/>
              <a:t>References</a:t>
            </a:r>
            <a:endParaRPr lang="en-IE" dirty="0"/>
          </a:p>
        </p:txBody>
      </p:sp>
    </p:spTree>
    <p:extLst>
      <p:ext uri="{BB962C8B-B14F-4D97-AF65-F5344CB8AC3E}">
        <p14:creationId xmlns:p14="http://schemas.microsoft.com/office/powerpoint/2010/main" xmlns="" val="24472373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marL="109728" lvl="0"/>
            <a:r>
              <a:rPr lang="en-GB" dirty="0"/>
              <a:t>Data Management Plan</a:t>
            </a:r>
            <a:endParaRPr lang="en-IE" dirty="0"/>
          </a:p>
        </p:txBody>
      </p:sp>
      <p:sp>
        <p:nvSpPr>
          <p:cNvPr id="3" name="Subtitle 2"/>
          <p:cNvSpPr>
            <a:spLocks noGrp="1"/>
          </p:cNvSpPr>
          <p:nvPr>
            <p:ph type="subTitle" idx="1"/>
          </p:nvPr>
        </p:nvSpPr>
        <p:spPr/>
        <p:txBody>
          <a:bodyPr/>
          <a:lstStyle/>
          <a:p>
            <a:endParaRPr lang="en-IE"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IE" dirty="0" smtClean="0"/>
              <a:t>Principal Investigator</a:t>
            </a:r>
          </a:p>
          <a:p>
            <a:pPr lvl="1"/>
            <a:r>
              <a:rPr lang="en-IE" dirty="0" smtClean="0"/>
              <a:t>Create a data </a:t>
            </a:r>
            <a:r>
              <a:rPr lang="en-IE" dirty="0" err="1" smtClean="0"/>
              <a:t>managment</a:t>
            </a:r>
            <a:r>
              <a:rPr lang="en-IE" dirty="0" smtClean="0"/>
              <a:t> plan and advise the student to create their own plan.</a:t>
            </a:r>
          </a:p>
          <a:p>
            <a:r>
              <a:rPr lang="en-IE" dirty="0" smtClean="0"/>
              <a:t>Lecturer</a:t>
            </a:r>
          </a:p>
          <a:p>
            <a:pPr lvl="1"/>
            <a:r>
              <a:rPr lang="en-IE" dirty="0" smtClean="0"/>
              <a:t>Same as above</a:t>
            </a:r>
          </a:p>
          <a:p>
            <a:r>
              <a:rPr lang="en-IE" dirty="0" smtClean="0"/>
              <a:t>Student</a:t>
            </a:r>
          </a:p>
          <a:p>
            <a:pPr lvl="1"/>
            <a:r>
              <a:rPr lang="en-IE" dirty="0" smtClean="0"/>
              <a:t>Follow data management plan identified by principal investigator</a:t>
            </a:r>
          </a:p>
          <a:p>
            <a:r>
              <a:rPr lang="en-IE" dirty="0" smtClean="0"/>
              <a:t>User</a:t>
            </a:r>
          </a:p>
          <a:p>
            <a:pPr lvl="1"/>
            <a:r>
              <a:rPr lang="en-IE" dirty="0" smtClean="0"/>
              <a:t>Ask for more details or more explanation. If the information provided to you isn’t clear</a:t>
            </a:r>
          </a:p>
          <a:p>
            <a:r>
              <a:rPr lang="en-IE" dirty="0" smtClean="0"/>
              <a:t> Institution</a:t>
            </a:r>
          </a:p>
          <a:p>
            <a:pPr lvl="1"/>
            <a:r>
              <a:rPr lang="en-IE" dirty="0" smtClean="0"/>
              <a:t>Provide advise to prepare design or research project protocol.</a:t>
            </a:r>
          </a:p>
          <a:p>
            <a:pPr lvl="1"/>
            <a:endParaRPr lang="en-IE" dirty="0"/>
          </a:p>
        </p:txBody>
      </p:sp>
      <p:sp>
        <p:nvSpPr>
          <p:cNvPr id="2" name="Title 1"/>
          <p:cNvSpPr>
            <a:spLocks noGrp="1"/>
          </p:cNvSpPr>
          <p:nvPr>
            <p:ph type="title"/>
          </p:nvPr>
        </p:nvSpPr>
        <p:spPr/>
        <p:txBody>
          <a:bodyPr/>
          <a:lstStyle/>
          <a:p>
            <a:r>
              <a:rPr lang="en-IE" dirty="0" smtClean="0"/>
              <a:t>Who?</a:t>
            </a:r>
            <a:endParaRPr lang="en-IE" dirty="0"/>
          </a:p>
        </p:txBody>
      </p:sp>
    </p:spTree>
    <p:extLst>
      <p:ext uri="{BB962C8B-B14F-4D97-AF65-F5344CB8AC3E}">
        <p14:creationId xmlns="" xmlns:p14="http://schemas.microsoft.com/office/powerpoint/2010/main" val="251963854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IE" dirty="0" smtClean="0"/>
              <a:t>Many designer may be they are unaware of the  importance of maintaining a high standard regard to user data management.</a:t>
            </a:r>
            <a:endParaRPr lang="en-IE" dirty="0"/>
          </a:p>
          <a:p>
            <a:r>
              <a:rPr lang="en-IE" dirty="0" smtClean="0"/>
              <a:t>All users should be treated the same level of confidentially and privacy</a:t>
            </a:r>
          </a:p>
          <a:p>
            <a:r>
              <a:rPr lang="en-IE" dirty="0" smtClean="0"/>
              <a:t>Learning a good practice in data management will prepare you for managing complex sets of user data in the future. </a:t>
            </a:r>
          </a:p>
          <a:p>
            <a:r>
              <a:rPr lang="en-IE" dirty="0" smtClean="0"/>
              <a:t>At least question why you are creating a data management plan.</a:t>
            </a:r>
          </a:p>
          <a:p>
            <a:r>
              <a:rPr lang="en-IE" dirty="0" smtClean="0"/>
              <a:t>A data management plan should cover every single piece of personal and other data collected about user.</a:t>
            </a:r>
          </a:p>
          <a:p>
            <a:r>
              <a:rPr lang="en-IE" dirty="0" smtClean="0"/>
              <a:t>Be aware of Irish Data Protection rules.</a:t>
            </a:r>
          </a:p>
          <a:p>
            <a:endParaRPr lang="en-IE" dirty="0" smtClean="0"/>
          </a:p>
          <a:p>
            <a:pPr marL="109728" indent="0">
              <a:buNone/>
            </a:pPr>
            <a:endParaRPr lang="en-IE" dirty="0"/>
          </a:p>
        </p:txBody>
      </p:sp>
      <p:sp>
        <p:nvSpPr>
          <p:cNvPr id="2" name="Title 1"/>
          <p:cNvSpPr>
            <a:spLocks noGrp="1"/>
          </p:cNvSpPr>
          <p:nvPr>
            <p:ph type="title"/>
          </p:nvPr>
        </p:nvSpPr>
        <p:spPr/>
        <p:txBody>
          <a:bodyPr>
            <a:normAutofit/>
          </a:bodyPr>
          <a:lstStyle/>
          <a:p>
            <a:r>
              <a:rPr lang="en-IE" dirty="0" smtClean="0"/>
              <a:t>Data Management Plan -Details</a:t>
            </a:r>
            <a:endParaRPr lang="en-IE"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r>
              <a:rPr lang="en-GB" dirty="0" smtClean="0"/>
              <a:t>Durham University (2012) Community-based Participatory Research: A Guide to Ethical Principles and Practice. Centre for Social Justice and Community Action, Durham University. </a:t>
            </a:r>
            <a:endParaRPr lang="en-IE" dirty="0" smtClean="0"/>
          </a:p>
          <a:p>
            <a:r>
              <a:rPr lang="en-GB" dirty="0" smtClean="0"/>
              <a:t>European Science Foundation (2000). Good Scientific Practice in Research and Scholarship. European Science Foundation Policy Briefing. Available at </a:t>
            </a:r>
            <a:r>
              <a:rPr lang="en-GB" u="sng" dirty="0" smtClean="0">
                <a:hlinkClick r:id="rId3"/>
              </a:rPr>
              <a:t>http://www.esf.org/fileadmin/Public_documents/Publications/ESPB10.pdf</a:t>
            </a:r>
            <a:r>
              <a:rPr lang="en-GB" dirty="0" smtClean="0"/>
              <a:t>. Accessed 1st August 2013.  </a:t>
            </a:r>
            <a:endParaRPr lang="en-IE" dirty="0" smtClean="0"/>
          </a:p>
          <a:p>
            <a:r>
              <a:rPr lang="en-GB" dirty="0" smtClean="0"/>
              <a:t>UK Medical Research Council (2012) Good Research Practice: Principles and Guidelines.</a:t>
            </a:r>
            <a:endParaRPr lang="en-IE" dirty="0" smtClean="0"/>
          </a:p>
          <a:p>
            <a:r>
              <a:rPr lang="en-GB" dirty="0" smtClean="0"/>
              <a:t>UK Medical Research Council (2013). MRC Guidance on Data Management Plans. UK Medical Research Council Website. Available at </a:t>
            </a:r>
            <a:r>
              <a:rPr lang="en-GB" u="sng" dirty="0" smtClean="0">
                <a:hlinkClick r:id="rId4"/>
              </a:rPr>
              <a:t>http://www.mrc.ac.uk/Ourresearch/Ethicsresearchguidance/datasharing/DMPs/index.htm</a:t>
            </a:r>
            <a:r>
              <a:rPr lang="en-GB" dirty="0" smtClean="0"/>
              <a:t>. Accessed 23rd August 2013.   </a:t>
            </a:r>
            <a:endParaRPr lang="en-IE" dirty="0" smtClean="0"/>
          </a:p>
          <a:p>
            <a:r>
              <a:rPr lang="en-GB" dirty="0" smtClean="0"/>
              <a:t>National Institutes of Health (2007). Guidelines for the Conduct of Research in the Intramural Research Programme at the National Institute of Health, USA. Available at </a:t>
            </a:r>
            <a:r>
              <a:rPr lang="en-GB" u="sng" dirty="0" smtClean="0">
                <a:hlinkClick r:id="rId5"/>
              </a:rPr>
              <a:t>http://sourcebook.od.nih.gov/ethic-conduct/conduct%20research%206-11-07.pdf</a:t>
            </a:r>
            <a:r>
              <a:rPr lang="en-GB" dirty="0" smtClean="0"/>
              <a:t>. Accessed 1</a:t>
            </a:r>
            <a:r>
              <a:rPr lang="en-GB" baseline="30000" dirty="0" smtClean="0"/>
              <a:t>st</a:t>
            </a:r>
            <a:r>
              <a:rPr lang="en-GB" dirty="0" smtClean="0"/>
              <a:t> August 2013. </a:t>
            </a:r>
            <a:endParaRPr lang="en-IE" dirty="0" smtClean="0"/>
          </a:p>
          <a:p>
            <a:r>
              <a:rPr lang="en-GB" dirty="0" smtClean="0"/>
              <a:t>NCBI (Draft) Research Code of Practice Policy and Procedure: Principles of Best Practice in Quality Research. NCBI – Working for People with Sight Loss, 2013.</a:t>
            </a:r>
            <a:endParaRPr lang="en-IE" dirty="0"/>
          </a:p>
        </p:txBody>
      </p:sp>
      <p:sp>
        <p:nvSpPr>
          <p:cNvPr id="2" name="Title 1"/>
          <p:cNvSpPr>
            <a:spLocks noGrp="1"/>
          </p:cNvSpPr>
          <p:nvPr>
            <p:ph type="title"/>
          </p:nvPr>
        </p:nvSpPr>
        <p:spPr/>
        <p:txBody>
          <a:bodyPr/>
          <a:lstStyle/>
          <a:p>
            <a:r>
              <a:rPr lang="en-IE" dirty="0" smtClean="0"/>
              <a:t>References</a:t>
            </a:r>
            <a:endParaRPr lang="en-IE" dirty="0"/>
          </a:p>
        </p:txBody>
      </p:sp>
    </p:spTree>
    <p:extLst>
      <p:ext uri="{BB962C8B-B14F-4D97-AF65-F5344CB8AC3E}">
        <p14:creationId xmlns:p14="http://schemas.microsoft.com/office/powerpoint/2010/main" xmlns="" val="24472373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marL="109728" lvl="0" algn="l"/>
            <a:r>
              <a:rPr lang="en-GB" dirty="0"/>
              <a:t>Ethics Protocol</a:t>
            </a:r>
            <a:endParaRPr lang="en-IE" dirty="0"/>
          </a:p>
        </p:txBody>
      </p:sp>
      <p:sp>
        <p:nvSpPr>
          <p:cNvPr id="3" name="Subtitle 2"/>
          <p:cNvSpPr>
            <a:spLocks noGrp="1"/>
          </p:cNvSpPr>
          <p:nvPr>
            <p:ph type="subTitle" idx="1"/>
          </p:nvPr>
        </p:nvSpPr>
        <p:spPr/>
        <p:txBody>
          <a:bodyPr/>
          <a:lstStyle/>
          <a:p>
            <a:endParaRPr lang="en-IE" dirty="0"/>
          </a:p>
        </p:txBody>
      </p:sp>
    </p:spTree>
    <p:extLst>
      <p:ext uri="{BB962C8B-B14F-4D97-AF65-F5344CB8AC3E}">
        <p14:creationId xmlns="" xmlns:p14="http://schemas.microsoft.com/office/powerpoint/2010/main" val="428022440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IE" dirty="0" smtClean="0"/>
              <a:t>Principal Investigator</a:t>
            </a:r>
          </a:p>
          <a:p>
            <a:pPr lvl="1"/>
            <a:r>
              <a:rPr lang="en-IE" dirty="0" smtClean="0"/>
              <a:t>Prepares ethics protocol and advises students how to prepare their own.</a:t>
            </a:r>
          </a:p>
          <a:p>
            <a:r>
              <a:rPr lang="en-IE" dirty="0" smtClean="0"/>
              <a:t>Lecturer</a:t>
            </a:r>
          </a:p>
          <a:p>
            <a:pPr lvl="1"/>
            <a:r>
              <a:rPr lang="en-IE" dirty="0" smtClean="0"/>
              <a:t>Same as above</a:t>
            </a:r>
          </a:p>
          <a:p>
            <a:r>
              <a:rPr lang="en-IE" dirty="0" smtClean="0"/>
              <a:t>Student</a:t>
            </a:r>
          </a:p>
          <a:p>
            <a:pPr lvl="1"/>
            <a:r>
              <a:rPr lang="en-IE" dirty="0" smtClean="0"/>
              <a:t>Follows ethics protocol identified by principal investigator or where required prepares protocol.</a:t>
            </a:r>
          </a:p>
          <a:p>
            <a:r>
              <a:rPr lang="en-IE" dirty="0" smtClean="0"/>
              <a:t>User</a:t>
            </a:r>
          </a:p>
          <a:p>
            <a:pPr lvl="1"/>
            <a:r>
              <a:rPr lang="en-IE" dirty="0" smtClean="0"/>
              <a:t>Participant information should explain ethical issues otherwise a clear explanation should be asked for.</a:t>
            </a:r>
          </a:p>
          <a:p>
            <a:r>
              <a:rPr lang="en-IE" dirty="0" smtClean="0"/>
              <a:t>Institution</a:t>
            </a:r>
          </a:p>
          <a:p>
            <a:pPr lvl="1"/>
            <a:r>
              <a:rPr lang="en-IE" dirty="0" smtClean="0"/>
              <a:t>Prepares a code of practice for design research ethics and raises awareness of ethical issues that should be addressed in design projects. Provides guidance on how to prepare ethics protocol and obtain informed consent.</a:t>
            </a:r>
            <a:endParaRPr lang="en-IE" dirty="0"/>
          </a:p>
        </p:txBody>
      </p:sp>
      <p:sp>
        <p:nvSpPr>
          <p:cNvPr id="2" name="Title 1"/>
          <p:cNvSpPr>
            <a:spLocks noGrp="1"/>
          </p:cNvSpPr>
          <p:nvPr>
            <p:ph type="title"/>
          </p:nvPr>
        </p:nvSpPr>
        <p:spPr/>
        <p:txBody>
          <a:bodyPr/>
          <a:lstStyle/>
          <a:p>
            <a:r>
              <a:rPr lang="en-IE" dirty="0" smtClean="0"/>
              <a:t>Who?</a:t>
            </a:r>
            <a:endParaRPr lang="en-IE" dirty="0"/>
          </a:p>
        </p:txBody>
      </p:sp>
    </p:spTree>
    <p:extLst>
      <p:ext uri="{BB962C8B-B14F-4D97-AF65-F5344CB8AC3E}">
        <p14:creationId xmlns="" xmlns:p14="http://schemas.microsoft.com/office/powerpoint/2010/main" val="35278597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IE" dirty="0"/>
              <a:t>S</a:t>
            </a:r>
            <a:r>
              <a:rPr lang="en-IE" dirty="0" smtClean="0"/>
              <a:t>hould be used when planning a design project that includes user engagement</a:t>
            </a:r>
          </a:p>
          <a:p>
            <a:r>
              <a:rPr lang="en-IE" dirty="0" smtClean="0"/>
              <a:t>Outlines potential ethical issues and the steps to address the issues</a:t>
            </a:r>
          </a:p>
          <a:p>
            <a:r>
              <a:rPr lang="en-IE" dirty="0" smtClean="0"/>
              <a:t>Acts as a record of unexpected ethics issues</a:t>
            </a:r>
          </a:p>
          <a:p>
            <a:r>
              <a:rPr lang="en-IE" dirty="0" smtClean="0"/>
              <a:t>Contain a user engagement plan, preparing data management plan and getting informed consent</a:t>
            </a:r>
          </a:p>
          <a:p>
            <a:r>
              <a:rPr lang="en-IE" dirty="0" smtClean="0"/>
              <a:t>Contain information on how informed consent is obtained, recruiting in an ethical manner treatment of users, treatment of personal information etc.</a:t>
            </a:r>
            <a:endParaRPr lang="en-IE" dirty="0"/>
          </a:p>
        </p:txBody>
      </p:sp>
      <p:sp>
        <p:nvSpPr>
          <p:cNvPr id="2" name="Title 1"/>
          <p:cNvSpPr>
            <a:spLocks noGrp="1"/>
          </p:cNvSpPr>
          <p:nvPr>
            <p:ph type="title"/>
          </p:nvPr>
        </p:nvSpPr>
        <p:spPr/>
        <p:txBody>
          <a:bodyPr/>
          <a:lstStyle/>
          <a:p>
            <a:r>
              <a:rPr lang="en-IE" dirty="0" smtClean="0"/>
              <a:t>Ethics Protocol - Details</a:t>
            </a:r>
            <a:endParaRPr lang="en-IE" dirty="0"/>
          </a:p>
        </p:txBody>
      </p:sp>
    </p:spTree>
    <p:extLst>
      <p:ext uri="{BB962C8B-B14F-4D97-AF65-F5344CB8AC3E}">
        <p14:creationId xmlns="" xmlns:p14="http://schemas.microsoft.com/office/powerpoint/2010/main" val="47343831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GB" dirty="0" smtClean="0"/>
              <a:t>British Psychological Society Code of Conduct: Ethical Principles for Conducting Research with Human Participants. Available at </a:t>
            </a:r>
            <a:r>
              <a:rPr lang="en-GB" u="sng" dirty="0" smtClean="0">
                <a:hlinkClick r:id="rId3"/>
              </a:rPr>
              <a:t>http://www.bps.org.uk/sites/default/files/documents/code_of_human_research_ethics.pdf</a:t>
            </a:r>
            <a:r>
              <a:rPr lang="en-GB" dirty="0" smtClean="0"/>
              <a:t>. Accessed on 23rd August 2013. </a:t>
            </a:r>
            <a:endParaRPr lang="en-IE" dirty="0" smtClean="0"/>
          </a:p>
          <a:p>
            <a:r>
              <a:rPr lang="en-GB" dirty="0" smtClean="0"/>
              <a:t>Dalton, AJ, </a:t>
            </a:r>
            <a:r>
              <a:rPr lang="en-GB" dirty="0" err="1" smtClean="0"/>
              <a:t>McVilly</a:t>
            </a:r>
            <a:r>
              <a:rPr lang="en-GB" dirty="0" smtClean="0"/>
              <a:t>, KR (2004) Ethics Guidelines for International Multi-Centre Research Involving People with Disabilities.</a:t>
            </a:r>
            <a:endParaRPr lang="en-IE" dirty="0" smtClean="0"/>
          </a:p>
          <a:p>
            <a:r>
              <a:rPr lang="en-GB" dirty="0" smtClean="0"/>
              <a:t>European Commission (2013). Ethical Review in FP7: European Commission Guidance for Applicants – Getting Through Ethical Review. Available at </a:t>
            </a:r>
            <a:r>
              <a:rPr lang="en-GB" u="sng" dirty="0" smtClean="0">
                <a:hlinkClick r:id="rId4"/>
              </a:rPr>
              <a:t>http://cordis.europa.eu/fp7/ethics_en.html</a:t>
            </a:r>
            <a:r>
              <a:rPr lang="en-GB" dirty="0" smtClean="0"/>
              <a:t>. Accessed on 23rd August 2013. </a:t>
            </a:r>
            <a:endParaRPr lang="en-IE" dirty="0" smtClean="0"/>
          </a:p>
          <a:p>
            <a:r>
              <a:rPr lang="en-GB" dirty="0" smtClean="0"/>
              <a:t>Sociological Association of Ireland (1997) Ethical Guidelines. </a:t>
            </a:r>
            <a:endParaRPr lang="en-IE" dirty="0"/>
          </a:p>
        </p:txBody>
      </p:sp>
      <p:sp>
        <p:nvSpPr>
          <p:cNvPr id="2" name="Title 1"/>
          <p:cNvSpPr>
            <a:spLocks noGrp="1"/>
          </p:cNvSpPr>
          <p:nvPr>
            <p:ph type="title"/>
          </p:nvPr>
        </p:nvSpPr>
        <p:spPr/>
        <p:txBody>
          <a:bodyPr/>
          <a:lstStyle/>
          <a:p>
            <a:r>
              <a:rPr lang="en-IE" dirty="0" smtClean="0"/>
              <a:t>References</a:t>
            </a:r>
            <a:endParaRPr lang="en-IE" dirty="0"/>
          </a:p>
        </p:txBody>
      </p:sp>
    </p:spTree>
    <p:extLst>
      <p:ext uri="{BB962C8B-B14F-4D97-AF65-F5344CB8AC3E}">
        <p14:creationId xmlns:p14="http://schemas.microsoft.com/office/powerpoint/2010/main" xmlns="" val="24472373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GB" dirty="0"/>
              <a:t>Ethical </a:t>
            </a:r>
            <a:r>
              <a:rPr lang="en-GB" dirty="0" smtClean="0"/>
              <a:t>Approval</a:t>
            </a:r>
            <a:r>
              <a:rPr lang="en-IE" dirty="0"/>
              <a:t/>
            </a:r>
            <a:br>
              <a:rPr lang="en-IE" dirty="0"/>
            </a:br>
            <a:endParaRPr lang="en-IE" dirty="0"/>
          </a:p>
        </p:txBody>
      </p:sp>
      <p:sp>
        <p:nvSpPr>
          <p:cNvPr id="3" name="Subtitle 2"/>
          <p:cNvSpPr>
            <a:spLocks noGrp="1"/>
          </p:cNvSpPr>
          <p:nvPr>
            <p:ph type="subTitle" idx="1"/>
          </p:nvPr>
        </p:nvSpPr>
        <p:spPr/>
        <p:txBody>
          <a:bodyPr/>
          <a:lstStyle/>
          <a:p>
            <a:endParaRPr lang="en-IE" dirty="0"/>
          </a:p>
        </p:txBody>
      </p:sp>
    </p:spTree>
    <p:extLst>
      <p:ext uri="{BB962C8B-B14F-4D97-AF65-F5344CB8AC3E}">
        <p14:creationId xmlns="" xmlns:p14="http://schemas.microsoft.com/office/powerpoint/2010/main" val="25244233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p:txBody>
          <a:bodyPr>
            <a:normAutofit/>
          </a:bodyPr>
          <a:lstStyle/>
          <a:p>
            <a:r>
              <a:rPr lang="en-IE" dirty="0" smtClean="0"/>
              <a:t>Joan Murphy</a:t>
            </a:r>
          </a:p>
          <a:p>
            <a:r>
              <a:rPr lang="en-IE" dirty="0" smtClean="0"/>
              <a:t>Peter </a:t>
            </a:r>
            <a:r>
              <a:rPr lang="en-IE" dirty="0" err="1" smtClean="0"/>
              <a:t>Kovar</a:t>
            </a:r>
            <a:endParaRPr lang="en-IE" dirty="0" smtClean="0"/>
          </a:p>
          <a:p>
            <a:r>
              <a:rPr lang="en-IE" dirty="0" smtClean="0"/>
              <a:t>Danielle </a:t>
            </a:r>
            <a:r>
              <a:rPr lang="en-IE" dirty="0" err="1" smtClean="0"/>
              <a:t>Pouvaneeswaree</a:t>
            </a:r>
            <a:endParaRPr lang="en-IE" dirty="0" smtClean="0"/>
          </a:p>
          <a:p>
            <a:r>
              <a:rPr lang="en-IE" dirty="0" err="1" smtClean="0"/>
              <a:t>Sameer</a:t>
            </a:r>
            <a:r>
              <a:rPr lang="en-IE" dirty="0" smtClean="0"/>
              <a:t> </a:t>
            </a:r>
            <a:r>
              <a:rPr lang="en-IE" dirty="0" err="1" smtClean="0"/>
              <a:t>Handa</a:t>
            </a:r>
            <a:endParaRPr lang="en-IE" dirty="0" smtClean="0"/>
          </a:p>
          <a:p>
            <a:r>
              <a:rPr lang="en-IE" dirty="0" err="1" smtClean="0"/>
              <a:t>Areej</a:t>
            </a:r>
            <a:r>
              <a:rPr lang="en-IE" dirty="0" smtClean="0"/>
              <a:t> </a:t>
            </a:r>
            <a:r>
              <a:rPr lang="en-IE" dirty="0" err="1" smtClean="0"/>
              <a:t>Algathani</a:t>
            </a:r>
            <a:r>
              <a:rPr lang="en-IE" dirty="0" smtClean="0"/>
              <a:t> </a:t>
            </a:r>
          </a:p>
        </p:txBody>
      </p:sp>
      <p:sp>
        <p:nvSpPr>
          <p:cNvPr id="2" name="Title 1"/>
          <p:cNvSpPr>
            <a:spLocks noGrp="1"/>
          </p:cNvSpPr>
          <p:nvPr>
            <p:ph type="title"/>
          </p:nvPr>
        </p:nvSpPr>
        <p:spPr/>
        <p:txBody>
          <a:bodyPr/>
          <a:lstStyle/>
          <a:p>
            <a:r>
              <a:rPr lang="en-IE" dirty="0" smtClean="0"/>
              <a:t>Group 2</a:t>
            </a:r>
            <a:endParaRPr lang="en-IE" dirty="0"/>
          </a:p>
        </p:txBody>
      </p:sp>
    </p:spTree>
    <p:extLst>
      <p:ext uri="{BB962C8B-B14F-4D97-AF65-F5344CB8AC3E}">
        <p14:creationId xmlns:p14="http://schemas.microsoft.com/office/powerpoint/2010/main" xmlns="" val="246392290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IE" dirty="0" smtClean="0"/>
              <a:t>Principal Investigator</a:t>
            </a:r>
          </a:p>
          <a:p>
            <a:pPr lvl="1"/>
            <a:r>
              <a:rPr lang="en-IE" dirty="0" smtClean="0"/>
              <a:t>Finding research ethics committee and apply for approval and identify any ethics requirements</a:t>
            </a:r>
          </a:p>
          <a:p>
            <a:r>
              <a:rPr lang="en-IE" dirty="0" smtClean="0"/>
              <a:t>Lecturer</a:t>
            </a:r>
          </a:p>
          <a:p>
            <a:pPr lvl="1"/>
            <a:r>
              <a:rPr lang="en-IE" dirty="0" smtClean="0"/>
              <a:t>Same as above</a:t>
            </a:r>
          </a:p>
          <a:p>
            <a:r>
              <a:rPr lang="en-IE" dirty="0" smtClean="0"/>
              <a:t>Student</a:t>
            </a:r>
          </a:p>
          <a:p>
            <a:pPr lvl="1"/>
            <a:r>
              <a:rPr lang="en-IE" dirty="0" smtClean="0"/>
              <a:t>Follow the principal investigators approval instructions</a:t>
            </a:r>
          </a:p>
          <a:p>
            <a:r>
              <a:rPr lang="en-IE" dirty="0" smtClean="0"/>
              <a:t>User</a:t>
            </a:r>
          </a:p>
          <a:p>
            <a:pPr lvl="1"/>
            <a:r>
              <a:rPr lang="en-IE" dirty="0" smtClean="0"/>
              <a:t>If unclear ethical issues are provided to ask for more details</a:t>
            </a:r>
          </a:p>
          <a:p>
            <a:r>
              <a:rPr lang="en-IE" dirty="0" smtClean="0"/>
              <a:t>Institution</a:t>
            </a:r>
          </a:p>
          <a:p>
            <a:pPr lvl="1"/>
            <a:r>
              <a:rPr lang="en-IE" dirty="0" smtClean="0"/>
              <a:t>Set up a research ethics committee or find one and to set up codes of practice and training if needed.</a:t>
            </a:r>
            <a:endParaRPr lang="en-IE" dirty="0"/>
          </a:p>
        </p:txBody>
      </p:sp>
      <p:sp>
        <p:nvSpPr>
          <p:cNvPr id="2" name="Title 1"/>
          <p:cNvSpPr>
            <a:spLocks noGrp="1"/>
          </p:cNvSpPr>
          <p:nvPr>
            <p:ph type="title"/>
          </p:nvPr>
        </p:nvSpPr>
        <p:spPr/>
        <p:txBody>
          <a:bodyPr/>
          <a:lstStyle/>
          <a:p>
            <a:r>
              <a:rPr lang="en-IE" dirty="0" smtClean="0"/>
              <a:t>Who?</a:t>
            </a:r>
            <a:endParaRPr lang="en-IE" dirty="0"/>
          </a:p>
        </p:txBody>
      </p:sp>
    </p:spTree>
    <p:extLst>
      <p:ext uri="{BB962C8B-B14F-4D97-AF65-F5344CB8AC3E}">
        <p14:creationId xmlns="" xmlns:p14="http://schemas.microsoft.com/office/powerpoint/2010/main" val="69202585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E" dirty="0" smtClean="0"/>
              <a:t>Check what rules or requirements are for the school/institution or department</a:t>
            </a:r>
          </a:p>
          <a:p>
            <a:r>
              <a:rPr lang="en-IE" dirty="0" smtClean="0"/>
              <a:t>Check if a research ethics committee exists if not identify one and seek its approval</a:t>
            </a:r>
          </a:p>
          <a:p>
            <a:r>
              <a:rPr lang="en-IE" dirty="0" smtClean="0"/>
              <a:t>Check if you need approval from external organisation or board.</a:t>
            </a:r>
          </a:p>
          <a:p>
            <a:r>
              <a:rPr lang="en-IE" dirty="0" smtClean="0"/>
              <a:t>Check if source of funding requires ethical approval </a:t>
            </a:r>
          </a:p>
        </p:txBody>
      </p:sp>
      <p:sp>
        <p:nvSpPr>
          <p:cNvPr id="2" name="Title 1"/>
          <p:cNvSpPr>
            <a:spLocks noGrp="1"/>
          </p:cNvSpPr>
          <p:nvPr>
            <p:ph type="title"/>
          </p:nvPr>
        </p:nvSpPr>
        <p:spPr/>
        <p:txBody>
          <a:bodyPr/>
          <a:lstStyle/>
          <a:p>
            <a:r>
              <a:rPr lang="en-IE" dirty="0" smtClean="0"/>
              <a:t>Ethical Approval - Details</a:t>
            </a:r>
            <a:endParaRPr lang="en-IE" dirty="0"/>
          </a:p>
        </p:txBody>
      </p:sp>
    </p:spTree>
    <p:extLst>
      <p:ext uri="{BB962C8B-B14F-4D97-AF65-F5344CB8AC3E}">
        <p14:creationId xmlns="" xmlns:p14="http://schemas.microsoft.com/office/powerpoint/2010/main" val="346537223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en-GB" dirty="0" smtClean="0"/>
              <a:t>HSE (2008). Review of Research Ethics Committees and Processes in the Republic of Ireland. Research Ethics Committees Review Group 2008, Health Services Executive, Ireland. </a:t>
            </a:r>
            <a:endParaRPr lang="en-IE" dirty="0" smtClean="0"/>
          </a:p>
          <a:p>
            <a:r>
              <a:rPr lang="en-GB" dirty="0" smtClean="0"/>
              <a:t>Irish Council for Bioethics (2004) Operational Procedures for Research Ethics Committees.</a:t>
            </a:r>
            <a:endParaRPr lang="en-IE" dirty="0" smtClean="0"/>
          </a:p>
          <a:p>
            <a:r>
              <a:rPr lang="en-GB" dirty="0" smtClean="0"/>
              <a:t>Irish Medicines Board (2013). Medical Devices. Available at </a:t>
            </a:r>
            <a:r>
              <a:rPr lang="en-GB" u="sng" dirty="0" smtClean="0">
                <a:hlinkClick r:id="rId3"/>
              </a:rPr>
              <a:t>http://www.imb.ie/EN/Medical-Devices.aspx</a:t>
            </a:r>
            <a:r>
              <a:rPr lang="en-GB" dirty="0" smtClean="0"/>
              <a:t>. Accessed on 23rd August 2013. </a:t>
            </a:r>
            <a:endParaRPr lang="en-IE" dirty="0" smtClean="0"/>
          </a:p>
          <a:p>
            <a:r>
              <a:rPr lang="en-GB" dirty="0" smtClean="0"/>
              <a:t>NDA (2009). Ethical Guidance for Research with People with Disabilities. Disability Research Series 13. National Disability Authority, Ireland. </a:t>
            </a:r>
            <a:endParaRPr lang="en-IE" dirty="0" smtClean="0"/>
          </a:p>
          <a:p>
            <a:r>
              <a:rPr lang="en-GB" dirty="0" err="1" smtClean="0"/>
              <a:t>Privireal</a:t>
            </a:r>
            <a:r>
              <a:rPr lang="en-GB" dirty="0" smtClean="0"/>
              <a:t> (2005). Ireland - RECs and Medical Research. Available at </a:t>
            </a:r>
            <a:r>
              <a:rPr lang="en-GB" u="sng" dirty="0" smtClean="0">
                <a:hlinkClick r:id="rId4"/>
              </a:rPr>
              <a:t>http://www.privireal.org/content/rec/ireland.php</a:t>
            </a:r>
            <a:r>
              <a:rPr lang="en-GB" dirty="0" smtClean="0"/>
              <a:t>. Accessed on 23rd August 2013.</a:t>
            </a:r>
            <a:endParaRPr lang="en-IE" dirty="0" smtClean="0"/>
          </a:p>
          <a:p>
            <a:r>
              <a:rPr lang="en-GB" dirty="0" smtClean="0"/>
              <a:t>Sociological Association of Ireland (1997) Ethical Guidelines. </a:t>
            </a:r>
            <a:endParaRPr lang="en-IE" dirty="0" smtClean="0"/>
          </a:p>
          <a:p>
            <a:r>
              <a:rPr lang="en-GB" dirty="0" smtClean="0"/>
              <a:t>WHO (2011). Standards and Operational Guidance for Ethics Review of Health-Related Research with Human Participants. World Health Organisation. </a:t>
            </a:r>
            <a:endParaRPr lang="en-IE" dirty="0"/>
          </a:p>
        </p:txBody>
      </p:sp>
      <p:sp>
        <p:nvSpPr>
          <p:cNvPr id="2" name="Title 1"/>
          <p:cNvSpPr>
            <a:spLocks noGrp="1"/>
          </p:cNvSpPr>
          <p:nvPr>
            <p:ph type="title"/>
          </p:nvPr>
        </p:nvSpPr>
        <p:spPr/>
        <p:txBody>
          <a:bodyPr/>
          <a:lstStyle/>
          <a:p>
            <a:r>
              <a:rPr lang="en-IE" dirty="0" smtClean="0"/>
              <a:t>References</a:t>
            </a:r>
            <a:endParaRPr lang="en-IE" dirty="0"/>
          </a:p>
        </p:txBody>
      </p:sp>
    </p:spTree>
    <p:extLst>
      <p:ext uri="{BB962C8B-B14F-4D97-AF65-F5344CB8AC3E}">
        <p14:creationId xmlns:p14="http://schemas.microsoft.com/office/powerpoint/2010/main" xmlns="" val="24472373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IE" dirty="0" smtClean="0"/>
              <a:t>Reimbursement of Payment</a:t>
            </a:r>
            <a:endParaRPr lang="en-IE" dirty="0"/>
          </a:p>
        </p:txBody>
      </p:sp>
      <p:sp>
        <p:nvSpPr>
          <p:cNvPr id="3" name="Subtitle 2"/>
          <p:cNvSpPr>
            <a:spLocks noGrp="1"/>
          </p:cNvSpPr>
          <p:nvPr>
            <p:ph type="subTitle" idx="1"/>
          </p:nvPr>
        </p:nvSpPr>
        <p:spPr/>
        <p:txBody>
          <a:bodyPr/>
          <a:lstStyle/>
          <a:p>
            <a:endParaRPr lang="en-IE" dirty="0"/>
          </a:p>
        </p:txBody>
      </p:sp>
    </p:spTree>
    <p:extLst>
      <p:ext uri="{BB962C8B-B14F-4D97-AF65-F5344CB8AC3E}">
        <p14:creationId xmlns="" xmlns:p14="http://schemas.microsoft.com/office/powerpoint/2010/main" val="224288231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IE" dirty="0" smtClean="0"/>
              <a:t>Principal Investigator</a:t>
            </a:r>
          </a:p>
          <a:p>
            <a:pPr lvl="1"/>
            <a:r>
              <a:rPr lang="en-IE" dirty="0" smtClean="0"/>
              <a:t>Consider the cost of user engagement and method for reimbursement.</a:t>
            </a:r>
          </a:p>
          <a:p>
            <a:r>
              <a:rPr lang="en-IE" dirty="0" smtClean="0"/>
              <a:t>Lecturer</a:t>
            </a:r>
          </a:p>
          <a:p>
            <a:pPr lvl="1"/>
            <a:r>
              <a:rPr lang="en-IE" dirty="0" smtClean="0"/>
              <a:t>Consider personal details that will be required from the users for payment.</a:t>
            </a:r>
          </a:p>
          <a:p>
            <a:r>
              <a:rPr lang="en-IE" dirty="0" smtClean="0"/>
              <a:t>Student</a:t>
            </a:r>
          </a:p>
          <a:p>
            <a:pPr lvl="1"/>
            <a:r>
              <a:rPr lang="en-IE" dirty="0" smtClean="0"/>
              <a:t>Collect necessary information from users so that payment process is smooth.</a:t>
            </a:r>
          </a:p>
          <a:p>
            <a:r>
              <a:rPr lang="en-IE" dirty="0" smtClean="0"/>
              <a:t>User</a:t>
            </a:r>
          </a:p>
          <a:p>
            <a:pPr lvl="1"/>
            <a:r>
              <a:rPr lang="en-IE" dirty="0" smtClean="0"/>
              <a:t>Document the receipt of payment. Make it easy for principal investigator by providing all the necessary relevant info.</a:t>
            </a:r>
          </a:p>
          <a:p>
            <a:r>
              <a:rPr lang="en-IE" dirty="0" smtClean="0"/>
              <a:t>Institution</a:t>
            </a:r>
          </a:p>
          <a:p>
            <a:pPr lvl="1"/>
            <a:r>
              <a:rPr lang="en-IE" dirty="0" smtClean="0"/>
              <a:t>Improve coordination  between finance department and principal investigator to make process efficient.</a:t>
            </a:r>
            <a:endParaRPr lang="en-IE" dirty="0"/>
          </a:p>
        </p:txBody>
      </p:sp>
      <p:sp>
        <p:nvSpPr>
          <p:cNvPr id="2" name="Title 1"/>
          <p:cNvSpPr>
            <a:spLocks noGrp="1"/>
          </p:cNvSpPr>
          <p:nvPr>
            <p:ph type="title"/>
          </p:nvPr>
        </p:nvSpPr>
        <p:spPr/>
        <p:txBody>
          <a:bodyPr/>
          <a:lstStyle/>
          <a:p>
            <a:r>
              <a:rPr lang="en-IE" dirty="0" smtClean="0"/>
              <a:t>Who?</a:t>
            </a:r>
            <a:endParaRPr lang="en-IE" dirty="0"/>
          </a:p>
        </p:txBody>
      </p:sp>
    </p:spTree>
    <p:extLst>
      <p:ext uri="{BB962C8B-B14F-4D97-AF65-F5344CB8AC3E}">
        <p14:creationId xmlns="" xmlns:p14="http://schemas.microsoft.com/office/powerpoint/2010/main" val="332601214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IE" dirty="0" smtClean="0"/>
              <a:t>There are different types of compensations e.g. payment, voucher, a gift voucher. It may be appropriate to provide some sort of compensation e.g</a:t>
            </a:r>
            <a:r>
              <a:rPr lang="en-IE" dirty="0"/>
              <a:t>. parking, travelling, food or </a:t>
            </a:r>
            <a:r>
              <a:rPr lang="en-IE" dirty="0" smtClean="0"/>
              <a:t>accommodation.</a:t>
            </a:r>
          </a:p>
          <a:p>
            <a:r>
              <a:rPr lang="en-IE" dirty="0" smtClean="0"/>
              <a:t>In some </a:t>
            </a:r>
            <a:r>
              <a:rPr lang="en-IE" dirty="0" err="1" smtClean="0"/>
              <a:t>automous</a:t>
            </a:r>
            <a:r>
              <a:rPr lang="en-IE" dirty="0" smtClean="0"/>
              <a:t> surveys payments cannot be made unless identity of the user is known.</a:t>
            </a:r>
          </a:p>
          <a:p>
            <a:r>
              <a:rPr lang="en-IE" dirty="0" smtClean="0"/>
              <a:t>Payment to users is controversial as it encourages the user to take part in the project and can pollute the results.</a:t>
            </a:r>
          </a:p>
          <a:p>
            <a:r>
              <a:rPr lang="en-IE" dirty="0" smtClean="0"/>
              <a:t>Payment to users should be clearly recorded.</a:t>
            </a:r>
          </a:p>
          <a:p>
            <a:r>
              <a:rPr lang="en-IE" dirty="0" smtClean="0"/>
              <a:t>Payment process should be transparent &amp; efficient.</a:t>
            </a:r>
            <a:endParaRPr lang="en-IE" dirty="0"/>
          </a:p>
        </p:txBody>
      </p:sp>
      <p:sp>
        <p:nvSpPr>
          <p:cNvPr id="2" name="Title 1"/>
          <p:cNvSpPr>
            <a:spLocks noGrp="1"/>
          </p:cNvSpPr>
          <p:nvPr>
            <p:ph type="title"/>
          </p:nvPr>
        </p:nvSpPr>
        <p:spPr/>
        <p:txBody>
          <a:bodyPr>
            <a:normAutofit fontScale="90000"/>
          </a:bodyPr>
          <a:lstStyle/>
          <a:p>
            <a:r>
              <a:rPr lang="en-IE" dirty="0" smtClean="0"/>
              <a:t>Reimbursement of Payment - Details</a:t>
            </a:r>
            <a:endParaRPr lang="en-IE" dirty="0"/>
          </a:p>
        </p:txBody>
      </p:sp>
    </p:spTree>
    <p:extLst>
      <p:ext uri="{BB962C8B-B14F-4D97-AF65-F5344CB8AC3E}">
        <p14:creationId xmlns="" xmlns:p14="http://schemas.microsoft.com/office/powerpoint/2010/main" val="48004017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GB" dirty="0" smtClean="0"/>
              <a:t>National Disability Authority (2009) Ethical Guidance for Research with People with Disabilities. National Disability Authority, Ireland.</a:t>
            </a:r>
            <a:endParaRPr lang="en-IE" dirty="0" smtClean="0"/>
          </a:p>
          <a:p>
            <a:r>
              <a:rPr lang="en-GB" dirty="0" smtClean="0"/>
              <a:t>National Institutes of Health (2007). Guidelines for the Conduct of Research in the Intramural Research Programme at the National Institute of Health, USA. Available at </a:t>
            </a:r>
            <a:r>
              <a:rPr lang="en-GB" u="sng" dirty="0" smtClean="0">
                <a:hlinkClick r:id="rId3"/>
              </a:rPr>
              <a:t>http://sourcebook.od.nih.gov/ethic-conduct/conduct%20research%206-11-07.pdf</a:t>
            </a:r>
            <a:r>
              <a:rPr lang="en-GB" dirty="0" smtClean="0"/>
              <a:t>. Accessed 1</a:t>
            </a:r>
            <a:r>
              <a:rPr lang="en-GB" baseline="30000" dirty="0" smtClean="0"/>
              <a:t>st</a:t>
            </a:r>
            <a:r>
              <a:rPr lang="en-GB" dirty="0" smtClean="0"/>
              <a:t> August 2013. </a:t>
            </a:r>
            <a:endParaRPr lang="en-IE" dirty="0" smtClean="0"/>
          </a:p>
          <a:p>
            <a:r>
              <a:rPr lang="en-GB" dirty="0" smtClean="0"/>
              <a:t>WHO (2011). Standards and Operational Guidance for Ethics Review of Health-Related Research with Human Participants. World Health Organisation. Available at </a:t>
            </a:r>
            <a:r>
              <a:rPr lang="en-GB" u="sng" dirty="0" smtClean="0">
                <a:hlinkClick r:id="rId4"/>
              </a:rPr>
              <a:t>http://whqlibdoc.who.int/publications/2011/9789241502948_eng.pdf</a:t>
            </a:r>
            <a:r>
              <a:rPr lang="en-GB" dirty="0" smtClean="0"/>
              <a:t>. Accessed 1st August 2013. </a:t>
            </a:r>
            <a:endParaRPr lang="en-IE" dirty="0"/>
          </a:p>
        </p:txBody>
      </p:sp>
      <p:sp>
        <p:nvSpPr>
          <p:cNvPr id="2" name="Title 1"/>
          <p:cNvSpPr>
            <a:spLocks noGrp="1"/>
          </p:cNvSpPr>
          <p:nvPr>
            <p:ph type="title"/>
          </p:nvPr>
        </p:nvSpPr>
        <p:spPr/>
        <p:txBody>
          <a:bodyPr/>
          <a:lstStyle/>
          <a:p>
            <a:r>
              <a:rPr lang="en-IE" dirty="0" smtClean="0"/>
              <a:t>References</a:t>
            </a:r>
            <a:endParaRPr lang="en-IE" dirty="0"/>
          </a:p>
        </p:txBody>
      </p:sp>
    </p:spTree>
    <p:extLst>
      <p:ext uri="{BB962C8B-B14F-4D97-AF65-F5344CB8AC3E}">
        <p14:creationId xmlns:p14="http://schemas.microsoft.com/office/powerpoint/2010/main" xmlns="" val="244723734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E" dirty="0" smtClean="0"/>
              <a:t> Understanding the Specific Needs of Your Users</a:t>
            </a:r>
            <a:endParaRPr lang="en-IE" dirty="0"/>
          </a:p>
        </p:txBody>
      </p:sp>
      <p:sp>
        <p:nvSpPr>
          <p:cNvPr id="3" name="Subtitle 2"/>
          <p:cNvSpPr>
            <a:spLocks noGrp="1"/>
          </p:cNvSpPr>
          <p:nvPr>
            <p:ph type="subTitle" idx="1"/>
          </p:nvPr>
        </p:nvSpPr>
        <p:spPr/>
        <p:txBody>
          <a:bodyPr/>
          <a:lstStyle/>
          <a:p>
            <a:endParaRPr lang="en-IE"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IE" dirty="0" smtClean="0"/>
              <a:t>Principal Investigator</a:t>
            </a:r>
          </a:p>
          <a:p>
            <a:pPr lvl="1"/>
            <a:r>
              <a:rPr lang="en-IE" dirty="0" smtClean="0"/>
              <a:t>Responsible for identifying user needs and to address them.</a:t>
            </a:r>
          </a:p>
          <a:p>
            <a:r>
              <a:rPr lang="en-IE" dirty="0" smtClean="0"/>
              <a:t>Lecturer</a:t>
            </a:r>
          </a:p>
          <a:p>
            <a:pPr lvl="1"/>
            <a:r>
              <a:rPr lang="en-IE" dirty="0" smtClean="0"/>
              <a:t>Same as Principal Investigator</a:t>
            </a:r>
          </a:p>
          <a:p>
            <a:r>
              <a:rPr lang="en-IE" dirty="0" smtClean="0"/>
              <a:t>Student</a:t>
            </a:r>
          </a:p>
          <a:p>
            <a:pPr lvl="1"/>
            <a:r>
              <a:rPr lang="en-IE" dirty="0" smtClean="0"/>
              <a:t>Educate yourself on extreme user needs and follow investigator’s guidance.</a:t>
            </a:r>
          </a:p>
          <a:p>
            <a:r>
              <a:rPr lang="en-IE" dirty="0" smtClean="0"/>
              <a:t>User</a:t>
            </a:r>
          </a:p>
          <a:p>
            <a:pPr lvl="1"/>
            <a:r>
              <a:rPr lang="en-IE" dirty="0" smtClean="0"/>
              <a:t>Providing particular requirements to the researchers.</a:t>
            </a:r>
          </a:p>
          <a:p>
            <a:r>
              <a:rPr lang="en-IE" dirty="0" smtClean="0"/>
              <a:t>Institution</a:t>
            </a:r>
          </a:p>
          <a:p>
            <a:pPr lvl="1"/>
            <a:r>
              <a:rPr lang="en-IE" dirty="0" smtClean="0"/>
              <a:t>To educate the staff about the needs of older and disabled people and how to collect information in an accessible format.</a:t>
            </a:r>
            <a:endParaRPr lang="en-IE" dirty="0"/>
          </a:p>
        </p:txBody>
      </p:sp>
      <p:sp>
        <p:nvSpPr>
          <p:cNvPr id="2" name="Title 1"/>
          <p:cNvSpPr>
            <a:spLocks noGrp="1"/>
          </p:cNvSpPr>
          <p:nvPr>
            <p:ph type="title"/>
          </p:nvPr>
        </p:nvSpPr>
        <p:spPr>
          <a:xfrm>
            <a:off x="457200" y="214290"/>
            <a:ext cx="8229600" cy="1143000"/>
          </a:xfrm>
        </p:spPr>
        <p:txBody>
          <a:bodyPr/>
          <a:lstStyle/>
          <a:p>
            <a:r>
              <a:rPr lang="en-IE" dirty="0" smtClean="0"/>
              <a:t>Who?</a:t>
            </a:r>
            <a:endParaRPr lang="en-IE"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E" sz="1800" dirty="0" smtClean="0"/>
              <a:t>Most of the times requirements are almost same to every user but in some cases, requirements may be specific. The best approach to find out if someone has specific requirements is to get engage with them and simply ask. </a:t>
            </a:r>
          </a:p>
          <a:p>
            <a:r>
              <a:rPr lang="en-IE" sz="1800" dirty="0" smtClean="0"/>
              <a:t>To ensure that user engagement goes smoothly, they should be provided comfort and easy access to the venue and activities </a:t>
            </a:r>
            <a:r>
              <a:rPr lang="en-IE" sz="1800" dirty="0"/>
              <a:t>. And </a:t>
            </a:r>
            <a:r>
              <a:rPr lang="en-IE" sz="1800" dirty="0" smtClean="0"/>
              <a:t>it is </a:t>
            </a:r>
            <a:r>
              <a:rPr lang="en-IE" sz="1800" dirty="0"/>
              <a:t>important to provide users </a:t>
            </a:r>
            <a:r>
              <a:rPr lang="en-IE" sz="1800" dirty="0" smtClean="0"/>
              <a:t>the complete </a:t>
            </a:r>
            <a:r>
              <a:rPr lang="en-IE" sz="1800" dirty="0"/>
              <a:t>and clear details of the user </a:t>
            </a:r>
            <a:r>
              <a:rPr lang="en-IE" sz="1800" dirty="0" smtClean="0"/>
              <a:t>engagement program. </a:t>
            </a:r>
          </a:p>
          <a:p>
            <a:r>
              <a:rPr lang="en-IE" sz="1800" dirty="0" smtClean="0"/>
              <a:t>And while compiling any thing that serves the purpose of the communication, we should follow some protocols so that our words be heard and read by all users, regardless of their age, or disability. And its wise to know your users earliest as possible.</a:t>
            </a:r>
            <a:endParaRPr lang="en-IE" sz="1800" dirty="0"/>
          </a:p>
        </p:txBody>
      </p:sp>
      <p:sp>
        <p:nvSpPr>
          <p:cNvPr id="2" name="Title 1"/>
          <p:cNvSpPr>
            <a:spLocks noGrp="1"/>
          </p:cNvSpPr>
          <p:nvPr>
            <p:ph type="title"/>
          </p:nvPr>
        </p:nvSpPr>
        <p:spPr/>
        <p:txBody>
          <a:bodyPr/>
          <a:lstStyle/>
          <a:p>
            <a:r>
              <a:rPr lang="en-IE" dirty="0" smtClean="0"/>
              <a:t>Details</a:t>
            </a:r>
            <a:endParaRPr lang="en-I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p:txBody>
          <a:bodyPr>
            <a:normAutofit/>
          </a:bodyPr>
          <a:lstStyle/>
          <a:p>
            <a:r>
              <a:rPr lang="en-IE" dirty="0" smtClean="0"/>
              <a:t>Ronan Clancy</a:t>
            </a:r>
          </a:p>
          <a:p>
            <a:r>
              <a:rPr lang="en-IE" dirty="0" smtClean="0"/>
              <a:t>William Jones</a:t>
            </a:r>
          </a:p>
          <a:p>
            <a:r>
              <a:rPr lang="en-IE" dirty="0" err="1" smtClean="0"/>
              <a:t>Maryam</a:t>
            </a:r>
            <a:r>
              <a:rPr lang="en-IE" dirty="0" smtClean="0"/>
              <a:t> </a:t>
            </a:r>
            <a:r>
              <a:rPr lang="en-IE" dirty="0" err="1" smtClean="0"/>
              <a:t>Almussalam</a:t>
            </a:r>
            <a:endParaRPr lang="en-IE" dirty="0" smtClean="0"/>
          </a:p>
          <a:p>
            <a:r>
              <a:rPr lang="en-IE" dirty="0" err="1" smtClean="0"/>
              <a:t>Sarfraz</a:t>
            </a:r>
            <a:r>
              <a:rPr lang="en-IE" dirty="0" smtClean="0"/>
              <a:t> </a:t>
            </a:r>
            <a:r>
              <a:rPr lang="en-IE" dirty="0" err="1" smtClean="0"/>
              <a:t>Ramay</a:t>
            </a:r>
            <a:endParaRPr lang="en-IE" dirty="0" smtClean="0"/>
          </a:p>
          <a:p>
            <a:r>
              <a:rPr lang="en-IE" dirty="0" smtClean="0"/>
              <a:t>David Hurley</a:t>
            </a:r>
            <a:endParaRPr lang="en-IE" dirty="0"/>
          </a:p>
        </p:txBody>
      </p:sp>
      <p:sp>
        <p:nvSpPr>
          <p:cNvPr id="2" name="Title 1"/>
          <p:cNvSpPr>
            <a:spLocks noGrp="1"/>
          </p:cNvSpPr>
          <p:nvPr>
            <p:ph type="title"/>
          </p:nvPr>
        </p:nvSpPr>
        <p:spPr/>
        <p:txBody>
          <a:bodyPr/>
          <a:lstStyle/>
          <a:p>
            <a:r>
              <a:rPr lang="en-IE" dirty="0" smtClean="0"/>
              <a:t>Group 3</a:t>
            </a:r>
            <a:endParaRPr lang="en-IE" dirty="0"/>
          </a:p>
        </p:txBody>
      </p:sp>
    </p:spTree>
    <p:extLst>
      <p:ext uri="{BB962C8B-B14F-4D97-AF65-F5344CB8AC3E}">
        <p14:creationId xmlns:p14="http://schemas.microsoft.com/office/powerpoint/2010/main" xmlns="" val="246392290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GB" dirty="0" smtClean="0"/>
              <a:t>ISO (2001) ISO/IEC Guide 71: 2001. Guidelines for Standards Developers to Address the Needs of Older Persons and Persons with Disabilities. </a:t>
            </a:r>
            <a:endParaRPr lang="en-IE" dirty="0" smtClean="0"/>
          </a:p>
          <a:p>
            <a:r>
              <a:rPr lang="en-GB" dirty="0" smtClean="0"/>
              <a:t>NDA (2013). Centre for Excellence in Universal Design website (Customer Engagement Toolkits). Available at </a:t>
            </a:r>
            <a:r>
              <a:rPr lang="en-GB" u="sng" dirty="0" smtClean="0">
                <a:hlinkClick r:id="rId3"/>
              </a:rPr>
              <a:t>www.universaldesign.ie</a:t>
            </a:r>
            <a:r>
              <a:rPr lang="en-GB" dirty="0" smtClean="0"/>
              <a:t>. Accessed 23</a:t>
            </a:r>
            <a:r>
              <a:rPr lang="en-GB" baseline="30000" dirty="0" smtClean="0"/>
              <a:t>rd</a:t>
            </a:r>
            <a:r>
              <a:rPr lang="en-GB" dirty="0" smtClean="0"/>
              <a:t> August 2013. </a:t>
            </a:r>
            <a:endParaRPr lang="en-IE" dirty="0" smtClean="0"/>
          </a:p>
          <a:p>
            <a:r>
              <a:rPr lang="en-GB" dirty="0" smtClean="0"/>
              <a:t>NDA (2002). Guidelines for Including People with Disabilities in Research. National Disability Authority, Ireland. </a:t>
            </a:r>
            <a:endParaRPr lang="en-IE" dirty="0" smtClean="0"/>
          </a:p>
          <a:p>
            <a:r>
              <a:rPr lang="en-GB" dirty="0" smtClean="0"/>
              <a:t>NDA (2002). Ask Me: Guidelines for Effective Consultation with People with Disabilities. National Disability Authority, Ireland.</a:t>
            </a:r>
            <a:endParaRPr lang="en-IE" dirty="0"/>
          </a:p>
        </p:txBody>
      </p:sp>
      <p:sp>
        <p:nvSpPr>
          <p:cNvPr id="2" name="Title 1"/>
          <p:cNvSpPr>
            <a:spLocks noGrp="1"/>
          </p:cNvSpPr>
          <p:nvPr>
            <p:ph type="title"/>
          </p:nvPr>
        </p:nvSpPr>
        <p:spPr/>
        <p:txBody>
          <a:bodyPr/>
          <a:lstStyle/>
          <a:p>
            <a:r>
              <a:rPr lang="en-IE" dirty="0" smtClean="0"/>
              <a:t>References</a:t>
            </a:r>
            <a:endParaRPr lang="en-IE" dirty="0"/>
          </a:p>
        </p:txBody>
      </p:sp>
    </p:spTree>
    <p:extLst>
      <p:ext uri="{BB962C8B-B14F-4D97-AF65-F5344CB8AC3E}">
        <p14:creationId xmlns:p14="http://schemas.microsoft.com/office/powerpoint/2010/main" xmlns="" val="244723734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3600" dirty="0" smtClean="0"/>
              <a:t>Confidentiality and Privacy</a:t>
            </a:r>
            <a:endParaRPr lang="en-IE" sz="3600" dirty="0"/>
          </a:p>
        </p:txBody>
      </p:sp>
      <p:sp>
        <p:nvSpPr>
          <p:cNvPr id="3" name="Subtitle 2"/>
          <p:cNvSpPr>
            <a:spLocks noGrp="1"/>
          </p:cNvSpPr>
          <p:nvPr>
            <p:ph type="subTitle" idx="1"/>
          </p:nvPr>
        </p:nvSpPr>
        <p:spPr/>
        <p:txBody>
          <a:bodyPr/>
          <a:lstStyle/>
          <a:p>
            <a:endParaRPr lang="en-IE"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IE" dirty="0" smtClean="0"/>
              <a:t>Principal Investigator</a:t>
            </a:r>
          </a:p>
          <a:p>
            <a:pPr lvl="1"/>
            <a:r>
              <a:rPr lang="en-IE" dirty="0" smtClean="0"/>
              <a:t>Familiar with user data best practice &amp; keeping students informed of those practices.</a:t>
            </a:r>
          </a:p>
          <a:p>
            <a:r>
              <a:rPr lang="en-IE" dirty="0" smtClean="0"/>
              <a:t>Lecturer</a:t>
            </a:r>
          </a:p>
          <a:p>
            <a:pPr lvl="1"/>
            <a:r>
              <a:rPr lang="en-IE" dirty="0" smtClean="0"/>
              <a:t>Same as Principal Investigator</a:t>
            </a:r>
          </a:p>
          <a:p>
            <a:r>
              <a:rPr lang="en-IE" dirty="0" smtClean="0"/>
              <a:t>Student</a:t>
            </a:r>
          </a:p>
          <a:p>
            <a:pPr lvl="1"/>
            <a:r>
              <a:rPr lang="en-IE" dirty="0" smtClean="0"/>
              <a:t>Follow guidance of PI and learn methods of data sensitivity</a:t>
            </a:r>
          </a:p>
          <a:p>
            <a:r>
              <a:rPr lang="en-IE" dirty="0" smtClean="0"/>
              <a:t>User</a:t>
            </a:r>
          </a:p>
          <a:p>
            <a:pPr lvl="1"/>
            <a:r>
              <a:rPr lang="en-IE" dirty="0" smtClean="0"/>
              <a:t>Understand rights and why the data is being collected. Don’t provide data you don’t feel comfortable providing</a:t>
            </a:r>
          </a:p>
          <a:p>
            <a:r>
              <a:rPr lang="en-IE" dirty="0" smtClean="0"/>
              <a:t>Institution</a:t>
            </a:r>
          </a:p>
          <a:p>
            <a:pPr lvl="1"/>
            <a:r>
              <a:rPr lang="en-IE" dirty="0" smtClean="0"/>
              <a:t>Develop protocols and educate staff on data collection issues.</a:t>
            </a:r>
            <a:endParaRPr lang="en-IE" dirty="0"/>
          </a:p>
        </p:txBody>
      </p:sp>
      <p:sp>
        <p:nvSpPr>
          <p:cNvPr id="2" name="Title 1"/>
          <p:cNvSpPr>
            <a:spLocks noGrp="1"/>
          </p:cNvSpPr>
          <p:nvPr>
            <p:ph type="title"/>
          </p:nvPr>
        </p:nvSpPr>
        <p:spPr/>
        <p:txBody>
          <a:bodyPr/>
          <a:lstStyle/>
          <a:p>
            <a:r>
              <a:rPr lang="en-IE" dirty="0" smtClean="0"/>
              <a:t>Who?</a:t>
            </a:r>
            <a:endParaRPr lang="en-IE"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IE" dirty="0" smtClean="0"/>
              <a:t>Always treat data with confidentiality and privacy.</a:t>
            </a:r>
          </a:p>
          <a:p>
            <a:r>
              <a:rPr lang="en-IE" dirty="0" smtClean="0"/>
              <a:t>Educate anyone with access to the data about their responsibilities</a:t>
            </a:r>
          </a:p>
          <a:p>
            <a:r>
              <a:rPr lang="en-IE" dirty="0" smtClean="0"/>
              <a:t>Store data securely</a:t>
            </a:r>
          </a:p>
          <a:p>
            <a:r>
              <a:rPr lang="en-IE" dirty="0" smtClean="0"/>
              <a:t>Separate data from users identification</a:t>
            </a:r>
          </a:p>
          <a:p>
            <a:r>
              <a:rPr lang="en-IE" dirty="0" smtClean="0"/>
              <a:t>Transport data securely</a:t>
            </a:r>
          </a:p>
          <a:p>
            <a:r>
              <a:rPr lang="en-IE" dirty="0" smtClean="0"/>
              <a:t>People should not be identifiable without permission</a:t>
            </a:r>
          </a:p>
          <a:p>
            <a:r>
              <a:rPr lang="en-IE" dirty="0" smtClean="0"/>
              <a:t>When sharing data, balance data protection while getting the most out of the data. Don’t protect data to the point where datasets need to be recreated unnecessarily</a:t>
            </a:r>
          </a:p>
        </p:txBody>
      </p:sp>
      <p:sp>
        <p:nvSpPr>
          <p:cNvPr id="2" name="Title 1"/>
          <p:cNvSpPr>
            <a:spLocks noGrp="1"/>
          </p:cNvSpPr>
          <p:nvPr>
            <p:ph type="title"/>
          </p:nvPr>
        </p:nvSpPr>
        <p:spPr/>
        <p:txBody>
          <a:bodyPr/>
          <a:lstStyle/>
          <a:p>
            <a:r>
              <a:rPr lang="en-IE" dirty="0" smtClean="0"/>
              <a:t>Details</a:t>
            </a:r>
            <a:endParaRPr lang="en-IE"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GB" dirty="0" smtClean="0"/>
              <a:t>Data Protection Commissioner (2013). The Data Protection Rules. </a:t>
            </a:r>
            <a:r>
              <a:rPr lang="en-GB" u="sng" dirty="0" smtClean="0">
                <a:hlinkClick r:id="rId3"/>
              </a:rPr>
              <a:t>http://www.dataprotection.ie/ViewDoc.asp?fn=/documents/responsibilities/3bii.htm&amp;CatID=54&amp;m=y</a:t>
            </a:r>
            <a:r>
              <a:rPr lang="en-GB" dirty="0" smtClean="0"/>
              <a:t>. Accessed 18</a:t>
            </a:r>
            <a:r>
              <a:rPr lang="en-GB" baseline="30000" dirty="0" smtClean="0"/>
              <a:t>th</a:t>
            </a:r>
            <a:r>
              <a:rPr lang="en-GB" dirty="0" smtClean="0"/>
              <a:t> July 2013.</a:t>
            </a:r>
            <a:endParaRPr lang="en-IE" dirty="0" smtClean="0"/>
          </a:p>
          <a:p>
            <a:r>
              <a:rPr lang="en-GB" dirty="0" smtClean="0"/>
              <a:t>Durham University (2012) Community-based Participatory Research: A Guide to Ethical Principles and Practice. Centre for Social Justice and Community Action, Durham University. </a:t>
            </a:r>
            <a:endParaRPr lang="en-IE" dirty="0" smtClean="0"/>
          </a:p>
          <a:p>
            <a:r>
              <a:rPr lang="en-GB" dirty="0" smtClean="0"/>
              <a:t>European Science Foundation (2000). Good Scientific Practice in Research and Scholarship. European Science Foundation Policy Briefing. Available at </a:t>
            </a:r>
            <a:r>
              <a:rPr lang="en-GB" u="sng" dirty="0" smtClean="0">
                <a:hlinkClick r:id="rId4"/>
              </a:rPr>
              <a:t>http://www.esf.org/fileadmin/Public_documents/Publications/ESPB10.pdf</a:t>
            </a:r>
            <a:r>
              <a:rPr lang="en-GB" dirty="0" smtClean="0"/>
              <a:t>. Accessed 1st August 2013.  </a:t>
            </a:r>
            <a:endParaRPr lang="en-IE" dirty="0" smtClean="0"/>
          </a:p>
          <a:p>
            <a:r>
              <a:rPr lang="en-GB" dirty="0" smtClean="0"/>
              <a:t>Medical Research Council (2012) Good Research Practice: Principles and Guidelines.</a:t>
            </a:r>
            <a:endParaRPr lang="en-IE" dirty="0" smtClean="0"/>
          </a:p>
          <a:p>
            <a:r>
              <a:rPr lang="en-GB" dirty="0" smtClean="0"/>
              <a:t>NCBI (Draft) Research Code of Practice Policy and Procedure: Principles of Best Practice in Quality Research. NCBI – Working for People with Sight Loss, 2013.</a:t>
            </a:r>
            <a:endParaRPr lang="en-IE" dirty="0" smtClean="0"/>
          </a:p>
          <a:p>
            <a:r>
              <a:rPr lang="en-GB" dirty="0" smtClean="0"/>
              <a:t>Sociological Association of Ireland (1997) Ethical Guidelines. </a:t>
            </a:r>
            <a:endParaRPr lang="en-IE" dirty="0"/>
          </a:p>
        </p:txBody>
      </p:sp>
      <p:sp>
        <p:nvSpPr>
          <p:cNvPr id="2" name="Title 1"/>
          <p:cNvSpPr>
            <a:spLocks noGrp="1"/>
          </p:cNvSpPr>
          <p:nvPr>
            <p:ph type="title"/>
          </p:nvPr>
        </p:nvSpPr>
        <p:spPr/>
        <p:txBody>
          <a:bodyPr/>
          <a:lstStyle/>
          <a:p>
            <a:r>
              <a:rPr lang="en-IE" dirty="0" smtClean="0"/>
              <a:t>References</a:t>
            </a:r>
            <a:endParaRPr lang="en-IE" dirty="0"/>
          </a:p>
        </p:txBody>
      </p:sp>
    </p:spTree>
    <p:extLst>
      <p:ext uri="{BB962C8B-B14F-4D97-AF65-F5344CB8AC3E}">
        <p14:creationId xmlns:p14="http://schemas.microsoft.com/office/powerpoint/2010/main" xmlns="" val="24472373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a:t>Participant </a:t>
            </a:r>
            <a:r>
              <a:rPr lang="en-GB" dirty="0" smtClean="0"/>
              <a:t>Information</a:t>
            </a:r>
            <a:endParaRPr lang="en-US" dirty="0"/>
          </a:p>
        </p:txBody>
      </p:sp>
      <p:sp>
        <p:nvSpPr>
          <p:cNvPr id="5" name="Subtitle 4"/>
          <p:cNvSpPr>
            <a:spLocks noGrp="1"/>
          </p:cNvSpPr>
          <p:nvPr>
            <p:ph type="subTitle" idx="1"/>
          </p:nvPr>
        </p:nvSpPr>
        <p:spPr/>
        <p:txBody>
          <a:bodyPr/>
          <a:lstStyle/>
          <a:p>
            <a:endParaRPr lang="en-IE"/>
          </a:p>
        </p:txBody>
      </p:sp>
      <p:sp>
        <p:nvSpPr>
          <p:cNvPr id="4" name="Slide Number Placeholder 3"/>
          <p:cNvSpPr>
            <a:spLocks noGrp="1"/>
          </p:cNvSpPr>
          <p:nvPr>
            <p:ph type="sldNum" sz="quarter" idx="12"/>
          </p:nvPr>
        </p:nvSpPr>
        <p:spPr/>
        <p:txBody>
          <a:bodyPr/>
          <a:lstStyle/>
          <a:p>
            <a:fld id="{4FAB73BC-B049-4115-A692-8D63A059BFB8}" type="slidenum">
              <a:rPr lang="en-US" smtClean="0"/>
              <a:pPr/>
              <a:t>65</a:t>
            </a:fld>
            <a:endParaRPr lang="en-US" dirty="0"/>
          </a:p>
        </p:txBody>
      </p:sp>
    </p:spTree>
    <p:extLst>
      <p:ext uri="{BB962C8B-B14F-4D97-AF65-F5344CB8AC3E}">
        <p14:creationId xmlns="" xmlns:p14="http://schemas.microsoft.com/office/powerpoint/2010/main" val="53896065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GB" dirty="0" smtClean="0"/>
              <a:t>Principle Investigator – Prepare clear concise Participant Information. Advise students on preparation of Participant Information.</a:t>
            </a:r>
          </a:p>
          <a:p>
            <a:r>
              <a:rPr lang="en-GB" dirty="0"/>
              <a:t>Lecturer- Prepare clear concise </a:t>
            </a:r>
            <a:r>
              <a:rPr lang="en-GB" dirty="0" smtClean="0"/>
              <a:t>Participant Information.</a:t>
            </a:r>
            <a:endParaRPr lang="en-GB" dirty="0"/>
          </a:p>
          <a:p>
            <a:r>
              <a:rPr lang="en-GB" dirty="0"/>
              <a:t>Student- </a:t>
            </a:r>
            <a:r>
              <a:rPr lang="en-GB" dirty="0" smtClean="0"/>
              <a:t>Preparation and </a:t>
            </a:r>
            <a:r>
              <a:rPr lang="en-GB" dirty="0"/>
              <a:t>c</a:t>
            </a:r>
            <a:r>
              <a:rPr lang="en-GB" dirty="0" smtClean="0"/>
              <a:t>ommunication of Participant Information.</a:t>
            </a:r>
            <a:endParaRPr lang="en-GB" dirty="0"/>
          </a:p>
          <a:p>
            <a:r>
              <a:rPr lang="en-GB" dirty="0" smtClean="0"/>
              <a:t>User – Request appropriate information format; if necessary ask for more details</a:t>
            </a:r>
          </a:p>
          <a:p>
            <a:r>
              <a:rPr lang="en-GB" dirty="0" smtClean="0"/>
              <a:t>Institute – Guidelines/advice to preparation of Participant Information.</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66</a:t>
            </a:fld>
            <a:endParaRPr lang="en-US" dirty="0"/>
          </a:p>
        </p:txBody>
      </p:sp>
      <p:sp>
        <p:nvSpPr>
          <p:cNvPr id="2" name="Title 1"/>
          <p:cNvSpPr>
            <a:spLocks noGrp="1"/>
          </p:cNvSpPr>
          <p:nvPr>
            <p:ph type="title"/>
          </p:nvPr>
        </p:nvSpPr>
        <p:spPr/>
        <p:txBody>
          <a:bodyPr/>
          <a:lstStyle/>
          <a:p>
            <a:r>
              <a:rPr lang="en-GB" dirty="0" smtClean="0"/>
              <a:t>Who Does What?</a:t>
            </a:r>
            <a:endParaRPr lang="en-US" dirty="0"/>
          </a:p>
        </p:txBody>
      </p:sp>
    </p:spTree>
    <p:extLst>
      <p:ext uri="{BB962C8B-B14F-4D97-AF65-F5344CB8AC3E}">
        <p14:creationId xmlns="" xmlns:p14="http://schemas.microsoft.com/office/powerpoint/2010/main" val="200857347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Details</a:t>
            </a:r>
            <a:endParaRPr lang="en-US" dirty="0"/>
          </a:p>
        </p:txBody>
      </p:sp>
      <p:sp>
        <p:nvSpPr>
          <p:cNvPr id="3" name="Content Placeholder 2"/>
          <p:cNvSpPr>
            <a:spLocks noGrp="1"/>
          </p:cNvSpPr>
          <p:nvPr>
            <p:ph idx="1"/>
          </p:nvPr>
        </p:nvSpPr>
        <p:spPr/>
        <p:txBody>
          <a:bodyPr>
            <a:normAutofit fontScale="92500" lnSpcReduction="10000"/>
          </a:bodyPr>
          <a:lstStyle/>
          <a:p>
            <a:pPr>
              <a:buFontTx/>
              <a:buChar char="-"/>
            </a:pPr>
            <a:r>
              <a:rPr lang="en-GB" dirty="0" smtClean="0"/>
              <a:t>Crucial: Clear and understandable information (in recruitment stage or introduction to Informed Consent)</a:t>
            </a:r>
          </a:p>
          <a:p>
            <a:pPr>
              <a:buFontTx/>
              <a:buChar char="-"/>
            </a:pPr>
            <a:r>
              <a:rPr lang="en-GB" dirty="0"/>
              <a:t>Format of the </a:t>
            </a:r>
            <a:r>
              <a:rPr lang="en-GB" dirty="0" smtClean="0"/>
              <a:t>Participant Information </a:t>
            </a:r>
            <a:r>
              <a:rPr lang="en-GB" dirty="0"/>
              <a:t>must comply with user access, so that specific user needs are met (</a:t>
            </a:r>
            <a:r>
              <a:rPr lang="en-GB" dirty="0" err="1"/>
              <a:t>wrt</a:t>
            </a:r>
            <a:r>
              <a:rPr lang="en-GB" dirty="0"/>
              <a:t> written or f2f communication)</a:t>
            </a:r>
          </a:p>
          <a:p>
            <a:pPr>
              <a:buFontTx/>
              <a:buChar char="-"/>
            </a:pPr>
            <a:r>
              <a:rPr lang="en-IE" dirty="0" smtClean="0"/>
              <a:t>Include User Understanding and Freedom, see p.3 </a:t>
            </a:r>
          </a:p>
          <a:p>
            <a:pPr>
              <a:buFontTx/>
              <a:buChar char="-"/>
            </a:pPr>
            <a:r>
              <a:rPr lang="en-IE" dirty="0" smtClean="0"/>
              <a:t>Include project details, its purpose, the </a:t>
            </a:r>
            <a:r>
              <a:rPr lang="en-IE" dirty="0"/>
              <a:t>procedure </a:t>
            </a:r>
            <a:r>
              <a:rPr lang="en-IE" dirty="0" smtClean="0"/>
              <a:t>and contact </a:t>
            </a:r>
            <a:r>
              <a:rPr lang="en-IE" dirty="0"/>
              <a:t>details</a:t>
            </a:r>
            <a:endParaRPr lang="en-GB" dirty="0" smtClean="0"/>
          </a:p>
          <a:p>
            <a:pPr>
              <a:buFontTx/>
              <a:buChar char="-"/>
            </a:pPr>
            <a:r>
              <a:rPr lang="en-GB" dirty="0" smtClean="0"/>
              <a:t>Give one copy of PI to the user; keep one signed version</a:t>
            </a:r>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67</a:t>
            </a:fld>
            <a:endParaRPr lang="en-US" dirty="0"/>
          </a:p>
        </p:txBody>
      </p:sp>
    </p:spTree>
    <p:extLst>
      <p:ext uri="{BB962C8B-B14F-4D97-AF65-F5344CB8AC3E}">
        <p14:creationId xmlns="" xmlns:p14="http://schemas.microsoft.com/office/powerpoint/2010/main" val="143441468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GB" dirty="0" smtClean="0"/>
              <a:t>Code of Professional Conduct and Ethics for Social Workers bye-law 2011 (S.I. No. 143/2011). http://www.irishstatutebook.ie/2011/en/si/0143.html. Accessed 18th July 2013.</a:t>
            </a:r>
            <a:endParaRPr lang="en-IE" dirty="0" smtClean="0"/>
          </a:p>
          <a:p>
            <a:r>
              <a:rPr lang="en-GB" dirty="0" smtClean="0"/>
              <a:t>Irish Council for Bioethics (2004) Operational Procedures for Research Ethics Committees.</a:t>
            </a:r>
            <a:endParaRPr lang="en-IE" dirty="0" smtClean="0"/>
          </a:p>
          <a:p>
            <a:r>
              <a:rPr lang="en-GB" dirty="0" smtClean="0"/>
              <a:t>NDA (2009). Ethical Guidance for Research with People with Disabilities. Disability Research Series 13. National Disability Authority, Ireland. </a:t>
            </a:r>
            <a:endParaRPr lang="en-IE" dirty="0" smtClean="0"/>
          </a:p>
          <a:p>
            <a:r>
              <a:rPr lang="en-GB" dirty="0" smtClean="0"/>
              <a:t>WHO (2011). Standards and Operational Guidance for Ethics Review of Health-Related Research with Human Participants. World Health Organisation. </a:t>
            </a:r>
            <a:endParaRPr lang="en-IE" dirty="0"/>
          </a:p>
        </p:txBody>
      </p:sp>
      <p:sp>
        <p:nvSpPr>
          <p:cNvPr id="2" name="Title 1"/>
          <p:cNvSpPr>
            <a:spLocks noGrp="1"/>
          </p:cNvSpPr>
          <p:nvPr>
            <p:ph type="title"/>
          </p:nvPr>
        </p:nvSpPr>
        <p:spPr/>
        <p:txBody>
          <a:bodyPr/>
          <a:lstStyle/>
          <a:p>
            <a:r>
              <a:rPr lang="en-IE" dirty="0" smtClean="0"/>
              <a:t>References</a:t>
            </a:r>
            <a:endParaRPr lang="en-IE" dirty="0"/>
          </a:p>
        </p:txBody>
      </p:sp>
    </p:spTree>
    <p:extLst>
      <p:ext uri="{BB962C8B-B14F-4D97-AF65-F5344CB8AC3E}">
        <p14:creationId xmlns:p14="http://schemas.microsoft.com/office/powerpoint/2010/main" xmlns="" val="244723734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smtClean="0"/>
              <a:t>Informed Consent</a:t>
            </a:r>
            <a:endParaRPr lang="en-US" dirty="0"/>
          </a:p>
        </p:txBody>
      </p:sp>
      <p:sp>
        <p:nvSpPr>
          <p:cNvPr id="5" name="Subtitle 4"/>
          <p:cNvSpPr>
            <a:spLocks noGrp="1"/>
          </p:cNvSpPr>
          <p:nvPr>
            <p:ph type="subTitle" idx="1"/>
          </p:nvPr>
        </p:nvSpPr>
        <p:spPr/>
        <p:txBody>
          <a:bodyPr/>
          <a:lstStyle/>
          <a:p>
            <a:endParaRPr lang="en-IE"/>
          </a:p>
        </p:txBody>
      </p:sp>
      <p:sp>
        <p:nvSpPr>
          <p:cNvPr id="4" name="Slide Number Placeholder 3"/>
          <p:cNvSpPr>
            <a:spLocks noGrp="1"/>
          </p:cNvSpPr>
          <p:nvPr>
            <p:ph type="sldNum" sz="quarter" idx="12"/>
          </p:nvPr>
        </p:nvSpPr>
        <p:spPr/>
        <p:txBody>
          <a:bodyPr/>
          <a:lstStyle/>
          <a:p>
            <a:fld id="{4FAB73BC-B049-4115-A692-8D63A059BFB8}" type="slidenum">
              <a:rPr lang="en-US" smtClean="0"/>
              <a:pPr/>
              <a:t>69</a:t>
            </a:fld>
            <a:endParaRPr lang="en-US" dirty="0"/>
          </a:p>
        </p:txBody>
      </p:sp>
    </p:spTree>
    <p:extLst>
      <p:ext uri="{BB962C8B-B14F-4D97-AF65-F5344CB8AC3E}">
        <p14:creationId xmlns="" xmlns:p14="http://schemas.microsoft.com/office/powerpoint/2010/main" val="5389606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p:txBody>
          <a:bodyPr>
            <a:normAutofit/>
          </a:bodyPr>
          <a:lstStyle/>
          <a:p>
            <a:r>
              <a:rPr lang="en-IE" dirty="0" err="1" smtClean="0"/>
              <a:t>Atul</a:t>
            </a:r>
            <a:r>
              <a:rPr lang="en-IE" dirty="0" smtClean="0"/>
              <a:t> Swami</a:t>
            </a:r>
          </a:p>
          <a:p>
            <a:r>
              <a:rPr lang="en-IE" dirty="0" err="1" smtClean="0"/>
              <a:t>Divyaa</a:t>
            </a:r>
            <a:r>
              <a:rPr lang="en-IE" dirty="0" smtClean="0"/>
              <a:t> </a:t>
            </a:r>
            <a:r>
              <a:rPr lang="en-IE" dirty="0" err="1" smtClean="0"/>
              <a:t>Manimaran</a:t>
            </a:r>
            <a:endParaRPr lang="en-IE" dirty="0" smtClean="0"/>
          </a:p>
          <a:p>
            <a:r>
              <a:rPr lang="en-IE" dirty="0" err="1" smtClean="0"/>
              <a:t>Sohaib</a:t>
            </a:r>
            <a:r>
              <a:rPr lang="en-IE" dirty="0" smtClean="0"/>
              <a:t> Khan</a:t>
            </a:r>
          </a:p>
          <a:p>
            <a:r>
              <a:rPr lang="en-IE" dirty="0" err="1" smtClean="0"/>
              <a:t>Fei</a:t>
            </a:r>
            <a:r>
              <a:rPr lang="en-IE" dirty="0" smtClean="0"/>
              <a:t> Wang</a:t>
            </a:r>
          </a:p>
          <a:p>
            <a:r>
              <a:rPr lang="en-IE" dirty="0" smtClean="0"/>
              <a:t>Peter Keogh</a:t>
            </a:r>
          </a:p>
          <a:p>
            <a:endParaRPr lang="en-IE" dirty="0"/>
          </a:p>
        </p:txBody>
      </p:sp>
      <p:sp>
        <p:nvSpPr>
          <p:cNvPr id="2" name="Title 1"/>
          <p:cNvSpPr>
            <a:spLocks noGrp="1"/>
          </p:cNvSpPr>
          <p:nvPr>
            <p:ph type="title"/>
          </p:nvPr>
        </p:nvSpPr>
        <p:spPr/>
        <p:txBody>
          <a:bodyPr/>
          <a:lstStyle/>
          <a:p>
            <a:r>
              <a:rPr lang="en-IE" dirty="0" smtClean="0"/>
              <a:t>Group 4</a:t>
            </a:r>
            <a:endParaRPr lang="en-IE" dirty="0"/>
          </a:p>
        </p:txBody>
      </p:sp>
    </p:spTree>
    <p:extLst>
      <p:ext uri="{BB962C8B-B14F-4D97-AF65-F5344CB8AC3E}">
        <p14:creationId xmlns:p14="http://schemas.microsoft.com/office/powerpoint/2010/main" xmlns="" val="24639229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Who Does What?</a:t>
            </a:r>
            <a:endParaRPr lang="en-US" dirty="0"/>
          </a:p>
        </p:txBody>
      </p:sp>
      <p:sp>
        <p:nvSpPr>
          <p:cNvPr id="3" name="Content Placeholder 2"/>
          <p:cNvSpPr>
            <a:spLocks noGrp="1"/>
          </p:cNvSpPr>
          <p:nvPr>
            <p:ph idx="1"/>
          </p:nvPr>
        </p:nvSpPr>
        <p:spPr/>
        <p:txBody>
          <a:bodyPr/>
          <a:lstStyle/>
          <a:p>
            <a:r>
              <a:rPr lang="en-GB" dirty="0" smtClean="0"/>
              <a:t>Principle Investigator – Co-ordinator </a:t>
            </a:r>
          </a:p>
          <a:p>
            <a:r>
              <a:rPr lang="en-GB" dirty="0" smtClean="0"/>
              <a:t>Lecturer- Advisor</a:t>
            </a:r>
          </a:p>
          <a:p>
            <a:r>
              <a:rPr lang="en-GB" dirty="0" smtClean="0"/>
              <a:t>Student- Collector</a:t>
            </a:r>
          </a:p>
          <a:p>
            <a:r>
              <a:rPr lang="en-GB" dirty="0" smtClean="0"/>
              <a:t>User – Inform</a:t>
            </a:r>
          </a:p>
          <a:p>
            <a:r>
              <a:rPr lang="en-GB" dirty="0" smtClean="0"/>
              <a:t>Institute – Guidelines and codes</a:t>
            </a:r>
          </a:p>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70</a:t>
            </a:fld>
            <a:endParaRPr lang="en-US" dirty="0"/>
          </a:p>
        </p:txBody>
      </p:sp>
    </p:spTree>
    <p:extLst>
      <p:ext uri="{BB962C8B-B14F-4D97-AF65-F5344CB8AC3E}">
        <p14:creationId xmlns="" xmlns:p14="http://schemas.microsoft.com/office/powerpoint/2010/main" val="378941718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Details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GB" dirty="0" smtClean="0"/>
              <a:t>Start of the engagement process</a:t>
            </a:r>
          </a:p>
          <a:p>
            <a:r>
              <a:rPr lang="en-GB" dirty="0" smtClean="0"/>
              <a:t>User Understanding and Freedom</a:t>
            </a:r>
          </a:p>
          <a:p>
            <a:pPr lvl="1"/>
            <a:r>
              <a:rPr lang="en-GB" dirty="0" smtClean="0"/>
              <a:t>Implications of the project</a:t>
            </a:r>
          </a:p>
          <a:p>
            <a:pPr lvl="1"/>
            <a:r>
              <a:rPr lang="en-GB" dirty="0" smtClean="0"/>
              <a:t>Freedom of participation</a:t>
            </a:r>
          </a:p>
          <a:p>
            <a:pPr lvl="1"/>
            <a:r>
              <a:rPr lang="en-GB" dirty="0" smtClean="0"/>
              <a:t>Ability to withdraw</a:t>
            </a:r>
          </a:p>
          <a:p>
            <a:r>
              <a:rPr lang="en-GB" dirty="0" smtClean="0"/>
              <a:t>Be careful of anonymity, use of photo’s and videos</a:t>
            </a:r>
          </a:p>
          <a:p>
            <a:r>
              <a:rPr lang="en-GB" dirty="0" smtClean="0"/>
              <a:t>Acquire proxy consent</a:t>
            </a:r>
          </a:p>
          <a:p>
            <a:r>
              <a:rPr lang="en-GB" dirty="0" smtClean="0"/>
              <a:t>Proxy consent and assent </a:t>
            </a:r>
          </a:p>
          <a:p>
            <a:r>
              <a:rPr lang="en-GB" dirty="0" smtClean="0"/>
              <a:t>Factors influencing users</a:t>
            </a:r>
          </a:p>
          <a:p>
            <a:pPr lvl="1"/>
            <a:r>
              <a:rPr lang="en-GB" dirty="0" smtClean="0"/>
              <a:t>Knowing the person</a:t>
            </a:r>
          </a:p>
          <a:p>
            <a:pPr lvl="1"/>
            <a:r>
              <a:rPr lang="en-GB" dirty="0" smtClean="0"/>
              <a:t>Developing a relationship</a:t>
            </a:r>
          </a:p>
          <a:p>
            <a:pPr lvl="1"/>
            <a:r>
              <a:rPr lang="en-GB" dirty="0" smtClean="0"/>
              <a:t>Professional connection</a:t>
            </a:r>
          </a:p>
          <a:p>
            <a:pPr lvl="1"/>
            <a:r>
              <a:rPr lang="en-GB" dirty="0" smtClean="0"/>
              <a:t>Skewing information through reimbursement or payment</a:t>
            </a:r>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71</a:t>
            </a:fld>
            <a:endParaRPr lang="en-US" dirty="0"/>
          </a:p>
        </p:txBody>
      </p:sp>
    </p:spTree>
    <p:extLst>
      <p:ext uri="{BB962C8B-B14F-4D97-AF65-F5344CB8AC3E}">
        <p14:creationId xmlns="" xmlns:p14="http://schemas.microsoft.com/office/powerpoint/2010/main" val="367351046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GB" dirty="0" smtClean="0"/>
              <a:t>Dalton, AJ, </a:t>
            </a:r>
            <a:r>
              <a:rPr lang="en-GB" dirty="0" err="1" smtClean="0"/>
              <a:t>McVilly</a:t>
            </a:r>
            <a:r>
              <a:rPr lang="en-GB" dirty="0" smtClean="0"/>
              <a:t>, KR (2004) Ethics Guidelines for International Multi-Centre Research Involving People with Disabilities.</a:t>
            </a:r>
            <a:endParaRPr lang="en-IE" dirty="0" smtClean="0"/>
          </a:p>
          <a:p>
            <a:r>
              <a:rPr lang="en-GB" dirty="0" smtClean="0"/>
              <a:t>Irish Council for Bioethics (2004) Operational Procedures for Research Ethics Committees.</a:t>
            </a:r>
            <a:endParaRPr lang="en-IE" dirty="0" smtClean="0"/>
          </a:p>
          <a:p>
            <a:r>
              <a:rPr lang="en-GB" dirty="0" smtClean="0"/>
              <a:t>NDA (2009). Ethical Guidance for Research with People with Disabilities. Disability Research Series 13. National Disability Authority, Ireland. </a:t>
            </a:r>
            <a:endParaRPr lang="en-IE" dirty="0" smtClean="0"/>
          </a:p>
          <a:p>
            <a:r>
              <a:rPr lang="en-GB" dirty="0" smtClean="0"/>
              <a:t>National Institutes of Health (2003). Research Ethics: How to Treat People Who Participate in Research. National Institutes of Health, USA. Available at http://www.bioethics.nih.gov/education/FNIH_BioethicsBrochure_WEB.PDF. Accessed 1</a:t>
            </a:r>
            <a:r>
              <a:rPr lang="en-GB" baseline="30000" dirty="0" smtClean="0"/>
              <a:t>st</a:t>
            </a:r>
            <a:r>
              <a:rPr lang="en-GB" dirty="0" smtClean="0"/>
              <a:t> August 2013.</a:t>
            </a:r>
            <a:endParaRPr lang="en-IE" dirty="0"/>
          </a:p>
        </p:txBody>
      </p:sp>
      <p:sp>
        <p:nvSpPr>
          <p:cNvPr id="2" name="Title 1"/>
          <p:cNvSpPr>
            <a:spLocks noGrp="1"/>
          </p:cNvSpPr>
          <p:nvPr>
            <p:ph type="title"/>
          </p:nvPr>
        </p:nvSpPr>
        <p:spPr/>
        <p:txBody>
          <a:bodyPr/>
          <a:lstStyle/>
          <a:p>
            <a:r>
              <a:rPr lang="en-IE" dirty="0" smtClean="0"/>
              <a:t>References</a:t>
            </a:r>
            <a:endParaRPr lang="en-IE" dirty="0"/>
          </a:p>
        </p:txBody>
      </p:sp>
    </p:spTree>
    <p:extLst>
      <p:ext uri="{BB962C8B-B14F-4D97-AF65-F5344CB8AC3E}">
        <p14:creationId xmlns:p14="http://schemas.microsoft.com/office/powerpoint/2010/main" xmlns="" val="244723734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smtClean="0"/>
              <a:t/>
            </a:r>
            <a:br>
              <a:rPr lang="en-GB" dirty="0" smtClean="0"/>
            </a:br>
            <a:r>
              <a:rPr lang="en-GB" dirty="0" smtClean="0"/>
              <a:t>Use of Data</a:t>
            </a:r>
            <a:endParaRPr lang="en-US" dirty="0"/>
          </a:p>
        </p:txBody>
      </p:sp>
      <p:sp>
        <p:nvSpPr>
          <p:cNvPr id="5" name="Subtitle 4"/>
          <p:cNvSpPr>
            <a:spLocks noGrp="1"/>
          </p:cNvSpPr>
          <p:nvPr>
            <p:ph type="subTitle" idx="1"/>
          </p:nvPr>
        </p:nvSpPr>
        <p:spPr/>
        <p:txBody>
          <a:bodyPr/>
          <a:lstStyle/>
          <a:p>
            <a:endParaRPr lang="en-IE"/>
          </a:p>
        </p:txBody>
      </p:sp>
      <p:sp>
        <p:nvSpPr>
          <p:cNvPr id="4" name="Slide Number Placeholder 3"/>
          <p:cNvSpPr>
            <a:spLocks noGrp="1"/>
          </p:cNvSpPr>
          <p:nvPr>
            <p:ph type="sldNum" sz="quarter" idx="12"/>
          </p:nvPr>
        </p:nvSpPr>
        <p:spPr/>
        <p:txBody>
          <a:bodyPr/>
          <a:lstStyle/>
          <a:p>
            <a:fld id="{4FAB73BC-B049-4115-A692-8D63A059BFB8}" type="slidenum">
              <a:rPr lang="en-US" smtClean="0"/>
              <a:pPr/>
              <a:t>73</a:t>
            </a:fld>
            <a:endParaRPr lang="en-US" dirty="0"/>
          </a:p>
        </p:txBody>
      </p:sp>
    </p:spTree>
    <p:extLst>
      <p:ext uri="{BB962C8B-B14F-4D97-AF65-F5344CB8AC3E}">
        <p14:creationId xmlns="" xmlns:p14="http://schemas.microsoft.com/office/powerpoint/2010/main" val="53896065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Who Does What?</a:t>
            </a:r>
            <a:endParaRPr lang="en-US" dirty="0"/>
          </a:p>
        </p:txBody>
      </p:sp>
      <p:sp>
        <p:nvSpPr>
          <p:cNvPr id="3" name="Content Placeholder 2"/>
          <p:cNvSpPr>
            <a:spLocks noGrp="1"/>
          </p:cNvSpPr>
          <p:nvPr>
            <p:ph idx="1"/>
          </p:nvPr>
        </p:nvSpPr>
        <p:spPr/>
        <p:txBody>
          <a:bodyPr/>
          <a:lstStyle/>
          <a:p>
            <a:r>
              <a:rPr lang="en-GB" dirty="0" smtClean="0"/>
              <a:t>Principle Investigator – User data</a:t>
            </a:r>
          </a:p>
          <a:p>
            <a:r>
              <a:rPr lang="en-GB" dirty="0" smtClean="0"/>
              <a:t>Lecturer- User Data</a:t>
            </a:r>
            <a:endParaRPr lang="en-GB" dirty="0"/>
          </a:p>
          <a:p>
            <a:r>
              <a:rPr lang="en-GB" dirty="0" smtClean="0"/>
              <a:t>Student- Follow Guidance , IP</a:t>
            </a:r>
            <a:endParaRPr lang="en-GB" dirty="0"/>
          </a:p>
          <a:p>
            <a:r>
              <a:rPr lang="en-GB" dirty="0" smtClean="0"/>
              <a:t>User – If short information, more details</a:t>
            </a:r>
          </a:p>
          <a:p>
            <a:r>
              <a:rPr lang="en-GB" dirty="0" smtClean="0"/>
              <a:t>Institute – Education &amp; Guidance</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74</a:t>
            </a:fld>
            <a:endParaRPr lang="en-US" dirty="0"/>
          </a:p>
        </p:txBody>
      </p:sp>
    </p:spTree>
    <p:extLst>
      <p:ext uri="{BB962C8B-B14F-4D97-AF65-F5344CB8AC3E}">
        <p14:creationId xmlns="" xmlns:p14="http://schemas.microsoft.com/office/powerpoint/2010/main" val="21298569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Details</a:t>
            </a:r>
            <a:endParaRPr lang="en-US" dirty="0"/>
          </a:p>
        </p:txBody>
      </p:sp>
      <p:sp>
        <p:nvSpPr>
          <p:cNvPr id="3" name="Content Placeholder 2"/>
          <p:cNvSpPr>
            <a:spLocks noGrp="1"/>
          </p:cNvSpPr>
          <p:nvPr>
            <p:ph idx="1"/>
          </p:nvPr>
        </p:nvSpPr>
        <p:spPr/>
        <p:txBody>
          <a:bodyPr/>
          <a:lstStyle/>
          <a:p>
            <a:r>
              <a:rPr lang="en-GB" dirty="0" smtClean="0"/>
              <a:t>Stick to the agreement of the data use</a:t>
            </a:r>
          </a:p>
          <a:p>
            <a:r>
              <a:rPr lang="en-GB" dirty="0" smtClean="0"/>
              <a:t>In case of change, inform the user</a:t>
            </a:r>
          </a:p>
          <a:p>
            <a:r>
              <a:rPr lang="en-GB" dirty="0" smtClean="0"/>
              <a:t>Confidentiality &amp; privacy</a:t>
            </a:r>
          </a:p>
          <a:p>
            <a:r>
              <a:rPr lang="en-GB" dirty="0" smtClean="0"/>
              <a:t>Maybe IP agreement</a:t>
            </a:r>
          </a:p>
        </p:txBody>
      </p:sp>
      <p:sp>
        <p:nvSpPr>
          <p:cNvPr id="4" name="Slide Number Placeholder 3"/>
          <p:cNvSpPr>
            <a:spLocks noGrp="1"/>
          </p:cNvSpPr>
          <p:nvPr>
            <p:ph type="sldNum" sz="quarter" idx="12"/>
          </p:nvPr>
        </p:nvSpPr>
        <p:spPr/>
        <p:txBody>
          <a:bodyPr/>
          <a:lstStyle/>
          <a:p>
            <a:fld id="{4FAB73BC-B049-4115-A692-8D63A059BFB8}" type="slidenum">
              <a:rPr lang="en-US" smtClean="0"/>
              <a:pPr/>
              <a:t>75</a:t>
            </a:fld>
            <a:endParaRPr lang="en-US" dirty="0"/>
          </a:p>
        </p:txBody>
      </p:sp>
    </p:spTree>
    <p:extLst>
      <p:ext uri="{BB962C8B-B14F-4D97-AF65-F5344CB8AC3E}">
        <p14:creationId xmlns="" xmlns:p14="http://schemas.microsoft.com/office/powerpoint/2010/main" val="349720212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GB" dirty="0" smtClean="0"/>
              <a:t>Durham University (2012) Community-based Participatory Research: A Guide to Ethical Principles and Practice. Centre for Social Justice and Community Action, Durham University. </a:t>
            </a:r>
            <a:endParaRPr lang="en-IE" dirty="0" smtClean="0"/>
          </a:p>
          <a:p>
            <a:r>
              <a:rPr lang="en-GB" dirty="0" smtClean="0"/>
              <a:t>European Science Foundation (2000). Good Scientific Practice in Research and Scholarship. European Science Foundation Policy Briefing. Available at </a:t>
            </a:r>
            <a:r>
              <a:rPr lang="en-GB" u="sng" dirty="0" smtClean="0">
                <a:hlinkClick r:id="rId3"/>
              </a:rPr>
              <a:t>http://www.esf.org/fileadmin/Public_documents/Publications/ESPB10.pdf</a:t>
            </a:r>
            <a:r>
              <a:rPr lang="en-GB" dirty="0" smtClean="0"/>
              <a:t>. Accessed 1st August 2013.  </a:t>
            </a:r>
            <a:endParaRPr lang="en-IE" dirty="0" smtClean="0"/>
          </a:p>
          <a:p>
            <a:r>
              <a:rPr lang="en-GB" dirty="0" smtClean="0"/>
              <a:t>Health Research Board (2007) Health Research Board Guidelines for Host Institutions on Good Research Practice.</a:t>
            </a:r>
            <a:endParaRPr lang="en-IE" dirty="0" smtClean="0"/>
          </a:p>
          <a:p>
            <a:r>
              <a:rPr lang="en-GB" dirty="0" smtClean="0"/>
              <a:t>Medical Research Council (2012) Good Research Practice: Principles and Guidelines.</a:t>
            </a:r>
            <a:endParaRPr lang="en-IE" dirty="0" smtClean="0"/>
          </a:p>
          <a:p>
            <a:r>
              <a:rPr lang="en-GB" dirty="0" smtClean="0"/>
              <a:t>NDA (2009). Ethical Guidance for Research with People with Disabilities. Disability Research Series 13. National Disability Authority, Ireland. </a:t>
            </a:r>
            <a:endParaRPr lang="en-IE" dirty="0" smtClean="0"/>
          </a:p>
          <a:p>
            <a:r>
              <a:rPr lang="en-GB" dirty="0" smtClean="0"/>
              <a:t>Sociological Association of Ireland (1997) Ethical Guidelines. </a:t>
            </a:r>
            <a:endParaRPr lang="en-IE" dirty="0"/>
          </a:p>
        </p:txBody>
      </p:sp>
      <p:sp>
        <p:nvSpPr>
          <p:cNvPr id="2" name="Title 1"/>
          <p:cNvSpPr>
            <a:spLocks noGrp="1"/>
          </p:cNvSpPr>
          <p:nvPr>
            <p:ph type="title"/>
          </p:nvPr>
        </p:nvSpPr>
        <p:spPr/>
        <p:txBody>
          <a:bodyPr/>
          <a:lstStyle/>
          <a:p>
            <a:r>
              <a:rPr lang="en-IE" dirty="0" smtClean="0"/>
              <a:t>References</a:t>
            </a:r>
            <a:endParaRPr lang="en-IE" dirty="0"/>
          </a:p>
        </p:txBody>
      </p:sp>
    </p:spTree>
    <p:extLst>
      <p:ext uri="{BB962C8B-B14F-4D97-AF65-F5344CB8AC3E}">
        <p14:creationId xmlns:p14="http://schemas.microsoft.com/office/powerpoint/2010/main" xmlns="" val="244723734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smtClean="0"/>
              <a:t/>
            </a:r>
            <a:br>
              <a:rPr lang="en-GB" dirty="0" smtClean="0"/>
            </a:br>
            <a:r>
              <a:rPr lang="en-GB" dirty="0" smtClean="0"/>
              <a:t>Following up on the User</a:t>
            </a:r>
            <a:endParaRPr lang="en-US" dirty="0"/>
          </a:p>
        </p:txBody>
      </p:sp>
      <p:sp>
        <p:nvSpPr>
          <p:cNvPr id="5" name="Subtitle 4"/>
          <p:cNvSpPr>
            <a:spLocks noGrp="1"/>
          </p:cNvSpPr>
          <p:nvPr>
            <p:ph type="subTitle" idx="1"/>
          </p:nvPr>
        </p:nvSpPr>
        <p:spPr/>
        <p:txBody>
          <a:bodyPr/>
          <a:lstStyle/>
          <a:p>
            <a:endParaRPr lang="en-IE"/>
          </a:p>
        </p:txBody>
      </p:sp>
      <p:sp>
        <p:nvSpPr>
          <p:cNvPr id="4" name="Slide Number Placeholder 3"/>
          <p:cNvSpPr>
            <a:spLocks noGrp="1"/>
          </p:cNvSpPr>
          <p:nvPr>
            <p:ph type="sldNum" sz="quarter" idx="12"/>
          </p:nvPr>
        </p:nvSpPr>
        <p:spPr/>
        <p:txBody>
          <a:bodyPr/>
          <a:lstStyle/>
          <a:p>
            <a:fld id="{4FAB73BC-B049-4115-A692-8D63A059BFB8}" type="slidenum">
              <a:rPr lang="en-US" smtClean="0"/>
              <a:pPr/>
              <a:t>77</a:t>
            </a:fld>
            <a:endParaRPr lang="en-US" dirty="0"/>
          </a:p>
        </p:txBody>
      </p:sp>
    </p:spTree>
    <p:extLst>
      <p:ext uri="{BB962C8B-B14F-4D97-AF65-F5344CB8AC3E}">
        <p14:creationId xmlns="" xmlns:p14="http://schemas.microsoft.com/office/powerpoint/2010/main" val="53896065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Who Does What?</a:t>
            </a:r>
            <a:endParaRPr lang="en-US" dirty="0"/>
          </a:p>
        </p:txBody>
      </p:sp>
      <p:sp>
        <p:nvSpPr>
          <p:cNvPr id="3" name="Content Placeholder 2"/>
          <p:cNvSpPr>
            <a:spLocks noGrp="1"/>
          </p:cNvSpPr>
          <p:nvPr>
            <p:ph idx="1"/>
          </p:nvPr>
        </p:nvSpPr>
        <p:spPr/>
        <p:txBody>
          <a:bodyPr/>
          <a:lstStyle/>
          <a:p>
            <a:r>
              <a:rPr lang="en-GB" dirty="0" smtClean="0"/>
              <a:t>Principle Investigator – Co-ordinator/Advisor</a:t>
            </a:r>
          </a:p>
          <a:p>
            <a:r>
              <a:rPr lang="en-GB" dirty="0" smtClean="0"/>
              <a:t>Lecturer-Co-ordinator/Advisor</a:t>
            </a:r>
            <a:endParaRPr lang="en-GB" dirty="0"/>
          </a:p>
          <a:p>
            <a:r>
              <a:rPr lang="en-GB" dirty="0" smtClean="0"/>
              <a:t>Student- Follow Guidance , Actioner</a:t>
            </a:r>
            <a:endParaRPr lang="en-GB" dirty="0"/>
          </a:p>
          <a:p>
            <a:r>
              <a:rPr lang="en-GB" dirty="0" smtClean="0"/>
              <a:t>User – Inquire about design project aspects</a:t>
            </a:r>
          </a:p>
          <a:p>
            <a:r>
              <a:rPr lang="en-GB" dirty="0" smtClean="0"/>
              <a:t>Institute – Advice on Policy</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78</a:t>
            </a:fld>
            <a:endParaRPr lang="en-US" dirty="0"/>
          </a:p>
        </p:txBody>
      </p:sp>
    </p:spTree>
    <p:extLst>
      <p:ext uri="{BB962C8B-B14F-4D97-AF65-F5344CB8AC3E}">
        <p14:creationId xmlns="" xmlns:p14="http://schemas.microsoft.com/office/powerpoint/2010/main" val="70836535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Details</a:t>
            </a:r>
            <a:endParaRPr lang="en-US" dirty="0"/>
          </a:p>
        </p:txBody>
      </p:sp>
      <p:sp>
        <p:nvSpPr>
          <p:cNvPr id="3" name="Content Placeholder 2"/>
          <p:cNvSpPr>
            <a:spLocks noGrp="1"/>
          </p:cNvSpPr>
          <p:nvPr>
            <p:ph idx="1"/>
          </p:nvPr>
        </p:nvSpPr>
        <p:spPr/>
        <p:txBody>
          <a:bodyPr/>
          <a:lstStyle/>
          <a:p>
            <a:r>
              <a:rPr lang="en-GB" dirty="0" smtClean="0"/>
              <a:t>Send Thank you</a:t>
            </a:r>
          </a:p>
          <a:p>
            <a:r>
              <a:rPr lang="en-GB" dirty="0" smtClean="0"/>
              <a:t>Possible reimbursement or payment </a:t>
            </a:r>
          </a:p>
          <a:p>
            <a:r>
              <a:rPr lang="en-GB" dirty="0" smtClean="0"/>
              <a:t>Hear final findings</a:t>
            </a:r>
          </a:p>
          <a:p>
            <a:r>
              <a:rPr lang="en-GB" dirty="0" smtClean="0"/>
              <a:t>Form of recognition or acknowledgement</a:t>
            </a:r>
          </a:p>
          <a:p>
            <a:r>
              <a:rPr lang="en-GB" dirty="0" smtClean="0"/>
              <a:t>Peer review stage user included</a:t>
            </a:r>
          </a:p>
          <a:p>
            <a:r>
              <a:rPr lang="en-GB" dirty="0" smtClean="0"/>
              <a:t>Format accessible to user.</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79</a:t>
            </a:fld>
            <a:endParaRPr lang="en-US" dirty="0"/>
          </a:p>
        </p:txBody>
      </p:sp>
    </p:spTree>
    <p:extLst>
      <p:ext uri="{BB962C8B-B14F-4D97-AF65-F5344CB8AC3E}">
        <p14:creationId xmlns="" xmlns:p14="http://schemas.microsoft.com/office/powerpoint/2010/main" val="14407710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p:txBody>
          <a:bodyPr>
            <a:normAutofit/>
          </a:bodyPr>
          <a:lstStyle/>
          <a:p>
            <a:r>
              <a:rPr lang="en-IE" dirty="0" smtClean="0"/>
              <a:t>Alex Hannon-Cross</a:t>
            </a:r>
          </a:p>
          <a:p>
            <a:r>
              <a:rPr lang="en-IE" dirty="0" err="1" smtClean="0"/>
              <a:t>Dajana</a:t>
            </a:r>
            <a:r>
              <a:rPr lang="en-IE" dirty="0" smtClean="0"/>
              <a:t> </a:t>
            </a:r>
            <a:r>
              <a:rPr lang="en-IE" dirty="0" err="1" smtClean="0"/>
              <a:t>Davidovic</a:t>
            </a:r>
            <a:endParaRPr lang="en-IE" dirty="0" smtClean="0"/>
          </a:p>
          <a:p>
            <a:r>
              <a:rPr lang="en-IE" dirty="0" err="1" smtClean="0"/>
              <a:t>Mansour</a:t>
            </a:r>
            <a:r>
              <a:rPr lang="en-IE" dirty="0" smtClean="0"/>
              <a:t> </a:t>
            </a:r>
            <a:r>
              <a:rPr lang="en-IE" dirty="0" err="1" smtClean="0"/>
              <a:t>Alnakhli</a:t>
            </a:r>
            <a:endParaRPr lang="en-IE" dirty="0" smtClean="0"/>
          </a:p>
          <a:p>
            <a:r>
              <a:rPr lang="en-IE" dirty="0" smtClean="0"/>
              <a:t>Stephen </a:t>
            </a:r>
            <a:r>
              <a:rPr lang="en-IE" dirty="0" err="1" smtClean="0"/>
              <a:t>Mckeown</a:t>
            </a:r>
            <a:endParaRPr lang="en-IE" dirty="0"/>
          </a:p>
        </p:txBody>
      </p:sp>
      <p:sp>
        <p:nvSpPr>
          <p:cNvPr id="2" name="Title 1"/>
          <p:cNvSpPr>
            <a:spLocks noGrp="1"/>
          </p:cNvSpPr>
          <p:nvPr>
            <p:ph type="title"/>
          </p:nvPr>
        </p:nvSpPr>
        <p:spPr/>
        <p:txBody>
          <a:bodyPr/>
          <a:lstStyle/>
          <a:p>
            <a:r>
              <a:rPr lang="en-IE" dirty="0" smtClean="0"/>
              <a:t>Group 5</a:t>
            </a:r>
            <a:endParaRPr lang="en-IE" dirty="0"/>
          </a:p>
        </p:txBody>
      </p:sp>
    </p:spTree>
    <p:extLst>
      <p:ext uri="{BB962C8B-B14F-4D97-AF65-F5344CB8AC3E}">
        <p14:creationId xmlns:p14="http://schemas.microsoft.com/office/powerpoint/2010/main" xmlns="" val="246392290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GB" dirty="0" smtClean="0"/>
              <a:t>Durham University (2012) Community-based Participatory Research: A Guide to Ethical Principles and Practice. Centre for Social Justice and Community Action, Durham University. </a:t>
            </a:r>
            <a:endParaRPr lang="en-IE" dirty="0" smtClean="0"/>
          </a:p>
          <a:p>
            <a:r>
              <a:rPr lang="en-GB" dirty="0" smtClean="0"/>
              <a:t>Irish Council for Bioethics (2010) Recommendations for Promoting Research Integrity.  </a:t>
            </a:r>
            <a:endParaRPr lang="en-IE" dirty="0" smtClean="0"/>
          </a:p>
          <a:p>
            <a:r>
              <a:rPr lang="en-GB" dirty="0" smtClean="0"/>
              <a:t>National Institutes of Health (2003). Research Ethics: How to Treat People Who Participate in Research. National Institutes of Health, USA. Available at http://www.bioethics.nih.gov/education/FNIH_BioethicsBrochure_WEB.PDF. Accessed 1</a:t>
            </a:r>
            <a:r>
              <a:rPr lang="en-GB" baseline="30000" dirty="0" smtClean="0"/>
              <a:t>st</a:t>
            </a:r>
            <a:r>
              <a:rPr lang="en-GB" dirty="0" smtClean="0"/>
              <a:t> August 2013.</a:t>
            </a:r>
            <a:endParaRPr lang="en-IE" dirty="0" smtClean="0"/>
          </a:p>
          <a:p>
            <a:r>
              <a:rPr lang="en-GB" dirty="0" smtClean="0"/>
              <a:t>NDA (2002). Ask Me: Guidelines for Effective Consultation with People with Disabilities. National Disability Authority, Ireland.</a:t>
            </a:r>
            <a:endParaRPr lang="en-IE" dirty="0"/>
          </a:p>
        </p:txBody>
      </p:sp>
      <p:sp>
        <p:nvSpPr>
          <p:cNvPr id="2" name="Title 1"/>
          <p:cNvSpPr>
            <a:spLocks noGrp="1"/>
          </p:cNvSpPr>
          <p:nvPr>
            <p:ph type="title"/>
          </p:nvPr>
        </p:nvSpPr>
        <p:spPr/>
        <p:txBody>
          <a:bodyPr/>
          <a:lstStyle/>
          <a:p>
            <a:r>
              <a:rPr lang="en-IE" dirty="0" smtClean="0"/>
              <a:t>References</a:t>
            </a:r>
            <a:endParaRPr lang="en-IE" dirty="0"/>
          </a:p>
        </p:txBody>
      </p:sp>
    </p:spTree>
    <p:extLst>
      <p:ext uri="{BB962C8B-B14F-4D97-AF65-F5344CB8AC3E}">
        <p14:creationId xmlns:p14="http://schemas.microsoft.com/office/powerpoint/2010/main" xmlns="" val="2447237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IE" dirty="0" smtClean="0"/>
              <a:t>Irish Legislation</a:t>
            </a:r>
            <a:endParaRPr lang="en-IE" dirty="0"/>
          </a:p>
        </p:txBody>
      </p:sp>
      <p:sp>
        <p:nvSpPr>
          <p:cNvPr id="3" name="Untertitel 2"/>
          <p:cNvSpPr>
            <a:spLocks noGrp="1"/>
          </p:cNvSpPr>
          <p:nvPr>
            <p:ph type="subTitle" idx="1"/>
          </p:nvPr>
        </p:nvSpPr>
        <p:spPr/>
        <p:txBody>
          <a:bodyPr>
            <a:normAutofit/>
          </a:bodyPr>
          <a:lstStyle/>
          <a:p>
            <a:endParaRPr lang="en-US" dirty="0" smtClean="0"/>
          </a:p>
          <a:p>
            <a:endParaRPr lang="en-IE" dirty="0" smtClean="0"/>
          </a:p>
          <a:p>
            <a:endParaRPr lang="en-IE" dirty="0"/>
          </a:p>
        </p:txBody>
      </p:sp>
    </p:spTree>
    <p:extLst>
      <p:ext uri="{BB962C8B-B14F-4D97-AF65-F5344CB8AC3E}">
        <p14:creationId xmlns:p14="http://schemas.microsoft.com/office/powerpoint/2010/main" xmlns="" val="14284552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281</TotalTime>
  <Words>4548</Words>
  <Application>Microsoft Office PowerPoint</Application>
  <PresentationFormat>On-screen Show (4:3)</PresentationFormat>
  <Paragraphs>601</Paragraphs>
  <Slides>80</Slides>
  <Notes>80</Notes>
  <HiddenSlides>0</HiddenSlides>
  <MMClips>0</MMClips>
  <ScaleCrop>false</ScaleCrop>
  <HeadingPairs>
    <vt:vector size="4" baseType="variant">
      <vt:variant>
        <vt:lpstr>Theme</vt:lpstr>
      </vt:variant>
      <vt:variant>
        <vt:i4>1</vt:i4>
      </vt:variant>
      <vt:variant>
        <vt:lpstr>Slide Titles</vt:lpstr>
      </vt:variant>
      <vt:variant>
        <vt:i4>80</vt:i4>
      </vt:variant>
    </vt:vector>
  </HeadingPairs>
  <TitlesOfParts>
    <vt:vector size="81" baseType="lpstr">
      <vt:lpstr>Concourse</vt:lpstr>
      <vt:lpstr>User Engagement Toolkit</vt:lpstr>
      <vt:lpstr>User Engagement Toolkit</vt:lpstr>
      <vt:lpstr>Which sections where?</vt:lpstr>
      <vt:lpstr>Group 1</vt:lpstr>
      <vt:lpstr>Group 2</vt:lpstr>
      <vt:lpstr>Group 3</vt:lpstr>
      <vt:lpstr>Group 4</vt:lpstr>
      <vt:lpstr>Group 5</vt:lpstr>
      <vt:lpstr>Irish Legislation</vt:lpstr>
      <vt:lpstr>Who</vt:lpstr>
      <vt:lpstr>Details</vt:lpstr>
      <vt:lpstr>References</vt:lpstr>
      <vt:lpstr>Insurance</vt:lpstr>
      <vt:lpstr>Who?</vt:lpstr>
      <vt:lpstr>Details</vt:lpstr>
      <vt:lpstr>References</vt:lpstr>
      <vt:lpstr>Garda Clearance</vt:lpstr>
      <vt:lpstr>Who?</vt:lpstr>
      <vt:lpstr>Garda Clearance</vt:lpstr>
      <vt:lpstr>References</vt:lpstr>
      <vt:lpstr>Health &amp; Safety</vt:lpstr>
      <vt:lpstr>Who</vt:lpstr>
      <vt:lpstr>Details</vt:lpstr>
      <vt:lpstr>References</vt:lpstr>
      <vt:lpstr>Design Project Protocol</vt:lpstr>
      <vt:lpstr>Who ?</vt:lpstr>
      <vt:lpstr>Details</vt:lpstr>
      <vt:lpstr>References</vt:lpstr>
      <vt:lpstr>Responsibilities</vt:lpstr>
      <vt:lpstr>Who ?</vt:lpstr>
      <vt:lpstr>Details</vt:lpstr>
      <vt:lpstr>References</vt:lpstr>
      <vt:lpstr>User Engagement Plan</vt:lpstr>
      <vt:lpstr>Who ?</vt:lpstr>
      <vt:lpstr>Details</vt:lpstr>
      <vt:lpstr>References</vt:lpstr>
      <vt:lpstr>Risks &amp; Benefits</vt:lpstr>
      <vt:lpstr>Who ?</vt:lpstr>
      <vt:lpstr>Details</vt:lpstr>
      <vt:lpstr>References</vt:lpstr>
      <vt:lpstr>Data Management Plan</vt:lpstr>
      <vt:lpstr>Who?</vt:lpstr>
      <vt:lpstr>Data Management Plan -Details</vt:lpstr>
      <vt:lpstr>References</vt:lpstr>
      <vt:lpstr>Ethics Protocol</vt:lpstr>
      <vt:lpstr>Who?</vt:lpstr>
      <vt:lpstr>Ethics Protocol - Details</vt:lpstr>
      <vt:lpstr>References</vt:lpstr>
      <vt:lpstr>Ethical Approval </vt:lpstr>
      <vt:lpstr>Who?</vt:lpstr>
      <vt:lpstr>Ethical Approval - Details</vt:lpstr>
      <vt:lpstr>References</vt:lpstr>
      <vt:lpstr>Reimbursement of Payment</vt:lpstr>
      <vt:lpstr>Who?</vt:lpstr>
      <vt:lpstr>Reimbursement of Payment - Details</vt:lpstr>
      <vt:lpstr>References</vt:lpstr>
      <vt:lpstr> Understanding the Specific Needs of Your Users</vt:lpstr>
      <vt:lpstr>Who?</vt:lpstr>
      <vt:lpstr>Details</vt:lpstr>
      <vt:lpstr>References</vt:lpstr>
      <vt:lpstr>Confidentiality and Privacy</vt:lpstr>
      <vt:lpstr>Who?</vt:lpstr>
      <vt:lpstr>Details</vt:lpstr>
      <vt:lpstr>References</vt:lpstr>
      <vt:lpstr>Participant Information</vt:lpstr>
      <vt:lpstr>Who Does What?</vt:lpstr>
      <vt:lpstr>Details</vt:lpstr>
      <vt:lpstr>References</vt:lpstr>
      <vt:lpstr>Informed Consent</vt:lpstr>
      <vt:lpstr>Who Does What?</vt:lpstr>
      <vt:lpstr>Details</vt:lpstr>
      <vt:lpstr>References</vt:lpstr>
      <vt:lpstr> Use of Data</vt:lpstr>
      <vt:lpstr>Who Does What?</vt:lpstr>
      <vt:lpstr>Details</vt:lpstr>
      <vt:lpstr>References</vt:lpstr>
      <vt:lpstr> Following up on the User</vt:lpstr>
      <vt:lpstr>Who Does What?</vt:lpstr>
      <vt:lpstr>Details</vt:lpstr>
      <vt:lpstr>References</vt:lpstr>
    </vt:vector>
  </TitlesOfParts>
  <Company>DIT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&lt;Section Name&gt;</dc:title>
  <dc:creator>DIT</dc:creator>
  <cp:lastModifiedBy>DIT</cp:lastModifiedBy>
  <cp:revision>17</cp:revision>
  <dcterms:created xsi:type="dcterms:W3CDTF">2013-11-05T16:03:30Z</dcterms:created>
  <dcterms:modified xsi:type="dcterms:W3CDTF">2013-11-07T00:38:00Z</dcterms:modified>
</cp:coreProperties>
</file>