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6.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4"/>
  </p:notesMasterIdLst>
  <p:sldIdLst>
    <p:sldId id="368" r:id="rId2"/>
    <p:sldId id="367" r:id="rId3"/>
    <p:sldId id="387" r:id="rId4"/>
    <p:sldId id="307" r:id="rId5"/>
    <p:sldId id="309" r:id="rId6"/>
    <p:sldId id="334" r:id="rId7"/>
    <p:sldId id="393" r:id="rId8"/>
    <p:sldId id="392" r:id="rId9"/>
    <p:sldId id="390" r:id="rId10"/>
    <p:sldId id="400" r:id="rId11"/>
    <p:sldId id="401" r:id="rId12"/>
    <p:sldId id="402" r:id="rId13"/>
    <p:sldId id="403" r:id="rId14"/>
    <p:sldId id="404" r:id="rId15"/>
    <p:sldId id="405" r:id="rId16"/>
    <p:sldId id="406" r:id="rId17"/>
    <p:sldId id="399" r:id="rId18"/>
    <p:sldId id="388" r:id="rId19"/>
    <p:sldId id="391" r:id="rId20"/>
    <p:sldId id="389" r:id="rId21"/>
    <p:sldId id="398" r:id="rId22"/>
    <p:sldId id="394" r:id="rId23"/>
    <p:sldId id="408" r:id="rId24"/>
    <p:sldId id="413" r:id="rId25"/>
    <p:sldId id="409" r:id="rId26"/>
    <p:sldId id="410" r:id="rId27"/>
    <p:sldId id="411" r:id="rId28"/>
    <p:sldId id="412" r:id="rId29"/>
    <p:sldId id="407" r:id="rId30"/>
    <p:sldId id="395" r:id="rId31"/>
    <p:sldId id="397" r:id="rId32"/>
    <p:sldId id="396" r:id="rId3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10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4092"/>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E"/>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FBF9B6A-2407-441C-A51F-90A789FBD2EE}" type="datetimeFigureOut">
              <a:rPr lang="en-IE" smtClean="0"/>
              <a:pPr/>
              <a:t>16/11/2013</a:t>
            </a:fld>
            <a:endParaRPr lang="en-IE"/>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E"/>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E"/>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E594AE4-5226-4877-B8F6-C36010CCF0CC}" type="slidenum">
              <a:rPr lang="en-IE" smtClean="0"/>
              <a:pPr/>
              <a:t>‹#›</a:t>
            </a:fld>
            <a:endParaRPr lang="en-IE"/>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0E594AE4-5226-4877-B8F6-C36010CCF0CC}" type="slidenum">
              <a:rPr lang="en-IE" smtClean="0"/>
              <a:pPr/>
              <a:t>1</a:t>
            </a:fld>
            <a:endParaRPr lang="en-IE"/>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0E594AE4-5226-4877-B8F6-C36010CCF0CC}" type="slidenum">
              <a:rPr lang="en-IE" smtClean="0"/>
              <a:pPr/>
              <a:t>10</a:t>
            </a:fld>
            <a:endParaRPr lang="en-IE"/>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0E594AE4-5226-4877-B8F6-C36010CCF0CC}" type="slidenum">
              <a:rPr lang="en-IE" smtClean="0"/>
              <a:pPr/>
              <a:t>11</a:t>
            </a:fld>
            <a:endParaRPr lang="en-IE"/>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0E594AE4-5226-4877-B8F6-C36010CCF0CC}" type="slidenum">
              <a:rPr lang="en-IE" smtClean="0"/>
              <a:pPr/>
              <a:t>12</a:t>
            </a:fld>
            <a:endParaRPr lang="en-IE"/>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0E594AE4-5226-4877-B8F6-C36010CCF0CC}" type="slidenum">
              <a:rPr lang="en-IE" smtClean="0"/>
              <a:pPr/>
              <a:t>13</a:t>
            </a:fld>
            <a:endParaRPr lang="en-IE"/>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0E594AE4-5226-4877-B8F6-C36010CCF0CC}" type="slidenum">
              <a:rPr lang="en-IE" smtClean="0"/>
              <a:pPr/>
              <a:t>14</a:t>
            </a:fld>
            <a:endParaRPr lang="en-IE"/>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0E594AE4-5226-4877-B8F6-C36010CCF0CC}" type="slidenum">
              <a:rPr lang="en-IE" smtClean="0"/>
              <a:pPr/>
              <a:t>15</a:t>
            </a:fld>
            <a:endParaRPr lang="en-IE"/>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0E594AE4-5226-4877-B8F6-C36010CCF0CC}" type="slidenum">
              <a:rPr lang="en-IE" smtClean="0"/>
              <a:pPr/>
              <a:t>16</a:t>
            </a:fld>
            <a:endParaRPr lang="en-IE"/>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0E594AE4-5226-4877-B8F6-C36010CCF0CC}" type="slidenum">
              <a:rPr lang="en-IE" smtClean="0"/>
              <a:pPr/>
              <a:t>17</a:t>
            </a:fld>
            <a:endParaRPr lang="en-IE"/>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76CB581A-CE37-4FE3-B0E7-E67F4C5AEB6E}" type="slidenum">
              <a:rPr lang="en-IE" smtClean="0"/>
              <a:pPr/>
              <a:t>18</a:t>
            </a:fld>
            <a:endParaRPr lang="en-IE"/>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76CB581A-CE37-4FE3-B0E7-E67F4C5AEB6E}" type="slidenum">
              <a:rPr lang="en-IE" smtClean="0"/>
              <a:pPr/>
              <a:t>19</a:t>
            </a:fld>
            <a:endParaRPr lang="en-IE"/>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0E594AE4-5226-4877-B8F6-C36010CCF0CC}" type="slidenum">
              <a:rPr lang="en-IE" smtClean="0"/>
              <a:pPr/>
              <a:t>2</a:t>
            </a:fld>
            <a:endParaRPr lang="en-IE"/>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76CB581A-CE37-4FE3-B0E7-E67F4C5AEB6E}" type="slidenum">
              <a:rPr lang="en-IE" smtClean="0"/>
              <a:pPr/>
              <a:t>20</a:t>
            </a:fld>
            <a:endParaRPr lang="en-IE"/>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76CB581A-CE37-4FE3-B0E7-E67F4C5AEB6E}" type="slidenum">
              <a:rPr lang="en-IE" smtClean="0"/>
              <a:pPr/>
              <a:t>21</a:t>
            </a:fld>
            <a:endParaRPr lang="en-IE"/>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0E594AE4-5226-4877-B8F6-C36010CCF0CC}" type="slidenum">
              <a:rPr lang="en-IE" smtClean="0"/>
              <a:pPr/>
              <a:t>22</a:t>
            </a:fld>
            <a:endParaRPr lang="en-IE"/>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76CB581A-CE37-4FE3-B0E7-E67F4C5AEB6E}" type="slidenum">
              <a:rPr lang="en-IE" smtClean="0"/>
              <a:pPr/>
              <a:t>23</a:t>
            </a:fld>
            <a:endParaRPr lang="en-IE"/>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76CB581A-CE37-4FE3-B0E7-E67F4C5AEB6E}" type="slidenum">
              <a:rPr lang="en-IE" smtClean="0"/>
              <a:pPr/>
              <a:t>24</a:t>
            </a:fld>
            <a:endParaRPr lang="en-IE"/>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76CB581A-CE37-4FE3-B0E7-E67F4C5AEB6E}" type="slidenum">
              <a:rPr lang="en-IE" smtClean="0"/>
              <a:pPr/>
              <a:t>25</a:t>
            </a:fld>
            <a:endParaRPr lang="en-IE"/>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76CB581A-CE37-4FE3-B0E7-E67F4C5AEB6E}" type="slidenum">
              <a:rPr lang="en-IE" smtClean="0"/>
              <a:pPr/>
              <a:t>26</a:t>
            </a:fld>
            <a:endParaRPr lang="en-IE"/>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76CB581A-CE37-4FE3-B0E7-E67F4C5AEB6E}" type="slidenum">
              <a:rPr lang="en-IE" smtClean="0"/>
              <a:pPr/>
              <a:t>27</a:t>
            </a:fld>
            <a:endParaRPr lang="en-IE"/>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76CB581A-CE37-4FE3-B0E7-E67F4C5AEB6E}" type="slidenum">
              <a:rPr lang="en-IE" smtClean="0"/>
              <a:pPr/>
              <a:t>28</a:t>
            </a:fld>
            <a:endParaRPr lang="en-IE"/>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0E594AE4-5226-4877-B8F6-C36010CCF0CC}" type="slidenum">
              <a:rPr lang="en-IE" smtClean="0"/>
              <a:pPr/>
              <a:t>29</a:t>
            </a:fld>
            <a:endParaRPr lang="en-IE"/>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0E594AE4-5226-4877-B8F6-C36010CCF0CC}" type="slidenum">
              <a:rPr lang="en-IE" smtClean="0"/>
              <a:pPr/>
              <a:t>3</a:t>
            </a:fld>
            <a:endParaRPr lang="en-IE"/>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02ED487F-1942-4465-89D4-E2D192ECBE68}" type="slidenum">
              <a:rPr lang="en-IE" smtClean="0"/>
              <a:pPr/>
              <a:t>30</a:t>
            </a:fld>
            <a:endParaRPr lang="en-IE"/>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02ED487F-1942-4465-89D4-E2D192ECBE68}" type="slidenum">
              <a:rPr lang="en-IE" smtClean="0"/>
              <a:pPr/>
              <a:t>31</a:t>
            </a:fld>
            <a:endParaRPr lang="en-IE"/>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02ED487F-1942-4465-89D4-E2D192ECBE68}" type="slidenum">
              <a:rPr lang="en-IE" smtClean="0"/>
              <a:pPr/>
              <a:t>32</a:t>
            </a:fld>
            <a:endParaRPr lang="en-IE"/>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0E594AE4-5226-4877-B8F6-C36010CCF0CC}" type="slidenum">
              <a:rPr lang="en-IE" smtClean="0"/>
              <a:pPr/>
              <a:t>4</a:t>
            </a:fld>
            <a:endParaRPr lang="en-IE"/>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E6F02952-D44F-4F24-82EC-965E44A0D4DE}" type="slidenum">
              <a:rPr lang="en-IE" smtClean="0"/>
              <a:pPr/>
              <a:t>5</a:t>
            </a:fld>
            <a:endParaRPr lang="en-IE"/>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E6F02952-D44F-4F24-82EC-965E44A0D4DE}" type="slidenum">
              <a:rPr lang="en-IE" smtClean="0"/>
              <a:pPr/>
              <a:t>6</a:t>
            </a:fld>
            <a:endParaRPr lang="en-IE"/>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E6F02952-D44F-4F24-82EC-965E44A0D4DE}" type="slidenum">
              <a:rPr lang="en-IE" smtClean="0"/>
              <a:pPr/>
              <a:t>7</a:t>
            </a:fld>
            <a:endParaRPr lang="en-IE"/>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E6F02952-D44F-4F24-82EC-965E44A0D4DE}" type="slidenum">
              <a:rPr lang="en-IE" smtClean="0"/>
              <a:pPr/>
              <a:t>8</a:t>
            </a:fld>
            <a:endParaRPr lang="en-IE"/>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E"/>
          </a:p>
        </p:txBody>
      </p:sp>
      <p:sp>
        <p:nvSpPr>
          <p:cNvPr id="4" name="Slide Number Placeholder 3"/>
          <p:cNvSpPr>
            <a:spLocks noGrp="1"/>
          </p:cNvSpPr>
          <p:nvPr>
            <p:ph type="sldNum" sz="quarter" idx="10"/>
          </p:nvPr>
        </p:nvSpPr>
        <p:spPr/>
        <p:txBody>
          <a:bodyPr/>
          <a:lstStyle/>
          <a:p>
            <a:fld id="{0E594AE4-5226-4877-B8F6-C36010CCF0CC}" type="slidenum">
              <a:rPr lang="en-IE" smtClean="0"/>
              <a:pPr/>
              <a:t>9</a:t>
            </a:fld>
            <a:endParaRPr lang="en-IE"/>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96D5A4A1-002F-4BDD-A716-968719E2B8FC}" type="datetimeFigureOut">
              <a:rPr lang="en-IE" smtClean="0"/>
              <a:pPr/>
              <a:t>16/11/2013</a:t>
            </a:fld>
            <a:endParaRPr lang="en-IE"/>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IE"/>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455A914A-A621-40E5-A480-E27E2779B7C7}" type="slidenum">
              <a:rPr lang="en-IE" smtClean="0"/>
              <a:pPr/>
              <a:t>‹#›</a:t>
            </a:fld>
            <a:endParaRPr lang="en-I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6D5A4A1-002F-4BDD-A716-968719E2B8FC}" type="datetimeFigureOut">
              <a:rPr lang="en-IE" smtClean="0"/>
              <a:pPr/>
              <a:t>16/11/2013</a:t>
            </a:fld>
            <a:endParaRPr lang="en-IE"/>
          </a:p>
        </p:txBody>
      </p:sp>
      <p:sp>
        <p:nvSpPr>
          <p:cNvPr id="5" name="Footer Placeholder 4"/>
          <p:cNvSpPr>
            <a:spLocks noGrp="1"/>
          </p:cNvSpPr>
          <p:nvPr>
            <p:ph type="ftr" sz="quarter" idx="11"/>
          </p:nvPr>
        </p:nvSpPr>
        <p:spPr/>
        <p:txBody>
          <a:bodyPr/>
          <a:lstStyle>
            <a:extLst/>
          </a:lstStyle>
          <a:p>
            <a:endParaRPr lang="en-IE"/>
          </a:p>
        </p:txBody>
      </p:sp>
      <p:sp>
        <p:nvSpPr>
          <p:cNvPr id="6" name="Slide Number Placeholder 5"/>
          <p:cNvSpPr>
            <a:spLocks noGrp="1"/>
          </p:cNvSpPr>
          <p:nvPr>
            <p:ph type="sldNum" sz="quarter" idx="12"/>
          </p:nvPr>
        </p:nvSpPr>
        <p:spPr/>
        <p:txBody>
          <a:bodyPr/>
          <a:lstStyle>
            <a:extLst/>
          </a:lstStyle>
          <a:p>
            <a:fld id="{455A914A-A621-40E5-A480-E27E2779B7C7}" type="slidenum">
              <a:rPr lang="en-IE" smtClean="0"/>
              <a:pPr/>
              <a:t>‹#›</a:t>
            </a:fld>
            <a:endParaRPr lang="en-I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6D5A4A1-002F-4BDD-A716-968719E2B8FC}" type="datetimeFigureOut">
              <a:rPr lang="en-IE" smtClean="0"/>
              <a:pPr/>
              <a:t>16/11/2013</a:t>
            </a:fld>
            <a:endParaRPr lang="en-IE"/>
          </a:p>
        </p:txBody>
      </p:sp>
      <p:sp>
        <p:nvSpPr>
          <p:cNvPr id="5" name="Footer Placeholder 4"/>
          <p:cNvSpPr>
            <a:spLocks noGrp="1"/>
          </p:cNvSpPr>
          <p:nvPr>
            <p:ph type="ftr" sz="quarter" idx="11"/>
          </p:nvPr>
        </p:nvSpPr>
        <p:spPr/>
        <p:txBody>
          <a:bodyPr/>
          <a:lstStyle>
            <a:extLst/>
          </a:lstStyle>
          <a:p>
            <a:endParaRPr lang="en-IE"/>
          </a:p>
        </p:txBody>
      </p:sp>
      <p:sp>
        <p:nvSpPr>
          <p:cNvPr id="6" name="Slide Number Placeholder 5"/>
          <p:cNvSpPr>
            <a:spLocks noGrp="1"/>
          </p:cNvSpPr>
          <p:nvPr>
            <p:ph type="sldNum" sz="quarter" idx="12"/>
          </p:nvPr>
        </p:nvSpPr>
        <p:spPr/>
        <p:txBody>
          <a:bodyPr/>
          <a:lstStyle>
            <a:extLst/>
          </a:lstStyle>
          <a:p>
            <a:fld id="{455A914A-A621-40E5-A480-E27E2779B7C7}" type="slidenum">
              <a:rPr lang="en-IE" smtClean="0"/>
              <a:pPr/>
              <a:t>‹#›</a:t>
            </a:fld>
            <a:endParaRPr lang="en-I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6D5A4A1-002F-4BDD-A716-968719E2B8FC}" type="datetimeFigureOut">
              <a:rPr lang="en-IE" smtClean="0"/>
              <a:pPr/>
              <a:t>16/11/2013</a:t>
            </a:fld>
            <a:endParaRPr lang="en-IE"/>
          </a:p>
        </p:txBody>
      </p:sp>
      <p:sp>
        <p:nvSpPr>
          <p:cNvPr id="5" name="Footer Placeholder 4"/>
          <p:cNvSpPr>
            <a:spLocks noGrp="1"/>
          </p:cNvSpPr>
          <p:nvPr>
            <p:ph type="ftr" sz="quarter" idx="11"/>
          </p:nvPr>
        </p:nvSpPr>
        <p:spPr/>
        <p:txBody>
          <a:bodyPr/>
          <a:lstStyle>
            <a:extLst/>
          </a:lstStyle>
          <a:p>
            <a:endParaRPr lang="en-IE"/>
          </a:p>
        </p:txBody>
      </p:sp>
      <p:sp>
        <p:nvSpPr>
          <p:cNvPr id="6" name="Slide Number Placeholder 5"/>
          <p:cNvSpPr>
            <a:spLocks noGrp="1"/>
          </p:cNvSpPr>
          <p:nvPr>
            <p:ph type="sldNum" sz="quarter" idx="12"/>
          </p:nvPr>
        </p:nvSpPr>
        <p:spPr/>
        <p:txBody>
          <a:bodyPr/>
          <a:lstStyle>
            <a:extLst/>
          </a:lstStyle>
          <a:p>
            <a:fld id="{455A914A-A621-40E5-A480-E27E2779B7C7}" type="slidenum">
              <a:rPr lang="en-IE" smtClean="0"/>
              <a:pPr/>
              <a:t>‹#›</a:t>
            </a:fld>
            <a:endParaRPr lang="en-IE"/>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96D5A4A1-002F-4BDD-A716-968719E2B8FC}" type="datetimeFigureOut">
              <a:rPr lang="en-IE" smtClean="0"/>
              <a:pPr/>
              <a:t>16/11/2013</a:t>
            </a:fld>
            <a:endParaRPr lang="en-IE"/>
          </a:p>
        </p:txBody>
      </p:sp>
      <p:sp>
        <p:nvSpPr>
          <p:cNvPr id="5" name="Footer Placeholder 4"/>
          <p:cNvSpPr>
            <a:spLocks noGrp="1"/>
          </p:cNvSpPr>
          <p:nvPr>
            <p:ph type="ftr" sz="quarter" idx="11"/>
          </p:nvPr>
        </p:nvSpPr>
        <p:spPr/>
        <p:txBody>
          <a:bodyPr/>
          <a:lstStyle>
            <a:extLst/>
          </a:lstStyle>
          <a:p>
            <a:endParaRPr lang="en-IE"/>
          </a:p>
        </p:txBody>
      </p:sp>
      <p:sp>
        <p:nvSpPr>
          <p:cNvPr id="6" name="Slide Number Placeholder 5"/>
          <p:cNvSpPr>
            <a:spLocks noGrp="1"/>
          </p:cNvSpPr>
          <p:nvPr>
            <p:ph type="sldNum" sz="quarter" idx="12"/>
          </p:nvPr>
        </p:nvSpPr>
        <p:spPr/>
        <p:txBody>
          <a:bodyPr/>
          <a:lstStyle>
            <a:extLst/>
          </a:lstStyle>
          <a:p>
            <a:fld id="{455A914A-A621-40E5-A480-E27E2779B7C7}" type="slidenum">
              <a:rPr lang="en-IE" smtClean="0"/>
              <a:pPr/>
              <a:t>‹#›</a:t>
            </a:fld>
            <a:endParaRPr lang="en-IE"/>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96D5A4A1-002F-4BDD-A716-968719E2B8FC}" type="datetimeFigureOut">
              <a:rPr lang="en-IE" smtClean="0"/>
              <a:pPr/>
              <a:t>16/11/2013</a:t>
            </a:fld>
            <a:endParaRPr lang="en-IE"/>
          </a:p>
        </p:txBody>
      </p:sp>
      <p:sp>
        <p:nvSpPr>
          <p:cNvPr id="6" name="Footer Placeholder 5"/>
          <p:cNvSpPr>
            <a:spLocks noGrp="1"/>
          </p:cNvSpPr>
          <p:nvPr>
            <p:ph type="ftr" sz="quarter" idx="11"/>
          </p:nvPr>
        </p:nvSpPr>
        <p:spPr/>
        <p:txBody>
          <a:bodyPr/>
          <a:lstStyle>
            <a:extLst/>
          </a:lstStyle>
          <a:p>
            <a:endParaRPr lang="en-IE"/>
          </a:p>
        </p:txBody>
      </p:sp>
      <p:sp>
        <p:nvSpPr>
          <p:cNvPr id="7" name="Slide Number Placeholder 6"/>
          <p:cNvSpPr>
            <a:spLocks noGrp="1"/>
          </p:cNvSpPr>
          <p:nvPr>
            <p:ph type="sldNum" sz="quarter" idx="12"/>
          </p:nvPr>
        </p:nvSpPr>
        <p:spPr/>
        <p:txBody>
          <a:bodyPr/>
          <a:lstStyle>
            <a:extLst/>
          </a:lstStyle>
          <a:p>
            <a:fld id="{455A914A-A621-40E5-A480-E27E2779B7C7}" type="slidenum">
              <a:rPr lang="en-IE" smtClean="0"/>
              <a:pPr/>
              <a:t>‹#›</a:t>
            </a:fld>
            <a:endParaRPr lang="en-IE"/>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96D5A4A1-002F-4BDD-A716-968719E2B8FC}" type="datetimeFigureOut">
              <a:rPr lang="en-IE" smtClean="0"/>
              <a:pPr/>
              <a:t>16/11/2013</a:t>
            </a:fld>
            <a:endParaRPr lang="en-IE"/>
          </a:p>
        </p:txBody>
      </p:sp>
      <p:sp>
        <p:nvSpPr>
          <p:cNvPr id="8" name="Footer Placeholder 7"/>
          <p:cNvSpPr>
            <a:spLocks noGrp="1"/>
          </p:cNvSpPr>
          <p:nvPr>
            <p:ph type="ftr" sz="quarter" idx="11"/>
          </p:nvPr>
        </p:nvSpPr>
        <p:spPr/>
        <p:txBody>
          <a:bodyPr/>
          <a:lstStyle>
            <a:extLst/>
          </a:lstStyle>
          <a:p>
            <a:endParaRPr lang="en-IE"/>
          </a:p>
        </p:txBody>
      </p:sp>
      <p:sp>
        <p:nvSpPr>
          <p:cNvPr id="9" name="Slide Number Placeholder 8"/>
          <p:cNvSpPr>
            <a:spLocks noGrp="1"/>
          </p:cNvSpPr>
          <p:nvPr>
            <p:ph type="sldNum" sz="quarter" idx="12"/>
          </p:nvPr>
        </p:nvSpPr>
        <p:spPr/>
        <p:txBody>
          <a:bodyPr/>
          <a:lstStyle>
            <a:extLst/>
          </a:lstStyle>
          <a:p>
            <a:fld id="{455A914A-A621-40E5-A480-E27E2779B7C7}" type="slidenum">
              <a:rPr lang="en-IE" smtClean="0"/>
              <a:pPr/>
              <a:t>‹#›</a:t>
            </a:fld>
            <a:endParaRPr lang="en-IE"/>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96D5A4A1-002F-4BDD-A716-968719E2B8FC}" type="datetimeFigureOut">
              <a:rPr lang="en-IE" smtClean="0"/>
              <a:pPr/>
              <a:t>16/11/2013</a:t>
            </a:fld>
            <a:endParaRPr lang="en-IE"/>
          </a:p>
        </p:txBody>
      </p:sp>
      <p:sp>
        <p:nvSpPr>
          <p:cNvPr id="4" name="Footer Placeholder 3"/>
          <p:cNvSpPr>
            <a:spLocks noGrp="1"/>
          </p:cNvSpPr>
          <p:nvPr>
            <p:ph type="ftr" sz="quarter" idx="11"/>
          </p:nvPr>
        </p:nvSpPr>
        <p:spPr/>
        <p:txBody>
          <a:bodyPr/>
          <a:lstStyle>
            <a:extLst/>
          </a:lstStyle>
          <a:p>
            <a:endParaRPr lang="en-IE"/>
          </a:p>
        </p:txBody>
      </p:sp>
      <p:sp>
        <p:nvSpPr>
          <p:cNvPr id="5" name="Slide Number Placeholder 4"/>
          <p:cNvSpPr>
            <a:spLocks noGrp="1"/>
          </p:cNvSpPr>
          <p:nvPr>
            <p:ph type="sldNum" sz="quarter" idx="12"/>
          </p:nvPr>
        </p:nvSpPr>
        <p:spPr/>
        <p:txBody>
          <a:bodyPr/>
          <a:lstStyle>
            <a:extLst/>
          </a:lstStyle>
          <a:p>
            <a:fld id="{455A914A-A621-40E5-A480-E27E2779B7C7}" type="slidenum">
              <a:rPr lang="en-IE" smtClean="0"/>
              <a:pPr/>
              <a:t>‹#›</a:t>
            </a:fld>
            <a:endParaRPr lang="en-IE"/>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96D5A4A1-002F-4BDD-A716-968719E2B8FC}" type="datetimeFigureOut">
              <a:rPr lang="en-IE" smtClean="0"/>
              <a:pPr/>
              <a:t>16/11/2013</a:t>
            </a:fld>
            <a:endParaRPr lang="en-IE"/>
          </a:p>
        </p:txBody>
      </p:sp>
      <p:sp>
        <p:nvSpPr>
          <p:cNvPr id="3" name="Footer Placeholder 2"/>
          <p:cNvSpPr>
            <a:spLocks noGrp="1"/>
          </p:cNvSpPr>
          <p:nvPr>
            <p:ph type="ftr" sz="quarter" idx="11"/>
          </p:nvPr>
        </p:nvSpPr>
        <p:spPr/>
        <p:txBody>
          <a:bodyPr/>
          <a:lstStyle>
            <a:extLst/>
          </a:lstStyle>
          <a:p>
            <a:endParaRPr lang="en-IE"/>
          </a:p>
        </p:txBody>
      </p:sp>
      <p:sp>
        <p:nvSpPr>
          <p:cNvPr id="4" name="Slide Number Placeholder 3"/>
          <p:cNvSpPr>
            <a:spLocks noGrp="1"/>
          </p:cNvSpPr>
          <p:nvPr>
            <p:ph type="sldNum" sz="quarter" idx="12"/>
          </p:nvPr>
        </p:nvSpPr>
        <p:spPr/>
        <p:txBody>
          <a:bodyPr/>
          <a:lstStyle>
            <a:extLst/>
          </a:lstStyle>
          <a:p>
            <a:fld id="{455A914A-A621-40E5-A480-E27E2779B7C7}" type="slidenum">
              <a:rPr lang="en-IE" smtClean="0"/>
              <a:pPr/>
              <a:t>‹#›</a:t>
            </a:fld>
            <a:endParaRPr lang="en-I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96D5A4A1-002F-4BDD-A716-968719E2B8FC}" type="datetimeFigureOut">
              <a:rPr lang="en-IE" smtClean="0"/>
              <a:pPr/>
              <a:t>16/11/2013</a:t>
            </a:fld>
            <a:endParaRPr lang="en-IE"/>
          </a:p>
        </p:txBody>
      </p:sp>
      <p:sp>
        <p:nvSpPr>
          <p:cNvPr id="6" name="Footer Placeholder 5"/>
          <p:cNvSpPr>
            <a:spLocks noGrp="1"/>
          </p:cNvSpPr>
          <p:nvPr>
            <p:ph type="ftr" sz="quarter" idx="11"/>
          </p:nvPr>
        </p:nvSpPr>
        <p:spPr/>
        <p:txBody>
          <a:bodyPr/>
          <a:lstStyle>
            <a:extLst/>
          </a:lstStyle>
          <a:p>
            <a:endParaRPr lang="en-IE"/>
          </a:p>
        </p:txBody>
      </p:sp>
      <p:sp>
        <p:nvSpPr>
          <p:cNvPr id="7" name="Slide Number Placeholder 6"/>
          <p:cNvSpPr>
            <a:spLocks noGrp="1"/>
          </p:cNvSpPr>
          <p:nvPr>
            <p:ph type="sldNum" sz="quarter" idx="12"/>
          </p:nvPr>
        </p:nvSpPr>
        <p:spPr/>
        <p:txBody>
          <a:bodyPr/>
          <a:lstStyle>
            <a:extLst/>
          </a:lstStyle>
          <a:p>
            <a:fld id="{455A914A-A621-40E5-A480-E27E2779B7C7}" type="slidenum">
              <a:rPr lang="en-IE" smtClean="0"/>
              <a:pPr/>
              <a:t>‹#›</a:t>
            </a:fld>
            <a:endParaRPr lang="en-IE"/>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96D5A4A1-002F-4BDD-A716-968719E2B8FC}" type="datetimeFigureOut">
              <a:rPr lang="en-IE" smtClean="0"/>
              <a:pPr/>
              <a:t>16/11/2013</a:t>
            </a:fld>
            <a:endParaRPr lang="en-IE"/>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IE"/>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455A914A-A621-40E5-A480-E27E2779B7C7}" type="slidenum">
              <a:rPr lang="en-IE" smtClean="0"/>
              <a:pPr/>
              <a:t>‹#›</a:t>
            </a:fld>
            <a:endParaRPr lang="en-IE"/>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96D5A4A1-002F-4BDD-A716-968719E2B8FC}" type="datetimeFigureOut">
              <a:rPr lang="en-IE" smtClean="0"/>
              <a:pPr/>
              <a:t>16/11/2013</a:t>
            </a:fld>
            <a:endParaRPr lang="en-IE"/>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IE"/>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455A914A-A621-40E5-A480-E27E2779B7C7}" type="slidenum">
              <a:rPr lang="en-IE" smtClean="0"/>
              <a:pPr/>
              <a:t>‹#›</a:t>
            </a:fld>
            <a:endParaRPr lang="en-IE"/>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lstStyle/>
          <a:p>
            <a:r>
              <a:rPr lang="en-IE" dirty="0" smtClean="0"/>
              <a:t>User Engagement Toolkit</a:t>
            </a:r>
            <a:endParaRPr lang="en-IE" dirty="0"/>
          </a:p>
        </p:txBody>
      </p:sp>
      <p:sp>
        <p:nvSpPr>
          <p:cNvPr id="8" name="Subtitle 7"/>
          <p:cNvSpPr>
            <a:spLocks noGrp="1"/>
          </p:cNvSpPr>
          <p:nvPr>
            <p:ph type="subTitle" idx="1"/>
          </p:nvPr>
        </p:nvSpPr>
        <p:spPr/>
        <p:txBody>
          <a:bodyPr/>
          <a:lstStyle/>
          <a:p>
            <a:endParaRPr lang="en-IE"/>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lvl="0"/>
            <a:r>
              <a:rPr lang="en-IE" dirty="0" smtClean="0"/>
              <a:t>“Who” section could be converted into RACI matrix for whole document, explaining roles for all of the sections</a:t>
            </a:r>
          </a:p>
          <a:p>
            <a:pPr lvl="0"/>
            <a:r>
              <a:rPr lang="en-IE" dirty="0" smtClean="0"/>
              <a:t>Are Actor descriptions appropriate? Non-standard  terms.</a:t>
            </a:r>
          </a:p>
          <a:p>
            <a:pPr lvl="0"/>
            <a:r>
              <a:rPr lang="en-IE" dirty="0" smtClean="0"/>
              <a:t>Everything written in terms of academic institution performing study in medical research arena – not allowing for any other scenarios.</a:t>
            </a:r>
          </a:p>
        </p:txBody>
      </p:sp>
      <p:sp>
        <p:nvSpPr>
          <p:cNvPr id="3" name="Title 2"/>
          <p:cNvSpPr>
            <a:spLocks noGrp="1"/>
          </p:cNvSpPr>
          <p:nvPr>
            <p:ph type="title"/>
          </p:nvPr>
        </p:nvSpPr>
        <p:spPr/>
        <p:txBody>
          <a:bodyPr>
            <a:normAutofit/>
          </a:bodyPr>
          <a:lstStyle/>
          <a:p>
            <a:r>
              <a:rPr lang="en-IE" dirty="0" smtClean="0"/>
              <a:t>Overall</a:t>
            </a:r>
            <a:endParaRPr lang="en-IE"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lvl="0"/>
            <a:r>
              <a:rPr lang="en-IE" dirty="0" smtClean="0"/>
              <a:t>Summary Checklists seem to be well written. The Details have too much waffle. Details moved to after Summary Checklists.</a:t>
            </a:r>
          </a:p>
          <a:p>
            <a:pPr lvl="0"/>
            <a:r>
              <a:rPr lang="en-IE" dirty="0" smtClean="0"/>
              <a:t>Could be split into principles and practise – could be better organised with Background etc.</a:t>
            </a:r>
          </a:p>
          <a:p>
            <a:pPr lvl="0"/>
            <a:r>
              <a:rPr lang="en-IE" dirty="0" smtClean="0"/>
              <a:t>References not cited.</a:t>
            </a:r>
          </a:p>
          <a:p>
            <a:pPr lvl="0"/>
            <a:r>
              <a:rPr lang="en-IE" dirty="0" smtClean="0"/>
              <a:t>No section numbers.</a:t>
            </a:r>
          </a:p>
        </p:txBody>
      </p:sp>
      <p:sp>
        <p:nvSpPr>
          <p:cNvPr id="3" name="Title 2"/>
          <p:cNvSpPr>
            <a:spLocks noGrp="1"/>
          </p:cNvSpPr>
          <p:nvPr>
            <p:ph type="title"/>
          </p:nvPr>
        </p:nvSpPr>
        <p:spPr/>
        <p:txBody>
          <a:bodyPr>
            <a:normAutofit/>
          </a:bodyPr>
          <a:lstStyle/>
          <a:p>
            <a:r>
              <a:rPr lang="en-IE" dirty="0" smtClean="0"/>
              <a:t>Overall</a:t>
            </a:r>
            <a:endParaRPr lang="en-IE"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lvl="0"/>
            <a:r>
              <a:rPr lang="en-IE" dirty="0" smtClean="0"/>
              <a:t>Large assumptions made that there will be a Research Ethics Committee available who will be able to provide everything. No direction given for the case where  no such committee exists.</a:t>
            </a:r>
          </a:p>
          <a:p>
            <a:pPr lvl="0"/>
            <a:r>
              <a:rPr lang="en-IE" dirty="0" smtClean="0"/>
              <a:t>The “Student” is wholly dependent on the direction given by the Principal Investigator and Lecturer on ethical approval. </a:t>
            </a:r>
          </a:p>
          <a:p>
            <a:endParaRPr lang="en-IE" dirty="0"/>
          </a:p>
        </p:txBody>
      </p:sp>
      <p:sp>
        <p:nvSpPr>
          <p:cNvPr id="3" name="Title 2"/>
          <p:cNvSpPr>
            <a:spLocks noGrp="1"/>
          </p:cNvSpPr>
          <p:nvPr>
            <p:ph type="title"/>
          </p:nvPr>
        </p:nvSpPr>
        <p:spPr/>
        <p:txBody>
          <a:bodyPr>
            <a:normAutofit/>
          </a:bodyPr>
          <a:lstStyle/>
          <a:p>
            <a:r>
              <a:rPr lang="en-IE" dirty="0" smtClean="0"/>
              <a:t>Ethical Approval</a:t>
            </a:r>
            <a:endParaRPr lang="en-IE"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lvl="0"/>
            <a:r>
              <a:rPr lang="en-IE" dirty="0" smtClean="0"/>
              <a:t>Self-contradicting: reimbursing and coercion versus “not out-of-pocket”</a:t>
            </a:r>
          </a:p>
          <a:p>
            <a:pPr lvl="0"/>
            <a:r>
              <a:rPr lang="en-IE" dirty="0" smtClean="0"/>
              <a:t>Suggests that person with learning difficulty send emails instead of written consent.</a:t>
            </a:r>
          </a:p>
          <a:p>
            <a:endParaRPr lang="en-IE" dirty="0"/>
          </a:p>
        </p:txBody>
      </p:sp>
      <p:sp>
        <p:nvSpPr>
          <p:cNvPr id="3" name="Title 2"/>
          <p:cNvSpPr>
            <a:spLocks noGrp="1"/>
          </p:cNvSpPr>
          <p:nvPr>
            <p:ph type="title"/>
          </p:nvPr>
        </p:nvSpPr>
        <p:spPr/>
        <p:txBody>
          <a:bodyPr>
            <a:normAutofit/>
          </a:bodyPr>
          <a:lstStyle/>
          <a:p>
            <a:r>
              <a:rPr lang="en-IE" dirty="0" smtClean="0"/>
              <a:t>Reimbursement of Payment</a:t>
            </a:r>
            <a:endParaRPr lang="en-IE"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10000"/>
          </a:bodyPr>
          <a:lstStyle/>
          <a:p>
            <a:pPr lvl="0"/>
            <a:r>
              <a:rPr lang="en-IE" dirty="0" smtClean="0"/>
              <a:t>Student seeking informed consent should be overseen by the Lecturer and Principle Investigator.</a:t>
            </a:r>
          </a:p>
          <a:p>
            <a:pPr lvl="0"/>
            <a:r>
              <a:rPr lang="en-IE" dirty="0" smtClean="0"/>
              <a:t>Specific guidelines should be referred to which define sufficient participant information, perhaps published by the institution.</a:t>
            </a:r>
          </a:p>
          <a:p>
            <a:pPr lvl="0"/>
            <a:r>
              <a:rPr lang="en-IE" dirty="0" smtClean="0"/>
              <a:t>The type of event that would require renewal of informed consent should be defined.</a:t>
            </a:r>
          </a:p>
          <a:p>
            <a:pPr lvl="0"/>
            <a:r>
              <a:rPr lang="en-IE" dirty="0" smtClean="0"/>
              <a:t>The user should be consulted on their specific needs , or the users guardian should be consulted in order to define how the “comfort, wellbeing and dignity” of the user can be ensured. The user's needs should be communicated to all parties involved in the project prior to the commencement of any activity.</a:t>
            </a:r>
            <a:endParaRPr lang="en-IE" dirty="0"/>
          </a:p>
        </p:txBody>
      </p:sp>
      <p:sp>
        <p:nvSpPr>
          <p:cNvPr id="3" name="Title 2"/>
          <p:cNvSpPr>
            <a:spLocks noGrp="1"/>
          </p:cNvSpPr>
          <p:nvPr>
            <p:ph type="title"/>
          </p:nvPr>
        </p:nvSpPr>
        <p:spPr/>
        <p:txBody>
          <a:bodyPr>
            <a:normAutofit/>
          </a:bodyPr>
          <a:lstStyle/>
          <a:p>
            <a:r>
              <a:rPr lang="en-IE" dirty="0" smtClean="0"/>
              <a:t>Informed Consent</a:t>
            </a:r>
            <a:endParaRPr lang="en-IE"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lvl="0"/>
            <a:r>
              <a:rPr lang="en-IE" dirty="0" smtClean="0"/>
              <a:t>Page and section numbers</a:t>
            </a:r>
          </a:p>
          <a:p>
            <a:pPr lvl="0"/>
            <a:r>
              <a:rPr lang="en-IE" dirty="0" smtClean="0"/>
              <a:t>Split “Details” into Principles and Practice</a:t>
            </a:r>
          </a:p>
          <a:p>
            <a:pPr lvl="0"/>
            <a:r>
              <a:rPr lang="en-IE" dirty="0" smtClean="0"/>
              <a:t>Review Data Protection advice- not sure it is correct/ goes far enough.  What does “secure manner” actually mean?</a:t>
            </a:r>
          </a:p>
          <a:p>
            <a:pPr lvl="0"/>
            <a:r>
              <a:rPr lang="en-IE" dirty="0" smtClean="0"/>
              <a:t>Put participant information and informed consent into “” to set aside from std text.</a:t>
            </a:r>
          </a:p>
          <a:p>
            <a:pPr lvl="0"/>
            <a:r>
              <a:rPr lang="en-IE" dirty="0" smtClean="0"/>
              <a:t>Check punctuation</a:t>
            </a:r>
          </a:p>
          <a:p>
            <a:pPr lvl="0"/>
            <a:r>
              <a:rPr lang="en-IE" dirty="0" smtClean="0"/>
              <a:t>References  not clear to which parts these are relevant.</a:t>
            </a:r>
            <a:endParaRPr lang="en-IE" dirty="0"/>
          </a:p>
        </p:txBody>
      </p:sp>
      <p:sp>
        <p:nvSpPr>
          <p:cNvPr id="3" name="Title 2"/>
          <p:cNvSpPr>
            <a:spLocks noGrp="1"/>
          </p:cNvSpPr>
          <p:nvPr>
            <p:ph type="title"/>
          </p:nvPr>
        </p:nvSpPr>
        <p:spPr/>
        <p:txBody>
          <a:bodyPr>
            <a:normAutofit/>
          </a:bodyPr>
          <a:lstStyle/>
          <a:p>
            <a:r>
              <a:rPr lang="en-IE" dirty="0" smtClean="0"/>
              <a:t>Confidentiality and Privacy</a:t>
            </a:r>
            <a:endParaRPr lang="en-IE"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lvl="0"/>
            <a:r>
              <a:rPr lang="en-IE" dirty="0" smtClean="0"/>
              <a:t>The sentence structure is too long</a:t>
            </a:r>
          </a:p>
          <a:p>
            <a:pPr lvl="0"/>
            <a:r>
              <a:rPr lang="en-IE" dirty="0" smtClean="0"/>
              <a:t>Is a Participant a user? – if so settle on one term</a:t>
            </a:r>
          </a:p>
          <a:p>
            <a:pPr lvl="0"/>
            <a:r>
              <a:rPr lang="en-IE" dirty="0" smtClean="0"/>
              <a:t>Lack of glossary</a:t>
            </a:r>
          </a:p>
          <a:p>
            <a:pPr lvl="0"/>
            <a:r>
              <a:rPr lang="en-IE" dirty="0" smtClean="0"/>
              <a:t>Separate the what from the how – identify what needs to be done from how or why it needs to be achieved</a:t>
            </a:r>
            <a:endParaRPr lang="en-IE" dirty="0"/>
          </a:p>
        </p:txBody>
      </p:sp>
      <p:sp>
        <p:nvSpPr>
          <p:cNvPr id="3" name="Title 2"/>
          <p:cNvSpPr>
            <a:spLocks noGrp="1"/>
          </p:cNvSpPr>
          <p:nvPr>
            <p:ph type="title"/>
          </p:nvPr>
        </p:nvSpPr>
        <p:spPr/>
        <p:txBody>
          <a:bodyPr>
            <a:normAutofit/>
          </a:bodyPr>
          <a:lstStyle/>
          <a:p>
            <a:r>
              <a:rPr lang="en-IE" dirty="0" smtClean="0"/>
              <a:t>Participant Information</a:t>
            </a:r>
            <a:endParaRPr lang="en-IE"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normAutofit fontScale="90000"/>
          </a:bodyPr>
          <a:lstStyle/>
          <a:p>
            <a:r>
              <a:rPr lang="en-IE" dirty="0" smtClean="0"/>
              <a:t>Ethics Protocol, </a:t>
            </a:r>
            <a:br>
              <a:rPr lang="en-IE" dirty="0" smtClean="0"/>
            </a:br>
            <a:r>
              <a:rPr lang="en-IE" dirty="0" smtClean="0"/>
              <a:t>Data Management Plan,</a:t>
            </a:r>
            <a:br>
              <a:rPr lang="en-IE" dirty="0" smtClean="0"/>
            </a:br>
            <a:r>
              <a:rPr lang="en-IE" dirty="0" smtClean="0"/>
              <a:t> Risks and Benefits, </a:t>
            </a:r>
            <a:br>
              <a:rPr lang="en-IE" dirty="0" smtClean="0"/>
            </a:br>
            <a:r>
              <a:rPr lang="en-IE" dirty="0" smtClean="0"/>
              <a:t>User Engagement Plan.</a:t>
            </a:r>
          </a:p>
        </p:txBody>
      </p:sp>
      <p:sp>
        <p:nvSpPr>
          <p:cNvPr id="8" name="Subtitle 7"/>
          <p:cNvSpPr>
            <a:spLocks noGrp="1"/>
          </p:cNvSpPr>
          <p:nvPr>
            <p:ph type="subTitle" idx="1"/>
          </p:nvPr>
        </p:nvSpPr>
        <p:spPr/>
        <p:txBody>
          <a:bodyPr/>
          <a:lstStyle/>
          <a:p>
            <a:r>
              <a:rPr lang="en-IE" dirty="0" smtClean="0"/>
              <a:t>Group 2</a:t>
            </a:r>
            <a:endParaRPr lang="en-IE"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idx="1"/>
          </p:nvPr>
        </p:nvSpPr>
        <p:spPr/>
        <p:txBody>
          <a:bodyPr>
            <a:normAutofit/>
          </a:bodyPr>
          <a:lstStyle/>
          <a:p>
            <a:pPr marL="342900" indent="-342900" algn="l">
              <a:buFont typeface="Arial" panose="020B0604020202020204" pitchFamily="34" charset="0"/>
              <a:buChar char="•"/>
            </a:pPr>
            <a:r>
              <a:rPr lang="en-IE" dirty="0" smtClean="0"/>
              <a:t>Needs a hierarchy in the definition</a:t>
            </a:r>
          </a:p>
          <a:p>
            <a:pPr marL="342900" indent="-342900" algn="l">
              <a:buFont typeface="Arial" panose="020B0604020202020204" pitchFamily="34" charset="0"/>
              <a:buChar char="•"/>
            </a:pPr>
            <a:r>
              <a:rPr lang="en-IE" dirty="0" smtClean="0"/>
              <a:t>Principal investigator and Lecturer do not have sufficiently different defined roles</a:t>
            </a:r>
          </a:p>
          <a:p>
            <a:pPr marL="342900" indent="-342900" algn="l">
              <a:buFont typeface="Arial" panose="020B0604020202020204" pitchFamily="34" charset="0"/>
              <a:buChar char="•"/>
            </a:pPr>
            <a:r>
              <a:rPr lang="en-IE" dirty="0" smtClean="0"/>
              <a:t>Similarly, Student and User appear to have similar roles</a:t>
            </a:r>
          </a:p>
        </p:txBody>
      </p:sp>
      <p:sp>
        <p:nvSpPr>
          <p:cNvPr id="2" name="Title 1"/>
          <p:cNvSpPr>
            <a:spLocks noGrp="1"/>
          </p:cNvSpPr>
          <p:nvPr>
            <p:ph type="title"/>
          </p:nvPr>
        </p:nvSpPr>
        <p:spPr/>
        <p:txBody>
          <a:bodyPr/>
          <a:lstStyle/>
          <a:p>
            <a:pPr algn="l"/>
            <a:r>
              <a:rPr lang="en-IE" dirty="0" smtClean="0"/>
              <a:t>Who?</a:t>
            </a:r>
            <a:endParaRPr lang="en-IE" dirty="0"/>
          </a:p>
        </p:txBody>
      </p:sp>
    </p:spTree>
    <p:extLst>
      <p:ext uri="{BB962C8B-B14F-4D97-AF65-F5344CB8AC3E}">
        <p14:creationId xmlns="" xmlns:p14="http://schemas.microsoft.com/office/powerpoint/2010/main" val="198419675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idx="1"/>
          </p:nvPr>
        </p:nvSpPr>
        <p:spPr/>
        <p:txBody>
          <a:bodyPr>
            <a:normAutofit/>
          </a:bodyPr>
          <a:lstStyle/>
          <a:p>
            <a:pPr marL="342900" indent="-342900" algn="l">
              <a:buFont typeface="Arial" panose="020B0604020202020204" pitchFamily="34" charset="0"/>
              <a:buChar char="•"/>
            </a:pPr>
            <a:r>
              <a:rPr lang="en-IE" sz="3200" dirty="0" smtClean="0"/>
              <a:t>Redefine with hierarchy:</a:t>
            </a:r>
          </a:p>
          <a:p>
            <a:pPr marL="800100" lvl="1" indent="-342900" algn="l">
              <a:buFont typeface="Arial" panose="020B0604020202020204" pitchFamily="34" charset="0"/>
              <a:buChar char="•"/>
            </a:pPr>
            <a:r>
              <a:rPr lang="en-IE" sz="2800" dirty="0" smtClean="0"/>
              <a:t>Institution: Preparing the code of practice</a:t>
            </a:r>
          </a:p>
          <a:p>
            <a:pPr marL="800100" lvl="1" indent="-342900" algn="l">
              <a:buFont typeface="Arial" panose="020B0604020202020204" pitchFamily="34" charset="0"/>
              <a:buChar char="•"/>
            </a:pPr>
            <a:r>
              <a:rPr lang="en-IE" sz="2800" dirty="0" smtClean="0"/>
              <a:t>Lecturer: Prepare ethics protocol in line with the institution’s code of practice. Advise students on how to follow the protocol.</a:t>
            </a:r>
          </a:p>
          <a:p>
            <a:pPr marL="800100" lvl="1" indent="-342900" algn="l">
              <a:buFont typeface="Arial" panose="020B0604020202020204" pitchFamily="34" charset="0"/>
              <a:buChar char="•"/>
            </a:pPr>
            <a:r>
              <a:rPr lang="en-IE" sz="2800" dirty="0" smtClean="0"/>
              <a:t>Student: Follow ethics protocol and provide feedback on the protocol to the lecturer.</a:t>
            </a:r>
          </a:p>
        </p:txBody>
      </p:sp>
      <p:sp>
        <p:nvSpPr>
          <p:cNvPr id="2" name="Title 1"/>
          <p:cNvSpPr>
            <a:spLocks noGrp="1"/>
          </p:cNvSpPr>
          <p:nvPr>
            <p:ph type="title"/>
          </p:nvPr>
        </p:nvSpPr>
        <p:spPr/>
        <p:txBody>
          <a:bodyPr/>
          <a:lstStyle/>
          <a:p>
            <a:pPr algn="l"/>
            <a:r>
              <a:rPr lang="en-IE" dirty="0" smtClean="0"/>
              <a:t>Who?</a:t>
            </a:r>
            <a:endParaRPr lang="en-IE" dirty="0"/>
          </a:p>
        </p:txBody>
      </p:sp>
    </p:spTree>
    <p:extLst>
      <p:ext uri="{BB962C8B-B14F-4D97-AF65-F5344CB8AC3E}">
        <p14:creationId xmlns="" xmlns:p14="http://schemas.microsoft.com/office/powerpoint/2010/main" val="19841967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User Engagement Toolkit</a:t>
            </a:r>
            <a:endParaRPr lang="en-IE" dirty="0"/>
          </a:p>
        </p:txBody>
      </p:sp>
      <p:sp>
        <p:nvSpPr>
          <p:cNvPr id="5" name="Content Placeholder 4"/>
          <p:cNvSpPr>
            <a:spLocks noGrp="1"/>
          </p:cNvSpPr>
          <p:nvPr>
            <p:ph sz="quarter" idx="2"/>
          </p:nvPr>
        </p:nvSpPr>
        <p:spPr>
          <a:xfrm>
            <a:off x="457200" y="1444294"/>
            <a:ext cx="4040188" cy="4865026"/>
          </a:xfrm>
        </p:spPr>
        <p:txBody>
          <a:bodyPr>
            <a:normAutofit lnSpcReduction="10000"/>
          </a:bodyPr>
          <a:lstStyle/>
          <a:p>
            <a:pPr marL="566928" lvl="0" indent="-457200">
              <a:buFont typeface="+mj-lt"/>
              <a:buAutoNum type="arabicPeriod"/>
            </a:pPr>
            <a:r>
              <a:rPr lang="en-GB" dirty="0" smtClean="0"/>
              <a:t>Irish Legislation</a:t>
            </a:r>
            <a:endParaRPr lang="en-IE" dirty="0" smtClean="0"/>
          </a:p>
          <a:p>
            <a:pPr marL="566928" lvl="0" indent="-457200">
              <a:buFont typeface="+mj-lt"/>
              <a:buAutoNum type="arabicPeriod"/>
            </a:pPr>
            <a:r>
              <a:rPr lang="en-GB" dirty="0" smtClean="0"/>
              <a:t>Health and Safety</a:t>
            </a:r>
            <a:endParaRPr lang="en-IE" dirty="0" smtClean="0"/>
          </a:p>
          <a:p>
            <a:pPr marL="566928" lvl="0" indent="-457200">
              <a:buFont typeface="+mj-lt"/>
              <a:buAutoNum type="arabicPeriod"/>
            </a:pPr>
            <a:r>
              <a:rPr lang="en-GB" dirty="0" smtClean="0"/>
              <a:t>Insurance</a:t>
            </a:r>
            <a:endParaRPr lang="en-IE" dirty="0" smtClean="0"/>
          </a:p>
          <a:p>
            <a:pPr marL="566928" lvl="0" indent="-457200">
              <a:buFont typeface="+mj-lt"/>
              <a:buAutoNum type="arabicPeriod"/>
            </a:pPr>
            <a:r>
              <a:rPr lang="en-GB" dirty="0" smtClean="0"/>
              <a:t>Garda Clearance</a:t>
            </a:r>
            <a:endParaRPr lang="en-IE" dirty="0" smtClean="0"/>
          </a:p>
          <a:p>
            <a:pPr marL="566928" lvl="0" indent="-457200">
              <a:buFont typeface="+mj-lt"/>
              <a:buAutoNum type="arabicPeriod"/>
            </a:pPr>
            <a:r>
              <a:rPr lang="en-GB" dirty="0" smtClean="0"/>
              <a:t>Responsibilities</a:t>
            </a:r>
            <a:endParaRPr lang="en-IE" dirty="0" smtClean="0"/>
          </a:p>
          <a:p>
            <a:pPr marL="566928" lvl="0" indent="-457200">
              <a:buFont typeface="+mj-lt"/>
              <a:buAutoNum type="arabicPeriod"/>
            </a:pPr>
            <a:r>
              <a:rPr lang="en-GB" dirty="0" smtClean="0"/>
              <a:t>Design Project Protocol</a:t>
            </a:r>
            <a:endParaRPr lang="en-IE" dirty="0" smtClean="0"/>
          </a:p>
          <a:p>
            <a:pPr marL="566928" lvl="0" indent="-457200">
              <a:buFont typeface="+mj-lt"/>
              <a:buAutoNum type="arabicPeriod"/>
            </a:pPr>
            <a:r>
              <a:rPr lang="en-GB" dirty="0" smtClean="0"/>
              <a:t>Risks and Benefits</a:t>
            </a:r>
            <a:endParaRPr lang="en-IE" dirty="0" smtClean="0"/>
          </a:p>
          <a:p>
            <a:pPr marL="566928" lvl="0" indent="-457200">
              <a:buFont typeface="+mj-lt"/>
              <a:buAutoNum type="arabicPeriod"/>
            </a:pPr>
            <a:r>
              <a:rPr lang="en-GB" dirty="0" smtClean="0"/>
              <a:t>User Engagement Plan</a:t>
            </a:r>
            <a:endParaRPr lang="en-IE" dirty="0" smtClean="0"/>
          </a:p>
          <a:p>
            <a:pPr marL="566928" lvl="0" indent="-457200">
              <a:buFont typeface="+mj-lt"/>
              <a:buAutoNum type="arabicPeriod"/>
            </a:pPr>
            <a:r>
              <a:rPr lang="en-GB" dirty="0" smtClean="0"/>
              <a:t>Data Management Plan</a:t>
            </a:r>
            <a:endParaRPr lang="en-IE" dirty="0" smtClean="0"/>
          </a:p>
          <a:p>
            <a:endParaRPr lang="en-IE" dirty="0"/>
          </a:p>
        </p:txBody>
      </p:sp>
      <p:sp>
        <p:nvSpPr>
          <p:cNvPr id="6" name="Content Placeholder 5"/>
          <p:cNvSpPr>
            <a:spLocks noGrp="1"/>
          </p:cNvSpPr>
          <p:nvPr>
            <p:ph sz="quarter" idx="4"/>
          </p:nvPr>
        </p:nvSpPr>
        <p:spPr>
          <a:xfrm>
            <a:off x="4645025" y="1444294"/>
            <a:ext cx="4041775" cy="4865026"/>
          </a:xfrm>
        </p:spPr>
        <p:txBody>
          <a:bodyPr>
            <a:normAutofit fontScale="92500"/>
          </a:bodyPr>
          <a:lstStyle/>
          <a:p>
            <a:pPr marL="566928" lvl="0" indent="-457200">
              <a:buFont typeface="+mj-lt"/>
              <a:buAutoNum type="arabicPeriod" startAt="10"/>
            </a:pPr>
            <a:r>
              <a:rPr lang="en-GB" dirty="0" smtClean="0"/>
              <a:t>Ethics Protocol</a:t>
            </a:r>
            <a:endParaRPr lang="en-IE" dirty="0" smtClean="0"/>
          </a:p>
          <a:p>
            <a:pPr marL="566928" lvl="0" indent="-457200">
              <a:buFont typeface="+mj-lt"/>
              <a:buAutoNum type="arabicPeriod" startAt="10"/>
            </a:pPr>
            <a:r>
              <a:rPr lang="en-GB" dirty="0" smtClean="0"/>
              <a:t>Ethical Approval</a:t>
            </a:r>
            <a:endParaRPr lang="en-IE" dirty="0" smtClean="0"/>
          </a:p>
          <a:p>
            <a:pPr marL="566928" lvl="0" indent="-457200">
              <a:buFont typeface="+mj-lt"/>
              <a:buAutoNum type="arabicPeriod" startAt="10"/>
            </a:pPr>
            <a:r>
              <a:rPr lang="en-GB" dirty="0" smtClean="0"/>
              <a:t>Reimbursement or Payment</a:t>
            </a:r>
            <a:endParaRPr lang="en-IE" dirty="0" smtClean="0"/>
          </a:p>
          <a:p>
            <a:pPr marL="566928" lvl="0" indent="-457200">
              <a:buFont typeface="+mj-lt"/>
              <a:buAutoNum type="arabicPeriod" startAt="10"/>
            </a:pPr>
            <a:r>
              <a:rPr lang="en-GB" dirty="0" smtClean="0"/>
              <a:t>Understanding the Specific Needs of Your Users</a:t>
            </a:r>
            <a:endParaRPr lang="en-IE" dirty="0" smtClean="0"/>
          </a:p>
          <a:p>
            <a:pPr marL="566928" lvl="0" indent="-457200">
              <a:buFont typeface="+mj-lt"/>
              <a:buAutoNum type="arabicPeriod" startAt="10"/>
            </a:pPr>
            <a:r>
              <a:rPr lang="en-GB" dirty="0" smtClean="0"/>
              <a:t>Confidentiality and Privacy</a:t>
            </a:r>
            <a:endParaRPr lang="en-IE" dirty="0" smtClean="0"/>
          </a:p>
          <a:p>
            <a:pPr marL="566928" lvl="0" indent="-457200">
              <a:buFont typeface="+mj-lt"/>
              <a:buAutoNum type="arabicPeriod" startAt="10"/>
            </a:pPr>
            <a:r>
              <a:rPr lang="en-GB" dirty="0" smtClean="0"/>
              <a:t>Participant Information</a:t>
            </a:r>
            <a:endParaRPr lang="en-IE" dirty="0" smtClean="0"/>
          </a:p>
          <a:p>
            <a:pPr marL="566928" lvl="0" indent="-457200">
              <a:buFont typeface="+mj-lt"/>
              <a:buAutoNum type="arabicPeriod" startAt="10"/>
            </a:pPr>
            <a:r>
              <a:rPr lang="en-GB" dirty="0" smtClean="0"/>
              <a:t>Informed Consent</a:t>
            </a:r>
            <a:endParaRPr lang="en-IE" dirty="0" smtClean="0"/>
          </a:p>
          <a:p>
            <a:pPr marL="566928" lvl="0" indent="-457200">
              <a:buFont typeface="+mj-lt"/>
              <a:buAutoNum type="arabicPeriod" startAt="10"/>
            </a:pPr>
            <a:r>
              <a:rPr lang="en-GB" dirty="0" smtClean="0"/>
              <a:t>Use of Data</a:t>
            </a:r>
            <a:endParaRPr lang="en-IE" dirty="0" smtClean="0"/>
          </a:p>
          <a:p>
            <a:pPr marL="566928" lvl="0" indent="-457200">
              <a:buFont typeface="+mj-lt"/>
              <a:buAutoNum type="arabicPeriod" startAt="10"/>
            </a:pPr>
            <a:r>
              <a:rPr lang="en-GB" dirty="0" smtClean="0"/>
              <a:t> Following up with the User</a:t>
            </a:r>
            <a:endParaRPr lang="en-IE" dirty="0" smtClean="0"/>
          </a:p>
          <a:p>
            <a:endParaRPr lang="en-IE"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897005"/>
          </a:xfrm>
        </p:spPr>
        <p:txBody>
          <a:bodyPr/>
          <a:lstStyle/>
          <a:p>
            <a:r>
              <a:rPr lang="en-IE" dirty="0" smtClean="0"/>
              <a:t>General comments</a:t>
            </a:r>
            <a:endParaRPr lang="en-IE" dirty="0"/>
          </a:p>
        </p:txBody>
      </p:sp>
      <p:sp>
        <p:nvSpPr>
          <p:cNvPr id="3" name="Content Placeholder 2"/>
          <p:cNvSpPr>
            <a:spLocks noGrp="1"/>
          </p:cNvSpPr>
          <p:nvPr>
            <p:ph idx="1"/>
          </p:nvPr>
        </p:nvSpPr>
        <p:spPr/>
        <p:txBody>
          <a:bodyPr>
            <a:normAutofit/>
          </a:bodyPr>
          <a:lstStyle/>
          <a:p>
            <a:r>
              <a:rPr lang="en-IE" dirty="0" smtClean="0"/>
              <a:t>Who is the document aimed at?</a:t>
            </a:r>
          </a:p>
          <a:p>
            <a:r>
              <a:rPr lang="en-IE" dirty="0" smtClean="0"/>
              <a:t>There should be a statement of assumptions and definitions e.g. What is a risk? What is a benefit?</a:t>
            </a:r>
          </a:p>
          <a:p>
            <a:r>
              <a:rPr lang="en-IE" dirty="0" smtClean="0"/>
              <a:t>Ethics protocol details section description of risk and mitigation too complicated.</a:t>
            </a:r>
          </a:p>
          <a:p>
            <a:r>
              <a:rPr lang="en-IE" dirty="0" smtClean="0"/>
              <a:t>Type of project will determine risk and benefits e.g. Investigative project to discover outcomes.</a:t>
            </a:r>
          </a:p>
        </p:txBody>
      </p:sp>
    </p:spTree>
    <p:extLst>
      <p:ext uri="{BB962C8B-B14F-4D97-AF65-F5344CB8AC3E}">
        <p14:creationId xmlns="" xmlns:p14="http://schemas.microsoft.com/office/powerpoint/2010/main" val="34276558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897005"/>
          </a:xfrm>
        </p:spPr>
        <p:txBody>
          <a:bodyPr/>
          <a:lstStyle/>
          <a:p>
            <a:r>
              <a:rPr lang="en-IE" dirty="0" smtClean="0"/>
              <a:t>General comments</a:t>
            </a:r>
            <a:endParaRPr lang="en-IE" dirty="0"/>
          </a:p>
        </p:txBody>
      </p:sp>
      <p:sp>
        <p:nvSpPr>
          <p:cNvPr id="3" name="Content Placeholder 2"/>
          <p:cNvSpPr>
            <a:spLocks noGrp="1"/>
          </p:cNvSpPr>
          <p:nvPr>
            <p:ph idx="1"/>
          </p:nvPr>
        </p:nvSpPr>
        <p:spPr/>
        <p:txBody>
          <a:bodyPr>
            <a:normAutofit/>
          </a:bodyPr>
          <a:lstStyle/>
          <a:p>
            <a:r>
              <a:rPr lang="en-IE" dirty="0" smtClean="0"/>
              <a:t>Create a protocol template. Need guidelines on how this is done</a:t>
            </a:r>
          </a:p>
          <a:p>
            <a:r>
              <a:rPr lang="en-IE" dirty="0" smtClean="0"/>
              <a:t>Define what will be done to/by the user, and how the results will be used.</a:t>
            </a:r>
          </a:p>
          <a:p>
            <a:r>
              <a:rPr lang="en-IE" dirty="0" smtClean="0"/>
              <a:t>References at the end of the document, but no citing in the main body of text.</a:t>
            </a:r>
          </a:p>
          <a:p>
            <a:endParaRPr lang="en-IE" dirty="0"/>
          </a:p>
        </p:txBody>
      </p:sp>
    </p:spTree>
    <p:extLst>
      <p:ext uri="{BB962C8B-B14F-4D97-AF65-F5344CB8AC3E}">
        <p14:creationId xmlns="" xmlns:p14="http://schemas.microsoft.com/office/powerpoint/2010/main" val="3427655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normAutofit fontScale="90000"/>
          </a:bodyPr>
          <a:lstStyle/>
          <a:p>
            <a:r>
              <a:rPr lang="en-IE" dirty="0" smtClean="0"/>
              <a:t>Legislation</a:t>
            </a:r>
            <a:br>
              <a:rPr lang="en-IE" dirty="0" smtClean="0"/>
            </a:br>
            <a:r>
              <a:rPr lang="en-IE" dirty="0" smtClean="0"/>
              <a:t>Health and Safety</a:t>
            </a:r>
            <a:br>
              <a:rPr lang="en-IE" dirty="0" smtClean="0"/>
            </a:br>
            <a:r>
              <a:rPr lang="en-IE" dirty="0" smtClean="0"/>
              <a:t>Insurance</a:t>
            </a:r>
            <a:br>
              <a:rPr lang="en-IE" dirty="0" smtClean="0"/>
            </a:br>
            <a:r>
              <a:rPr lang="en-IE" dirty="0" smtClean="0"/>
              <a:t>Garda Clearance</a:t>
            </a:r>
            <a:endParaRPr lang="en-IE" dirty="0" smtClean="0"/>
          </a:p>
        </p:txBody>
      </p:sp>
      <p:sp>
        <p:nvSpPr>
          <p:cNvPr id="8" name="Subtitle 7"/>
          <p:cNvSpPr>
            <a:spLocks noGrp="1"/>
          </p:cNvSpPr>
          <p:nvPr>
            <p:ph type="subTitle" idx="1"/>
          </p:nvPr>
        </p:nvSpPr>
        <p:spPr/>
        <p:txBody>
          <a:bodyPr/>
          <a:lstStyle/>
          <a:p>
            <a:r>
              <a:rPr lang="en-IE" dirty="0" smtClean="0"/>
              <a:t>Group </a:t>
            </a:r>
            <a:r>
              <a:rPr lang="en-IE" dirty="0" smtClean="0"/>
              <a:t>3</a:t>
            </a:r>
            <a:endParaRPr lang="en-IE"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897005"/>
          </a:xfrm>
        </p:spPr>
        <p:txBody>
          <a:bodyPr>
            <a:normAutofit/>
          </a:bodyPr>
          <a:lstStyle/>
          <a:p>
            <a:r>
              <a:rPr lang="en-IE" dirty="0" smtClean="0"/>
              <a:t>General Critical </a:t>
            </a:r>
            <a:r>
              <a:rPr lang="en-IE" dirty="0" smtClean="0"/>
              <a:t>Review</a:t>
            </a:r>
            <a:endParaRPr lang="en-IE" dirty="0"/>
          </a:p>
        </p:txBody>
      </p:sp>
      <p:sp>
        <p:nvSpPr>
          <p:cNvPr id="3" name="Content Placeholder 2"/>
          <p:cNvSpPr>
            <a:spLocks noGrp="1"/>
          </p:cNvSpPr>
          <p:nvPr>
            <p:ph idx="1"/>
          </p:nvPr>
        </p:nvSpPr>
        <p:spPr/>
        <p:txBody>
          <a:bodyPr>
            <a:normAutofit/>
          </a:bodyPr>
          <a:lstStyle/>
          <a:p>
            <a:r>
              <a:rPr lang="en-IE" dirty="0" smtClean="0"/>
              <a:t>The description of the users is repeated throughout every section as is their roles even when they remain the same as the preceding sections. The document would benefit from a hierarchical map or table of the users, and their responsibilities</a:t>
            </a:r>
            <a:r>
              <a:rPr lang="en-IE" dirty="0" smtClean="0"/>
              <a:t>.</a:t>
            </a:r>
          </a:p>
        </p:txBody>
      </p:sp>
    </p:spTree>
    <p:extLst>
      <p:ext uri="{BB962C8B-B14F-4D97-AF65-F5344CB8AC3E}">
        <p14:creationId xmlns="" xmlns:p14="http://schemas.microsoft.com/office/powerpoint/2010/main" val="34276558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897005"/>
          </a:xfrm>
        </p:spPr>
        <p:txBody>
          <a:bodyPr>
            <a:normAutofit/>
          </a:bodyPr>
          <a:lstStyle/>
          <a:p>
            <a:r>
              <a:rPr lang="en-IE" dirty="0" smtClean="0"/>
              <a:t>General Critical </a:t>
            </a:r>
            <a:r>
              <a:rPr lang="en-IE" dirty="0" smtClean="0"/>
              <a:t>Review</a:t>
            </a:r>
            <a:endParaRPr lang="en-IE" dirty="0"/>
          </a:p>
        </p:txBody>
      </p:sp>
      <p:sp>
        <p:nvSpPr>
          <p:cNvPr id="3" name="Content Placeholder 2"/>
          <p:cNvSpPr>
            <a:spLocks noGrp="1"/>
          </p:cNvSpPr>
          <p:nvPr>
            <p:ph idx="1"/>
          </p:nvPr>
        </p:nvSpPr>
        <p:spPr/>
        <p:txBody>
          <a:bodyPr>
            <a:normAutofit/>
          </a:bodyPr>
          <a:lstStyle/>
          <a:p>
            <a:r>
              <a:rPr lang="en-IE" dirty="0" smtClean="0"/>
              <a:t>Legislation </a:t>
            </a:r>
            <a:r>
              <a:rPr lang="en-IE" dirty="0" smtClean="0"/>
              <a:t>is often highlighted with no explanation of its provisions, similarly repeated references occur, while no appendix or bibliography is </a:t>
            </a:r>
            <a:r>
              <a:rPr lang="en-IE" dirty="0" smtClean="0"/>
              <a:t>apparent.</a:t>
            </a:r>
          </a:p>
          <a:p>
            <a:r>
              <a:rPr lang="en-IE" dirty="0" smtClean="0"/>
              <a:t>The </a:t>
            </a:r>
            <a:r>
              <a:rPr lang="en-IE" dirty="0" smtClean="0"/>
              <a:t>four sections overall appear quite “wordy” and appear to have been generated as stand-alone sections with no attempt to concatenate them.</a:t>
            </a:r>
          </a:p>
          <a:p>
            <a:endParaRPr lang="en-IE" dirty="0"/>
          </a:p>
        </p:txBody>
      </p:sp>
    </p:spTree>
    <p:extLst>
      <p:ext uri="{BB962C8B-B14F-4D97-AF65-F5344CB8AC3E}">
        <p14:creationId xmlns="" xmlns:p14="http://schemas.microsoft.com/office/powerpoint/2010/main" val="34276558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897005"/>
          </a:xfrm>
        </p:spPr>
        <p:txBody>
          <a:bodyPr>
            <a:normAutofit/>
          </a:bodyPr>
          <a:lstStyle/>
          <a:p>
            <a:r>
              <a:rPr lang="en-IE" dirty="0" smtClean="0"/>
              <a:t>Legislation</a:t>
            </a:r>
            <a:endParaRPr lang="en-IE" dirty="0"/>
          </a:p>
        </p:txBody>
      </p:sp>
      <p:sp>
        <p:nvSpPr>
          <p:cNvPr id="3" name="Content Placeholder 2"/>
          <p:cNvSpPr>
            <a:spLocks noGrp="1"/>
          </p:cNvSpPr>
          <p:nvPr>
            <p:ph idx="1"/>
          </p:nvPr>
        </p:nvSpPr>
        <p:spPr/>
        <p:txBody>
          <a:bodyPr>
            <a:normAutofit fontScale="85000" lnSpcReduction="20000"/>
          </a:bodyPr>
          <a:lstStyle/>
          <a:p>
            <a:r>
              <a:rPr lang="en-IE" dirty="0" smtClean="0"/>
              <a:t>The legislation highlighted that the following people are involved, the principal, the lecturer, the student, the user and the institution. Their roles differ, the principal, the lecturer and the institution are required to understand their responsibilities and provide advice. The students and users role is just to understand and adhere to it. It identifies the difference between private and public institutions and the legalisations degree of applicability to each. It outlines several types of legalisation. These cover the requirements in engagement ranging from ethical approval, informing users, obtaining consent, retaining and destroying data, confidentiality, storage, provision of access, adherence to legislation and discrimination</a:t>
            </a:r>
            <a:r>
              <a:rPr lang="en-IE" dirty="0" smtClean="0"/>
              <a:t>.</a:t>
            </a:r>
            <a:endParaRPr lang="en-IE" dirty="0" smtClean="0"/>
          </a:p>
        </p:txBody>
      </p:sp>
    </p:spTree>
    <p:extLst>
      <p:ext uri="{BB962C8B-B14F-4D97-AF65-F5344CB8AC3E}">
        <p14:creationId xmlns="" xmlns:p14="http://schemas.microsoft.com/office/powerpoint/2010/main" val="34276558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897005"/>
          </a:xfrm>
        </p:spPr>
        <p:txBody>
          <a:bodyPr>
            <a:normAutofit/>
          </a:bodyPr>
          <a:lstStyle/>
          <a:p>
            <a:r>
              <a:rPr lang="en-IE" dirty="0" smtClean="0"/>
              <a:t>Health and Safety</a:t>
            </a:r>
            <a:endParaRPr lang="en-IE" dirty="0"/>
          </a:p>
        </p:txBody>
      </p:sp>
      <p:sp>
        <p:nvSpPr>
          <p:cNvPr id="3" name="Content Placeholder 2"/>
          <p:cNvSpPr>
            <a:spLocks noGrp="1"/>
          </p:cNvSpPr>
          <p:nvPr>
            <p:ph idx="1"/>
          </p:nvPr>
        </p:nvSpPr>
        <p:spPr/>
        <p:txBody>
          <a:bodyPr>
            <a:normAutofit fontScale="85000" lnSpcReduction="10000"/>
          </a:bodyPr>
          <a:lstStyle/>
          <a:p>
            <a:r>
              <a:rPr lang="en-IE" dirty="0" smtClean="0"/>
              <a:t>It outlines the five different parties, the principal, the lecturer, the student, the user and the institution. Health and safety is concerned with the engagement of activates. The role of the principal and the lecturer is to identify health and safety issues and inform the students. The student’s role is to adhere to the codes of practice. The user should highlight any requirements they have for health and safety e.g. if the user has a wheel chair and requires mobility access, the institutions role is to provide guidance to staff and students. The nature of the interaction is important e.g. tasks that could affect physical and mental wellbeing should be considered in regards of health and safety. </a:t>
            </a:r>
            <a:endParaRPr lang="en-IE" dirty="0"/>
          </a:p>
        </p:txBody>
      </p:sp>
    </p:spTree>
    <p:extLst>
      <p:ext uri="{BB962C8B-B14F-4D97-AF65-F5344CB8AC3E}">
        <p14:creationId xmlns="" xmlns:p14="http://schemas.microsoft.com/office/powerpoint/2010/main" val="34276558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897005"/>
          </a:xfrm>
        </p:spPr>
        <p:txBody>
          <a:bodyPr>
            <a:normAutofit/>
          </a:bodyPr>
          <a:lstStyle/>
          <a:p>
            <a:r>
              <a:rPr lang="en-IE" dirty="0" smtClean="0"/>
              <a:t>Insurance</a:t>
            </a:r>
            <a:endParaRPr lang="en-IE" dirty="0"/>
          </a:p>
        </p:txBody>
      </p:sp>
      <p:sp>
        <p:nvSpPr>
          <p:cNvPr id="3" name="Content Placeholder 2"/>
          <p:cNvSpPr>
            <a:spLocks noGrp="1"/>
          </p:cNvSpPr>
          <p:nvPr>
            <p:ph idx="1"/>
          </p:nvPr>
        </p:nvSpPr>
        <p:spPr>
          <a:xfrm>
            <a:off x="457200" y="1481328"/>
            <a:ext cx="8229600" cy="4900000"/>
          </a:xfrm>
        </p:spPr>
        <p:txBody>
          <a:bodyPr>
            <a:normAutofit fontScale="85000" lnSpcReduction="20000"/>
          </a:bodyPr>
          <a:lstStyle/>
          <a:p>
            <a:r>
              <a:rPr lang="en-IE" dirty="0" smtClean="0"/>
              <a:t>Insurance needs to be in place for all parties involved in any type of engagement. The roles involved include the </a:t>
            </a:r>
            <a:r>
              <a:rPr lang="en-IE" dirty="0" smtClean="0"/>
              <a:t>principal, </a:t>
            </a:r>
            <a:r>
              <a:rPr lang="en-IE" dirty="0" smtClean="0"/>
              <a:t>the lecturer, the student, the user and the institution. Students and users should raise questions and make sure that insurance is in place. The principal and the lecturer need to discuss with the institution what kind of insurance is in place and if anything further is required. The institution and the principal are responsible for ensuring that any insurance and indemnity are in place before any engagement takes place. It needs to cover both the institution and any sponsor even if the sponsor is outside of the institution. There may be potential issues with regard to the nature of the project and these should be reviewed with regard to health and safety.  </a:t>
            </a:r>
            <a:endParaRPr lang="en-IE" dirty="0"/>
          </a:p>
        </p:txBody>
      </p:sp>
    </p:spTree>
    <p:extLst>
      <p:ext uri="{BB962C8B-B14F-4D97-AF65-F5344CB8AC3E}">
        <p14:creationId xmlns="" xmlns:p14="http://schemas.microsoft.com/office/powerpoint/2010/main" val="34276558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897005"/>
          </a:xfrm>
        </p:spPr>
        <p:txBody>
          <a:bodyPr>
            <a:normAutofit/>
          </a:bodyPr>
          <a:lstStyle/>
          <a:p>
            <a:r>
              <a:rPr lang="en-IE" dirty="0" smtClean="0"/>
              <a:t>Garda Clearance</a:t>
            </a:r>
            <a:endParaRPr lang="en-IE" dirty="0"/>
          </a:p>
        </p:txBody>
      </p:sp>
      <p:sp>
        <p:nvSpPr>
          <p:cNvPr id="3" name="Content Placeholder 2"/>
          <p:cNvSpPr>
            <a:spLocks noGrp="1"/>
          </p:cNvSpPr>
          <p:nvPr>
            <p:ph idx="1"/>
          </p:nvPr>
        </p:nvSpPr>
        <p:spPr>
          <a:xfrm>
            <a:off x="457200" y="1481328"/>
            <a:ext cx="8229600" cy="4900000"/>
          </a:xfrm>
        </p:spPr>
        <p:txBody>
          <a:bodyPr>
            <a:normAutofit fontScale="92500" lnSpcReduction="20000"/>
          </a:bodyPr>
          <a:lstStyle/>
          <a:p>
            <a:r>
              <a:rPr lang="en-IE" dirty="0" smtClean="0"/>
              <a:t>The section on Garda Clearance refers to the requirement of all agents involved in user engagement with potentially vulnerable user groups to seek clearance from the National Vetting Bureau in advance. The principal and lecturer should identify if students and staff require clearance well in advance of user engagement. The student should ask if they require Garda Clearance, while the user should consult with their organisation if they have concerns about engaging with designers or design students and discuss these with the with Garda. The institution must advise staff and students. There are details in this section which discuss the change in legislation.</a:t>
            </a:r>
            <a:endParaRPr lang="en-IE" dirty="0"/>
          </a:p>
        </p:txBody>
      </p:sp>
    </p:spTree>
    <p:extLst>
      <p:ext uri="{BB962C8B-B14F-4D97-AF65-F5344CB8AC3E}">
        <p14:creationId xmlns="" xmlns:p14="http://schemas.microsoft.com/office/powerpoint/2010/main" val="34276558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normAutofit fontScale="90000"/>
          </a:bodyPr>
          <a:lstStyle/>
          <a:p>
            <a:r>
              <a:rPr lang="en-IE" dirty="0" smtClean="0"/>
              <a:t>Following up with the User</a:t>
            </a:r>
            <a:br>
              <a:rPr lang="en-IE" dirty="0" smtClean="0"/>
            </a:br>
            <a:r>
              <a:rPr lang="en-IE" dirty="0" smtClean="0"/>
              <a:t>Use of Data</a:t>
            </a:r>
          </a:p>
        </p:txBody>
      </p:sp>
      <p:sp>
        <p:nvSpPr>
          <p:cNvPr id="8" name="Subtitle 7"/>
          <p:cNvSpPr>
            <a:spLocks noGrp="1"/>
          </p:cNvSpPr>
          <p:nvPr>
            <p:ph type="subTitle" idx="1"/>
          </p:nvPr>
        </p:nvSpPr>
        <p:spPr/>
        <p:txBody>
          <a:bodyPr/>
          <a:lstStyle/>
          <a:p>
            <a:r>
              <a:rPr lang="en-IE" dirty="0" smtClean="0"/>
              <a:t>Group 4</a:t>
            </a:r>
            <a:endParaRPr lang="en-IE"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idx="1"/>
          </p:nvPr>
        </p:nvSpPr>
        <p:spPr/>
        <p:txBody>
          <a:bodyPr/>
          <a:lstStyle/>
          <a:p>
            <a:r>
              <a:rPr lang="en-IE" dirty="0" smtClean="0"/>
              <a:t>Before design</a:t>
            </a:r>
          </a:p>
          <a:p>
            <a:r>
              <a:rPr lang="en-IE" dirty="0" smtClean="0"/>
              <a:t>(1), (2), (3), (4), (6), (7), (8), (9), (10), (11), (13), (14), (15), (16), (17)</a:t>
            </a:r>
          </a:p>
          <a:p>
            <a:endParaRPr lang="en-IE" dirty="0" smtClean="0"/>
          </a:p>
          <a:p>
            <a:r>
              <a:rPr lang="en-IE" dirty="0" smtClean="0"/>
              <a:t>During design</a:t>
            </a:r>
          </a:p>
          <a:p>
            <a:r>
              <a:rPr lang="en-IE" dirty="0" smtClean="0"/>
              <a:t>(1), (5), (7), (8), (9), (11), (13), (14), (16), (17)</a:t>
            </a:r>
          </a:p>
          <a:p>
            <a:endParaRPr lang="en-IE" dirty="0" smtClean="0"/>
          </a:p>
          <a:p>
            <a:r>
              <a:rPr lang="en-IE" dirty="0" smtClean="0"/>
              <a:t>After design</a:t>
            </a:r>
          </a:p>
          <a:p>
            <a:r>
              <a:rPr lang="en-IE" dirty="0" smtClean="0"/>
              <a:t>(5), (7), (9), (12), (14), (17), (18)</a:t>
            </a:r>
            <a:endParaRPr lang="en-IE" dirty="0"/>
          </a:p>
        </p:txBody>
      </p:sp>
      <p:sp>
        <p:nvSpPr>
          <p:cNvPr id="7" name="Title 6"/>
          <p:cNvSpPr>
            <a:spLocks noGrp="1"/>
          </p:cNvSpPr>
          <p:nvPr>
            <p:ph type="title"/>
          </p:nvPr>
        </p:nvSpPr>
        <p:spPr/>
        <p:txBody>
          <a:bodyPr/>
          <a:lstStyle/>
          <a:p>
            <a:r>
              <a:rPr lang="en-IE" dirty="0" smtClean="0"/>
              <a:t>Which sections where?</a:t>
            </a:r>
            <a:endParaRPr lang="en-IE"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E" dirty="0" smtClean="0"/>
              <a:t>Following up with the User</a:t>
            </a:r>
            <a:endParaRPr lang="en-IE" dirty="0"/>
          </a:p>
        </p:txBody>
      </p:sp>
      <p:sp>
        <p:nvSpPr>
          <p:cNvPr id="4" name="TextBox 3"/>
          <p:cNvSpPr txBox="1"/>
          <p:nvPr/>
        </p:nvSpPr>
        <p:spPr>
          <a:xfrm>
            <a:off x="827584" y="1496973"/>
            <a:ext cx="7992888" cy="3323987"/>
          </a:xfrm>
          <a:prstGeom prst="rect">
            <a:avLst/>
          </a:prstGeom>
          <a:noFill/>
        </p:spPr>
        <p:txBody>
          <a:bodyPr wrap="square" rtlCol="0">
            <a:spAutoFit/>
          </a:bodyPr>
          <a:lstStyle/>
          <a:p>
            <a:pPr>
              <a:buFont typeface="Arial" pitchFamily="34" charset="0"/>
              <a:buChar char="•"/>
            </a:pPr>
            <a:r>
              <a:rPr lang="en-IE" sz="2400" dirty="0" smtClean="0"/>
              <a:t>No Difference between the role of the Principal Investigator and Lecturer.</a:t>
            </a:r>
          </a:p>
          <a:p>
            <a:pPr>
              <a:buFont typeface="Arial" pitchFamily="34" charset="0"/>
              <a:buChar char="•"/>
            </a:pPr>
            <a:endParaRPr lang="en-IE" sz="2400" dirty="0"/>
          </a:p>
          <a:p>
            <a:pPr>
              <a:buFont typeface="Arial" pitchFamily="34" charset="0"/>
              <a:buChar char="•"/>
            </a:pPr>
            <a:r>
              <a:rPr lang="en-IE" sz="2400" dirty="0" smtClean="0"/>
              <a:t>Unclear on what students role is “If user feedback is students responsibility”</a:t>
            </a:r>
          </a:p>
          <a:p>
            <a:pPr>
              <a:buFont typeface="Arial" pitchFamily="34" charset="0"/>
              <a:buChar char="•"/>
            </a:pPr>
            <a:endParaRPr lang="en-IE" sz="2400" dirty="0"/>
          </a:p>
          <a:p>
            <a:pPr>
              <a:buFont typeface="Arial" pitchFamily="34" charset="0"/>
              <a:buChar char="•"/>
            </a:pPr>
            <a:r>
              <a:rPr lang="en-IE" sz="2400" dirty="0" smtClean="0"/>
              <a:t>The User section puts the onus on the user to find out how their data is being used.</a:t>
            </a:r>
          </a:p>
          <a:p>
            <a:endParaRPr lang="en-IE"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E" dirty="0" smtClean="0"/>
              <a:t>Following up with the User</a:t>
            </a:r>
            <a:endParaRPr lang="en-IE" dirty="0"/>
          </a:p>
        </p:txBody>
      </p:sp>
      <p:sp>
        <p:nvSpPr>
          <p:cNvPr id="4" name="TextBox 3"/>
          <p:cNvSpPr txBox="1"/>
          <p:nvPr/>
        </p:nvSpPr>
        <p:spPr>
          <a:xfrm>
            <a:off x="827584" y="1496973"/>
            <a:ext cx="7992888" cy="4062651"/>
          </a:xfrm>
          <a:prstGeom prst="rect">
            <a:avLst/>
          </a:prstGeom>
          <a:noFill/>
        </p:spPr>
        <p:txBody>
          <a:bodyPr wrap="square" rtlCol="0">
            <a:spAutoFit/>
          </a:bodyPr>
          <a:lstStyle/>
          <a:p>
            <a:pPr>
              <a:buFont typeface="Arial" pitchFamily="34" charset="0"/>
              <a:buChar char="•"/>
            </a:pPr>
            <a:r>
              <a:rPr lang="en-IE" sz="2400" dirty="0" smtClean="0"/>
              <a:t>Good that policy allows follow after the user input</a:t>
            </a:r>
          </a:p>
          <a:p>
            <a:pPr>
              <a:buFont typeface="Arial" pitchFamily="34" charset="0"/>
              <a:buChar char="•"/>
            </a:pPr>
            <a:endParaRPr lang="en-IE" sz="2400" dirty="0"/>
          </a:p>
          <a:p>
            <a:pPr>
              <a:buFont typeface="Arial" pitchFamily="34" charset="0"/>
              <a:buChar char="•"/>
            </a:pPr>
            <a:r>
              <a:rPr lang="en-IE" sz="2400" dirty="0" smtClean="0"/>
              <a:t>Nice that Users can be called out for recognition.</a:t>
            </a:r>
          </a:p>
          <a:p>
            <a:pPr>
              <a:buFont typeface="Arial" pitchFamily="34" charset="0"/>
              <a:buChar char="•"/>
            </a:pPr>
            <a:endParaRPr lang="en-IE" sz="2400" dirty="0"/>
          </a:p>
          <a:p>
            <a:pPr>
              <a:buFont typeface="Arial" pitchFamily="34" charset="0"/>
              <a:buChar char="•"/>
            </a:pPr>
            <a:r>
              <a:rPr lang="en-IE" sz="2400" dirty="0" smtClean="0"/>
              <a:t>User engagement form is mentioned but it could be created so that there is temple sent with the project.</a:t>
            </a:r>
          </a:p>
          <a:p>
            <a:pPr>
              <a:buFont typeface="Arial" pitchFamily="34" charset="0"/>
              <a:buChar char="•"/>
            </a:pPr>
            <a:endParaRPr lang="en-IE" sz="2400" dirty="0"/>
          </a:p>
          <a:p>
            <a:pPr>
              <a:buFont typeface="Arial" pitchFamily="34" charset="0"/>
              <a:buChar char="•"/>
            </a:pPr>
            <a:r>
              <a:rPr lang="en-IE" sz="2400" dirty="0" smtClean="0"/>
              <a:t>A hierarchy of who is in charge and summary of terms would also be useful</a:t>
            </a:r>
          </a:p>
          <a:p>
            <a:pPr>
              <a:buFont typeface="Arial" pitchFamily="34" charset="0"/>
              <a:buChar char="•"/>
            </a:pPr>
            <a:endParaRPr lang="en-IE" sz="2400" dirty="0"/>
          </a:p>
          <a:p>
            <a:endParaRPr lang="en-IE"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E" dirty="0" smtClean="0"/>
              <a:t>Use of Data</a:t>
            </a:r>
            <a:endParaRPr lang="en-IE" dirty="0"/>
          </a:p>
        </p:txBody>
      </p:sp>
      <p:sp>
        <p:nvSpPr>
          <p:cNvPr id="3" name="Content Placeholder 2"/>
          <p:cNvSpPr>
            <a:spLocks noGrp="1"/>
          </p:cNvSpPr>
          <p:nvPr>
            <p:ph idx="1"/>
          </p:nvPr>
        </p:nvSpPr>
        <p:spPr/>
        <p:txBody>
          <a:bodyPr/>
          <a:lstStyle/>
          <a:p>
            <a:r>
              <a:rPr lang="en-IE" dirty="0" smtClean="0"/>
              <a:t>No difference between the Principal Investigator and Lecturer</a:t>
            </a:r>
          </a:p>
          <a:p>
            <a:endParaRPr lang="en-IE" dirty="0" smtClean="0"/>
          </a:p>
          <a:p>
            <a:r>
              <a:rPr lang="en-IE" dirty="0" smtClean="0"/>
              <a:t>The Details part doesn’t offer me any extra information than the Summary Checklist, so it can be replaced with the second one and get rid of the hard language used, that, in my opinion, it is not useful.</a:t>
            </a:r>
            <a:endParaRPr lang="en-IE"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idx="1"/>
          </p:nvPr>
        </p:nvSpPr>
        <p:spPr/>
        <p:txBody>
          <a:bodyPr/>
          <a:lstStyle/>
          <a:p>
            <a:r>
              <a:rPr lang="en-IE" dirty="0" smtClean="0"/>
              <a:t>Mary </a:t>
            </a:r>
            <a:r>
              <a:rPr lang="en-IE" dirty="0" err="1" smtClean="0"/>
              <a:t>O’Donohue</a:t>
            </a:r>
            <a:endParaRPr lang="en-IE" dirty="0" smtClean="0"/>
          </a:p>
          <a:p>
            <a:r>
              <a:rPr lang="en-IE" dirty="0" err="1" smtClean="0"/>
              <a:t>Dougie</a:t>
            </a:r>
            <a:r>
              <a:rPr lang="en-IE" dirty="0" smtClean="0"/>
              <a:t> </a:t>
            </a:r>
            <a:r>
              <a:rPr lang="en-IE" dirty="0" err="1" smtClean="0"/>
              <a:t>Izett</a:t>
            </a:r>
            <a:endParaRPr lang="en-IE" dirty="0" smtClean="0"/>
          </a:p>
          <a:p>
            <a:r>
              <a:rPr lang="en-IE" dirty="0" smtClean="0"/>
              <a:t>Alan Flood</a:t>
            </a:r>
          </a:p>
          <a:p>
            <a:r>
              <a:rPr lang="en-IE" dirty="0" smtClean="0"/>
              <a:t>Carl O’Brien</a:t>
            </a:r>
          </a:p>
          <a:p>
            <a:r>
              <a:rPr lang="en-IE" dirty="0" smtClean="0"/>
              <a:t>Gary Thompson</a:t>
            </a:r>
            <a:endParaRPr lang="en-IE" dirty="0"/>
          </a:p>
        </p:txBody>
      </p:sp>
      <p:sp>
        <p:nvSpPr>
          <p:cNvPr id="7" name="Title 6"/>
          <p:cNvSpPr>
            <a:spLocks noGrp="1"/>
          </p:cNvSpPr>
          <p:nvPr>
            <p:ph type="title"/>
          </p:nvPr>
        </p:nvSpPr>
        <p:spPr/>
        <p:txBody>
          <a:bodyPr/>
          <a:lstStyle/>
          <a:p>
            <a:r>
              <a:rPr lang="en-IE" dirty="0" smtClean="0"/>
              <a:t>Group 1</a:t>
            </a:r>
            <a:endParaRPr lang="en-IE"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idx="1"/>
          </p:nvPr>
        </p:nvSpPr>
        <p:spPr/>
        <p:txBody>
          <a:bodyPr>
            <a:normAutofit/>
          </a:bodyPr>
          <a:lstStyle/>
          <a:p>
            <a:r>
              <a:rPr lang="en-IE" dirty="0" smtClean="0"/>
              <a:t>Gary Cooke</a:t>
            </a:r>
          </a:p>
          <a:p>
            <a:r>
              <a:rPr lang="en-IE" dirty="0" smtClean="0"/>
              <a:t>Philip O’Donnell</a:t>
            </a:r>
          </a:p>
          <a:p>
            <a:r>
              <a:rPr lang="en-IE" dirty="0" smtClean="0"/>
              <a:t>Adam Szigeti</a:t>
            </a:r>
          </a:p>
          <a:p>
            <a:r>
              <a:rPr lang="en-IE" dirty="0" smtClean="0"/>
              <a:t>Aileen </a:t>
            </a:r>
            <a:r>
              <a:rPr lang="en-IE" dirty="0" err="1" smtClean="0"/>
              <a:t>Leacy</a:t>
            </a:r>
            <a:endParaRPr lang="en-IE" dirty="0" smtClean="0"/>
          </a:p>
          <a:p>
            <a:r>
              <a:rPr lang="en-IE" dirty="0" smtClean="0"/>
              <a:t>Christian </a:t>
            </a:r>
            <a:r>
              <a:rPr lang="en-IE" dirty="0" err="1" smtClean="0"/>
              <a:t>Ajayi</a:t>
            </a:r>
            <a:endParaRPr lang="en-IE" dirty="0" smtClean="0"/>
          </a:p>
          <a:p>
            <a:r>
              <a:rPr lang="en-IE" dirty="0" smtClean="0"/>
              <a:t>Peter </a:t>
            </a:r>
            <a:r>
              <a:rPr lang="en-IE" dirty="0" err="1" smtClean="0"/>
              <a:t>Prunty</a:t>
            </a:r>
            <a:r>
              <a:rPr lang="en-IE" dirty="0" smtClean="0"/>
              <a:t> </a:t>
            </a:r>
          </a:p>
        </p:txBody>
      </p:sp>
      <p:sp>
        <p:nvSpPr>
          <p:cNvPr id="2" name="Title 1"/>
          <p:cNvSpPr>
            <a:spLocks noGrp="1"/>
          </p:cNvSpPr>
          <p:nvPr>
            <p:ph type="title"/>
          </p:nvPr>
        </p:nvSpPr>
        <p:spPr/>
        <p:txBody>
          <a:bodyPr/>
          <a:lstStyle/>
          <a:p>
            <a:r>
              <a:rPr lang="en-IE" dirty="0" smtClean="0"/>
              <a:t>Group 2</a:t>
            </a:r>
            <a:endParaRPr lang="en-IE" dirty="0"/>
          </a:p>
        </p:txBody>
      </p:sp>
    </p:spTree>
    <p:extLst>
      <p:ext uri="{BB962C8B-B14F-4D97-AF65-F5344CB8AC3E}">
        <p14:creationId xmlns:p14="http://schemas.microsoft.com/office/powerpoint/2010/main" xmlns="" val="24639229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idx="1"/>
          </p:nvPr>
        </p:nvSpPr>
        <p:spPr/>
        <p:txBody>
          <a:bodyPr>
            <a:normAutofit/>
          </a:bodyPr>
          <a:lstStyle/>
          <a:p>
            <a:r>
              <a:rPr lang="en-IE" dirty="0" smtClean="0"/>
              <a:t>Sharon Webb</a:t>
            </a:r>
          </a:p>
          <a:p>
            <a:r>
              <a:rPr lang="en-IE" dirty="0" smtClean="0"/>
              <a:t>Fergal Brady</a:t>
            </a:r>
          </a:p>
          <a:p>
            <a:r>
              <a:rPr lang="en-IE" dirty="0" smtClean="0"/>
              <a:t>Emma Curran</a:t>
            </a:r>
          </a:p>
          <a:p>
            <a:r>
              <a:rPr lang="en-IE" dirty="0" smtClean="0"/>
              <a:t>David Hogan</a:t>
            </a:r>
            <a:endParaRPr lang="en-IE" dirty="0"/>
          </a:p>
        </p:txBody>
      </p:sp>
      <p:sp>
        <p:nvSpPr>
          <p:cNvPr id="2" name="Title 1"/>
          <p:cNvSpPr>
            <a:spLocks noGrp="1"/>
          </p:cNvSpPr>
          <p:nvPr>
            <p:ph type="title"/>
          </p:nvPr>
        </p:nvSpPr>
        <p:spPr/>
        <p:txBody>
          <a:bodyPr/>
          <a:lstStyle/>
          <a:p>
            <a:r>
              <a:rPr lang="en-IE" dirty="0" smtClean="0"/>
              <a:t>Group 3</a:t>
            </a:r>
            <a:endParaRPr lang="en-IE" dirty="0"/>
          </a:p>
        </p:txBody>
      </p:sp>
    </p:spTree>
    <p:extLst>
      <p:ext uri="{BB962C8B-B14F-4D97-AF65-F5344CB8AC3E}">
        <p14:creationId xmlns:p14="http://schemas.microsoft.com/office/powerpoint/2010/main" xmlns="" val="24639229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idx="1"/>
          </p:nvPr>
        </p:nvSpPr>
        <p:spPr/>
        <p:txBody>
          <a:bodyPr>
            <a:normAutofit/>
          </a:bodyPr>
          <a:lstStyle/>
          <a:p>
            <a:r>
              <a:rPr lang="en-IE" dirty="0" err="1" smtClean="0"/>
              <a:t>Andreea</a:t>
            </a:r>
            <a:r>
              <a:rPr lang="en-IE" dirty="0" smtClean="0"/>
              <a:t> </a:t>
            </a:r>
            <a:r>
              <a:rPr lang="en-IE" dirty="0" err="1" smtClean="0"/>
              <a:t>Tanasa</a:t>
            </a:r>
            <a:endParaRPr lang="en-IE" dirty="0" smtClean="0"/>
          </a:p>
          <a:p>
            <a:r>
              <a:rPr lang="en-IE" dirty="0" err="1" smtClean="0"/>
              <a:t>Oisin</a:t>
            </a:r>
            <a:r>
              <a:rPr lang="en-IE" smtClean="0"/>
              <a:t> Kelly</a:t>
            </a:r>
            <a:endParaRPr lang="en-IE" dirty="0"/>
          </a:p>
        </p:txBody>
      </p:sp>
      <p:sp>
        <p:nvSpPr>
          <p:cNvPr id="2" name="Title 1"/>
          <p:cNvSpPr>
            <a:spLocks noGrp="1"/>
          </p:cNvSpPr>
          <p:nvPr>
            <p:ph type="title"/>
          </p:nvPr>
        </p:nvSpPr>
        <p:spPr/>
        <p:txBody>
          <a:bodyPr/>
          <a:lstStyle/>
          <a:p>
            <a:r>
              <a:rPr lang="en-IE" dirty="0" smtClean="0"/>
              <a:t>Group 4</a:t>
            </a:r>
            <a:endParaRPr lang="en-IE" dirty="0"/>
          </a:p>
        </p:txBody>
      </p:sp>
    </p:spTree>
    <p:extLst>
      <p:ext uri="{BB962C8B-B14F-4D97-AF65-F5344CB8AC3E}">
        <p14:creationId xmlns:p14="http://schemas.microsoft.com/office/powerpoint/2010/main" xmlns="" val="24639229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idx="1"/>
          </p:nvPr>
        </p:nvSpPr>
        <p:spPr/>
        <p:txBody>
          <a:bodyPr>
            <a:normAutofit/>
          </a:bodyPr>
          <a:lstStyle/>
          <a:p>
            <a:r>
              <a:rPr lang="en-IE" dirty="0" smtClean="0"/>
              <a:t>Create a glossary of terms</a:t>
            </a:r>
          </a:p>
          <a:p>
            <a:r>
              <a:rPr lang="en-IE" dirty="0" smtClean="0"/>
              <a:t>Show a hierarchy between participants</a:t>
            </a:r>
          </a:p>
          <a:p>
            <a:r>
              <a:rPr lang="en-IE" dirty="0" smtClean="0"/>
              <a:t>Have an executive summary with intended audience, etc.</a:t>
            </a:r>
          </a:p>
          <a:p>
            <a:endParaRPr lang="en-IE" dirty="0" smtClean="0"/>
          </a:p>
        </p:txBody>
      </p:sp>
      <p:sp>
        <p:nvSpPr>
          <p:cNvPr id="2" name="Title 1"/>
          <p:cNvSpPr>
            <a:spLocks noGrp="1"/>
          </p:cNvSpPr>
          <p:nvPr>
            <p:ph type="title"/>
          </p:nvPr>
        </p:nvSpPr>
        <p:spPr/>
        <p:txBody>
          <a:bodyPr/>
          <a:lstStyle/>
          <a:p>
            <a:r>
              <a:rPr lang="en-IE" dirty="0" smtClean="0"/>
              <a:t>General Comments</a:t>
            </a:r>
            <a:endParaRPr lang="en-IE" dirty="0"/>
          </a:p>
        </p:txBody>
      </p:sp>
    </p:spTree>
    <p:extLst>
      <p:ext uri="{BB962C8B-B14F-4D97-AF65-F5344CB8AC3E}">
        <p14:creationId xmlns:p14="http://schemas.microsoft.com/office/powerpoint/2010/main" xmlns="" val="24639229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normAutofit fontScale="90000"/>
          </a:bodyPr>
          <a:lstStyle/>
          <a:p>
            <a:r>
              <a:rPr lang="en-IE" dirty="0" smtClean="0"/>
              <a:t>Ethical Approval,</a:t>
            </a:r>
            <a:br>
              <a:rPr lang="en-IE" dirty="0" smtClean="0"/>
            </a:br>
            <a:r>
              <a:rPr lang="en-IE" dirty="0" smtClean="0"/>
              <a:t>Reimbursement of Payment,</a:t>
            </a:r>
            <a:br>
              <a:rPr lang="en-IE" dirty="0" smtClean="0"/>
            </a:br>
            <a:r>
              <a:rPr lang="en-IE" dirty="0" smtClean="0"/>
              <a:t>Informed Consent,</a:t>
            </a:r>
            <a:br>
              <a:rPr lang="en-IE" dirty="0" smtClean="0"/>
            </a:br>
            <a:r>
              <a:rPr lang="en-IE" dirty="0" smtClean="0"/>
              <a:t>Confidentiality and Privacy,</a:t>
            </a:r>
            <a:br>
              <a:rPr lang="en-IE" dirty="0" smtClean="0"/>
            </a:br>
            <a:r>
              <a:rPr lang="en-IE" dirty="0" smtClean="0"/>
              <a:t>Participant Information.</a:t>
            </a:r>
          </a:p>
        </p:txBody>
      </p:sp>
      <p:sp>
        <p:nvSpPr>
          <p:cNvPr id="8" name="Subtitle 7"/>
          <p:cNvSpPr>
            <a:spLocks noGrp="1"/>
          </p:cNvSpPr>
          <p:nvPr>
            <p:ph type="subTitle" idx="1"/>
          </p:nvPr>
        </p:nvSpPr>
        <p:spPr/>
        <p:txBody>
          <a:bodyPr/>
          <a:lstStyle/>
          <a:p>
            <a:r>
              <a:rPr lang="en-IE" dirty="0" smtClean="0"/>
              <a:t>Group 1</a:t>
            </a:r>
            <a:endParaRPr lang="en-IE"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341</TotalTime>
  <Words>1635</Words>
  <Application>Microsoft Office PowerPoint</Application>
  <PresentationFormat>On-screen Show (4:3)</PresentationFormat>
  <Paragraphs>175</Paragraphs>
  <Slides>32</Slides>
  <Notes>32</Notes>
  <HiddenSlides>0</HiddenSlides>
  <MMClips>0</MMClips>
  <ScaleCrop>false</ScaleCrop>
  <HeadingPairs>
    <vt:vector size="4" baseType="variant">
      <vt:variant>
        <vt:lpstr>Theme</vt:lpstr>
      </vt:variant>
      <vt:variant>
        <vt:i4>1</vt:i4>
      </vt:variant>
      <vt:variant>
        <vt:lpstr>Slide Titles</vt:lpstr>
      </vt:variant>
      <vt:variant>
        <vt:i4>32</vt:i4>
      </vt:variant>
    </vt:vector>
  </HeadingPairs>
  <TitlesOfParts>
    <vt:vector size="33" baseType="lpstr">
      <vt:lpstr>Concourse</vt:lpstr>
      <vt:lpstr>User Engagement Toolkit</vt:lpstr>
      <vt:lpstr>User Engagement Toolkit</vt:lpstr>
      <vt:lpstr>Which sections where?</vt:lpstr>
      <vt:lpstr>Group 1</vt:lpstr>
      <vt:lpstr>Group 2</vt:lpstr>
      <vt:lpstr>Group 3</vt:lpstr>
      <vt:lpstr>Group 4</vt:lpstr>
      <vt:lpstr>General Comments</vt:lpstr>
      <vt:lpstr>Ethical Approval, Reimbursement of Payment, Informed Consent, Confidentiality and Privacy, Participant Information.</vt:lpstr>
      <vt:lpstr>Overall</vt:lpstr>
      <vt:lpstr>Overall</vt:lpstr>
      <vt:lpstr>Ethical Approval</vt:lpstr>
      <vt:lpstr>Reimbursement of Payment</vt:lpstr>
      <vt:lpstr>Informed Consent</vt:lpstr>
      <vt:lpstr>Confidentiality and Privacy</vt:lpstr>
      <vt:lpstr>Participant Information</vt:lpstr>
      <vt:lpstr>Ethics Protocol,  Data Management Plan,  Risks and Benefits,  User Engagement Plan.</vt:lpstr>
      <vt:lpstr>Who?</vt:lpstr>
      <vt:lpstr>Who?</vt:lpstr>
      <vt:lpstr>General comments</vt:lpstr>
      <vt:lpstr>General comments</vt:lpstr>
      <vt:lpstr>Legislation Health and Safety Insurance Garda Clearance</vt:lpstr>
      <vt:lpstr>General Critical Review</vt:lpstr>
      <vt:lpstr>General Critical Review</vt:lpstr>
      <vt:lpstr>Legislation</vt:lpstr>
      <vt:lpstr>Health and Safety</vt:lpstr>
      <vt:lpstr>Insurance</vt:lpstr>
      <vt:lpstr>Garda Clearance</vt:lpstr>
      <vt:lpstr>Following up with the User Use of Data</vt:lpstr>
      <vt:lpstr>Following up with the User</vt:lpstr>
      <vt:lpstr>Following up with the User</vt:lpstr>
      <vt:lpstr>Use of Data</vt:lpstr>
    </vt:vector>
  </TitlesOfParts>
  <Company>DIT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&lt;Section Name&gt;</dc:title>
  <dc:creator>DIT</dc:creator>
  <cp:lastModifiedBy>DIT</cp:lastModifiedBy>
  <cp:revision>28</cp:revision>
  <dcterms:created xsi:type="dcterms:W3CDTF">2013-11-05T16:03:30Z</dcterms:created>
  <dcterms:modified xsi:type="dcterms:W3CDTF">2013-11-16T21:58:18Z</dcterms:modified>
</cp:coreProperties>
</file>