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F9B6A-2407-441C-A51F-90A789FBD2EE}" type="datetimeFigureOut">
              <a:rPr lang="en-IE" smtClean="0"/>
              <a:pPr/>
              <a:t>06/11/2013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94AE4-5226-4877-B8F6-C36010CCF0CC}"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594AE4-5226-4877-B8F6-C36010CCF0CC}"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17</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18</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19</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594AE4-5226-4877-B8F6-C36010CCF0CC}" type="slidenum">
              <a:rPr lang="en-IE" smtClean="0"/>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20</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21</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22</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23</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24</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25</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26</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27</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28</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29</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a:t>
            </a:fld>
            <a:endParaRPr lang="en-I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30</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31</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32</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33</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34</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35</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36</a:t>
            </a:fld>
            <a:endParaRPr lang="en-I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594AE4-5226-4877-B8F6-C36010CCF0CC}" type="slidenum">
              <a:rPr lang="en-IE" smtClean="0"/>
              <a:pPr/>
              <a:t>37</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306AE55-EFD0-4A44-B884-DAA1A9C681E5}"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D5A4A1-002F-4BDD-A716-968719E2B8FC}" type="datetimeFigureOut">
              <a:rPr lang="en-IE" smtClean="0"/>
              <a:pPr/>
              <a:t>06/11/2013</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5A914A-A621-40E5-A480-E27E2779B7C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455A914A-A621-40E5-A480-E27E2779B7C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455A914A-A621-40E5-A480-E27E2779B7C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455A914A-A621-40E5-A480-E27E2779B7C7}"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455A914A-A621-40E5-A480-E27E2779B7C7}"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455A914A-A621-40E5-A480-E27E2779B7C7}"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455A914A-A621-40E5-A480-E27E2779B7C7}"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455A914A-A621-40E5-A480-E27E2779B7C7}"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D5A4A1-002F-4BDD-A716-968719E2B8FC}" type="datetimeFigureOut">
              <a:rPr lang="en-IE" smtClean="0"/>
              <a:pPr/>
              <a:t>06/11/2013</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455A914A-A621-40E5-A480-E27E2779B7C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D5A4A1-002F-4BDD-A716-968719E2B8FC}" type="datetimeFigureOut">
              <a:rPr lang="en-IE" smtClean="0"/>
              <a:pPr/>
              <a:t>06/11/2013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455A914A-A621-40E5-A480-E27E2779B7C7}"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D5A4A1-002F-4BDD-A716-968719E2B8FC}" type="datetimeFigureOut">
              <a:rPr lang="en-IE" smtClean="0"/>
              <a:pPr/>
              <a:t>06/11/2013</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55A914A-A621-40E5-A480-E27E2779B7C7}"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D5A4A1-002F-4BDD-A716-968719E2B8FC}" type="datetimeFigureOut">
              <a:rPr lang="en-IE" smtClean="0"/>
              <a:pPr/>
              <a:t>06/11/2013</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5A914A-A621-40E5-A480-E27E2779B7C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Problem Mitigation</a:t>
            </a:r>
            <a:endParaRPr lang="en-IE" dirty="0"/>
          </a:p>
        </p:txBody>
      </p:sp>
      <p:sp>
        <p:nvSpPr>
          <p:cNvPr id="3" name="Subtitle 2"/>
          <p:cNvSpPr>
            <a:spLocks noGrp="1"/>
          </p:cNvSpPr>
          <p:nvPr>
            <p:ph type="subTitle" idx="1"/>
          </p:nvPr>
        </p:nvSpPr>
        <p:spPr/>
        <p:txBody>
          <a:bodyPr/>
          <a:lstStyle/>
          <a:p>
            <a:r>
              <a:rPr lang="en-IE" dirty="0" smtClean="0"/>
              <a:t>Damian Gordon</a:t>
            </a:r>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683568" y="2996952"/>
            <a:ext cx="7848872"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112368"/>
            <a:ext cx="8229600" cy="175679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Software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the software features necessary to satisfy the system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683568" y="3573016"/>
            <a:ext cx="7848872"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688432"/>
            <a:ext cx="822960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Analysis: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Methodically work through the details of each requirement.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683568" y="4221088"/>
            <a:ext cx="784887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336504"/>
            <a:ext cx="8229600" cy="21168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Program Design: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Use programming techniques to design software and hardware within the constraints and objectives set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683568" y="4869160"/>
            <a:ext cx="784887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869160"/>
            <a:ext cx="8229600"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Coding: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Implement the program as designed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5" name="Title 4"/>
          <p:cNvSpPr>
            <a:spLocks noGrp="1"/>
          </p:cNvSpPr>
          <p:nvPr>
            <p:ph type="title"/>
          </p:nvPr>
        </p:nvSpPr>
        <p:spPr/>
        <p:txBody>
          <a:bodyPr/>
          <a:lstStyle/>
          <a:p>
            <a:r>
              <a:rPr lang="en-IE" dirty="0" smtClean="0"/>
              <a:t>Large Developments</a:t>
            </a:r>
            <a:endParaRPr lang="en-IE" dirty="0"/>
          </a:p>
        </p:txBody>
      </p:sp>
      <p:sp>
        <p:nvSpPr>
          <p:cNvPr id="7" name="Content Placeholder 5"/>
          <p:cNvSpPr txBox="1">
            <a:spLocks/>
          </p:cNvSpPr>
          <p:nvPr/>
        </p:nvSpPr>
        <p:spPr>
          <a:xfrm>
            <a:off x="1259632" y="4365104"/>
            <a:ext cx="4104456" cy="1728192"/>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Testing: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Test the software and record the results. </a:t>
            </a:r>
          </a:p>
        </p:txBody>
      </p:sp>
      <p:sp>
        <p:nvSpPr>
          <p:cNvPr id="10" name="Rectangle 9"/>
          <p:cNvSpPr/>
          <p:nvPr/>
        </p:nvSpPr>
        <p:spPr>
          <a:xfrm>
            <a:off x="7092280" y="4941168"/>
            <a:ext cx="115212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6876256" y="5517232"/>
            <a:ext cx="11521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7" name="Content Placeholder 5"/>
          <p:cNvSpPr txBox="1">
            <a:spLocks/>
          </p:cNvSpPr>
          <p:nvPr/>
        </p:nvSpPr>
        <p:spPr>
          <a:xfrm>
            <a:off x="1224136" y="4840560"/>
            <a:ext cx="4788024" cy="1252736"/>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Operations: </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Deliver, install and configure the completed software.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8" name="Content Placeholder 3" descr="w1.jpg"/>
          <p:cNvPicPr>
            <a:picLocks noChangeAspect="1"/>
          </p:cNvPicPr>
          <p:nvPr/>
        </p:nvPicPr>
        <p:blipFill>
          <a:blip r:embed="rId3" cstate="print"/>
          <a:stretch>
            <a:fillRect/>
          </a:stretch>
        </p:blipFill>
        <p:spPr>
          <a:xfrm>
            <a:off x="888572" y="1600200"/>
            <a:ext cx="7366856" cy="45259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779070" y="2132856"/>
            <a:ext cx="7585858"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believe in this concept,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but the implementation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described above is risky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invites failure</a:t>
            </a: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pic>
        <p:nvPicPr>
          <p:cNvPr id="5" name="Picture 2"/>
          <p:cNvPicPr>
            <a:picLocks noGrp="1" noChangeAspect="1" noChangeArrowheads="1"/>
          </p:cNvPicPr>
          <p:nvPr>
            <p:ph idx="1"/>
          </p:nvPr>
        </p:nvPicPr>
        <p:blipFill>
          <a:blip r:embed="rId3" cstate="print"/>
          <a:stretch>
            <a:fillRect/>
          </a:stretch>
        </p:blipFill>
        <p:spPr>
          <a:xfrm>
            <a:off x="807759" y="1600200"/>
            <a:ext cx="7528481" cy="45259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sp>
        <p:nvSpPr>
          <p:cNvPr id="4" name="Content Placeholder 3"/>
          <p:cNvSpPr>
            <a:spLocks noGrp="1"/>
          </p:cNvSpPr>
          <p:nvPr>
            <p:ph idx="1"/>
          </p:nvPr>
        </p:nvSpPr>
        <p:spPr/>
        <p:txBody>
          <a:bodyPr/>
          <a:lstStyle/>
          <a:p>
            <a:r>
              <a:rPr lang="en-IE" dirty="0" smtClean="0"/>
              <a:t>Each step progresses and the design is further detailed, there is an iteration with the preceding and succeeding steps but rarely with the more remote steps in the sequence.</a:t>
            </a:r>
          </a:p>
          <a:p>
            <a:r>
              <a:rPr lang="en-IE" dirty="0" smtClean="0"/>
              <a:t>The virtue of all of this is that as the design proceeds the change process is scoped down to manageable limits. </a:t>
            </a:r>
          </a:p>
          <a:p>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Much of the focus of problem solving is focussed on the notion that the problem has already occurred.</a:t>
            </a:r>
          </a:p>
          <a:p>
            <a:pPr lvl="1"/>
            <a:r>
              <a:rPr lang="en-IE" dirty="0" smtClean="0"/>
              <a:t>What about trying to eliminate problems before they occur?</a:t>
            </a:r>
          </a:p>
          <a:p>
            <a:pPr lvl="1"/>
            <a:r>
              <a:rPr lang="en-IE" dirty="0" smtClean="0"/>
              <a:t>What about trying to learn from what mistakes have occurred in the past?</a:t>
            </a:r>
          </a:p>
          <a:p>
            <a:r>
              <a:rPr lang="en-IE" dirty="0" smtClean="0"/>
              <a:t>This is what learning organisations do, they design well, and if they encounter problems, they learn from them and change processes and procedures to accommodate.</a:t>
            </a:r>
            <a:endParaRPr lang="en-IE" dirty="0"/>
          </a:p>
        </p:txBody>
      </p:sp>
      <p:sp>
        <p:nvSpPr>
          <p:cNvPr id="3" name="Title 2"/>
          <p:cNvSpPr>
            <a:spLocks noGrp="1"/>
          </p:cNvSpPr>
          <p:nvPr>
            <p:ph type="title"/>
          </p:nvPr>
        </p:nvSpPr>
        <p:spPr/>
        <p:txBody>
          <a:bodyPr/>
          <a:lstStyle/>
          <a:p>
            <a:r>
              <a:rPr lang="en-IE" dirty="0" smtClean="0"/>
              <a:t>Problem Solving</a:t>
            </a:r>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825303" y="1639342"/>
            <a:ext cx="7563121" cy="4525962"/>
          </a:xfrm>
          <a:noFill/>
        </p:spPr>
      </p:pic>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
        <p:nvSpPr>
          <p:cNvPr id="5" name="Content Placeholder 4"/>
          <p:cNvSpPr>
            <a:spLocks noGrp="1"/>
          </p:cNvSpPr>
          <p:nvPr>
            <p:ph idx="1"/>
          </p:nvPr>
        </p:nvSpPr>
        <p:spPr/>
        <p:txBody>
          <a:bodyPr>
            <a:normAutofit/>
          </a:bodyPr>
          <a:lstStyle/>
          <a:p>
            <a:r>
              <a:rPr lang="en-IE" dirty="0" smtClean="0"/>
              <a:t>The testing phase which occurs at the end of the development cycle is the first event for which timing, storage, input/output transfers, etc., are experienced as distinguished from analyzed. </a:t>
            </a:r>
          </a:p>
          <a:p>
            <a:r>
              <a:rPr lang="en-IE" dirty="0" smtClean="0"/>
              <a:t>These phenomena are not precisely analyzable. </a:t>
            </a:r>
          </a:p>
          <a:p>
            <a:r>
              <a:rPr lang="en-IE" dirty="0" smtClean="0"/>
              <a:t>Yet if these phenomena fail to satisfy the various external constraints, then invariably a major redesign is required.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do we fix this?</a:t>
            </a:r>
            <a:endParaRPr lang="en-I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Five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t>Program Design comes first</a:t>
            </a:r>
          </a:p>
          <a:p>
            <a:pPr marL="514350" indent="-514350">
              <a:buFont typeface="+mj-lt"/>
              <a:buAutoNum type="arabicPeriod"/>
            </a:pPr>
            <a:r>
              <a:rPr lang="en-IE" dirty="0" smtClean="0"/>
              <a:t>Document the Design</a:t>
            </a:r>
          </a:p>
          <a:p>
            <a:pPr marL="514350" indent="-514350">
              <a:buFont typeface="+mj-lt"/>
              <a:buAutoNum type="arabicPeriod"/>
            </a:pPr>
            <a:r>
              <a:rPr lang="en-IE" dirty="0" smtClean="0"/>
              <a:t>Do it twice</a:t>
            </a:r>
          </a:p>
          <a:p>
            <a:pPr marL="514350" indent="-514350">
              <a:buFont typeface="+mj-lt"/>
              <a:buAutoNum type="arabicPeriod"/>
            </a:pPr>
            <a:r>
              <a:rPr lang="en-IE" dirty="0" smtClean="0"/>
              <a:t>Plan, Control and Monitor Testing</a:t>
            </a:r>
          </a:p>
          <a:p>
            <a:pPr marL="514350" indent="-514350">
              <a:buFont typeface="+mj-lt"/>
              <a:buAutoNum type="arabicPeriod"/>
            </a:pPr>
            <a:r>
              <a:rPr lang="en-IE" dirty="0" smtClean="0"/>
              <a:t>Involve the Customer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lstStyle/>
          <a:p>
            <a:r>
              <a:rPr lang="en-IE" dirty="0" smtClean="0"/>
              <a:t>A preliminary program design phase has been inserted between the Software Requirements Generation phase and the Analysis phase.</a:t>
            </a:r>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pic>
        <p:nvPicPr>
          <p:cNvPr id="6" name="Content Placeholder 5" descr="w2.jpg"/>
          <p:cNvPicPr>
            <a:picLocks noGrp="1" noChangeAspect="1"/>
          </p:cNvPicPr>
          <p:nvPr>
            <p:ph idx="1"/>
          </p:nvPr>
        </p:nvPicPr>
        <p:blipFill>
          <a:blip r:embed="rId3" cstate="print"/>
          <a:stretch>
            <a:fillRect/>
          </a:stretch>
        </p:blipFill>
        <p:spPr>
          <a:xfrm>
            <a:off x="1147033" y="1600200"/>
            <a:ext cx="6849933"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normAutofit/>
          </a:bodyPr>
          <a:lstStyle/>
          <a:p>
            <a:r>
              <a:rPr lang="en-IE" dirty="0" smtClean="0"/>
              <a:t>The following steps are required:</a:t>
            </a:r>
          </a:p>
          <a:p>
            <a:pPr>
              <a:buNone/>
            </a:pPr>
            <a:r>
              <a:rPr lang="en-IE" dirty="0" smtClean="0"/>
              <a:t>1) Begin the design process with program designers, not analysts or programmers.</a:t>
            </a:r>
          </a:p>
          <a:p>
            <a:pPr>
              <a:buNone/>
            </a:pPr>
            <a:r>
              <a:rPr lang="en-IE" dirty="0" smtClean="0"/>
              <a:t>2) Design, define and allocate the data processing modes. </a:t>
            </a:r>
          </a:p>
          <a:p>
            <a:pPr>
              <a:buNone/>
            </a:pPr>
            <a:r>
              <a:rPr lang="en-IE" dirty="0" smtClean="0"/>
              <a:t>3) Write an overview document that is understandable, informative and current. </a:t>
            </a:r>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
        <p:nvSpPr>
          <p:cNvPr id="4" name="Content Placeholder 3"/>
          <p:cNvSpPr>
            <a:spLocks noGrp="1"/>
          </p:cNvSpPr>
          <p:nvPr>
            <p:ph idx="1"/>
          </p:nvPr>
        </p:nvSpPr>
        <p:spPr/>
        <p:txBody>
          <a:bodyPr>
            <a:normAutofit/>
          </a:bodyPr>
          <a:lstStyle/>
          <a:p>
            <a:r>
              <a:rPr lang="en-IE" dirty="0" smtClean="0"/>
              <a:t>“How much documentation?" </a:t>
            </a:r>
          </a:p>
          <a:p>
            <a:r>
              <a:rPr lang="en-IE" dirty="0" smtClean="0"/>
              <a:t>“Quite a lot" </a:t>
            </a:r>
          </a:p>
          <a:p>
            <a:r>
              <a:rPr lang="en-IE" dirty="0" smtClean="0"/>
              <a:t>More than most programmers, analysts, or program designers are willing to do if left to their own devices. </a:t>
            </a:r>
          </a:p>
          <a:p>
            <a:r>
              <a:rPr lang="en-IE" dirty="0" smtClean="0"/>
              <a:t>The first rule of managing software development is ruthless enforcement of documentation requirements.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3" cstate="print"/>
          <a:srcRect/>
          <a:stretch>
            <a:fillRect/>
          </a:stretch>
        </p:blipFill>
        <p:spPr>
          <a:xfrm>
            <a:off x="755576" y="1412875"/>
            <a:ext cx="7632973" cy="5176838"/>
          </a:xfrm>
          <a:noFill/>
        </p:spPr>
      </p:pic>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3. Do It Twice</a:t>
            </a:r>
            <a:endParaRPr lang="en-IE" dirty="0"/>
          </a:p>
        </p:txBody>
      </p:sp>
      <p:sp>
        <p:nvSpPr>
          <p:cNvPr id="5" name="Content Placeholder 4"/>
          <p:cNvSpPr>
            <a:spLocks noGrp="1"/>
          </p:cNvSpPr>
          <p:nvPr>
            <p:ph idx="1"/>
          </p:nvPr>
        </p:nvSpPr>
        <p:spPr/>
        <p:txBody>
          <a:bodyPr/>
          <a:lstStyle/>
          <a:p>
            <a:r>
              <a:rPr lang="en-IE" dirty="0" smtClean="0"/>
              <a:t>Create a pilot study</a:t>
            </a:r>
          </a:p>
          <a:p>
            <a:r>
              <a:rPr lang="en-IE" dirty="0" smtClean="0"/>
              <a:t>If the computer program in question is being developed for the first time, arrange matters so that the version finally delivered to the customer for operational deployment is actually the second version insofar as critical design/operations areas are concerned.</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3071"/>
            <a:ext cx="7772400" cy="1470025"/>
          </a:xfrm>
        </p:spPr>
        <p:txBody>
          <a:bodyPr>
            <a:normAutofit fontScale="90000"/>
          </a:bodyPr>
          <a:lstStyle/>
          <a:p>
            <a:r>
              <a:rPr lang="en-IE" dirty="0" smtClean="0"/>
              <a:t>Managing the Development </a:t>
            </a:r>
            <a:br>
              <a:rPr lang="en-IE" dirty="0" smtClean="0"/>
            </a:br>
            <a:r>
              <a:rPr lang="en-IE" dirty="0" smtClean="0"/>
              <a:t>of Large Software Systems </a:t>
            </a:r>
            <a:br>
              <a:rPr lang="en-IE" dirty="0" smtClean="0"/>
            </a:br>
            <a:r>
              <a:rPr lang="en-IE" dirty="0" smtClean="0"/>
              <a:t>by </a:t>
            </a:r>
            <a:br>
              <a:rPr lang="en-IE" dirty="0" smtClean="0"/>
            </a:br>
            <a:r>
              <a:rPr lang="en-IE" dirty="0" smtClean="0"/>
              <a:t>W.W. Royce</a:t>
            </a:r>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79388" y="1484313"/>
            <a:ext cx="8704262" cy="4908550"/>
          </a:xfrm>
          <a:prstGeom prst="rect">
            <a:avLst/>
          </a:prstGeom>
          <a:noFill/>
          <a:ln w="9525">
            <a:noFill/>
            <a:miter lim="800000"/>
            <a:headEnd/>
            <a:tailEnd/>
          </a:ln>
        </p:spPr>
      </p:pic>
      <p:sp>
        <p:nvSpPr>
          <p:cNvPr id="3" name="Title 2"/>
          <p:cNvSpPr>
            <a:spLocks noGrp="1"/>
          </p:cNvSpPr>
          <p:nvPr>
            <p:ph type="title"/>
          </p:nvPr>
        </p:nvSpPr>
        <p:spPr>
          <a:xfrm>
            <a:off x="457200" y="274638"/>
            <a:ext cx="8229600" cy="1143000"/>
          </a:xfrm>
        </p:spPr>
        <p:txBody>
          <a:bodyPr>
            <a:normAutofit/>
          </a:bodyPr>
          <a:lstStyle/>
          <a:p>
            <a:r>
              <a:rPr lang="en-IE" dirty="0" smtClean="0"/>
              <a:t>3. Do It Twice</a:t>
            </a:r>
            <a:endParaRPr lang="en-I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lstStyle/>
          <a:p>
            <a:r>
              <a:rPr lang="en-IE" dirty="0" smtClean="0"/>
              <a:t>Without question the biggest user of project resources, whether it be manpower, computer time, or management judgment, is the test phase. It is the phase of greatest risk in terms of dollars and schedule.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IE" dirty="0" smtClean="0"/>
              <a:t>4. Plan, Control and Monitor Testing</a:t>
            </a:r>
            <a:endParaRPr lang="en-IE" dirty="0"/>
          </a:p>
        </p:txBody>
      </p:sp>
      <p:pic>
        <p:nvPicPr>
          <p:cNvPr id="5" name="Picture 4" descr="w3.jpg"/>
          <p:cNvPicPr>
            <a:picLocks noChangeAspect="1"/>
          </p:cNvPicPr>
          <p:nvPr/>
        </p:nvPicPr>
        <p:blipFill>
          <a:blip r:embed="rId3" cstate="print"/>
          <a:stretch>
            <a:fillRect/>
          </a:stretch>
        </p:blipFill>
        <p:spPr>
          <a:xfrm>
            <a:off x="0" y="1556792"/>
            <a:ext cx="9144000" cy="473518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normAutofit fontScale="92500"/>
          </a:bodyPr>
          <a:lstStyle/>
          <a:p>
            <a:pPr>
              <a:buNone/>
            </a:pPr>
            <a:r>
              <a:rPr lang="en-IE" dirty="0" smtClean="0"/>
              <a:t>1) Many parts of the test process are best handled by test specialists who did not necessarily contribute to the original design. </a:t>
            </a:r>
          </a:p>
          <a:p>
            <a:pPr>
              <a:buNone/>
            </a:pPr>
            <a:r>
              <a:rPr lang="en-IE" dirty="0" smtClean="0"/>
              <a:t>2) Most errors are of an obvious nature that can be easily spotted by visual inspection.</a:t>
            </a:r>
          </a:p>
          <a:p>
            <a:pPr>
              <a:buNone/>
            </a:pPr>
            <a:r>
              <a:rPr lang="en-IE" dirty="0" smtClean="0"/>
              <a:t>3)</a:t>
            </a:r>
            <a:r>
              <a:rPr lang="en-IE" i="1" dirty="0" smtClean="0"/>
              <a:t> </a:t>
            </a:r>
            <a:r>
              <a:rPr lang="en-IE" dirty="0" smtClean="0"/>
              <a:t>Test every logic path in the computer program at least once with some kind of numerical check. </a:t>
            </a:r>
          </a:p>
          <a:p>
            <a:pPr>
              <a:buNone/>
            </a:pPr>
            <a:r>
              <a:rPr lang="en-IE" dirty="0" smtClean="0"/>
              <a:t>4) After the simple errors (which are in the majority, and which obscure the big mistakes) are removed, then it is time to turn over the software to the test area for checkout purposes.</a:t>
            </a:r>
            <a:endParaRPr lang="en-IE"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5. Involve the Customer</a:t>
            </a:r>
            <a:endParaRPr lang="en-IE" dirty="0"/>
          </a:p>
        </p:txBody>
      </p:sp>
      <p:sp>
        <p:nvSpPr>
          <p:cNvPr id="6" name="Content Placeholder 5"/>
          <p:cNvSpPr>
            <a:spLocks noGrp="1"/>
          </p:cNvSpPr>
          <p:nvPr>
            <p:ph idx="1"/>
          </p:nvPr>
        </p:nvSpPr>
        <p:spPr/>
        <p:txBody>
          <a:bodyPr>
            <a:normAutofit/>
          </a:bodyPr>
          <a:lstStyle/>
          <a:p>
            <a:r>
              <a:rPr lang="en-IE" dirty="0" smtClean="0"/>
              <a:t>For some reason what a software design is going to do is subject to wide interpretation even after previous agreement. </a:t>
            </a:r>
          </a:p>
          <a:p>
            <a:r>
              <a:rPr lang="en-IE" dirty="0" smtClean="0"/>
              <a:t>It is important to involve the customer in a formal way so that he has committed himself at earlier points before final delivery. </a:t>
            </a:r>
          </a:p>
          <a:p>
            <a:r>
              <a:rPr lang="en-IE" dirty="0" smtClean="0"/>
              <a:t>To give the contractor free rein between requirement definition and operation is inviting trouble.</a:t>
            </a:r>
            <a:endParaRPr lang="en-I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5. Involve the Customer</a:t>
            </a:r>
            <a:endParaRPr lang="en-IE" dirty="0"/>
          </a:p>
        </p:txBody>
      </p:sp>
      <p:pic>
        <p:nvPicPr>
          <p:cNvPr id="5" name="Picture 4" descr="w4.jpg"/>
          <p:cNvPicPr>
            <a:picLocks noChangeAspect="1"/>
          </p:cNvPicPr>
          <p:nvPr/>
        </p:nvPicPr>
        <p:blipFill>
          <a:blip r:embed="rId3" cstate="print"/>
          <a:stretch>
            <a:fillRect/>
          </a:stretch>
        </p:blipFill>
        <p:spPr>
          <a:xfrm>
            <a:off x="576064" y="1340768"/>
            <a:ext cx="8172400" cy="501393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4" name="Picture 3" descr="w5.jpg"/>
          <p:cNvPicPr>
            <a:picLocks noChangeAspect="1"/>
          </p:cNvPicPr>
          <p:nvPr/>
        </p:nvPicPr>
        <p:blipFill>
          <a:blip r:embed="rId3" cstate="print"/>
          <a:stretch>
            <a:fillRect/>
          </a:stretch>
        </p:blipFill>
        <p:spPr>
          <a:xfrm>
            <a:off x="395536" y="1390753"/>
            <a:ext cx="8460432" cy="506258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User Engagement Toolkit</a:t>
            </a:r>
            <a:endParaRPr lang="en-IE" dirty="0"/>
          </a:p>
        </p:txBody>
      </p:sp>
      <p:sp>
        <p:nvSpPr>
          <p:cNvPr id="5" name="Content Placeholder 4"/>
          <p:cNvSpPr>
            <a:spLocks noGrp="1"/>
          </p:cNvSpPr>
          <p:nvPr>
            <p:ph sz="quarter" idx="2"/>
          </p:nvPr>
        </p:nvSpPr>
        <p:spPr>
          <a:xfrm>
            <a:off x="457200" y="1444294"/>
            <a:ext cx="4040188" cy="4865026"/>
          </a:xfrm>
        </p:spPr>
        <p:txBody>
          <a:bodyPr>
            <a:normAutofit lnSpcReduction="10000"/>
          </a:bodyPr>
          <a:lstStyle/>
          <a:p>
            <a:pPr marL="566928" lvl="0" indent="-457200">
              <a:buFont typeface="+mj-lt"/>
              <a:buAutoNum type="arabicPeriod"/>
            </a:pPr>
            <a:r>
              <a:rPr lang="en-GB" dirty="0" smtClean="0"/>
              <a:t>Irish Legislation</a:t>
            </a:r>
            <a:endParaRPr lang="en-IE" dirty="0" smtClean="0"/>
          </a:p>
          <a:p>
            <a:pPr marL="566928" lvl="0" indent="-457200">
              <a:buFont typeface="+mj-lt"/>
              <a:buAutoNum type="arabicPeriod"/>
            </a:pPr>
            <a:r>
              <a:rPr lang="en-GB" dirty="0" smtClean="0"/>
              <a:t>Health and Safety</a:t>
            </a:r>
            <a:endParaRPr lang="en-IE" dirty="0" smtClean="0"/>
          </a:p>
          <a:p>
            <a:pPr marL="566928" lvl="0" indent="-457200">
              <a:buFont typeface="+mj-lt"/>
              <a:buAutoNum type="arabicPeriod"/>
            </a:pPr>
            <a:r>
              <a:rPr lang="en-GB" dirty="0" smtClean="0"/>
              <a:t>Insurance</a:t>
            </a:r>
            <a:endParaRPr lang="en-IE" dirty="0" smtClean="0"/>
          </a:p>
          <a:p>
            <a:pPr marL="566928" lvl="0" indent="-457200">
              <a:buFont typeface="+mj-lt"/>
              <a:buAutoNum type="arabicPeriod"/>
            </a:pPr>
            <a:r>
              <a:rPr lang="en-GB" dirty="0" smtClean="0"/>
              <a:t>Garda Clearance</a:t>
            </a:r>
            <a:endParaRPr lang="en-IE" dirty="0" smtClean="0"/>
          </a:p>
          <a:p>
            <a:pPr marL="566928" lvl="0" indent="-457200">
              <a:buFont typeface="+mj-lt"/>
              <a:buAutoNum type="arabicPeriod"/>
            </a:pPr>
            <a:r>
              <a:rPr lang="en-GB" dirty="0" smtClean="0"/>
              <a:t>Responsibilities</a:t>
            </a:r>
            <a:endParaRPr lang="en-IE" dirty="0" smtClean="0"/>
          </a:p>
          <a:p>
            <a:pPr marL="566928" lvl="0" indent="-457200">
              <a:buFont typeface="+mj-lt"/>
              <a:buAutoNum type="arabicPeriod"/>
            </a:pPr>
            <a:r>
              <a:rPr lang="en-GB" dirty="0" smtClean="0"/>
              <a:t>Design Project Protocol</a:t>
            </a:r>
            <a:endParaRPr lang="en-IE" dirty="0" smtClean="0"/>
          </a:p>
          <a:p>
            <a:pPr marL="566928" lvl="0" indent="-457200">
              <a:buFont typeface="+mj-lt"/>
              <a:buAutoNum type="arabicPeriod"/>
            </a:pPr>
            <a:r>
              <a:rPr lang="en-GB" dirty="0" smtClean="0"/>
              <a:t>Risks and Benefits</a:t>
            </a:r>
            <a:endParaRPr lang="en-IE" dirty="0" smtClean="0"/>
          </a:p>
          <a:p>
            <a:pPr marL="566928" lvl="0" indent="-457200">
              <a:buFont typeface="+mj-lt"/>
              <a:buAutoNum type="arabicPeriod"/>
            </a:pPr>
            <a:r>
              <a:rPr lang="en-GB" dirty="0" smtClean="0"/>
              <a:t>User Engagement Plan</a:t>
            </a:r>
            <a:endParaRPr lang="en-IE" dirty="0" smtClean="0"/>
          </a:p>
          <a:p>
            <a:pPr marL="566928" lvl="0" indent="-457200">
              <a:buFont typeface="+mj-lt"/>
              <a:buAutoNum type="arabicPeriod"/>
            </a:pPr>
            <a:r>
              <a:rPr lang="en-GB" dirty="0" smtClean="0"/>
              <a:t>Data Management Plan</a:t>
            </a:r>
            <a:endParaRPr lang="en-IE" dirty="0" smtClean="0"/>
          </a:p>
          <a:p>
            <a:endParaRPr lang="en-IE" dirty="0"/>
          </a:p>
        </p:txBody>
      </p:sp>
      <p:sp>
        <p:nvSpPr>
          <p:cNvPr id="6" name="Content Placeholder 5"/>
          <p:cNvSpPr>
            <a:spLocks noGrp="1"/>
          </p:cNvSpPr>
          <p:nvPr>
            <p:ph sz="quarter" idx="4"/>
          </p:nvPr>
        </p:nvSpPr>
        <p:spPr>
          <a:xfrm>
            <a:off x="4645025" y="1444294"/>
            <a:ext cx="4041775" cy="4865026"/>
          </a:xfrm>
        </p:spPr>
        <p:txBody>
          <a:bodyPr>
            <a:normAutofit fontScale="92500"/>
          </a:bodyPr>
          <a:lstStyle/>
          <a:p>
            <a:pPr marL="566928" lvl="0" indent="-457200">
              <a:buFont typeface="+mj-lt"/>
              <a:buAutoNum type="arabicPeriod" startAt="10"/>
            </a:pPr>
            <a:r>
              <a:rPr lang="en-GB" dirty="0" smtClean="0"/>
              <a:t>Ethics Protocol</a:t>
            </a:r>
            <a:endParaRPr lang="en-IE" dirty="0" smtClean="0"/>
          </a:p>
          <a:p>
            <a:pPr marL="566928" lvl="0" indent="-457200">
              <a:buFont typeface="+mj-lt"/>
              <a:buAutoNum type="arabicPeriod" startAt="10"/>
            </a:pPr>
            <a:r>
              <a:rPr lang="en-GB" dirty="0" smtClean="0"/>
              <a:t>Ethical Approval</a:t>
            </a:r>
            <a:endParaRPr lang="en-IE" dirty="0" smtClean="0"/>
          </a:p>
          <a:p>
            <a:pPr marL="566928" lvl="0" indent="-457200">
              <a:buFont typeface="+mj-lt"/>
              <a:buAutoNum type="arabicPeriod" startAt="10"/>
            </a:pPr>
            <a:r>
              <a:rPr lang="en-GB" dirty="0" smtClean="0"/>
              <a:t>Reimbursement or Payment</a:t>
            </a:r>
            <a:endParaRPr lang="en-IE" dirty="0" smtClean="0"/>
          </a:p>
          <a:p>
            <a:pPr marL="566928" lvl="0" indent="-457200">
              <a:buFont typeface="+mj-lt"/>
              <a:buAutoNum type="arabicPeriod" startAt="10"/>
            </a:pPr>
            <a:r>
              <a:rPr lang="en-GB" dirty="0" smtClean="0"/>
              <a:t>Understanding the Specific Needs of Your Users</a:t>
            </a:r>
            <a:endParaRPr lang="en-IE" dirty="0" smtClean="0"/>
          </a:p>
          <a:p>
            <a:pPr marL="566928" lvl="0" indent="-457200">
              <a:buFont typeface="+mj-lt"/>
              <a:buAutoNum type="arabicPeriod" startAt="10"/>
            </a:pPr>
            <a:r>
              <a:rPr lang="en-GB" dirty="0" smtClean="0"/>
              <a:t>Confidentiality and Privacy</a:t>
            </a:r>
            <a:endParaRPr lang="en-IE" dirty="0" smtClean="0"/>
          </a:p>
          <a:p>
            <a:pPr marL="566928" lvl="0" indent="-457200">
              <a:buFont typeface="+mj-lt"/>
              <a:buAutoNum type="arabicPeriod" startAt="10"/>
            </a:pPr>
            <a:r>
              <a:rPr lang="en-GB" dirty="0" smtClean="0"/>
              <a:t>Participant Information</a:t>
            </a:r>
            <a:endParaRPr lang="en-IE" dirty="0" smtClean="0"/>
          </a:p>
          <a:p>
            <a:pPr marL="566928" lvl="0" indent="-457200">
              <a:buFont typeface="+mj-lt"/>
              <a:buAutoNum type="arabicPeriod" startAt="10"/>
            </a:pPr>
            <a:r>
              <a:rPr lang="en-GB" dirty="0" smtClean="0"/>
              <a:t>Informed Consent</a:t>
            </a:r>
            <a:endParaRPr lang="en-IE" dirty="0" smtClean="0"/>
          </a:p>
          <a:p>
            <a:pPr marL="566928" lvl="0" indent="-457200">
              <a:buFont typeface="+mj-lt"/>
              <a:buAutoNum type="arabicPeriod" startAt="10"/>
            </a:pPr>
            <a:r>
              <a:rPr lang="en-GB" dirty="0" smtClean="0"/>
              <a:t>Use of Data</a:t>
            </a:r>
            <a:endParaRPr lang="en-IE" dirty="0" smtClean="0"/>
          </a:p>
          <a:p>
            <a:pPr marL="566928" lvl="0" indent="-457200">
              <a:buFont typeface="+mj-lt"/>
              <a:buAutoNum type="arabicPeriod" startAt="10"/>
            </a:pPr>
            <a:r>
              <a:rPr lang="en-GB" dirty="0" smtClean="0"/>
              <a:t> Following up with the User</a:t>
            </a:r>
            <a:endParaRPr lang="en-IE" dirty="0" smtClean="0"/>
          </a:p>
          <a:p>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Royce, W.W., 1970, "</a:t>
            </a:r>
            <a:r>
              <a:rPr lang="en-IE" i="1" dirty="0" smtClean="0"/>
              <a:t>Managing the Development of Large Software Systems</a:t>
            </a:r>
            <a:r>
              <a:rPr lang="en-IE" dirty="0" smtClean="0"/>
              <a:t>", Proceedings of IEEE WESCON 26 (August), pp.1–9.</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4546848" cy="4525963"/>
          </a:xfrm>
        </p:spPr>
        <p:txBody>
          <a:bodyPr>
            <a:normAutofit fontScale="70000" lnSpcReduction="20000"/>
          </a:bodyPr>
          <a:lstStyle/>
          <a:p>
            <a:r>
              <a:rPr lang="en-IE" dirty="0" smtClean="0"/>
              <a:t>Born in 1929.</a:t>
            </a:r>
          </a:p>
          <a:p>
            <a:r>
              <a:rPr lang="en-IE" dirty="0" smtClean="0"/>
              <a:t>Died in 1995.</a:t>
            </a:r>
          </a:p>
          <a:p>
            <a:r>
              <a:rPr lang="en-IE" dirty="0" smtClean="0"/>
              <a:t>An American computer scientist, director at Lockheed Software Technology </a:t>
            </a:r>
            <a:r>
              <a:rPr lang="en-IE" dirty="0" err="1" smtClean="0"/>
              <a:t>Center</a:t>
            </a:r>
            <a:r>
              <a:rPr lang="en-IE" dirty="0" smtClean="0"/>
              <a:t> in Austin, Texas, and one of the leaders in software development in the second half of the 20th century.</a:t>
            </a:r>
          </a:p>
          <a:p>
            <a:r>
              <a:rPr lang="en-IE" dirty="0" smtClean="0"/>
              <a:t>He was the first person to describe the “Waterfall model” for software development, although Royce did not use the term "waterfall" in that article, nor advocated the waterfall model as a working methodology.</a:t>
            </a:r>
            <a:endParaRPr lang="en-IE" dirty="0"/>
          </a:p>
        </p:txBody>
      </p:sp>
      <p:sp>
        <p:nvSpPr>
          <p:cNvPr id="2" name="Title 1"/>
          <p:cNvSpPr>
            <a:spLocks noGrp="1"/>
          </p:cNvSpPr>
          <p:nvPr>
            <p:ph type="title"/>
          </p:nvPr>
        </p:nvSpPr>
        <p:spPr/>
        <p:txBody>
          <a:bodyPr/>
          <a:lstStyle/>
          <a:p>
            <a:r>
              <a:rPr lang="en-IE" dirty="0" smtClean="0"/>
              <a:t>Winston W. Royce</a:t>
            </a:r>
            <a:endParaRPr lang="en-IE" dirty="0"/>
          </a:p>
        </p:txBody>
      </p:sp>
      <p:pic>
        <p:nvPicPr>
          <p:cNvPr id="7" name="Content Placeholder 6" descr="unknown.jpg"/>
          <p:cNvPicPr>
            <a:picLocks noGrp="1" noChangeAspect="1"/>
          </p:cNvPicPr>
          <p:nvPr>
            <p:ph sz="half" idx="4294967295"/>
          </p:nvPr>
        </p:nvPicPr>
        <p:blipFill>
          <a:blip r:embed="rId3" cstate="print"/>
          <a:stretch>
            <a:fillRect/>
          </a:stretch>
        </p:blipFill>
        <p:spPr>
          <a:xfrm>
            <a:off x="4932040" y="1916832"/>
            <a:ext cx="4105275" cy="25860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a:t>
            </a:r>
            <a:r>
              <a:rPr lang="en-IE" i="1" dirty="0" smtClean="0"/>
              <a:t>I am going to describe my personal views about managing large software developments. </a:t>
            </a:r>
          </a:p>
          <a:p>
            <a:r>
              <a:rPr lang="en-IE" i="1" dirty="0" smtClean="0"/>
              <a:t>I have had various assignments during the past nine years, mostly concerned with the development of software packages for spacecraft mission planning, commanding and post-flight analysis. </a:t>
            </a:r>
          </a:p>
          <a:p>
            <a:r>
              <a:rPr lang="en-IE" i="1" dirty="0" smtClean="0"/>
              <a:t>In these assignments I have experienced different degrees of success with respect to arriving at an operational state, on-time, and within costs. </a:t>
            </a:r>
          </a:p>
          <a:p>
            <a:r>
              <a:rPr lang="en-IE" i="1" dirty="0" smtClean="0"/>
              <a:t>I have become prejudiced by my experiences and I am going to relate some of these prejudices in this presentation</a:t>
            </a:r>
            <a:r>
              <a:rPr lang="en-IE" dirty="0" smtClean="0"/>
              <a:t>.”</a:t>
            </a:r>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Small Developments</a:t>
            </a:r>
            <a:endParaRPr lang="en-IE" dirty="0"/>
          </a:p>
        </p:txBody>
      </p:sp>
      <p:sp>
        <p:nvSpPr>
          <p:cNvPr id="4" name="Content Placeholder 3"/>
          <p:cNvSpPr>
            <a:spLocks noGrp="1"/>
          </p:cNvSpPr>
          <p:nvPr>
            <p:ph idx="1"/>
          </p:nvPr>
        </p:nvSpPr>
        <p:spPr/>
        <p:txBody>
          <a:bodyPr/>
          <a:lstStyle/>
          <a:p>
            <a:r>
              <a:rPr lang="en-IE" dirty="0" smtClean="0"/>
              <a:t>For a small development, you only need the following steps</a:t>
            </a:r>
          </a:p>
          <a:p>
            <a:pPr lvl="1"/>
            <a:r>
              <a:rPr lang="en-IE" dirty="0" smtClean="0"/>
              <a:t>Typically done for programs for internal use</a:t>
            </a:r>
            <a:endParaRPr lang="en-IE" dirty="0"/>
          </a:p>
        </p:txBody>
      </p:sp>
      <p:pic>
        <p:nvPicPr>
          <p:cNvPr id="5" name="Picture 2"/>
          <p:cNvPicPr>
            <a:picLocks noChangeAspect="1" noChangeArrowheads="1"/>
          </p:cNvPicPr>
          <p:nvPr/>
        </p:nvPicPr>
        <p:blipFill>
          <a:blip r:embed="rId3" cstate="print"/>
          <a:stretch>
            <a:fillRect/>
          </a:stretch>
        </p:blipFill>
        <p:spPr>
          <a:xfrm>
            <a:off x="3097530" y="4020656"/>
            <a:ext cx="2948940" cy="20726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3" cstate="print"/>
          <a:stretch>
            <a:fillRect/>
          </a:stretch>
        </p:blipFill>
        <p:spPr>
          <a:xfrm>
            <a:off x="888572" y="1600200"/>
            <a:ext cx="7366856" cy="4525963"/>
          </a:xfrm>
        </p:spPr>
      </p:pic>
      <p:sp>
        <p:nvSpPr>
          <p:cNvPr id="6" name="Rectangle 5"/>
          <p:cNvSpPr/>
          <p:nvPr/>
        </p:nvSpPr>
        <p:spPr>
          <a:xfrm>
            <a:off x="683568" y="2348880"/>
            <a:ext cx="7848872"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2348880"/>
            <a:ext cx="822960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System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functional, scheduling and financial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237</TotalTime>
  <Words>1137</Words>
  <Application>Microsoft Office PowerPoint</Application>
  <PresentationFormat>On-screen Show (4:3)</PresentationFormat>
  <Paragraphs>148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Problem Mitigation</vt:lpstr>
      <vt:lpstr>Problem Solving</vt:lpstr>
      <vt:lpstr>Managing the Development  of Large Software Systems  by  W.W. Royce</vt:lpstr>
      <vt:lpstr>Reference</vt:lpstr>
      <vt:lpstr>Winston W. Royce</vt:lpstr>
      <vt:lpstr>Introduction</vt:lpstr>
      <vt:lpstr>Small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Iterative Relationship between Successive Development Phases</vt:lpstr>
      <vt:lpstr>Iterative Relationship between Successive Development Phases</vt:lpstr>
      <vt:lpstr>Unfortunately the design iterations are never confined to the successive steps</vt:lpstr>
      <vt:lpstr>Unfortunately the design iterations are never confined to the successive steps</vt:lpstr>
      <vt:lpstr>How do we fix this?</vt:lpstr>
      <vt:lpstr>Five Steps</vt:lpstr>
      <vt:lpstr>1. Program Design comes first</vt:lpstr>
      <vt:lpstr>1. Program Design comes first</vt:lpstr>
      <vt:lpstr>1. Program Design comes first</vt:lpstr>
      <vt:lpstr>2. Document the Design</vt:lpstr>
      <vt:lpstr>2. Document the Design</vt:lpstr>
      <vt:lpstr>3. Do It Twice</vt:lpstr>
      <vt:lpstr>3. Do It Twice</vt:lpstr>
      <vt:lpstr>4. Plan, Control and Monitor Testing</vt:lpstr>
      <vt:lpstr>4. Plan, Control and Monitor Testing</vt:lpstr>
      <vt:lpstr>4. Plan, Control and Monitor Testing</vt:lpstr>
      <vt:lpstr>5. Involve the Customer</vt:lpstr>
      <vt:lpstr>5. Involve the Customer</vt:lpstr>
      <vt:lpstr>Summary</vt:lpstr>
      <vt:lpstr>User Engagement Toolkit</vt:lpstr>
    </vt:vector>
  </TitlesOfParts>
  <Company>DIT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&lt;Section Name&gt;</dc:title>
  <dc:creator>DIT</dc:creator>
  <cp:lastModifiedBy>DIT</cp:lastModifiedBy>
  <cp:revision>10</cp:revision>
  <dcterms:created xsi:type="dcterms:W3CDTF">2013-11-05T16:03:30Z</dcterms:created>
  <dcterms:modified xsi:type="dcterms:W3CDTF">2013-11-06T13:32:24Z</dcterms:modified>
</cp:coreProperties>
</file>