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2"/>
  </p:notesMasterIdLst>
  <p:sldIdLst>
    <p:sldId id="256" r:id="rId2"/>
    <p:sldId id="374" r:id="rId3"/>
    <p:sldId id="257" r:id="rId4"/>
    <p:sldId id="260" r:id="rId5"/>
    <p:sldId id="258" r:id="rId6"/>
    <p:sldId id="261" r:id="rId7"/>
    <p:sldId id="330" r:id="rId8"/>
    <p:sldId id="259" r:id="rId9"/>
    <p:sldId id="334" r:id="rId10"/>
    <p:sldId id="268" r:id="rId11"/>
    <p:sldId id="335" r:id="rId12"/>
    <p:sldId id="269" r:id="rId13"/>
    <p:sldId id="336" r:id="rId14"/>
    <p:sldId id="276" r:id="rId15"/>
    <p:sldId id="337" r:id="rId16"/>
    <p:sldId id="277" r:id="rId17"/>
    <p:sldId id="338" r:id="rId18"/>
    <p:sldId id="278" r:id="rId19"/>
    <p:sldId id="339" r:id="rId20"/>
    <p:sldId id="279" r:id="rId21"/>
    <p:sldId id="340" r:id="rId22"/>
    <p:sldId id="280" r:id="rId23"/>
    <p:sldId id="341" r:id="rId24"/>
    <p:sldId id="281" r:id="rId25"/>
    <p:sldId id="342" r:id="rId26"/>
    <p:sldId id="282" r:id="rId27"/>
    <p:sldId id="343" r:id="rId28"/>
    <p:sldId id="288" r:id="rId29"/>
    <p:sldId id="344" r:id="rId30"/>
    <p:sldId id="289" r:id="rId31"/>
    <p:sldId id="345" r:id="rId32"/>
    <p:sldId id="290" r:id="rId33"/>
    <p:sldId id="346" r:id="rId34"/>
    <p:sldId id="284" r:id="rId35"/>
    <p:sldId id="347" r:id="rId36"/>
    <p:sldId id="283" r:id="rId37"/>
    <p:sldId id="291" r:id="rId38"/>
    <p:sldId id="348" r:id="rId39"/>
    <p:sldId id="292" r:id="rId40"/>
    <p:sldId id="349" r:id="rId41"/>
    <p:sldId id="293" r:id="rId42"/>
    <p:sldId id="350" r:id="rId43"/>
    <p:sldId id="294" r:id="rId44"/>
    <p:sldId id="351" r:id="rId45"/>
    <p:sldId id="295" r:id="rId46"/>
    <p:sldId id="352" r:id="rId47"/>
    <p:sldId id="296" r:id="rId48"/>
    <p:sldId id="353" r:id="rId49"/>
    <p:sldId id="298" r:id="rId50"/>
    <p:sldId id="354" r:id="rId51"/>
    <p:sldId id="297" r:id="rId52"/>
    <p:sldId id="355" r:id="rId53"/>
    <p:sldId id="299" r:id="rId54"/>
    <p:sldId id="356" r:id="rId55"/>
    <p:sldId id="300" r:id="rId56"/>
    <p:sldId id="357" r:id="rId57"/>
    <p:sldId id="301" r:id="rId58"/>
    <p:sldId id="358" r:id="rId59"/>
    <p:sldId id="302" r:id="rId60"/>
    <p:sldId id="359" r:id="rId61"/>
    <p:sldId id="303" r:id="rId62"/>
    <p:sldId id="360" r:id="rId63"/>
    <p:sldId id="304" r:id="rId64"/>
    <p:sldId id="373" r:id="rId65"/>
    <p:sldId id="305" r:id="rId66"/>
    <p:sldId id="361" r:id="rId67"/>
    <p:sldId id="287" r:id="rId68"/>
    <p:sldId id="362" r:id="rId69"/>
    <p:sldId id="286" r:id="rId70"/>
    <p:sldId id="306" r:id="rId71"/>
    <p:sldId id="363" r:id="rId72"/>
    <p:sldId id="307" r:id="rId73"/>
    <p:sldId id="364" r:id="rId74"/>
    <p:sldId id="308" r:id="rId75"/>
    <p:sldId id="365" r:id="rId76"/>
    <p:sldId id="309" r:id="rId77"/>
    <p:sldId id="366" r:id="rId78"/>
    <p:sldId id="310" r:id="rId79"/>
    <p:sldId id="367" r:id="rId80"/>
    <p:sldId id="311" r:id="rId81"/>
    <p:sldId id="368" r:id="rId82"/>
    <p:sldId id="312" r:id="rId83"/>
    <p:sldId id="369" r:id="rId84"/>
    <p:sldId id="313" r:id="rId85"/>
    <p:sldId id="370" r:id="rId86"/>
    <p:sldId id="314" r:id="rId87"/>
    <p:sldId id="371" r:id="rId88"/>
    <p:sldId id="315" r:id="rId89"/>
    <p:sldId id="372" r:id="rId90"/>
    <p:sldId id="331" r:id="rId91"/>
    <p:sldId id="333" r:id="rId92"/>
    <p:sldId id="329" r:id="rId93"/>
    <p:sldId id="327" r:id="rId94"/>
    <p:sldId id="328" r:id="rId95"/>
    <p:sldId id="318" r:id="rId96"/>
    <p:sldId id="332" r:id="rId97"/>
    <p:sldId id="319" r:id="rId98"/>
    <p:sldId id="320" r:id="rId99"/>
    <p:sldId id="321" r:id="rId100"/>
    <p:sldId id="322" r:id="rId101"/>
    <p:sldId id="323" r:id="rId102"/>
    <p:sldId id="325" r:id="rId103"/>
    <p:sldId id="326" r:id="rId104"/>
    <p:sldId id="324" r:id="rId105"/>
    <p:sldId id="316" r:id="rId106"/>
    <p:sldId id="271" r:id="rId107"/>
    <p:sldId id="272" r:id="rId108"/>
    <p:sldId id="273" r:id="rId109"/>
    <p:sldId id="274" r:id="rId110"/>
    <p:sldId id="275"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9" autoAdjust="0"/>
    <p:restoredTop sz="94660"/>
  </p:normalViewPr>
  <p:slideViewPr>
    <p:cSldViewPr>
      <p:cViewPr>
        <p:scale>
          <a:sx n="80" d="100"/>
          <a:sy n="80" d="100"/>
        </p:scale>
        <p:origin x="-1531"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35CD7-3B51-4B61-8DAE-5D2C78AFD4AA}" type="datetimeFigureOut">
              <a:rPr lang="en-IE" smtClean="0"/>
              <a:pPr/>
              <a:t>30/11/2011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AA099-22EE-4223-9380-CF5B4ACF45D8}"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39</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48</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49</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50</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51</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52</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53</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54</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55</a:t>
            </a:fld>
            <a:endParaRPr lang="en-I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56</a:t>
            </a:fld>
            <a:endParaRPr lang="en-I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57</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40</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58</a:t>
            </a:fld>
            <a:endParaRPr lang="en-I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59</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60</a:t>
            </a:fld>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61</a:t>
            </a:fld>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62</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63</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64</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65</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66</a:t>
            </a:fld>
            <a:endParaRPr lang="en-I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70</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41</a:t>
            </a:fld>
            <a:endParaRPr lang="en-I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71</a:t>
            </a:fld>
            <a:endParaRPr lang="en-I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72</a:t>
            </a:fld>
            <a:endParaRPr lang="en-I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73</a:t>
            </a:fld>
            <a:endParaRPr lang="en-I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74</a:t>
            </a:fld>
            <a:endParaRPr lang="en-I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75</a:t>
            </a:fld>
            <a:endParaRPr lang="en-I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76</a:t>
            </a:fld>
            <a:endParaRPr lang="en-I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77</a:t>
            </a:fld>
            <a:endParaRPr lang="en-I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78</a:t>
            </a:fld>
            <a:endParaRPr lang="en-I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79</a:t>
            </a:fld>
            <a:endParaRPr lang="en-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80</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42</a:t>
            </a:fld>
            <a:endParaRPr lang="en-I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81</a:t>
            </a:fld>
            <a:endParaRPr lang="en-I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82</a:t>
            </a:fld>
            <a:endParaRPr lang="en-I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83</a:t>
            </a:fld>
            <a:endParaRPr lang="en-I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84</a:t>
            </a:fld>
            <a:endParaRPr lang="en-I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85</a:t>
            </a:fld>
            <a:endParaRPr lang="en-I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86</a:t>
            </a:fld>
            <a:endParaRPr lang="en-I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87</a:t>
            </a:fld>
            <a:endParaRPr lang="en-I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88</a:t>
            </a:fld>
            <a:endParaRPr lang="en-I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89</a:t>
            </a:fld>
            <a:endParaRPr lang="en-I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101</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43</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44</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45</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46</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2CFAA099-22EE-4223-9380-CF5B4ACF45D8}" type="slidenum">
              <a:rPr lang="en-IE" smtClean="0"/>
              <a:pPr/>
              <a:t>47</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6A9D860-64B8-41FC-9A45-5B7591460105}" type="datetimeFigureOut">
              <a:rPr lang="en-IE" smtClean="0"/>
              <a:pPr/>
              <a:t>30/11/2011</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535D213-6DCF-4192-BCCB-8A13DCC35A83}"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B535D213-6DCF-4192-BCCB-8A13DCC35A83}"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B535D213-6DCF-4192-BCCB-8A13DCC35A83}"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B535D213-6DCF-4192-BCCB-8A13DCC35A83}"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B535D213-6DCF-4192-BCCB-8A13DCC35A83}"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B535D213-6DCF-4192-BCCB-8A13DCC35A83}"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B535D213-6DCF-4192-BCCB-8A13DCC35A83}"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B535D213-6DCF-4192-BCCB-8A13DCC35A83}"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6A9D860-64B8-41FC-9A45-5B7591460105}" type="datetimeFigureOut">
              <a:rPr lang="en-IE" smtClean="0"/>
              <a:pPr/>
              <a:t>30/11/2011</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B535D213-6DCF-4192-BCCB-8A13DCC35A83}"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6A9D860-64B8-41FC-9A45-5B7591460105}" type="datetimeFigureOut">
              <a:rPr lang="en-IE" smtClean="0"/>
              <a:pPr/>
              <a:t>30/11/2011</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B535D213-6DCF-4192-BCCB-8A13DCC35A83}"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6A9D860-64B8-41FC-9A45-5B7591460105}" type="datetimeFigureOut">
              <a:rPr lang="en-IE" smtClean="0"/>
              <a:pPr/>
              <a:t>30/11/2011</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535D213-6DCF-4192-BCCB-8A13DCC35A83}"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6A9D860-64B8-41FC-9A45-5B7591460105}" type="datetimeFigureOut">
              <a:rPr lang="en-IE" smtClean="0"/>
              <a:pPr/>
              <a:t>30/11/2011</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535D213-6DCF-4192-BCCB-8A13DCC35A83}"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C:\Users\dgordon\Desktop\Damian\MyStuff%202009%2011\Teaching\Lectures\2011-2012\ProblemSolving\TRIZ\TRIZ-PPT-1.mp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awPn8neL-U" TargetMode="External"/><Relationship Id="rId2" Type="http://schemas.openxmlformats.org/officeDocument/2006/relationships/hyperlink" Target="http://www.triz-journal.com/archives/2008/11/06/" TargetMode="External"/><Relationship Id="rId1" Type="http://schemas.openxmlformats.org/officeDocument/2006/relationships/slideLayout" Target="../slideLayouts/slideLayout2.xml"/><Relationship Id="rId5" Type="http://schemas.openxmlformats.org/officeDocument/2006/relationships/hyperlink" Target="http://www.mazur.net/triz/" TargetMode="External"/><Relationship Id="rId4" Type="http://schemas.openxmlformats.org/officeDocument/2006/relationships/hyperlink" Target="http://www.triz-journal.com/"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C:\Users\dgordon\Desktop\Damian\MyStuff%202009%2011\Teaching\Lectures\2011-2012\ProblemSolving\TRIZ\TRIZ-PPT-2.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7.gi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7664" y="260648"/>
            <a:ext cx="6048672" cy="288032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a:xfrm>
            <a:off x="685800" y="2348880"/>
            <a:ext cx="7772400" cy="1728192"/>
          </a:xfrm>
        </p:spPr>
        <p:txBody>
          <a:bodyPr>
            <a:normAutofit/>
          </a:bodyPr>
          <a:lstStyle/>
          <a:p>
            <a:pPr algn="ctr"/>
            <a:r>
              <a:rPr lang="en-IE" dirty="0" smtClean="0"/>
              <a:t/>
            </a:r>
            <a:br>
              <a:rPr lang="en-IE" dirty="0" smtClean="0"/>
            </a:br>
            <a:r>
              <a:rPr lang="en-US" sz="3600" b="0" dirty="0" smtClean="0"/>
              <a:t>Theory of Inventive Problem-Solving</a:t>
            </a:r>
            <a:endParaRPr lang="en-IE" dirty="0"/>
          </a:p>
        </p:txBody>
      </p:sp>
      <p:sp>
        <p:nvSpPr>
          <p:cNvPr id="3" name="Subtitle 2"/>
          <p:cNvSpPr>
            <a:spLocks noGrp="1"/>
          </p:cNvSpPr>
          <p:nvPr>
            <p:ph type="subTitle" idx="1"/>
          </p:nvPr>
        </p:nvSpPr>
        <p:spPr>
          <a:xfrm>
            <a:off x="685800" y="4389536"/>
            <a:ext cx="7772400" cy="1199704"/>
          </a:xfrm>
        </p:spPr>
        <p:txBody>
          <a:bodyPr/>
          <a:lstStyle/>
          <a:p>
            <a:r>
              <a:rPr lang="en-IE" dirty="0" smtClean="0"/>
              <a:t>Damian Gordon</a:t>
            </a:r>
            <a:endParaRPr lang="en-IE" dirty="0"/>
          </a:p>
        </p:txBody>
      </p:sp>
      <p:sp>
        <p:nvSpPr>
          <p:cNvPr id="4" name="Rectangle 3"/>
          <p:cNvSpPr/>
          <p:nvPr/>
        </p:nvSpPr>
        <p:spPr>
          <a:xfrm>
            <a:off x="1819485" y="404664"/>
            <a:ext cx="5505033" cy="2646878"/>
          </a:xfrm>
          <a:prstGeom prst="rect">
            <a:avLst/>
          </a:prstGeom>
          <a:solidFill>
            <a:schemeClr val="accent1">
              <a:lumMod val="60000"/>
              <a:lumOff val="4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600" b="1" i="1" cap="none" spc="0" dirty="0" smtClean="0">
                <a:ln/>
                <a:solidFill>
                  <a:schemeClr val="accent4"/>
                </a:solidFill>
                <a:effectLst/>
              </a:rPr>
              <a:t>TRIZ </a:t>
            </a:r>
            <a:endParaRPr lang="en-US" sz="16600" b="1" i="1" cap="none" spc="0" dirty="0">
              <a:ln/>
              <a:solidFill>
                <a:schemeClr val="accent4"/>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E" b="1" dirty="0" smtClean="0"/>
              <a:t>A. Separate an interfering part or property from an object, or single out the only necessary part (or property) of an object. </a:t>
            </a:r>
          </a:p>
          <a:p>
            <a:pPr lvl="1"/>
            <a:r>
              <a:rPr lang="en-IE" dirty="0" smtClean="0"/>
              <a:t>Locate a noisy compressor outside the building where compressed air is used. </a:t>
            </a:r>
          </a:p>
          <a:p>
            <a:pPr lvl="1"/>
            <a:r>
              <a:rPr lang="en-IE" dirty="0" smtClean="0"/>
              <a:t>Use fibre-optics or a light pipe to separate the hot light source from the location where light is needed. </a:t>
            </a:r>
          </a:p>
          <a:p>
            <a:pPr lvl="1"/>
            <a:r>
              <a:rPr lang="en-IE" dirty="0" smtClean="0"/>
              <a:t>Use the sound of a barking dog, without the dog, as a burglar alarm.  </a:t>
            </a:r>
          </a:p>
        </p:txBody>
      </p:sp>
      <p:sp>
        <p:nvSpPr>
          <p:cNvPr id="3" name="Title 2"/>
          <p:cNvSpPr>
            <a:spLocks noGrp="1"/>
          </p:cNvSpPr>
          <p:nvPr>
            <p:ph type="title"/>
          </p:nvPr>
        </p:nvSpPr>
        <p:spPr/>
        <p:txBody>
          <a:bodyPr>
            <a:normAutofit/>
          </a:bodyPr>
          <a:lstStyle/>
          <a:p>
            <a:r>
              <a:rPr lang="en-IE" dirty="0" smtClean="0"/>
              <a:t>Principle 2. Taking Out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4" name="Picture 3" descr="TRIZ-39problems-zoomed.jpg"/>
          <p:cNvPicPr>
            <a:picLocks noChangeAspect="1"/>
          </p:cNvPicPr>
          <p:nvPr/>
        </p:nvPicPr>
        <p:blipFill>
          <a:blip r:embed="rId2" cstate="print"/>
          <a:stretch>
            <a:fillRect/>
          </a:stretch>
        </p:blipFill>
        <p:spPr>
          <a:xfrm>
            <a:off x="539552" y="1412776"/>
            <a:ext cx="8316416" cy="4658205"/>
          </a:xfrm>
          <a:prstGeom prst="rect">
            <a:avLst/>
          </a:prstGeom>
        </p:spPr>
      </p:pic>
      <p:sp>
        <p:nvSpPr>
          <p:cNvPr id="5" name="Rectangle 4"/>
          <p:cNvSpPr/>
          <p:nvPr/>
        </p:nvSpPr>
        <p:spPr>
          <a:xfrm>
            <a:off x="7596336" y="2492896"/>
            <a:ext cx="360040" cy="36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683568" y="3933056"/>
            <a:ext cx="81369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6516216" y="3212976"/>
            <a:ext cx="2448272" cy="158417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dirty="0" smtClean="0">
                <a:solidFill>
                  <a:schemeClr val="tx1"/>
                </a:solidFill>
              </a:rPr>
              <a:t>35</a:t>
            </a:r>
            <a:endParaRPr lang="en-I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fontScale="62500" lnSpcReduction="20000"/>
          </a:bodyPr>
          <a:lstStyle/>
          <a:p>
            <a:pPr>
              <a:buNone/>
            </a:pPr>
            <a:r>
              <a:rPr lang="en-IE" b="1" dirty="0" smtClean="0"/>
              <a:t>A. Change an object's physical state (e.g. to a gas, liquid, or solid). </a:t>
            </a:r>
          </a:p>
          <a:p>
            <a:pPr lvl="1"/>
            <a:r>
              <a:rPr lang="en-IE" dirty="0" smtClean="0"/>
              <a:t>Freeze the liquid centres of filled candies, then dip in melted chocolate, instead of handling the messy, gooey, hot liquid. </a:t>
            </a:r>
          </a:p>
          <a:p>
            <a:pPr lvl="1"/>
            <a:r>
              <a:rPr lang="en-IE" dirty="0" smtClean="0"/>
              <a:t>Transport oxygen or nitrogen or petroleum gas as a liquid, instead of a gas, to reduce volume. </a:t>
            </a:r>
          </a:p>
          <a:p>
            <a:pPr>
              <a:buNone/>
            </a:pPr>
            <a:r>
              <a:rPr lang="en-IE" b="1" dirty="0" smtClean="0"/>
              <a:t>B. Change the concentration or consistency. </a:t>
            </a:r>
          </a:p>
          <a:p>
            <a:pPr lvl="1"/>
            <a:r>
              <a:rPr lang="en-IE" dirty="0" smtClean="0"/>
              <a:t>Liquid hand soap is concentrated and more viscous than bar soap at the point of use, making it easier to dispense in the correct amount and more sanitary when shared by several people. </a:t>
            </a:r>
          </a:p>
          <a:p>
            <a:pPr>
              <a:buNone/>
            </a:pPr>
            <a:r>
              <a:rPr lang="en-IE" b="1" dirty="0" smtClean="0"/>
              <a:t>C.  Change the degree of flexibility. </a:t>
            </a:r>
          </a:p>
          <a:p>
            <a:pPr lvl="1"/>
            <a:r>
              <a:rPr lang="en-IE" dirty="0" smtClean="0"/>
              <a:t>Use adjustable dampers to reduce the noise of parts falling into a container by restricting the motion of the walls of the container. </a:t>
            </a:r>
          </a:p>
          <a:p>
            <a:pPr lvl="1"/>
            <a:r>
              <a:rPr lang="en-IE" dirty="0" smtClean="0"/>
              <a:t>Vulcanize rubber to change its flexibility and durability. </a:t>
            </a:r>
          </a:p>
          <a:p>
            <a:pPr>
              <a:buNone/>
            </a:pPr>
            <a:r>
              <a:rPr lang="en-IE" b="1" dirty="0" smtClean="0"/>
              <a:t>D.  Change the temperature.</a:t>
            </a:r>
          </a:p>
          <a:p>
            <a:pPr lvl="1"/>
            <a:r>
              <a:rPr lang="en-IE" dirty="0" smtClean="0"/>
              <a:t>Raise the temperature above the Curie point to change a ferromagnetic substance to a paramagnetic substance. </a:t>
            </a:r>
          </a:p>
          <a:p>
            <a:pPr lvl="1"/>
            <a:r>
              <a:rPr lang="en-IE" dirty="0" smtClean="0"/>
              <a:t>Raise the temperature of food to cook it. (Changes taste, aroma, texture, chemical properties, etc.) </a:t>
            </a:r>
          </a:p>
          <a:p>
            <a:pPr lvl="1"/>
            <a:r>
              <a:rPr lang="en-IE" dirty="0" smtClean="0"/>
              <a:t>Lower the temperature of medical specimens to preserve them for later analysis. </a:t>
            </a:r>
            <a:r>
              <a:rPr lang="en-IE" b="1" dirty="0" smtClean="0"/>
              <a:t> </a:t>
            </a:r>
            <a:endParaRPr lang="en-IE" dirty="0" smtClean="0"/>
          </a:p>
        </p:txBody>
      </p:sp>
      <p:sp>
        <p:nvSpPr>
          <p:cNvPr id="3" name="Title 2"/>
          <p:cNvSpPr>
            <a:spLocks noGrp="1"/>
          </p:cNvSpPr>
          <p:nvPr>
            <p:ph type="title"/>
          </p:nvPr>
        </p:nvSpPr>
        <p:spPr/>
        <p:txBody>
          <a:bodyPr>
            <a:normAutofit/>
          </a:bodyPr>
          <a:lstStyle/>
          <a:p>
            <a:r>
              <a:rPr lang="en-IE" sz="3600" dirty="0" smtClean="0"/>
              <a:t>Principle 35. Parameter Changes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
        <p:nvSpPr>
          <p:cNvPr id="4" name="Rectangle 3"/>
          <p:cNvSpPr/>
          <p:nvPr/>
        </p:nvSpPr>
        <p:spPr>
          <a:xfrm>
            <a:off x="510669" y="2967335"/>
            <a:ext cx="8122672" cy="2585323"/>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This table is a bit too</a:t>
            </a:r>
          </a:p>
          <a:p>
            <a:pPr algn="ctr"/>
            <a:r>
              <a:rPr lang="en-US" sz="5400" b="1"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detailed, let’s break it</a:t>
            </a:r>
          </a:p>
          <a:p>
            <a:pPr algn="ctr"/>
            <a:r>
              <a:rPr lang="en-US" sz="5400" b="1" cap="none"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up into six parts.</a:t>
            </a:r>
            <a:endParaRPr lang="en-US" sz="54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
        <p:nvSpPr>
          <p:cNvPr id="4" name="Rectangle 3"/>
          <p:cNvSpPr/>
          <p:nvPr/>
        </p:nvSpPr>
        <p:spPr>
          <a:xfrm>
            <a:off x="1691680" y="1844824"/>
            <a:ext cx="2232248" cy="24482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p:cNvSpPr/>
          <p:nvPr/>
        </p:nvSpPr>
        <p:spPr>
          <a:xfrm>
            <a:off x="3923928" y="1844824"/>
            <a:ext cx="2232248" cy="24482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6156176" y="1844824"/>
            <a:ext cx="2232248" cy="24482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p:cNvSpPr/>
          <p:nvPr/>
        </p:nvSpPr>
        <p:spPr>
          <a:xfrm>
            <a:off x="1691680" y="4293096"/>
            <a:ext cx="2232248" cy="2304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3923928" y="4293096"/>
            <a:ext cx="2232248" cy="2304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6156176" y="4293096"/>
            <a:ext cx="2232248" cy="23042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4" name="Rectangle 3"/>
          <p:cNvSpPr/>
          <p:nvPr/>
        </p:nvSpPr>
        <p:spPr>
          <a:xfrm>
            <a:off x="2664296" y="1052736"/>
            <a:ext cx="4572000" cy="276999"/>
          </a:xfrm>
          <a:prstGeom prst="rect">
            <a:avLst/>
          </a:prstGeom>
        </p:spPr>
        <p:txBody>
          <a:bodyPr>
            <a:spAutoFit/>
          </a:bodyPr>
          <a:lstStyle/>
          <a:p>
            <a:r>
              <a:rPr lang="en-IE" sz="1200" b="1" dirty="0" smtClean="0"/>
              <a:t>Features to Improve #1-20 vs. Undesired Result #1-13. </a:t>
            </a:r>
            <a:endParaRPr lang="en-IE" sz="1200" b="1" dirty="0"/>
          </a:p>
        </p:txBody>
      </p:sp>
      <p:pic>
        <p:nvPicPr>
          <p:cNvPr id="5" name="Picture 4" descr="contra01.gif"/>
          <p:cNvPicPr>
            <a:picLocks noChangeAspect="1"/>
          </p:cNvPicPr>
          <p:nvPr/>
        </p:nvPicPr>
        <p:blipFill>
          <a:blip r:embed="rId2" cstate="print"/>
          <a:stretch>
            <a:fillRect/>
          </a:stretch>
        </p:blipFill>
        <p:spPr>
          <a:xfrm>
            <a:off x="2327790" y="1340769"/>
            <a:ext cx="4620474" cy="5453443"/>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6" name="Rectangle 5"/>
          <p:cNvSpPr/>
          <p:nvPr/>
        </p:nvSpPr>
        <p:spPr>
          <a:xfrm>
            <a:off x="2601546" y="1052736"/>
            <a:ext cx="4572000" cy="261610"/>
          </a:xfrm>
          <a:prstGeom prst="rect">
            <a:avLst/>
          </a:prstGeom>
        </p:spPr>
        <p:txBody>
          <a:bodyPr>
            <a:spAutoFit/>
          </a:bodyPr>
          <a:lstStyle/>
          <a:p>
            <a:r>
              <a:rPr lang="en-IE" sz="1100" b="1" dirty="0" smtClean="0"/>
              <a:t>Features to Improve #1-20 vs. Undesired Result #14-26. </a:t>
            </a:r>
            <a:endParaRPr lang="en-IE" sz="1100" b="1" dirty="0"/>
          </a:p>
        </p:txBody>
      </p:sp>
      <p:pic>
        <p:nvPicPr>
          <p:cNvPr id="7" name="Picture 6" descr="contra02.gif"/>
          <p:cNvPicPr>
            <a:picLocks noChangeAspect="1"/>
          </p:cNvPicPr>
          <p:nvPr/>
        </p:nvPicPr>
        <p:blipFill>
          <a:blip r:embed="rId2" cstate="print"/>
          <a:stretch>
            <a:fillRect/>
          </a:stretch>
        </p:blipFill>
        <p:spPr>
          <a:xfrm>
            <a:off x="2483768" y="1306951"/>
            <a:ext cx="4464496" cy="5490413"/>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4" name="Rectangle 3"/>
          <p:cNvSpPr/>
          <p:nvPr/>
        </p:nvSpPr>
        <p:spPr>
          <a:xfrm>
            <a:off x="2483768" y="1052736"/>
            <a:ext cx="4572000" cy="276999"/>
          </a:xfrm>
          <a:prstGeom prst="rect">
            <a:avLst/>
          </a:prstGeom>
        </p:spPr>
        <p:txBody>
          <a:bodyPr>
            <a:spAutoFit/>
          </a:bodyPr>
          <a:lstStyle/>
          <a:p>
            <a:r>
              <a:rPr lang="en-IE" sz="1200" b="1" dirty="0" smtClean="0"/>
              <a:t>Features to Improve #1-20 vs. Undesired Result #27-39. </a:t>
            </a:r>
            <a:endParaRPr lang="en-IE" sz="1200" b="1" dirty="0"/>
          </a:p>
        </p:txBody>
      </p:sp>
      <p:pic>
        <p:nvPicPr>
          <p:cNvPr id="8" name="Picture 7" descr="contra03.gif"/>
          <p:cNvPicPr>
            <a:picLocks noChangeAspect="1"/>
          </p:cNvPicPr>
          <p:nvPr/>
        </p:nvPicPr>
        <p:blipFill>
          <a:blip r:embed="rId2" cstate="print"/>
          <a:stretch>
            <a:fillRect/>
          </a:stretch>
        </p:blipFill>
        <p:spPr>
          <a:xfrm>
            <a:off x="2267744" y="1268761"/>
            <a:ext cx="4536504" cy="5589240"/>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4" name="Rectangle 3"/>
          <p:cNvSpPr/>
          <p:nvPr/>
        </p:nvSpPr>
        <p:spPr>
          <a:xfrm>
            <a:off x="2483768" y="1052736"/>
            <a:ext cx="4572000" cy="276999"/>
          </a:xfrm>
          <a:prstGeom prst="rect">
            <a:avLst/>
          </a:prstGeom>
        </p:spPr>
        <p:txBody>
          <a:bodyPr>
            <a:spAutoFit/>
          </a:bodyPr>
          <a:lstStyle/>
          <a:p>
            <a:r>
              <a:rPr lang="en-IE" sz="1200" b="1" dirty="0" smtClean="0"/>
              <a:t>Features to Improve #21-39 vs. Undesired Result #1-13. </a:t>
            </a:r>
            <a:endParaRPr lang="en-IE" sz="1200" b="1" dirty="0"/>
          </a:p>
        </p:txBody>
      </p:sp>
      <p:pic>
        <p:nvPicPr>
          <p:cNvPr id="5" name="Picture 4" descr="contra04.gif"/>
          <p:cNvPicPr>
            <a:picLocks noChangeAspect="1"/>
          </p:cNvPicPr>
          <p:nvPr/>
        </p:nvPicPr>
        <p:blipFill>
          <a:blip r:embed="rId2" cstate="print"/>
          <a:stretch>
            <a:fillRect/>
          </a:stretch>
        </p:blipFill>
        <p:spPr>
          <a:xfrm>
            <a:off x="2376216" y="1297508"/>
            <a:ext cx="4284016" cy="5299844"/>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4" name="Rectangle 3"/>
          <p:cNvSpPr/>
          <p:nvPr/>
        </p:nvSpPr>
        <p:spPr>
          <a:xfrm>
            <a:off x="2483768" y="1052736"/>
            <a:ext cx="4572000" cy="276999"/>
          </a:xfrm>
          <a:prstGeom prst="rect">
            <a:avLst/>
          </a:prstGeom>
        </p:spPr>
        <p:txBody>
          <a:bodyPr>
            <a:spAutoFit/>
          </a:bodyPr>
          <a:lstStyle/>
          <a:p>
            <a:r>
              <a:rPr lang="en-IE" sz="1200" b="1" dirty="0" smtClean="0"/>
              <a:t>Features to Improve #21-39 vs. Undesired Result #14-26 </a:t>
            </a:r>
            <a:endParaRPr lang="en-IE" sz="1200" b="1" dirty="0"/>
          </a:p>
        </p:txBody>
      </p:sp>
      <p:pic>
        <p:nvPicPr>
          <p:cNvPr id="6" name="Picture 5" descr="contra05.gif"/>
          <p:cNvPicPr>
            <a:picLocks noChangeAspect="1"/>
          </p:cNvPicPr>
          <p:nvPr/>
        </p:nvPicPr>
        <p:blipFill>
          <a:blip r:embed="rId2" cstate="print"/>
          <a:stretch>
            <a:fillRect/>
          </a:stretch>
        </p:blipFill>
        <p:spPr>
          <a:xfrm>
            <a:off x="2339752" y="1268760"/>
            <a:ext cx="4320480" cy="53761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x-barking-dog-alarm.jpg"/>
          <p:cNvPicPr>
            <a:picLocks noChangeAspect="1"/>
          </p:cNvPicPr>
          <p:nvPr/>
        </p:nvPicPr>
        <p:blipFill>
          <a:blip r:embed="rId2" cstate="print"/>
          <a:stretch>
            <a:fillRect/>
          </a:stretch>
        </p:blipFill>
        <p:spPr>
          <a:xfrm>
            <a:off x="-7937" y="836712"/>
            <a:ext cx="9169474" cy="6021288"/>
          </a:xfrm>
          <a:prstGeom prst="rect">
            <a:avLst/>
          </a:prstGeom>
        </p:spPr>
      </p:pic>
      <p:sp>
        <p:nvSpPr>
          <p:cNvPr id="3" name="Title 2"/>
          <p:cNvSpPr>
            <a:spLocks noGrp="1"/>
          </p:cNvSpPr>
          <p:nvPr>
            <p:ph type="title"/>
          </p:nvPr>
        </p:nvSpPr>
        <p:spPr>
          <a:xfrm>
            <a:off x="107504" y="116632"/>
            <a:ext cx="8229600" cy="1143000"/>
          </a:xfrm>
        </p:spPr>
        <p:txBody>
          <a:bodyPr>
            <a:normAutofit/>
          </a:bodyPr>
          <a:lstStyle/>
          <a:p>
            <a:r>
              <a:rPr lang="en-IE" dirty="0" smtClean="0"/>
              <a:t>Principle 2. Taking Out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
        <p:nvSpPr>
          <p:cNvPr id="4" name="Rectangle 3"/>
          <p:cNvSpPr/>
          <p:nvPr/>
        </p:nvSpPr>
        <p:spPr>
          <a:xfrm>
            <a:off x="2483768" y="1052736"/>
            <a:ext cx="4572000" cy="276999"/>
          </a:xfrm>
          <a:prstGeom prst="rect">
            <a:avLst/>
          </a:prstGeom>
        </p:spPr>
        <p:txBody>
          <a:bodyPr>
            <a:spAutoFit/>
          </a:bodyPr>
          <a:lstStyle/>
          <a:p>
            <a:r>
              <a:rPr lang="en-IE" sz="1200" b="1" dirty="0" smtClean="0"/>
              <a:t>Features to Improve #21-39 vs. Undesired Result #27-39. </a:t>
            </a:r>
            <a:endParaRPr lang="en-IE" sz="1200" b="1" dirty="0"/>
          </a:p>
        </p:txBody>
      </p:sp>
      <p:pic>
        <p:nvPicPr>
          <p:cNvPr id="5" name="Picture 4" descr="contra06.gif"/>
          <p:cNvPicPr>
            <a:picLocks noChangeAspect="1"/>
          </p:cNvPicPr>
          <p:nvPr/>
        </p:nvPicPr>
        <p:blipFill>
          <a:blip r:embed="rId2" cstate="print"/>
          <a:stretch>
            <a:fillRect/>
          </a:stretch>
        </p:blipFill>
        <p:spPr>
          <a:xfrm>
            <a:off x="2339752" y="1293278"/>
            <a:ext cx="4392488" cy="53040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IE" b="1" dirty="0" smtClean="0"/>
              <a:t>A. Change an object's structure from uniform to non-uniform, change an external environment (or external influence) from uniform to non-uniform. </a:t>
            </a:r>
          </a:p>
          <a:p>
            <a:pPr lvl="1"/>
            <a:r>
              <a:rPr lang="en-IE" dirty="0" smtClean="0"/>
              <a:t>Use a temperature, density, or pressure gradient instead of constant temperature, density or pressure. </a:t>
            </a:r>
          </a:p>
          <a:p>
            <a:pPr>
              <a:buNone/>
            </a:pPr>
            <a:r>
              <a:rPr lang="en-IE" b="1" dirty="0" smtClean="0"/>
              <a:t>B.   Make each part of an object function in conditions most suitable for its operation. </a:t>
            </a:r>
          </a:p>
          <a:p>
            <a:pPr lvl="1"/>
            <a:r>
              <a:rPr lang="en-IE" dirty="0" smtClean="0"/>
              <a:t>Lunch box with special compartments for hot and cold </a:t>
            </a:r>
          </a:p>
          <a:p>
            <a:pPr lvl="1"/>
            <a:r>
              <a:rPr lang="en-IE" dirty="0" smtClean="0"/>
              <a:t>solid foods and for liquids.</a:t>
            </a:r>
          </a:p>
          <a:p>
            <a:pPr>
              <a:buNone/>
            </a:pPr>
            <a:r>
              <a:rPr lang="en-IE" b="1" dirty="0" smtClean="0"/>
              <a:t>C.   Make each part of an object fulfil a different and useful function. </a:t>
            </a:r>
          </a:p>
          <a:p>
            <a:pPr lvl="1"/>
            <a:r>
              <a:rPr lang="en-IE" dirty="0" smtClean="0"/>
              <a:t>Multi-function tool that scales fish, acts as a pliers, a wire stripper, a flat-blade screwdriver, a Phillips screwdriver, manicure set, etc.</a:t>
            </a:r>
          </a:p>
          <a:p>
            <a:pPr lvl="1"/>
            <a:r>
              <a:rPr lang="en-IE" dirty="0" smtClean="0"/>
              <a:t>Hammer with nail puller</a:t>
            </a:r>
          </a:p>
          <a:p>
            <a:pPr lvl="1"/>
            <a:r>
              <a:rPr lang="en-IE" dirty="0" smtClean="0"/>
              <a:t>Pencil with eraser   </a:t>
            </a:r>
          </a:p>
        </p:txBody>
      </p:sp>
      <p:sp>
        <p:nvSpPr>
          <p:cNvPr id="3" name="Title 2"/>
          <p:cNvSpPr>
            <a:spLocks noGrp="1"/>
          </p:cNvSpPr>
          <p:nvPr>
            <p:ph type="title"/>
          </p:nvPr>
        </p:nvSpPr>
        <p:spPr/>
        <p:txBody>
          <a:bodyPr>
            <a:normAutofit/>
          </a:bodyPr>
          <a:lstStyle/>
          <a:p>
            <a:r>
              <a:rPr lang="en-IE" dirty="0" smtClean="0"/>
              <a:t>Principle 3. Local Quality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Principle 3. Local Quality</a:t>
            </a:r>
          </a:p>
        </p:txBody>
      </p:sp>
      <p:pic>
        <p:nvPicPr>
          <p:cNvPr id="8" name="Picture 7" descr="VAU-R16-R20-2Popup.jpg"/>
          <p:cNvPicPr>
            <a:picLocks noChangeAspect="1"/>
          </p:cNvPicPr>
          <p:nvPr/>
        </p:nvPicPr>
        <p:blipFill>
          <a:blip r:embed="rId2" cstate="print"/>
          <a:stretch>
            <a:fillRect/>
          </a:stretch>
        </p:blipFill>
        <p:spPr>
          <a:xfrm rot="691685" flipH="1">
            <a:off x="494467" y="2586058"/>
            <a:ext cx="5117298" cy="3753256"/>
          </a:xfrm>
          <a:prstGeom prst="rect">
            <a:avLst/>
          </a:prstGeom>
        </p:spPr>
      </p:pic>
      <p:pic>
        <p:nvPicPr>
          <p:cNvPr id="9" name="Picture 8" descr="wenger_giant_swiss_army_knife_2.jpg"/>
          <p:cNvPicPr>
            <a:picLocks noChangeAspect="1"/>
          </p:cNvPicPr>
          <p:nvPr/>
        </p:nvPicPr>
        <p:blipFill>
          <a:blip r:embed="rId3" cstate="print"/>
          <a:stretch>
            <a:fillRect/>
          </a:stretch>
        </p:blipFill>
        <p:spPr>
          <a:xfrm>
            <a:off x="4479113" y="1361795"/>
            <a:ext cx="4557384" cy="3363349"/>
          </a:xfrm>
          <a:prstGeom prst="rect">
            <a:avLst/>
          </a:prstGeom>
        </p:spPr>
      </p:pic>
      <p:pic>
        <p:nvPicPr>
          <p:cNvPr id="5" name="Picture 4" descr="medical-edge-pencil.jpg"/>
          <p:cNvPicPr>
            <a:picLocks noChangeAspect="1"/>
          </p:cNvPicPr>
          <p:nvPr/>
        </p:nvPicPr>
        <p:blipFill>
          <a:blip r:embed="rId4" cstate="print"/>
          <a:stretch>
            <a:fillRect/>
          </a:stretch>
        </p:blipFill>
        <p:spPr>
          <a:xfrm>
            <a:off x="0" y="1412776"/>
            <a:ext cx="3635896" cy="19319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IE" b="1" dirty="0" smtClean="0"/>
              <a:t>A.   Change the shape of an object from symmetrical to asymmetrical. </a:t>
            </a:r>
          </a:p>
          <a:p>
            <a:pPr lvl="1"/>
            <a:r>
              <a:rPr lang="en-IE" dirty="0" smtClean="0"/>
              <a:t>Asymmetrical mixing vessels or asymmetrical vanes in symmetrical vessels improve mixing (cement trucks, cake mixers, blenders). </a:t>
            </a:r>
          </a:p>
          <a:p>
            <a:pPr lvl="1"/>
            <a:r>
              <a:rPr lang="en-IE" dirty="0" smtClean="0"/>
              <a:t>Put a flat spot on a cylindrical shaft to attach a knob securely. </a:t>
            </a:r>
          </a:p>
          <a:p>
            <a:pPr>
              <a:buNone/>
            </a:pPr>
            <a:r>
              <a:rPr lang="en-IE" b="1" dirty="0" smtClean="0"/>
              <a:t>B.  If an object is asymmetrical, increase its degree of asymmetry. </a:t>
            </a:r>
          </a:p>
          <a:p>
            <a:pPr lvl="1"/>
            <a:r>
              <a:rPr lang="en-IE" dirty="0" smtClean="0"/>
              <a:t>Change from circular O-rings to oval cross-section to specialized shapes to improve sealing. </a:t>
            </a:r>
          </a:p>
          <a:p>
            <a:pPr lvl="1"/>
            <a:r>
              <a:rPr lang="en-IE" dirty="0" smtClean="0"/>
              <a:t>Use astigmatic optics to merge colours. </a:t>
            </a:r>
          </a:p>
        </p:txBody>
      </p:sp>
      <p:sp>
        <p:nvSpPr>
          <p:cNvPr id="3" name="Title 2"/>
          <p:cNvSpPr>
            <a:spLocks noGrp="1"/>
          </p:cNvSpPr>
          <p:nvPr>
            <p:ph type="title"/>
          </p:nvPr>
        </p:nvSpPr>
        <p:spPr/>
        <p:txBody>
          <a:bodyPr>
            <a:normAutofit/>
          </a:bodyPr>
          <a:lstStyle/>
          <a:p>
            <a:r>
              <a:rPr lang="en-IE" dirty="0" smtClean="0"/>
              <a:t>Principle 4. Asymmetry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b_airplanes_lesson02_fig2.jpg"/>
          <p:cNvPicPr>
            <a:picLocks noChangeAspect="1"/>
          </p:cNvPicPr>
          <p:nvPr/>
        </p:nvPicPr>
        <p:blipFill>
          <a:blip r:embed="rId2" cstate="print"/>
          <a:stretch>
            <a:fillRect/>
          </a:stretch>
        </p:blipFill>
        <p:spPr>
          <a:xfrm>
            <a:off x="323527" y="2060848"/>
            <a:ext cx="3823873" cy="3168352"/>
          </a:xfrm>
          <a:prstGeom prst="rect">
            <a:avLst/>
          </a:prstGeom>
        </p:spPr>
      </p:pic>
      <p:sp>
        <p:nvSpPr>
          <p:cNvPr id="3" name="Title 2"/>
          <p:cNvSpPr>
            <a:spLocks noGrp="1"/>
          </p:cNvSpPr>
          <p:nvPr>
            <p:ph type="title"/>
          </p:nvPr>
        </p:nvSpPr>
        <p:spPr/>
        <p:txBody>
          <a:bodyPr>
            <a:normAutofit/>
          </a:bodyPr>
          <a:lstStyle/>
          <a:p>
            <a:r>
              <a:rPr lang="en-IE" dirty="0" smtClean="0"/>
              <a:t>Principle 4. Asymmetry </a:t>
            </a:r>
          </a:p>
        </p:txBody>
      </p:sp>
      <p:pic>
        <p:nvPicPr>
          <p:cNvPr id="7" name="Picture 6" descr="196188_front200.jpg"/>
          <p:cNvPicPr>
            <a:picLocks noChangeAspect="1"/>
          </p:cNvPicPr>
          <p:nvPr/>
        </p:nvPicPr>
        <p:blipFill>
          <a:blip r:embed="rId3" cstate="print"/>
          <a:stretch>
            <a:fillRect/>
          </a:stretch>
        </p:blipFill>
        <p:spPr>
          <a:xfrm>
            <a:off x="5220072" y="3068960"/>
            <a:ext cx="3456384" cy="34563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IE" b="1" dirty="0" smtClean="0"/>
              <a:t>A. Bring closer together (or merge) identical or similar objects, assemble identical or similar parts to perform parallel operations. </a:t>
            </a:r>
          </a:p>
          <a:p>
            <a:pPr lvl="1"/>
            <a:r>
              <a:rPr lang="en-IE" dirty="0" smtClean="0"/>
              <a:t>Personal computers in a network </a:t>
            </a:r>
          </a:p>
          <a:p>
            <a:pPr lvl="1"/>
            <a:r>
              <a:rPr lang="en-IE" dirty="0" smtClean="0"/>
              <a:t>Thousands of microprocessors in a parallel processor computer </a:t>
            </a:r>
          </a:p>
          <a:p>
            <a:pPr lvl="1"/>
            <a:r>
              <a:rPr lang="en-IE" dirty="0" smtClean="0"/>
              <a:t>Electronic chips mounted on both sides of a circuit board or subassembly </a:t>
            </a:r>
          </a:p>
          <a:p>
            <a:pPr>
              <a:buNone/>
            </a:pPr>
            <a:r>
              <a:rPr lang="en-IE" b="1" dirty="0" smtClean="0"/>
              <a:t>B.  Make operations contiguous or parallel; bring them together in time. </a:t>
            </a:r>
          </a:p>
          <a:p>
            <a:pPr lvl="1"/>
            <a:r>
              <a:rPr lang="en-IE" dirty="0" smtClean="0"/>
              <a:t>Link slats together in Venetian or vertical blinds. </a:t>
            </a:r>
          </a:p>
          <a:p>
            <a:pPr lvl="1"/>
            <a:r>
              <a:rPr lang="en-IE" dirty="0" smtClean="0"/>
              <a:t>Medical diagnostic instruments that analyze multiple blood parameters simultaneously </a:t>
            </a:r>
          </a:p>
          <a:p>
            <a:pPr lvl="1"/>
            <a:r>
              <a:rPr lang="en-IE" dirty="0" smtClean="0"/>
              <a:t>Mulching lawnmower </a:t>
            </a:r>
          </a:p>
        </p:txBody>
      </p:sp>
      <p:sp>
        <p:nvSpPr>
          <p:cNvPr id="3" name="Title 2"/>
          <p:cNvSpPr>
            <a:spLocks noGrp="1"/>
          </p:cNvSpPr>
          <p:nvPr>
            <p:ph type="title"/>
          </p:nvPr>
        </p:nvSpPr>
        <p:spPr/>
        <p:txBody>
          <a:bodyPr>
            <a:normAutofit/>
          </a:bodyPr>
          <a:lstStyle/>
          <a:p>
            <a:r>
              <a:rPr lang="en-IE" dirty="0" smtClean="0"/>
              <a:t>Principle 5. Merging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Principle 5. Merging </a:t>
            </a:r>
          </a:p>
        </p:txBody>
      </p:sp>
      <p:pic>
        <p:nvPicPr>
          <p:cNvPr id="5" name="Picture 4" descr="vertical-blinds-detail1.jpg"/>
          <p:cNvPicPr>
            <a:picLocks noChangeAspect="1"/>
          </p:cNvPicPr>
          <p:nvPr/>
        </p:nvPicPr>
        <p:blipFill>
          <a:blip r:embed="rId2" cstate="print"/>
          <a:stretch>
            <a:fillRect/>
          </a:stretch>
        </p:blipFill>
        <p:spPr>
          <a:xfrm>
            <a:off x="4445740" y="1990150"/>
            <a:ext cx="4446740" cy="2951018"/>
          </a:xfrm>
          <a:prstGeom prst="rect">
            <a:avLst/>
          </a:prstGeom>
        </p:spPr>
      </p:pic>
      <p:pic>
        <p:nvPicPr>
          <p:cNvPr id="6" name="Picture 5" descr="use-mulching-lawn-mower-800X800.jpg"/>
          <p:cNvPicPr>
            <a:picLocks noChangeAspect="1"/>
          </p:cNvPicPr>
          <p:nvPr/>
        </p:nvPicPr>
        <p:blipFill>
          <a:blip r:embed="rId3" cstate="print"/>
          <a:stretch>
            <a:fillRect/>
          </a:stretch>
        </p:blipFill>
        <p:spPr>
          <a:xfrm>
            <a:off x="323528" y="1988840"/>
            <a:ext cx="3816424" cy="300297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E" b="1" dirty="0" smtClean="0"/>
              <a:t>A. Make a part or object perform multiple functions; eliminate the need for other parts. </a:t>
            </a:r>
          </a:p>
          <a:p>
            <a:pPr lvl="1"/>
            <a:r>
              <a:rPr lang="en-IE" dirty="0" smtClean="0"/>
              <a:t>Handle of a toothbrush contains toothpaste </a:t>
            </a:r>
          </a:p>
          <a:p>
            <a:pPr lvl="1"/>
            <a:r>
              <a:rPr lang="en-IE" dirty="0" smtClean="0"/>
              <a:t>Child's car safety seat converts to a stroller </a:t>
            </a:r>
          </a:p>
          <a:p>
            <a:pPr lvl="1"/>
            <a:r>
              <a:rPr lang="en-IE" dirty="0" smtClean="0"/>
              <a:t>Mulching lawnmower (Yes, it demonstrates both Principles 5 and 6, Merging and Universality.) </a:t>
            </a:r>
          </a:p>
          <a:p>
            <a:pPr lvl="1"/>
            <a:r>
              <a:rPr lang="en-IE" dirty="0" smtClean="0"/>
              <a:t>Team leader acts as recorder and timekeeper. </a:t>
            </a:r>
          </a:p>
          <a:p>
            <a:pPr lvl="1"/>
            <a:endParaRPr lang="en-IE" dirty="0" smtClean="0"/>
          </a:p>
        </p:txBody>
      </p:sp>
      <p:sp>
        <p:nvSpPr>
          <p:cNvPr id="3" name="Title 2"/>
          <p:cNvSpPr>
            <a:spLocks noGrp="1"/>
          </p:cNvSpPr>
          <p:nvPr>
            <p:ph type="title"/>
          </p:nvPr>
        </p:nvSpPr>
        <p:spPr/>
        <p:txBody>
          <a:bodyPr>
            <a:normAutofit/>
          </a:bodyPr>
          <a:lstStyle/>
          <a:p>
            <a:r>
              <a:rPr lang="en-IE" dirty="0" smtClean="0"/>
              <a:t>Principle 6. Universality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Principle 6. Universality </a:t>
            </a:r>
          </a:p>
        </p:txBody>
      </p:sp>
      <p:pic>
        <p:nvPicPr>
          <p:cNvPr id="7" name="Picture 6" descr="200961914572769.jpg"/>
          <p:cNvPicPr>
            <a:picLocks noChangeAspect="1"/>
          </p:cNvPicPr>
          <p:nvPr/>
        </p:nvPicPr>
        <p:blipFill>
          <a:blip r:embed="rId2" cstate="print"/>
          <a:stretch>
            <a:fillRect/>
          </a:stretch>
        </p:blipFill>
        <p:spPr>
          <a:xfrm>
            <a:off x="4996780" y="1844824"/>
            <a:ext cx="3535660" cy="3456384"/>
          </a:xfrm>
          <a:prstGeom prst="rect">
            <a:avLst/>
          </a:prstGeom>
        </p:spPr>
      </p:pic>
      <p:pic>
        <p:nvPicPr>
          <p:cNvPr id="8" name="Picture 7" descr="TriplePlay_SitnStroll_Shoreline.jpg"/>
          <p:cNvPicPr>
            <a:picLocks noChangeAspect="1"/>
          </p:cNvPicPr>
          <p:nvPr/>
        </p:nvPicPr>
        <p:blipFill>
          <a:blip r:embed="rId3" cstate="print"/>
          <a:stretch>
            <a:fillRect/>
          </a:stretch>
        </p:blipFill>
        <p:spPr>
          <a:xfrm>
            <a:off x="710642" y="1700808"/>
            <a:ext cx="3645334" cy="40324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dirty="0" smtClean="0"/>
              <a:t>Introduction</a:t>
            </a:r>
            <a:endParaRPr lang="en-US" dirty="0"/>
          </a:p>
        </p:txBody>
      </p:sp>
      <p:sp>
        <p:nvSpPr>
          <p:cNvPr id="354307" name="Rectangle 3"/>
          <p:cNvSpPr>
            <a:spLocks noGrp="1" noChangeArrowheads="1"/>
          </p:cNvSpPr>
          <p:nvPr>
            <p:ph type="body" idx="1"/>
          </p:nvPr>
        </p:nvSpPr>
        <p:spPr/>
        <p:txBody>
          <a:bodyPr/>
          <a:lstStyle/>
          <a:p>
            <a:pPr algn="ctr">
              <a:buFont typeface="Monotype Sorts" pitchFamily="2" charset="2"/>
              <a:buNone/>
            </a:pPr>
            <a:r>
              <a:rPr lang="en-US" u="sng" dirty="0" err="1" smtClean="0"/>
              <a:t>T</a:t>
            </a:r>
            <a:r>
              <a:rPr lang="en-US" dirty="0" err="1" smtClean="0"/>
              <a:t>heoria</a:t>
            </a:r>
            <a:r>
              <a:rPr lang="en-US" dirty="0" smtClean="0"/>
              <a:t> </a:t>
            </a:r>
            <a:r>
              <a:rPr lang="en-US" u="sng" dirty="0" err="1"/>
              <a:t>R</a:t>
            </a:r>
            <a:r>
              <a:rPr lang="en-US" dirty="0" err="1"/>
              <a:t>esheneyva</a:t>
            </a:r>
            <a:r>
              <a:rPr lang="en-US" dirty="0"/>
              <a:t> </a:t>
            </a:r>
            <a:r>
              <a:rPr lang="en-US" u="sng" dirty="0" err="1"/>
              <a:t>I</a:t>
            </a:r>
            <a:r>
              <a:rPr lang="en-US" dirty="0" err="1"/>
              <a:t>sobretatelskehuh</a:t>
            </a:r>
            <a:r>
              <a:rPr lang="en-US" dirty="0"/>
              <a:t> </a:t>
            </a:r>
            <a:r>
              <a:rPr lang="en-US" u="sng" dirty="0" err="1"/>
              <a:t>Z</a:t>
            </a:r>
            <a:r>
              <a:rPr lang="en-US" dirty="0" err="1"/>
              <a:t>adach</a:t>
            </a:r>
            <a:endParaRPr lang="en-US" dirty="0"/>
          </a:p>
          <a:p>
            <a:pPr algn="ctr">
              <a:buFont typeface="Monotype Sorts" pitchFamily="2" charset="2"/>
              <a:buNone/>
            </a:pPr>
            <a:endParaRPr lang="en-US" dirty="0"/>
          </a:p>
          <a:p>
            <a:pPr algn="ctr">
              <a:buFont typeface="Monotype Sorts" pitchFamily="2" charset="2"/>
              <a:buNone/>
            </a:pPr>
            <a:r>
              <a:rPr lang="en-US" dirty="0" smtClean="0"/>
              <a:t>(</a:t>
            </a:r>
            <a:r>
              <a:rPr lang="en-US" sz="2400" dirty="0"/>
              <a:t>Theory of Solving Problems Inventively)</a:t>
            </a:r>
          </a:p>
          <a:p>
            <a:pPr algn="ctr">
              <a:buFont typeface="Monotype Sorts" pitchFamily="2" charset="2"/>
              <a:buNone/>
            </a:pPr>
            <a:endParaRPr lang="en-US" dirty="0"/>
          </a:p>
        </p:txBody>
      </p:sp>
      <p:pic>
        <p:nvPicPr>
          <p:cNvPr id="354309" name="Picture 5" descr="C:\MSOffice\My Documents\begintriz\clippings\cyrillicTRIZsmall.gif"/>
          <p:cNvPicPr>
            <a:picLocks noChangeAspect="1" noChangeArrowheads="1"/>
          </p:cNvPicPr>
          <p:nvPr/>
        </p:nvPicPr>
        <p:blipFill>
          <a:blip r:embed="rId2" cstate="print"/>
          <a:srcRect/>
          <a:stretch>
            <a:fillRect/>
          </a:stretch>
        </p:blipFill>
        <p:spPr bwMode="auto">
          <a:xfrm>
            <a:off x="457200" y="3733800"/>
            <a:ext cx="8001000" cy="609600"/>
          </a:xfrm>
          <a:prstGeom prst="rect">
            <a:avLst/>
          </a:prstGeom>
          <a:solidFill>
            <a:srgbClr val="FF99CC"/>
          </a:solid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525963"/>
          </a:xfrm>
        </p:spPr>
        <p:txBody>
          <a:bodyPr>
            <a:normAutofit fontScale="92500"/>
          </a:bodyPr>
          <a:lstStyle/>
          <a:p>
            <a:pPr>
              <a:buNone/>
            </a:pPr>
            <a:r>
              <a:rPr lang="en-IE" b="1" dirty="0" smtClean="0"/>
              <a:t>A.  Place one object inside another; place each object, in turn, inside the other. </a:t>
            </a:r>
          </a:p>
          <a:p>
            <a:pPr lvl="1"/>
            <a:r>
              <a:rPr lang="en-IE" dirty="0" smtClean="0"/>
              <a:t>Portable audio system (microphone fits inside transmitter, which fits inside amplifier case) </a:t>
            </a:r>
          </a:p>
          <a:p>
            <a:pPr lvl="1"/>
            <a:r>
              <a:rPr lang="en-IE" dirty="0" smtClean="0"/>
              <a:t>Measuring cups or spoons </a:t>
            </a:r>
          </a:p>
          <a:p>
            <a:pPr lvl="1"/>
            <a:r>
              <a:rPr lang="en-IE" dirty="0" smtClean="0"/>
              <a:t>Russian dolls </a:t>
            </a:r>
          </a:p>
          <a:p>
            <a:pPr>
              <a:buNone/>
            </a:pPr>
            <a:r>
              <a:rPr lang="en-IE" b="1" dirty="0" smtClean="0"/>
              <a:t>B.  Make one part pass through a cavity in the other. </a:t>
            </a:r>
          </a:p>
          <a:p>
            <a:pPr lvl="1"/>
            <a:r>
              <a:rPr lang="en-IE" dirty="0" smtClean="0"/>
              <a:t>Retractable aircraft landing gear stow inside the fuselage (also demonstrates Principle 15, Dynamism). </a:t>
            </a:r>
          </a:p>
          <a:p>
            <a:pPr lvl="1"/>
            <a:r>
              <a:rPr lang="en-IE" dirty="0" smtClean="0"/>
              <a:t>Seat belt retraction mechanism </a:t>
            </a:r>
          </a:p>
          <a:p>
            <a:pPr lvl="1"/>
            <a:r>
              <a:rPr lang="en-IE" dirty="0" smtClean="0"/>
              <a:t>Extending radio antenna </a:t>
            </a:r>
          </a:p>
          <a:p>
            <a:pPr lvl="1"/>
            <a:r>
              <a:rPr lang="en-IE" dirty="0" smtClean="0"/>
              <a:t>Zoom lens</a:t>
            </a:r>
          </a:p>
        </p:txBody>
      </p:sp>
      <p:sp>
        <p:nvSpPr>
          <p:cNvPr id="3" name="Title 2"/>
          <p:cNvSpPr>
            <a:spLocks noGrp="1"/>
          </p:cNvSpPr>
          <p:nvPr>
            <p:ph type="title"/>
          </p:nvPr>
        </p:nvSpPr>
        <p:spPr/>
        <p:txBody>
          <a:bodyPr>
            <a:normAutofit/>
          </a:bodyPr>
          <a:lstStyle/>
          <a:p>
            <a:r>
              <a:rPr lang="en-IE" dirty="0" smtClean="0"/>
              <a:t>Principle 7. "Nested Doll"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ussian_dolls.jpg"/>
          <p:cNvPicPr>
            <a:picLocks noChangeAspect="1"/>
          </p:cNvPicPr>
          <p:nvPr/>
        </p:nvPicPr>
        <p:blipFill>
          <a:blip r:embed="rId2" cstate="print"/>
          <a:stretch>
            <a:fillRect/>
          </a:stretch>
        </p:blipFill>
        <p:spPr>
          <a:xfrm>
            <a:off x="5303210" y="4077072"/>
            <a:ext cx="3524941" cy="2232248"/>
          </a:xfrm>
          <a:prstGeom prst="rect">
            <a:avLst/>
          </a:prstGeom>
        </p:spPr>
      </p:pic>
      <p:sp>
        <p:nvSpPr>
          <p:cNvPr id="3" name="Title 2"/>
          <p:cNvSpPr>
            <a:spLocks noGrp="1"/>
          </p:cNvSpPr>
          <p:nvPr>
            <p:ph type="title"/>
          </p:nvPr>
        </p:nvSpPr>
        <p:spPr/>
        <p:txBody>
          <a:bodyPr>
            <a:normAutofit/>
          </a:bodyPr>
          <a:lstStyle/>
          <a:p>
            <a:r>
              <a:rPr lang="en-IE" dirty="0" smtClean="0"/>
              <a:t>Principle 7. "Nested Doll" </a:t>
            </a:r>
          </a:p>
        </p:txBody>
      </p:sp>
      <p:pic>
        <p:nvPicPr>
          <p:cNvPr id="6" name="Picture 5" descr="15633measuring_cups.jpg"/>
          <p:cNvPicPr>
            <a:picLocks noChangeAspect="1"/>
          </p:cNvPicPr>
          <p:nvPr/>
        </p:nvPicPr>
        <p:blipFill>
          <a:blip r:embed="rId3" cstate="print"/>
          <a:stretch>
            <a:fillRect/>
          </a:stretch>
        </p:blipFill>
        <p:spPr>
          <a:xfrm>
            <a:off x="5292080" y="1412776"/>
            <a:ext cx="2664296" cy="2577922"/>
          </a:xfrm>
          <a:prstGeom prst="rect">
            <a:avLst/>
          </a:prstGeom>
        </p:spPr>
      </p:pic>
      <p:pic>
        <p:nvPicPr>
          <p:cNvPr id="9" name="Picture 8" descr="6a00d83451cbb069e200e54f3abf4f8834-800wi.jpg"/>
          <p:cNvPicPr>
            <a:picLocks noChangeAspect="1"/>
          </p:cNvPicPr>
          <p:nvPr/>
        </p:nvPicPr>
        <p:blipFill>
          <a:blip r:embed="rId4" cstate="print"/>
          <a:stretch>
            <a:fillRect/>
          </a:stretch>
        </p:blipFill>
        <p:spPr>
          <a:xfrm>
            <a:off x="755576" y="1412776"/>
            <a:ext cx="3588320" cy="2376264"/>
          </a:xfrm>
          <a:prstGeom prst="rect">
            <a:avLst/>
          </a:prstGeom>
        </p:spPr>
      </p:pic>
      <p:pic>
        <p:nvPicPr>
          <p:cNvPr id="7" name="Picture 6" descr="semi-truck-seat-belt-big-rig.gif"/>
          <p:cNvPicPr>
            <a:picLocks noChangeAspect="1"/>
          </p:cNvPicPr>
          <p:nvPr/>
        </p:nvPicPr>
        <p:blipFill>
          <a:blip r:embed="rId5" cstate="print"/>
          <a:stretch>
            <a:fillRect/>
          </a:stretch>
        </p:blipFill>
        <p:spPr>
          <a:xfrm>
            <a:off x="1187624" y="4005064"/>
            <a:ext cx="2520280" cy="24233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IE" b="1" dirty="0" smtClean="0"/>
              <a:t>A.  To compensate for the weight of an object, merge it with other objects that provide lift. </a:t>
            </a:r>
          </a:p>
          <a:p>
            <a:pPr lvl="1"/>
            <a:r>
              <a:rPr lang="en-IE" dirty="0" smtClean="0"/>
              <a:t>Inject foaming agent into a bundle of logs, to make it float better. </a:t>
            </a:r>
          </a:p>
          <a:p>
            <a:pPr lvl="1"/>
            <a:r>
              <a:rPr lang="en-IE" dirty="0" smtClean="0"/>
              <a:t>Use helium balloon to support advertising signs. </a:t>
            </a:r>
            <a:endParaRPr lang="en-IE" b="1" dirty="0" smtClean="0"/>
          </a:p>
          <a:p>
            <a:pPr>
              <a:buNone/>
            </a:pPr>
            <a:r>
              <a:rPr lang="en-IE" b="1" dirty="0" smtClean="0"/>
              <a:t>B. To compensate for the weight of an object, make it interact with the environment  (e.g. use aerodynamic, hydrodynamic, buoyancy and other forces). </a:t>
            </a:r>
          </a:p>
          <a:p>
            <a:pPr lvl="1"/>
            <a:r>
              <a:rPr lang="en-IE" dirty="0" smtClean="0"/>
              <a:t>Aircraft wing shape reduces air density above the wing, increases density below wing, to create lift.  (This also demonstrates Principle 4, Asymmetry.) </a:t>
            </a:r>
          </a:p>
          <a:p>
            <a:pPr lvl="1"/>
            <a:r>
              <a:rPr lang="en-IE" dirty="0" smtClean="0"/>
              <a:t>Vortex strips improve lift of aircraft wings. </a:t>
            </a:r>
          </a:p>
          <a:p>
            <a:pPr lvl="1"/>
            <a:r>
              <a:rPr lang="en-IE" dirty="0" smtClean="0"/>
              <a:t>Hydrofoils lift ship out of the water to reduce drag. </a:t>
            </a:r>
          </a:p>
        </p:txBody>
      </p:sp>
      <p:sp>
        <p:nvSpPr>
          <p:cNvPr id="3" name="Title 2"/>
          <p:cNvSpPr>
            <a:spLocks noGrp="1"/>
          </p:cNvSpPr>
          <p:nvPr>
            <p:ph type="title"/>
          </p:nvPr>
        </p:nvSpPr>
        <p:spPr/>
        <p:txBody>
          <a:bodyPr>
            <a:normAutofit/>
          </a:bodyPr>
          <a:lstStyle/>
          <a:p>
            <a:r>
              <a:rPr lang="en-IE" dirty="0" smtClean="0"/>
              <a:t>Principle 8. Anti-Weight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b_airplanes_lesson02_fig2.jpg"/>
          <p:cNvPicPr>
            <a:picLocks noChangeAspect="1"/>
          </p:cNvPicPr>
          <p:nvPr/>
        </p:nvPicPr>
        <p:blipFill>
          <a:blip r:embed="rId2" cstate="print"/>
          <a:stretch>
            <a:fillRect/>
          </a:stretch>
        </p:blipFill>
        <p:spPr>
          <a:xfrm>
            <a:off x="-36512" y="-27384"/>
            <a:ext cx="9180512" cy="6885384"/>
          </a:xfrm>
          <a:prstGeom prst="rect">
            <a:avLst/>
          </a:prstGeom>
        </p:spPr>
      </p:pic>
      <p:sp>
        <p:nvSpPr>
          <p:cNvPr id="3" name="Title 2"/>
          <p:cNvSpPr>
            <a:spLocks noGrp="1"/>
          </p:cNvSpPr>
          <p:nvPr>
            <p:ph type="title"/>
          </p:nvPr>
        </p:nvSpPr>
        <p:spPr>
          <a:xfrm>
            <a:off x="323528" y="-27384"/>
            <a:ext cx="8229600" cy="1143000"/>
          </a:xfrm>
        </p:spPr>
        <p:txBody>
          <a:bodyPr>
            <a:normAutofit/>
          </a:bodyPr>
          <a:lstStyle/>
          <a:p>
            <a:r>
              <a:rPr lang="en-IE" dirty="0" smtClean="0">
                <a:solidFill>
                  <a:schemeClr val="bg1"/>
                </a:solidFill>
              </a:rPr>
              <a:t>Principle 8. Anti-Weight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787208" cy="4525963"/>
          </a:xfrm>
        </p:spPr>
        <p:txBody>
          <a:bodyPr>
            <a:normAutofit fontScale="92500" lnSpcReduction="10000"/>
          </a:bodyPr>
          <a:lstStyle/>
          <a:p>
            <a:pPr>
              <a:buNone/>
            </a:pPr>
            <a:r>
              <a:rPr lang="en-IE" b="1" dirty="0" smtClean="0"/>
              <a:t>A. If it will be necessary to do an action with both harmful and useful effects, this action should be replaced with anti-actions to control harmful effects. </a:t>
            </a:r>
          </a:p>
          <a:p>
            <a:pPr lvl="1"/>
            <a:r>
              <a:rPr lang="en-IE" dirty="0" smtClean="0"/>
              <a:t>Buffer a solution to prevent harm from extremes of </a:t>
            </a:r>
            <a:r>
              <a:rPr lang="en-IE" dirty="0" err="1" smtClean="0"/>
              <a:t>pH.</a:t>
            </a:r>
            <a:r>
              <a:rPr lang="en-IE" dirty="0" smtClean="0"/>
              <a:t> </a:t>
            </a:r>
          </a:p>
          <a:p>
            <a:pPr>
              <a:buNone/>
            </a:pPr>
            <a:r>
              <a:rPr lang="en-IE" b="1" dirty="0" smtClean="0"/>
              <a:t>B.  Create beforehand stresses in an object that will oppose known undesirable working stresses later on. </a:t>
            </a:r>
          </a:p>
          <a:p>
            <a:pPr lvl="1"/>
            <a:r>
              <a:rPr lang="en-IE" dirty="0" smtClean="0"/>
              <a:t>Masking anything before harmful exposure: Use a lead apron on parts of the body not being exposed to X-Rays. Use masking tape to protect the part of an object not being painted </a:t>
            </a:r>
          </a:p>
          <a:p>
            <a:pPr lvl="1"/>
            <a:r>
              <a:rPr lang="en-IE" dirty="0" smtClean="0"/>
              <a:t>Pre-stress reinforcing bar before pouring concrete. </a:t>
            </a:r>
          </a:p>
        </p:txBody>
      </p:sp>
      <p:sp>
        <p:nvSpPr>
          <p:cNvPr id="3" name="Title 2"/>
          <p:cNvSpPr>
            <a:spLocks noGrp="1"/>
          </p:cNvSpPr>
          <p:nvPr>
            <p:ph type="title"/>
          </p:nvPr>
        </p:nvSpPr>
        <p:spPr/>
        <p:txBody>
          <a:bodyPr>
            <a:normAutofit fontScale="90000"/>
          </a:bodyPr>
          <a:lstStyle/>
          <a:p>
            <a:r>
              <a:rPr lang="en-IE" dirty="0" smtClean="0"/>
              <a:t>Principle 9. Preliminary Anti-Action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d.jpg"/>
          <p:cNvPicPr>
            <a:picLocks noChangeAspect="1"/>
          </p:cNvPicPr>
          <p:nvPr/>
        </p:nvPicPr>
        <p:blipFill>
          <a:blip r:embed="rId2" cstate="print"/>
          <a:stretch>
            <a:fillRect/>
          </a:stretch>
        </p:blipFill>
        <p:spPr>
          <a:xfrm>
            <a:off x="5376924" y="1776567"/>
            <a:ext cx="2579452" cy="5070717"/>
          </a:xfrm>
          <a:prstGeom prst="rect">
            <a:avLst/>
          </a:prstGeom>
        </p:spPr>
      </p:pic>
      <p:sp>
        <p:nvSpPr>
          <p:cNvPr id="3" name="Title 2"/>
          <p:cNvSpPr>
            <a:spLocks noGrp="1"/>
          </p:cNvSpPr>
          <p:nvPr>
            <p:ph type="title"/>
          </p:nvPr>
        </p:nvSpPr>
        <p:spPr/>
        <p:txBody>
          <a:bodyPr>
            <a:normAutofit fontScale="90000"/>
          </a:bodyPr>
          <a:lstStyle/>
          <a:p>
            <a:r>
              <a:rPr lang="en-IE" dirty="0" smtClean="0"/>
              <a:t>Principle 9. Preliminary Anti-Action </a:t>
            </a:r>
          </a:p>
        </p:txBody>
      </p:sp>
      <p:pic>
        <p:nvPicPr>
          <p:cNvPr id="7" name="Picture 5" descr="spray_paint_a_car_001"/>
          <p:cNvPicPr>
            <a:picLocks noChangeAspect="1" noChangeArrowheads="1"/>
          </p:cNvPicPr>
          <p:nvPr/>
        </p:nvPicPr>
        <p:blipFill>
          <a:blip r:embed="rId3" cstate="print"/>
          <a:srcRect/>
          <a:stretch>
            <a:fillRect/>
          </a:stretch>
        </p:blipFill>
        <p:spPr bwMode="auto">
          <a:xfrm>
            <a:off x="645656" y="2276872"/>
            <a:ext cx="3782328"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7859216" cy="4525963"/>
          </a:xfrm>
        </p:spPr>
        <p:txBody>
          <a:bodyPr>
            <a:normAutofit/>
          </a:bodyPr>
          <a:lstStyle/>
          <a:p>
            <a:pPr>
              <a:buNone/>
            </a:pPr>
            <a:r>
              <a:rPr lang="en-IE" b="1" dirty="0" smtClean="0"/>
              <a:t>A.  Perform, before it is needed, the required change of an object (either fully or partially). </a:t>
            </a:r>
          </a:p>
          <a:p>
            <a:pPr lvl="1"/>
            <a:r>
              <a:rPr lang="en-IE" dirty="0" smtClean="0"/>
              <a:t>Sterilize all instruments needed for a surgical procedure on a sealed tray. </a:t>
            </a:r>
          </a:p>
          <a:p>
            <a:pPr lvl="1"/>
            <a:r>
              <a:rPr lang="en-IE" dirty="0" smtClean="0"/>
              <a:t>Pre-pasted wall paper </a:t>
            </a:r>
            <a:endParaRPr lang="en-IE" b="1" dirty="0" smtClean="0"/>
          </a:p>
          <a:p>
            <a:pPr>
              <a:buNone/>
            </a:pPr>
            <a:r>
              <a:rPr lang="en-IE" b="1" dirty="0" smtClean="0"/>
              <a:t>B. Pre-arrange objects such that they can come into action from the most convenient place and without losing time for their delivery. </a:t>
            </a:r>
          </a:p>
          <a:p>
            <a:pPr lvl="1"/>
            <a:r>
              <a:rPr lang="en-IE" dirty="0" err="1" smtClean="0"/>
              <a:t>Kanban</a:t>
            </a:r>
            <a:r>
              <a:rPr lang="en-IE" dirty="0" smtClean="0"/>
              <a:t> arrangements in a Just-In-Time factory </a:t>
            </a:r>
          </a:p>
          <a:p>
            <a:pPr lvl="1"/>
            <a:r>
              <a:rPr lang="en-IE" dirty="0" smtClean="0"/>
              <a:t>Flexible manufacturing cell </a:t>
            </a:r>
          </a:p>
        </p:txBody>
      </p:sp>
      <p:sp>
        <p:nvSpPr>
          <p:cNvPr id="3" name="Title 2"/>
          <p:cNvSpPr>
            <a:spLocks noGrp="1"/>
          </p:cNvSpPr>
          <p:nvPr>
            <p:ph type="title"/>
          </p:nvPr>
        </p:nvSpPr>
        <p:spPr/>
        <p:txBody>
          <a:bodyPr>
            <a:normAutofit/>
          </a:bodyPr>
          <a:lstStyle/>
          <a:p>
            <a:r>
              <a:rPr lang="en-IE" dirty="0" smtClean="0"/>
              <a:t>Principle 10. Preliminary Action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_2_zu.gif"/>
          <p:cNvPicPr>
            <a:picLocks noChangeAspect="1"/>
          </p:cNvPicPr>
          <p:nvPr/>
        </p:nvPicPr>
        <p:blipFill>
          <a:blip r:embed="rId2" cstate="print"/>
          <a:stretch>
            <a:fillRect/>
          </a:stretch>
        </p:blipFill>
        <p:spPr>
          <a:xfrm>
            <a:off x="-4873" y="1772816"/>
            <a:ext cx="9118464" cy="5081711"/>
          </a:xfrm>
          <a:prstGeom prst="rect">
            <a:avLst/>
          </a:prstGeom>
        </p:spPr>
      </p:pic>
      <p:sp>
        <p:nvSpPr>
          <p:cNvPr id="3" name="Title 2"/>
          <p:cNvSpPr>
            <a:spLocks noGrp="1"/>
          </p:cNvSpPr>
          <p:nvPr>
            <p:ph type="title"/>
          </p:nvPr>
        </p:nvSpPr>
        <p:spPr/>
        <p:txBody>
          <a:bodyPr>
            <a:normAutofit/>
          </a:bodyPr>
          <a:lstStyle/>
          <a:p>
            <a:r>
              <a:rPr lang="en-IE" dirty="0" smtClean="0"/>
              <a:t>Principle 10. Preliminary Action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7859216" cy="4525963"/>
          </a:xfrm>
        </p:spPr>
        <p:txBody>
          <a:bodyPr>
            <a:normAutofit/>
          </a:bodyPr>
          <a:lstStyle/>
          <a:p>
            <a:pPr>
              <a:buNone/>
            </a:pPr>
            <a:r>
              <a:rPr lang="en-IE" b="1" dirty="0" smtClean="0"/>
              <a:t>A.  Prepare emergency means beforehand to compensate for the relatively low reliability of an object. </a:t>
            </a:r>
          </a:p>
          <a:p>
            <a:pPr lvl="1"/>
            <a:r>
              <a:rPr lang="en-IE" dirty="0" smtClean="0"/>
              <a:t>Alternate air system for aircraft instruments </a:t>
            </a:r>
          </a:p>
          <a:p>
            <a:pPr lvl="1"/>
            <a:r>
              <a:rPr lang="en-IE" dirty="0" smtClean="0"/>
              <a:t>Back-up parachute </a:t>
            </a:r>
          </a:p>
        </p:txBody>
      </p:sp>
      <p:sp>
        <p:nvSpPr>
          <p:cNvPr id="3" name="Title 2"/>
          <p:cNvSpPr>
            <a:spLocks noGrp="1"/>
          </p:cNvSpPr>
          <p:nvPr>
            <p:ph type="title"/>
          </p:nvPr>
        </p:nvSpPr>
        <p:spPr/>
        <p:txBody>
          <a:bodyPr>
            <a:normAutofit/>
          </a:bodyPr>
          <a:lstStyle/>
          <a:p>
            <a:r>
              <a:rPr lang="en-IE" sz="3600" dirty="0" smtClean="0"/>
              <a:t>Principle 11. Beforehand Cushioning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11. Beforehand Cushioning</a:t>
            </a:r>
          </a:p>
        </p:txBody>
      </p:sp>
      <p:pic>
        <p:nvPicPr>
          <p:cNvPr id="6" name="Picture 5" descr="colleen-before-jump.jpg"/>
          <p:cNvPicPr>
            <a:picLocks noChangeAspect="1"/>
          </p:cNvPicPr>
          <p:nvPr/>
        </p:nvPicPr>
        <p:blipFill>
          <a:blip r:embed="rId2" cstate="print"/>
          <a:stretch>
            <a:fillRect/>
          </a:stretch>
        </p:blipFill>
        <p:spPr>
          <a:xfrm>
            <a:off x="5652120" y="1628800"/>
            <a:ext cx="3024336" cy="4698357"/>
          </a:xfrm>
          <a:prstGeom prst="rect">
            <a:avLst/>
          </a:prstGeom>
        </p:spPr>
      </p:pic>
      <p:pic>
        <p:nvPicPr>
          <p:cNvPr id="7" name="Picture 6" descr="Bf109Plast.jpg"/>
          <p:cNvPicPr>
            <a:picLocks noChangeAspect="1"/>
          </p:cNvPicPr>
          <p:nvPr/>
        </p:nvPicPr>
        <p:blipFill>
          <a:blip r:embed="rId3" cstate="print"/>
          <a:stretch>
            <a:fillRect/>
          </a:stretch>
        </p:blipFill>
        <p:spPr>
          <a:xfrm>
            <a:off x="568055" y="2132856"/>
            <a:ext cx="4724025" cy="33843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Developed by Soviet engineer </a:t>
            </a:r>
            <a:r>
              <a:rPr lang="en-IE" dirty="0" err="1" smtClean="0"/>
              <a:t>Genrich</a:t>
            </a:r>
            <a:r>
              <a:rPr lang="en-IE" dirty="0" smtClean="0"/>
              <a:t> </a:t>
            </a:r>
            <a:r>
              <a:rPr lang="en-IE" dirty="0" err="1" smtClean="0"/>
              <a:t>Altshuller</a:t>
            </a:r>
            <a:r>
              <a:rPr lang="en-IE" dirty="0" smtClean="0"/>
              <a:t> and his colleagues, beginning in 1946.</a:t>
            </a:r>
          </a:p>
          <a:p>
            <a:r>
              <a:rPr lang="en-IE" dirty="0" smtClean="0"/>
              <a:t>“</a:t>
            </a:r>
            <a:r>
              <a:rPr lang="en-IE" i="1" dirty="0" smtClean="0"/>
              <a:t>a problem-solving, analysis and forecasting tool derived from the study of patterns of invention in the global patent literature</a:t>
            </a:r>
            <a:r>
              <a:rPr lang="en-IE" dirty="0" smtClean="0"/>
              <a:t>”</a:t>
            </a:r>
          </a:p>
          <a:p>
            <a:r>
              <a:rPr lang="en-IE" dirty="0" err="1" smtClean="0"/>
              <a:t>Altshuller</a:t>
            </a:r>
            <a:r>
              <a:rPr lang="en-IE" dirty="0" smtClean="0"/>
              <a:t> and his colleagues studied more than 300,000 patents and discerned inventive principles were often present in the most successful cases.</a:t>
            </a:r>
          </a:p>
          <a:p>
            <a:endParaRPr lang="en-IE" dirty="0"/>
          </a:p>
        </p:txBody>
      </p:sp>
      <p:sp>
        <p:nvSpPr>
          <p:cNvPr id="3" name="Title 2"/>
          <p:cNvSpPr>
            <a:spLocks noGrp="1"/>
          </p:cNvSpPr>
          <p:nvPr>
            <p:ph type="title"/>
          </p:nvPr>
        </p:nvSpPr>
        <p:spPr/>
        <p:txBody>
          <a:bodyPr/>
          <a:lstStyle/>
          <a:p>
            <a:r>
              <a:rPr lang="en-IE" dirty="0" smtClean="0"/>
              <a:t>Introduction</a:t>
            </a:r>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7859216" cy="4525963"/>
          </a:xfrm>
        </p:spPr>
        <p:txBody>
          <a:bodyPr>
            <a:normAutofit/>
          </a:bodyPr>
          <a:lstStyle/>
          <a:p>
            <a:pPr>
              <a:buNone/>
            </a:pPr>
            <a:r>
              <a:rPr lang="en-IE" b="1" dirty="0" smtClean="0"/>
              <a:t>A. In a potential field, limit position changes (e.g. change operating conditions to eliminate the need to raise or lower objects in a gravity field)</a:t>
            </a:r>
          </a:p>
          <a:p>
            <a:pPr lvl="1"/>
            <a:r>
              <a:rPr lang="en-IE" dirty="0" smtClean="0"/>
              <a:t>"Skillets" in an automobile plant that bring all tools to the right position (also demonstrates Principle 10, Preliminary Action) </a:t>
            </a:r>
          </a:p>
          <a:p>
            <a:pPr lvl="1"/>
            <a:r>
              <a:rPr lang="en-IE" dirty="0" smtClean="0"/>
              <a:t>Locks in a channel between 2 bodies of water (Panama Canal) </a:t>
            </a:r>
          </a:p>
          <a:p>
            <a:pPr lvl="1"/>
            <a:r>
              <a:rPr lang="en-IE" dirty="0" smtClean="0"/>
              <a:t>Spring loaded parts delivery system in a factory </a:t>
            </a:r>
          </a:p>
        </p:txBody>
      </p:sp>
      <p:sp>
        <p:nvSpPr>
          <p:cNvPr id="3" name="Title 2"/>
          <p:cNvSpPr>
            <a:spLocks noGrp="1"/>
          </p:cNvSpPr>
          <p:nvPr>
            <p:ph type="title"/>
          </p:nvPr>
        </p:nvSpPr>
        <p:spPr/>
        <p:txBody>
          <a:bodyPr>
            <a:normAutofit/>
          </a:bodyPr>
          <a:lstStyle/>
          <a:p>
            <a:r>
              <a:rPr lang="en-IE" sz="3600" dirty="0" smtClean="0"/>
              <a:t>Principle 12. </a:t>
            </a:r>
            <a:r>
              <a:rPr lang="en-IE" sz="3600" dirty="0" err="1" smtClean="0"/>
              <a:t>Equi</a:t>
            </a:r>
            <a:r>
              <a:rPr lang="en-IE" sz="3600" dirty="0" smtClean="0"/>
              <a:t>-potentiality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12. </a:t>
            </a:r>
            <a:r>
              <a:rPr lang="en-IE" sz="3600" dirty="0" err="1" smtClean="0"/>
              <a:t>Equi</a:t>
            </a:r>
            <a:r>
              <a:rPr lang="en-IE" sz="3600" dirty="0" smtClean="0"/>
              <a:t>-potentiality</a:t>
            </a:r>
          </a:p>
        </p:txBody>
      </p:sp>
      <p:pic>
        <p:nvPicPr>
          <p:cNvPr id="8" name="Picture 7" descr="panama-canal.jpg"/>
          <p:cNvPicPr>
            <a:picLocks noChangeAspect="1"/>
          </p:cNvPicPr>
          <p:nvPr/>
        </p:nvPicPr>
        <p:blipFill>
          <a:blip r:embed="rId2" cstate="print"/>
          <a:stretch>
            <a:fillRect/>
          </a:stretch>
        </p:blipFill>
        <p:spPr>
          <a:xfrm>
            <a:off x="5292080" y="1652367"/>
            <a:ext cx="3367907" cy="4584945"/>
          </a:xfrm>
          <a:prstGeom prst="rect">
            <a:avLst/>
          </a:prstGeom>
        </p:spPr>
      </p:pic>
      <p:pic>
        <p:nvPicPr>
          <p:cNvPr id="9" name="Picture 8" descr="skillet300x243.jpg"/>
          <p:cNvPicPr>
            <a:picLocks noChangeAspect="1"/>
          </p:cNvPicPr>
          <p:nvPr/>
        </p:nvPicPr>
        <p:blipFill>
          <a:blip r:embed="rId3" cstate="print"/>
          <a:stretch>
            <a:fillRect/>
          </a:stretch>
        </p:blipFill>
        <p:spPr>
          <a:xfrm>
            <a:off x="1054276" y="2132856"/>
            <a:ext cx="3733748" cy="302433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7499176" cy="4525963"/>
          </a:xfrm>
        </p:spPr>
        <p:txBody>
          <a:bodyPr>
            <a:normAutofit fontScale="92500" lnSpcReduction="20000"/>
          </a:bodyPr>
          <a:lstStyle/>
          <a:p>
            <a:pPr>
              <a:buNone/>
            </a:pPr>
            <a:r>
              <a:rPr lang="en-IE" b="1" dirty="0" smtClean="0"/>
              <a:t>A.  Invert the action(s) used to solve the problem </a:t>
            </a:r>
          </a:p>
          <a:p>
            <a:pPr lvl="1"/>
            <a:r>
              <a:rPr lang="en-IE" dirty="0" smtClean="0"/>
              <a:t>To loosen stuck parts, cool the inner part instead of heating the outer part. </a:t>
            </a:r>
          </a:p>
          <a:p>
            <a:pPr lvl="1"/>
            <a:r>
              <a:rPr lang="en-IE" dirty="0" smtClean="0"/>
              <a:t>Bring the mountain to Mohammed, instead of bringing Mohammed to the mountain. </a:t>
            </a:r>
          </a:p>
          <a:p>
            <a:pPr>
              <a:buNone/>
            </a:pPr>
            <a:r>
              <a:rPr lang="en-IE" b="1" dirty="0" smtClean="0"/>
              <a:t>B.  Make movable parts (or the external environment) fixed, and fixed parts movable. </a:t>
            </a:r>
          </a:p>
          <a:p>
            <a:pPr lvl="1"/>
            <a:r>
              <a:rPr lang="en-IE" dirty="0" smtClean="0"/>
              <a:t>Rotate the part instead of the tool. </a:t>
            </a:r>
          </a:p>
          <a:p>
            <a:pPr lvl="1"/>
            <a:r>
              <a:rPr lang="en-IE" dirty="0" smtClean="0"/>
              <a:t>Moving sidewalk with standing people </a:t>
            </a:r>
          </a:p>
          <a:p>
            <a:pPr>
              <a:buNone/>
            </a:pPr>
            <a:r>
              <a:rPr lang="en-IE" b="1" dirty="0" smtClean="0"/>
              <a:t>C.  Turn the object (or process) 'upside down'. </a:t>
            </a:r>
          </a:p>
          <a:p>
            <a:pPr lvl="1"/>
            <a:r>
              <a:rPr lang="en-IE" dirty="0" smtClean="0"/>
              <a:t>Turn an assembly upside down to insert fasteners (especially screws). </a:t>
            </a:r>
          </a:p>
          <a:p>
            <a:pPr lvl="1"/>
            <a:r>
              <a:rPr lang="en-IE" dirty="0" smtClean="0"/>
              <a:t>Empty grain from containers (ship or railroad) by inverting them.</a:t>
            </a:r>
          </a:p>
        </p:txBody>
      </p:sp>
      <p:sp>
        <p:nvSpPr>
          <p:cNvPr id="3" name="Title 2"/>
          <p:cNvSpPr>
            <a:spLocks noGrp="1"/>
          </p:cNvSpPr>
          <p:nvPr>
            <p:ph type="title"/>
          </p:nvPr>
        </p:nvSpPr>
        <p:spPr/>
        <p:txBody>
          <a:bodyPr>
            <a:normAutofit fontScale="90000"/>
          </a:bodyPr>
          <a:lstStyle/>
          <a:p>
            <a:r>
              <a:rPr lang="en-IE" sz="3600" dirty="0" smtClean="0"/>
              <a:t>Principle 13. “The Other Way Round”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sz="3600" dirty="0" smtClean="0"/>
              <a:t>Principle 13. “The Other Way Round”</a:t>
            </a:r>
          </a:p>
        </p:txBody>
      </p:sp>
      <p:pic>
        <p:nvPicPr>
          <p:cNvPr id="6" name="Picture 5" descr="4883611230_50a560a7a2.jpg"/>
          <p:cNvPicPr>
            <a:picLocks noChangeAspect="1"/>
          </p:cNvPicPr>
          <p:nvPr/>
        </p:nvPicPr>
        <p:blipFill>
          <a:blip r:embed="rId2" cstate="print"/>
          <a:stretch>
            <a:fillRect/>
          </a:stretch>
        </p:blipFill>
        <p:spPr>
          <a:xfrm>
            <a:off x="4836030" y="2060848"/>
            <a:ext cx="4128458" cy="3096344"/>
          </a:xfrm>
          <a:prstGeom prst="rect">
            <a:avLst/>
          </a:prstGeom>
        </p:spPr>
      </p:pic>
      <p:pic>
        <p:nvPicPr>
          <p:cNvPr id="9" name="Picture 8" descr="df.jpg"/>
          <p:cNvPicPr>
            <a:picLocks noChangeAspect="1"/>
          </p:cNvPicPr>
          <p:nvPr/>
        </p:nvPicPr>
        <p:blipFill>
          <a:blip r:embed="rId3" cstate="print"/>
          <a:stretch>
            <a:fillRect/>
          </a:stretch>
        </p:blipFill>
        <p:spPr>
          <a:xfrm>
            <a:off x="395536" y="1953660"/>
            <a:ext cx="4248472" cy="327554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7859216" cy="4525963"/>
          </a:xfrm>
        </p:spPr>
        <p:txBody>
          <a:bodyPr>
            <a:normAutofit fontScale="77500" lnSpcReduction="20000"/>
          </a:bodyPr>
          <a:lstStyle/>
          <a:p>
            <a:pPr>
              <a:buNone/>
            </a:pPr>
            <a:r>
              <a:rPr lang="en-IE" b="1" dirty="0" smtClean="0"/>
              <a:t>A. Instead of using rectilinear parts, surfaces, or forms, use curvilinear ones; move from flat surfaces to spherical ones; from parts shaped as a cube (parallelepiped) to ball-shaped structures. </a:t>
            </a:r>
          </a:p>
          <a:p>
            <a:pPr lvl="1"/>
            <a:r>
              <a:rPr lang="en-IE" dirty="0" smtClean="0"/>
              <a:t>Use arches and domes for strength in architecture. </a:t>
            </a:r>
          </a:p>
          <a:p>
            <a:pPr>
              <a:buNone/>
            </a:pPr>
            <a:r>
              <a:rPr lang="en-IE" b="1" dirty="0" smtClean="0"/>
              <a:t>B. Use rollers, balls, spirals, domes. </a:t>
            </a:r>
          </a:p>
          <a:p>
            <a:pPr lvl="1"/>
            <a:r>
              <a:rPr lang="en-IE" dirty="0" smtClean="0"/>
              <a:t>Spiral gear (Nautilus) produces continuous resistance for weight lifting. </a:t>
            </a:r>
          </a:p>
          <a:p>
            <a:pPr lvl="1"/>
            <a:r>
              <a:rPr lang="en-IE" dirty="0" smtClean="0"/>
              <a:t>Ball point and roller point pens for smooth ink distribution</a:t>
            </a:r>
          </a:p>
          <a:p>
            <a:pPr>
              <a:buNone/>
            </a:pPr>
            <a:r>
              <a:rPr lang="en-IE" b="1" dirty="0" smtClean="0"/>
              <a:t>C.  Go from linear to rotary motion, use centrifugal forces. </a:t>
            </a:r>
          </a:p>
          <a:p>
            <a:pPr lvl="1"/>
            <a:r>
              <a:rPr lang="en-IE" dirty="0" smtClean="0"/>
              <a:t>Produce linear motion of the cursor on the computer screen using a mouse or a trackball. </a:t>
            </a:r>
          </a:p>
          <a:p>
            <a:pPr lvl="1"/>
            <a:r>
              <a:rPr lang="en-IE" dirty="0" smtClean="0"/>
              <a:t>Replace wringing clothes to remove water with spinning clothes in a washing machine. </a:t>
            </a:r>
          </a:p>
          <a:p>
            <a:pPr lvl="1"/>
            <a:r>
              <a:rPr lang="en-IE" dirty="0" smtClean="0"/>
              <a:t>Use spherical casters instead of cylindrical wheels to move furniture. </a:t>
            </a:r>
          </a:p>
        </p:txBody>
      </p:sp>
      <p:sp>
        <p:nvSpPr>
          <p:cNvPr id="3" name="Title 2"/>
          <p:cNvSpPr>
            <a:spLocks noGrp="1"/>
          </p:cNvSpPr>
          <p:nvPr>
            <p:ph type="title"/>
          </p:nvPr>
        </p:nvSpPr>
        <p:spPr/>
        <p:txBody>
          <a:bodyPr>
            <a:normAutofit/>
          </a:bodyPr>
          <a:lstStyle/>
          <a:p>
            <a:r>
              <a:rPr lang="en-IE" sz="3600" dirty="0" smtClean="0"/>
              <a:t>Principle 14. </a:t>
            </a:r>
            <a:r>
              <a:rPr lang="en-IE" sz="3600" dirty="0" err="1" smtClean="0"/>
              <a:t>Spheroidality</a:t>
            </a:r>
            <a:r>
              <a:rPr lang="en-IE" sz="3600" dirty="0" smtClean="0"/>
              <a:t>/Curvature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14. </a:t>
            </a:r>
            <a:r>
              <a:rPr lang="en-IE" sz="3600" dirty="0" err="1" smtClean="0"/>
              <a:t>Spheroidality</a:t>
            </a:r>
            <a:r>
              <a:rPr lang="en-IE" sz="3600" dirty="0" smtClean="0"/>
              <a:t>/Curvature</a:t>
            </a:r>
          </a:p>
        </p:txBody>
      </p:sp>
      <p:pic>
        <p:nvPicPr>
          <p:cNvPr id="6" name="Picture 5" descr="How-do-Ball-point-pens-work.jpg"/>
          <p:cNvPicPr>
            <a:picLocks noChangeAspect="1"/>
          </p:cNvPicPr>
          <p:nvPr/>
        </p:nvPicPr>
        <p:blipFill>
          <a:blip r:embed="rId2" cstate="print"/>
          <a:stretch>
            <a:fillRect/>
          </a:stretch>
        </p:blipFill>
        <p:spPr>
          <a:xfrm>
            <a:off x="2699792" y="4221088"/>
            <a:ext cx="2530968" cy="2158767"/>
          </a:xfrm>
          <a:prstGeom prst="rect">
            <a:avLst/>
          </a:prstGeom>
        </p:spPr>
      </p:pic>
      <p:pic>
        <p:nvPicPr>
          <p:cNvPr id="9" name="Picture 8" descr="35039-02-500.jpg"/>
          <p:cNvPicPr>
            <a:picLocks noChangeAspect="1"/>
          </p:cNvPicPr>
          <p:nvPr/>
        </p:nvPicPr>
        <p:blipFill>
          <a:blip r:embed="rId3" cstate="print"/>
          <a:stretch>
            <a:fillRect/>
          </a:stretch>
        </p:blipFill>
        <p:spPr>
          <a:xfrm>
            <a:off x="5868144" y="4077072"/>
            <a:ext cx="2448272" cy="2693100"/>
          </a:xfrm>
          <a:prstGeom prst="rect">
            <a:avLst/>
          </a:prstGeom>
        </p:spPr>
      </p:pic>
      <p:pic>
        <p:nvPicPr>
          <p:cNvPr id="10" name="Picture 9" descr="LGT904353-0311A.jpg"/>
          <p:cNvPicPr>
            <a:picLocks noChangeAspect="1"/>
          </p:cNvPicPr>
          <p:nvPr/>
        </p:nvPicPr>
        <p:blipFill>
          <a:blip r:embed="rId4" cstate="print"/>
          <a:stretch>
            <a:fillRect/>
          </a:stretch>
        </p:blipFill>
        <p:spPr>
          <a:xfrm>
            <a:off x="4784829" y="1556792"/>
            <a:ext cx="4359171" cy="2592288"/>
          </a:xfrm>
          <a:prstGeom prst="rect">
            <a:avLst/>
          </a:prstGeom>
        </p:spPr>
      </p:pic>
      <p:pic>
        <p:nvPicPr>
          <p:cNvPr id="8" name="Picture 7" descr="DC24_Dyson_Ball.jpg"/>
          <p:cNvPicPr>
            <a:picLocks noChangeAspect="1"/>
          </p:cNvPicPr>
          <p:nvPr/>
        </p:nvPicPr>
        <p:blipFill>
          <a:blip r:embed="rId5" cstate="print"/>
          <a:stretch>
            <a:fillRect/>
          </a:stretch>
        </p:blipFill>
        <p:spPr>
          <a:xfrm>
            <a:off x="274351" y="1556792"/>
            <a:ext cx="4945721" cy="237626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14. </a:t>
            </a:r>
            <a:r>
              <a:rPr lang="en-IE" sz="3600" dirty="0" err="1" smtClean="0"/>
              <a:t>Spheroidality</a:t>
            </a:r>
            <a:r>
              <a:rPr lang="en-IE" sz="3600" dirty="0" smtClean="0"/>
              <a:t>/Curvature</a:t>
            </a:r>
          </a:p>
        </p:txBody>
      </p:sp>
      <p:pic>
        <p:nvPicPr>
          <p:cNvPr id="5" name="TRIZ-PPT-1.mp4">
            <a:hlinkClick r:id="" action="ppaction://media"/>
          </p:cNvPr>
          <p:cNvPicPr>
            <a:picLocks noRot="1" noChangeAspect="1"/>
          </p:cNvPicPr>
          <p:nvPr>
            <a:videoFile r:link="rId1"/>
          </p:nvPr>
        </p:nvPicPr>
        <p:blipFill>
          <a:blip r:embed="rId3" cstate="print"/>
          <a:stretch>
            <a:fillRect/>
          </a:stretch>
        </p:blipFill>
        <p:spPr>
          <a:xfrm>
            <a:off x="1979712" y="1628800"/>
            <a:ext cx="5664629"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8003232" cy="4525963"/>
          </a:xfrm>
        </p:spPr>
        <p:txBody>
          <a:bodyPr>
            <a:normAutofit fontScale="92500" lnSpcReduction="20000"/>
          </a:bodyPr>
          <a:lstStyle/>
          <a:p>
            <a:pPr>
              <a:buNone/>
            </a:pPr>
            <a:r>
              <a:rPr lang="en-IE" b="1" dirty="0" smtClean="0"/>
              <a:t>A. Allow (or design) the characteristics of an object, external environment, or process to change to be optimal or to find an optimal operating condition. </a:t>
            </a:r>
          </a:p>
          <a:p>
            <a:pPr lvl="1"/>
            <a:r>
              <a:rPr lang="en-IE" dirty="0" smtClean="0"/>
              <a:t>Adjustable steering wheel (or seat, or back support, or mirror position...) </a:t>
            </a:r>
            <a:endParaRPr lang="en-IE" b="1" dirty="0" smtClean="0"/>
          </a:p>
          <a:p>
            <a:pPr>
              <a:buNone/>
            </a:pPr>
            <a:r>
              <a:rPr lang="en-IE" b="1" dirty="0" smtClean="0"/>
              <a:t>B.  Divide an object into parts capable of movement relative to each other. </a:t>
            </a:r>
          </a:p>
          <a:p>
            <a:pPr lvl="1"/>
            <a:r>
              <a:rPr lang="en-IE" dirty="0" smtClean="0"/>
              <a:t>The "butterfly" computer keyboard (also demonstrates Principle 7, "Nested doll")</a:t>
            </a:r>
          </a:p>
          <a:p>
            <a:pPr>
              <a:buNone/>
            </a:pPr>
            <a:r>
              <a:rPr lang="en-IE" b="1" dirty="0" smtClean="0"/>
              <a:t>C.  If an object (or process) is rigid or inflexible, make it movable or adaptive. </a:t>
            </a:r>
          </a:p>
          <a:p>
            <a:pPr lvl="1"/>
            <a:r>
              <a:rPr lang="en-IE" dirty="0" smtClean="0"/>
              <a:t>The flexible </a:t>
            </a:r>
            <a:r>
              <a:rPr lang="en-IE" dirty="0" err="1" smtClean="0"/>
              <a:t>borescope</a:t>
            </a:r>
            <a:r>
              <a:rPr lang="en-IE" dirty="0" smtClean="0"/>
              <a:t> for examining engines </a:t>
            </a:r>
          </a:p>
          <a:p>
            <a:pPr lvl="1"/>
            <a:r>
              <a:rPr lang="en-IE" dirty="0" smtClean="0"/>
              <a:t>The flexible </a:t>
            </a:r>
            <a:r>
              <a:rPr lang="en-IE" dirty="0" err="1" smtClean="0"/>
              <a:t>sigmoidoscope</a:t>
            </a:r>
            <a:r>
              <a:rPr lang="en-IE" dirty="0" smtClean="0"/>
              <a:t>, for medical examination </a:t>
            </a:r>
          </a:p>
        </p:txBody>
      </p:sp>
      <p:sp>
        <p:nvSpPr>
          <p:cNvPr id="3" name="Title 2"/>
          <p:cNvSpPr>
            <a:spLocks noGrp="1"/>
          </p:cNvSpPr>
          <p:nvPr>
            <p:ph type="title"/>
          </p:nvPr>
        </p:nvSpPr>
        <p:spPr/>
        <p:txBody>
          <a:bodyPr>
            <a:normAutofit/>
          </a:bodyPr>
          <a:lstStyle/>
          <a:p>
            <a:r>
              <a:rPr lang="en-IE" sz="3600" dirty="0" smtClean="0"/>
              <a:t>Principle 15. Dynamics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ujitsu_siemens_split_keyboard.jpg"/>
          <p:cNvPicPr>
            <a:picLocks noChangeAspect="1"/>
          </p:cNvPicPr>
          <p:nvPr/>
        </p:nvPicPr>
        <p:blipFill>
          <a:blip r:embed="rId2" cstate="print"/>
          <a:stretch>
            <a:fillRect/>
          </a:stretch>
        </p:blipFill>
        <p:spPr>
          <a:xfrm>
            <a:off x="5364088" y="3933056"/>
            <a:ext cx="3528392" cy="2843808"/>
          </a:xfrm>
          <a:prstGeom prst="rect">
            <a:avLst/>
          </a:prstGeom>
        </p:spPr>
      </p:pic>
      <p:sp>
        <p:nvSpPr>
          <p:cNvPr id="3" name="Title 2"/>
          <p:cNvSpPr>
            <a:spLocks noGrp="1"/>
          </p:cNvSpPr>
          <p:nvPr>
            <p:ph type="title"/>
          </p:nvPr>
        </p:nvSpPr>
        <p:spPr/>
        <p:txBody>
          <a:bodyPr>
            <a:normAutofit/>
          </a:bodyPr>
          <a:lstStyle/>
          <a:p>
            <a:r>
              <a:rPr lang="en-IE" sz="3600" dirty="0" smtClean="0"/>
              <a:t>Principle 15. Dynamics </a:t>
            </a:r>
          </a:p>
        </p:txBody>
      </p:sp>
      <p:pic>
        <p:nvPicPr>
          <p:cNvPr id="9" name="Picture 8" descr="4runner-driver-seat-swap.jpg"/>
          <p:cNvPicPr>
            <a:picLocks noChangeAspect="1"/>
          </p:cNvPicPr>
          <p:nvPr/>
        </p:nvPicPr>
        <p:blipFill>
          <a:blip r:embed="rId3" cstate="print"/>
          <a:stretch>
            <a:fillRect/>
          </a:stretch>
        </p:blipFill>
        <p:spPr>
          <a:xfrm>
            <a:off x="467544" y="3645024"/>
            <a:ext cx="3840427" cy="2880320"/>
          </a:xfrm>
          <a:prstGeom prst="rect">
            <a:avLst/>
          </a:prstGeom>
        </p:spPr>
      </p:pic>
      <p:pic>
        <p:nvPicPr>
          <p:cNvPr id="10" name="Picture 9" descr="Flexible_Video_Borescope.JPG"/>
          <p:cNvPicPr>
            <a:picLocks noChangeAspect="1"/>
          </p:cNvPicPr>
          <p:nvPr/>
        </p:nvPicPr>
        <p:blipFill>
          <a:blip r:embed="rId4" cstate="print"/>
          <a:stretch>
            <a:fillRect/>
          </a:stretch>
        </p:blipFill>
        <p:spPr>
          <a:xfrm>
            <a:off x="5508104" y="1268760"/>
            <a:ext cx="2160240" cy="2400266"/>
          </a:xfrm>
          <a:prstGeom prst="rect">
            <a:avLst/>
          </a:prstGeom>
        </p:spPr>
      </p:pic>
      <p:pic>
        <p:nvPicPr>
          <p:cNvPr id="11" name="Picture 10" descr="Flexible-Sigmoidoscopy-2.jpg"/>
          <p:cNvPicPr>
            <a:picLocks noChangeAspect="1"/>
          </p:cNvPicPr>
          <p:nvPr/>
        </p:nvPicPr>
        <p:blipFill>
          <a:blip r:embed="rId5" cstate="print"/>
          <a:stretch>
            <a:fillRect/>
          </a:stretch>
        </p:blipFill>
        <p:spPr>
          <a:xfrm>
            <a:off x="1115616" y="1268760"/>
            <a:ext cx="2880320" cy="219777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8075240" cy="4525963"/>
          </a:xfrm>
        </p:spPr>
        <p:txBody>
          <a:bodyPr>
            <a:normAutofit/>
          </a:bodyPr>
          <a:lstStyle/>
          <a:p>
            <a:pPr>
              <a:buNone/>
            </a:pPr>
            <a:r>
              <a:rPr lang="en-IE" b="1" dirty="0" smtClean="0"/>
              <a:t>A. If 100 percent of an object is hard to achieve using a given solution method then, by using “slightly less” or “slightly more” of the same method, the problem may be considerably easier to solve. </a:t>
            </a:r>
          </a:p>
          <a:p>
            <a:pPr lvl="1"/>
            <a:r>
              <a:rPr lang="en-IE" dirty="0" smtClean="0"/>
              <a:t>Over spray when painting, then remove excess. (Or, use a stencil--this is an application of  Principle 3, Local Quality and Principle 9, Preliminary anti-action). </a:t>
            </a:r>
          </a:p>
          <a:p>
            <a:pPr lvl="1"/>
            <a:r>
              <a:rPr lang="en-IE" dirty="0" smtClean="0"/>
              <a:t>Fill, then "top off" when filling the gas tank of your car. </a:t>
            </a:r>
          </a:p>
        </p:txBody>
      </p:sp>
      <p:sp>
        <p:nvSpPr>
          <p:cNvPr id="3" name="Title 2"/>
          <p:cNvSpPr>
            <a:spLocks noGrp="1"/>
          </p:cNvSpPr>
          <p:nvPr>
            <p:ph type="title"/>
          </p:nvPr>
        </p:nvSpPr>
        <p:spPr/>
        <p:txBody>
          <a:bodyPr>
            <a:normAutofit fontScale="90000"/>
          </a:bodyPr>
          <a:lstStyle/>
          <a:p>
            <a:r>
              <a:rPr lang="en-IE" sz="3600" dirty="0" smtClean="0"/>
              <a:t>Principle 16. Partial or Excessive Actions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12" y="0"/>
            <a:ext cx="9144000" cy="685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Content Placeholder 1"/>
          <p:cNvSpPr>
            <a:spLocks noGrp="1"/>
          </p:cNvSpPr>
          <p:nvPr>
            <p:ph idx="1"/>
          </p:nvPr>
        </p:nvSpPr>
        <p:spPr>
          <a:xfrm>
            <a:off x="179512" y="1697352"/>
            <a:ext cx="5400600" cy="3963896"/>
          </a:xfrm>
        </p:spPr>
        <p:txBody>
          <a:bodyPr>
            <a:noAutofit/>
          </a:bodyPr>
          <a:lstStyle/>
          <a:p>
            <a:r>
              <a:rPr lang="en-IE" sz="2000" dirty="0" smtClean="0"/>
              <a:t>Born October 15, 1926</a:t>
            </a:r>
          </a:p>
          <a:p>
            <a:r>
              <a:rPr lang="en-IE" sz="2000" dirty="0" smtClean="0"/>
              <a:t>Died September 24, 1998</a:t>
            </a:r>
          </a:p>
          <a:p>
            <a:r>
              <a:rPr lang="en-IE" sz="2000" dirty="0" smtClean="0"/>
              <a:t>Born in Tashkent, Uzbek SSR, USSR</a:t>
            </a:r>
          </a:p>
          <a:p>
            <a:r>
              <a:rPr lang="en-IE" sz="2000" dirty="0" smtClean="0"/>
              <a:t>a Soviet engineer, inventor, scientist, journalist and writer. </a:t>
            </a:r>
          </a:p>
          <a:p>
            <a:r>
              <a:rPr lang="en-IE" sz="2000" dirty="0" smtClean="0"/>
              <a:t>He is most notable for the creation of TRIZ. </a:t>
            </a:r>
          </a:p>
          <a:p>
            <a:r>
              <a:rPr lang="en-IE" sz="2000" dirty="0" smtClean="0"/>
              <a:t>He founded the Azerbaijan Public Institute for Inventive Creation, and was the first President of the TRIZ Association.</a:t>
            </a:r>
          </a:p>
          <a:p>
            <a:r>
              <a:rPr lang="en-IE" sz="2000" dirty="0" smtClean="0"/>
              <a:t>He also wrote science fiction under the pen-name </a:t>
            </a:r>
            <a:r>
              <a:rPr lang="en-IE" sz="2000" dirty="0" err="1" smtClean="0"/>
              <a:t>Genrikh</a:t>
            </a:r>
            <a:r>
              <a:rPr lang="en-IE" sz="2000" dirty="0" smtClean="0"/>
              <a:t> </a:t>
            </a:r>
            <a:r>
              <a:rPr lang="en-IE" sz="2000" dirty="0" err="1" smtClean="0"/>
              <a:t>Altov</a:t>
            </a:r>
            <a:r>
              <a:rPr lang="en-IE" sz="2000" dirty="0" smtClean="0"/>
              <a:t>. </a:t>
            </a:r>
            <a:endParaRPr lang="en-IE" sz="2000" dirty="0"/>
          </a:p>
        </p:txBody>
      </p:sp>
      <p:sp>
        <p:nvSpPr>
          <p:cNvPr id="3" name="Title 2"/>
          <p:cNvSpPr>
            <a:spLocks noGrp="1"/>
          </p:cNvSpPr>
          <p:nvPr>
            <p:ph type="title"/>
          </p:nvPr>
        </p:nvSpPr>
        <p:spPr/>
        <p:txBody>
          <a:bodyPr/>
          <a:lstStyle/>
          <a:p>
            <a:r>
              <a:rPr lang="en-IE" dirty="0" err="1" smtClean="0"/>
              <a:t>Genrich</a:t>
            </a:r>
            <a:r>
              <a:rPr lang="en-IE" dirty="0" smtClean="0"/>
              <a:t> </a:t>
            </a:r>
            <a:r>
              <a:rPr lang="en-IE" dirty="0" err="1" smtClean="0"/>
              <a:t>Altshuller</a:t>
            </a:r>
            <a:endParaRPr lang="en-IE" dirty="0"/>
          </a:p>
        </p:txBody>
      </p:sp>
      <p:pic>
        <p:nvPicPr>
          <p:cNvPr id="4" name="Picture 3" descr="fig129_011.jpg"/>
          <p:cNvPicPr>
            <a:picLocks noChangeAspect="1"/>
          </p:cNvPicPr>
          <p:nvPr/>
        </p:nvPicPr>
        <p:blipFill>
          <a:blip r:embed="rId2" cstate="print"/>
          <a:stretch>
            <a:fillRect/>
          </a:stretch>
        </p:blipFill>
        <p:spPr>
          <a:xfrm>
            <a:off x="5580112" y="188640"/>
            <a:ext cx="3312368" cy="5003577"/>
          </a:xfrm>
          <a:prstGeom prst="rect">
            <a:avLst/>
          </a:prstGeom>
        </p:spPr>
      </p:pic>
      <p:pic>
        <p:nvPicPr>
          <p:cNvPr id="5" name="Picture 4" descr="trizcover.JPG"/>
          <p:cNvPicPr>
            <a:picLocks noChangeAspect="1"/>
          </p:cNvPicPr>
          <p:nvPr/>
        </p:nvPicPr>
        <p:blipFill>
          <a:blip r:embed="rId3" cstate="print"/>
          <a:stretch>
            <a:fillRect/>
          </a:stretch>
        </p:blipFill>
        <p:spPr>
          <a:xfrm>
            <a:off x="4450060" y="5373216"/>
            <a:ext cx="1130052" cy="1495252"/>
          </a:xfrm>
          <a:prstGeom prst="rect">
            <a:avLst/>
          </a:prstGeom>
        </p:spPr>
      </p:pic>
      <p:pic>
        <p:nvPicPr>
          <p:cNvPr id="6" name="Picture 5" descr="2008-11-06pic3.JPG"/>
          <p:cNvPicPr>
            <a:picLocks noChangeAspect="1"/>
          </p:cNvPicPr>
          <p:nvPr/>
        </p:nvPicPr>
        <p:blipFill>
          <a:blip r:embed="rId4" cstate="print"/>
          <a:stretch>
            <a:fillRect/>
          </a:stretch>
        </p:blipFill>
        <p:spPr>
          <a:xfrm>
            <a:off x="5690787" y="5373216"/>
            <a:ext cx="1041453" cy="1478706"/>
          </a:xfrm>
          <a:prstGeom prst="rect">
            <a:avLst/>
          </a:prstGeom>
        </p:spPr>
      </p:pic>
      <p:pic>
        <p:nvPicPr>
          <p:cNvPr id="7" name="Picture 6" descr="2008-11-06pic4.JPG"/>
          <p:cNvPicPr>
            <a:picLocks noChangeAspect="1"/>
          </p:cNvPicPr>
          <p:nvPr/>
        </p:nvPicPr>
        <p:blipFill>
          <a:blip r:embed="rId5" cstate="print"/>
          <a:stretch>
            <a:fillRect/>
          </a:stretch>
        </p:blipFill>
        <p:spPr>
          <a:xfrm>
            <a:off x="6804248" y="5373216"/>
            <a:ext cx="1152128" cy="1482583"/>
          </a:xfrm>
          <a:prstGeom prst="rect">
            <a:avLst/>
          </a:prstGeom>
        </p:spPr>
      </p:pic>
      <p:pic>
        <p:nvPicPr>
          <p:cNvPr id="8" name="Picture 7" descr="2008-11-06pic5.JPG"/>
          <p:cNvPicPr>
            <a:picLocks noChangeAspect="1"/>
          </p:cNvPicPr>
          <p:nvPr/>
        </p:nvPicPr>
        <p:blipFill>
          <a:blip r:embed="rId6" cstate="print"/>
          <a:stretch>
            <a:fillRect/>
          </a:stretch>
        </p:blipFill>
        <p:spPr>
          <a:xfrm>
            <a:off x="8028384" y="5373216"/>
            <a:ext cx="1080120" cy="1495551"/>
          </a:xfrm>
          <a:prstGeom prst="rect">
            <a:avLst/>
          </a:prstGeom>
        </p:spPr>
      </p:pic>
      <p:sp>
        <p:nvSpPr>
          <p:cNvPr id="9" name="Rectangle 8"/>
          <p:cNvSpPr/>
          <p:nvPr/>
        </p:nvSpPr>
        <p:spPr>
          <a:xfrm>
            <a:off x="2915816" y="6023610"/>
            <a:ext cx="1944216" cy="861774"/>
          </a:xfrm>
          <a:prstGeom prst="rect">
            <a:avLst/>
          </a:prstGeom>
        </p:spPr>
        <p:txBody>
          <a:bodyPr wrap="square">
            <a:spAutoFit/>
          </a:bodyPr>
          <a:lstStyle/>
          <a:p>
            <a:pPr algn="ctr"/>
            <a:r>
              <a:rPr lang="en-IE" sz="1400" dirty="0" smtClean="0"/>
              <a:t> </a:t>
            </a:r>
            <a:r>
              <a:rPr lang="en-IE" sz="1600" i="1" dirty="0" smtClean="0"/>
              <a:t>Covers of </a:t>
            </a:r>
          </a:p>
          <a:p>
            <a:pPr algn="ctr"/>
            <a:r>
              <a:rPr lang="en-IE" sz="1600" i="1" dirty="0" err="1" smtClean="0"/>
              <a:t>Altshuller</a:t>
            </a:r>
            <a:r>
              <a:rPr lang="en-IE" sz="1600" i="1" dirty="0" smtClean="0"/>
              <a:t> </a:t>
            </a:r>
          </a:p>
          <a:p>
            <a:pPr algn="ctr"/>
            <a:r>
              <a:rPr lang="en-IE" sz="1600" i="1" dirty="0" smtClean="0"/>
              <a:t>Books</a:t>
            </a:r>
            <a:endParaRPr lang="en-IE" sz="16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sz="3600" dirty="0" smtClean="0"/>
              <a:t>Principle 16. Partial or Excessive Actions </a:t>
            </a:r>
          </a:p>
        </p:txBody>
      </p:sp>
      <p:pic>
        <p:nvPicPr>
          <p:cNvPr id="12" name="Picture 11" descr="masked-up-2-web.jpg"/>
          <p:cNvPicPr>
            <a:picLocks noChangeAspect="1"/>
          </p:cNvPicPr>
          <p:nvPr/>
        </p:nvPicPr>
        <p:blipFill>
          <a:blip r:embed="rId3" cstate="print"/>
          <a:stretch>
            <a:fillRect/>
          </a:stretch>
        </p:blipFill>
        <p:spPr>
          <a:xfrm>
            <a:off x="4788024" y="2150858"/>
            <a:ext cx="3792422" cy="2844316"/>
          </a:xfrm>
          <a:prstGeom prst="rect">
            <a:avLst/>
          </a:prstGeom>
        </p:spPr>
      </p:pic>
      <p:pic>
        <p:nvPicPr>
          <p:cNvPr id="13" name="Picture 12" descr="fill_car.jpg"/>
          <p:cNvPicPr>
            <a:picLocks noChangeAspect="1"/>
          </p:cNvPicPr>
          <p:nvPr/>
        </p:nvPicPr>
        <p:blipFill>
          <a:blip r:embed="rId4" cstate="print"/>
          <a:stretch>
            <a:fillRect/>
          </a:stretch>
        </p:blipFill>
        <p:spPr>
          <a:xfrm>
            <a:off x="323527" y="2159386"/>
            <a:ext cx="4320481" cy="285379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8075240" cy="4525963"/>
          </a:xfrm>
        </p:spPr>
        <p:txBody>
          <a:bodyPr>
            <a:normAutofit fontScale="92500" lnSpcReduction="20000"/>
          </a:bodyPr>
          <a:lstStyle/>
          <a:p>
            <a:pPr>
              <a:buNone/>
            </a:pPr>
            <a:r>
              <a:rPr lang="en-IE" b="1" dirty="0" smtClean="0"/>
              <a:t>A.  To move an object in two- or three-dimensional space. </a:t>
            </a:r>
          </a:p>
          <a:p>
            <a:pPr lvl="1"/>
            <a:r>
              <a:rPr lang="en-IE" dirty="0" smtClean="0"/>
              <a:t>Infrared computer mouse moves in space, instead of on a surface, for presentations. </a:t>
            </a:r>
          </a:p>
          <a:p>
            <a:pPr lvl="1"/>
            <a:r>
              <a:rPr lang="en-IE" dirty="0" smtClean="0"/>
              <a:t>Five-axis cutting tool can be positioned where needed. </a:t>
            </a:r>
          </a:p>
          <a:p>
            <a:pPr>
              <a:buNone/>
            </a:pPr>
            <a:r>
              <a:rPr lang="en-IE" b="1" dirty="0" smtClean="0"/>
              <a:t>B.  Use a multi-story arrangement of objects instead of a single-story arrangement. </a:t>
            </a:r>
          </a:p>
          <a:p>
            <a:pPr lvl="1"/>
            <a:r>
              <a:rPr lang="en-IE" dirty="0" smtClean="0"/>
              <a:t>Music player with 6 CD's to increase music time and variety </a:t>
            </a:r>
          </a:p>
          <a:p>
            <a:pPr lvl="1"/>
            <a:r>
              <a:rPr lang="en-IE" dirty="0" smtClean="0"/>
              <a:t>Electronic chips on both sides of a printed circuit board </a:t>
            </a:r>
          </a:p>
          <a:p>
            <a:pPr>
              <a:buNone/>
            </a:pPr>
            <a:r>
              <a:rPr lang="en-IE" b="1" dirty="0" smtClean="0"/>
              <a:t>C.  Tilt or re-orient the object, lay it on its side. </a:t>
            </a:r>
          </a:p>
          <a:p>
            <a:pPr lvl="1"/>
            <a:r>
              <a:rPr lang="en-IE" dirty="0" smtClean="0"/>
              <a:t>Dump truck </a:t>
            </a:r>
          </a:p>
          <a:p>
            <a:pPr>
              <a:buNone/>
            </a:pPr>
            <a:r>
              <a:rPr lang="en-IE" b="1" dirty="0" smtClean="0"/>
              <a:t>D.  Use 'another side' of a given area. </a:t>
            </a:r>
          </a:p>
          <a:p>
            <a:pPr lvl="1"/>
            <a:r>
              <a:rPr lang="en-IE" dirty="0" smtClean="0"/>
              <a:t>Stack microelectronic hybrid circuits to improve density. </a:t>
            </a:r>
          </a:p>
          <a:p>
            <a:endParaRPr lang="en-IE" b="1" dirty="0" smtClean="0"/>
          </a:p>
        </p:txBody>
      </p:sp>
      <p:sp>
        <p:nvSpPr>
          <p:cNvPr id="3" name="Title 2"/>
          <p:cNvSpPr>
            <a:spLocks noGrp="1"/>
          </p:cNvSpPr>
          <p:nvPr>
            <p:ph type="title"/>
          </p:nvPr>
        </p:nvSpPr>
        <p:spPr/>
        <p:txBody>
          <a:bodyPr>
            <a:normAutofit/>
          </a:bodyPr>
          <a:lstStyle/>
          <a:p>
            <a:r>
              <a:rPr lang="en-IE" sz="3600" dirty="0" smtClean="0"/>
              <a:t>Principle 17. Another Dimension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17. Another Dimension</a:t>
            </a:r>
          </a:p>
        </p:txBody>
      </p:sp>
      <p:pic>
        <p:nvPicPr>
          <p:cNvPr id="7" name="Picture 6" descr="5-axis-cutting-tool-grinding-machines-461757.jpg"/>
          <p:cNvPicPr>
            <a:picLocks noChangeAspect="1"/>
          </p:cNvPicPr>
          <p:nvPr/>
        </p:nvPicPr>
        <p:blipFill>
          <a:blip r:embed="rId3" cstate="print"/>
          <a:stretch>
            <a:fillRect/>
          </a:stretch>
        </p:blipFill>
        <p:spPr>
          <a:xfrm>
            <a:off x="4499992" y="4077072"/>
            <a:ext cx="3954697" cy="2564904"/>
          </a:xfrm>
          <a:prstGeom prst="rect">
            <a:avLst/>
          </a:prstGeom>
        </p:spPr>
      </p:pic>
      <p:pic>
        <p:nvPicPr>
          <p:cNvPr id="8" name="Picture 7" descr="1993 Ford LTS9000 15' Dump (P2078),  left front view (up)3.jpg"/>
          <p:cNvPicPr>
            <a:picLocks noChangeAspect="1"/>
          </p:cNvPicPr>
          <p:nvPr/>
        </p:nvPicPr>
        <p:blipFill>
          <a:blip r:embed="rId4" cstate="print"/>
          <a:stretch>
            <a:fillRect/>
          </a:stretch>
        </p:blipFill>
        <p:spPr>
          <a:xfrm>
            <a:off x="4487231" y="1245460"/>
            <a:ext cx="3973201" cy="2687596"/>
          </a:xfrm>
          <a:prstGeom prst="rect">
            <a:avLst/>
          </a:prstGeom>
        </p:spPr>
      </p:pic>
      <p:pic>
        <p:nvPicPr>
          <p:cNvPr id="9" name="Picture 8" descr="Blaze_Mouse_bl-m1018b.gif"/>
          <p:cNvPicPr>
            <a:picLocks noChangeAspect="1"/>
          </p:cNvPicPr>
          <p:nvPr/>
        </p:nvPicPr>
        <p:blipFill>
          <a:blip r:embed="rId5" cstate="print"/>
          <a:stretch>
            <a:fillRect/>
          </a:stretch>
        </p:blipFill>
        <p:spPr>
          <a:xfrm>
            <a:off x="500559" y="2204864"/>
            <a:ext cx="3639393" cy="288032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8075240" cy="4525963"/>
          </a:xfrm>
        </p:spPr>
        <p:txBody>
          <a:bodyPr>
            <a:normAutofit fontScale="92500" lnSpcReduction="20000"/>
          </a:bodyPr>
          <a:lstStyle/>
          <a:p>
            <a:pPr>
              <a:buNone/>
            </a:pPr>
            <a:r>
              <a:rPr lang="en-IE" b="1" dirty="0" smtClean="0"/>
              <a:t>A.  Cause an object to oscillate or vibrate. </a:t>
            </a:r>
          </a:p>
          <a:p>
            <a:pPr lvl="1"/>
            <a:r>
              <a:rPr lang="en-IE" dirty="0" smtClean="0"/>
              <a:t>Electric carving knife with vibrating blades </a:t>
            </a:r>
          </a:p>
          <a:p>
            <a:pPr>
              <a:buNone/>
            </a:pPr>
            <a:r>
              <a:rPr lang="en-IE" b="1" dirty="0" smtClean="0"/>
              <a:t>B.  Increase its frequency (even up to the ultrasonic). </a:t>
            </a:r>
          </a:p>
          <a:p>
            <a:pPr lvl="1"/>
            <a:r>
              <a:rPr lang="en-IE" dirty="0" smtClean="0"/>
              <a:t>Distribute powder with vibration. </a:t>
            </a:r>
          </a:p>
          <a:p>
            <a:pPr>
              <a:buNone/>
            </a:pPr>
            <a:r>
              <a:rPr lang="en-IE" b="1" dirty="0" smtClean="0"/>
              <a:t>C.  Use an object's resonant frequency. </a:t>
            </a:r>
          </a:p>
          <a:p>
            <a:pPr lvl="1"/>
            <a:r>
              <a:rPr lang="en-IE" dirty="0" smtClean="0"/>
              <a:t>Destroy gall stones or kidney stones using ultrasonic resonance. </a:t>
            </a:r>
          </a:p>
          <a:p>
            <a:pPr>
              <a:buNone/>
            </a:pPr>
            <a:r>
              <a:rPr lang="en-IE" b="1" dirty="0" smtClean="0"/>
              <a:t>D.  Use piezoelectric vibrators instead of mechanical ones. </a:t>
            </a:r>
          </a:p>
          <a:p>
            <a:pPr lvl="1"/>
            <a:r>
              <a:rPr lang="en-IE" dirty="0" smtClean="0"/>
              <a:t>Quartz crystal oscillations drive high accuracy clocks. </a:t>
            </a:r>
          </a:p>
          <a:p>
            <a:pPr>
              <a:buNone/>
            </a:pPr>
            <a:r>
              <a:rPr lang="en-IE" b="1" dirty="0" smtClean="0"/>
              <a:t>E.  Use combined ultrasonic and electromagnetic field oscillations. </a:t>
            </a:r>
          </a:p>
          <a:p>
            <a:pPr lvl="1"/>
            <a:r>
              <a:rPr lang="en-IE" dirty="0" smtClean="0"/>
              <a:t>Mixing alloys in an induction furnace </a:t>
            </a:r>
          </a:p>
        </p:txBody>
      </p:sp>
      <p:sp>
        <p:nvSpPr>
          <p:cNvPr id="3" name="Title 2"/>
          <p:cNvSpPr>
            <a:spLocks noGrp="1"/>
          </p:cNvSpPr>
          <p:nvPr>
            <p:ph type="title"/>
          </p:nvPr>
        </p:nvSpPr>
        <p:spPr/>
        <p:txBody>
          <a:bodyPr>
            <a:normAutofit/>
          </a:bodyPr>
          <a:lstStyle/>
          <a:p>
            <a:r>
              <a:rPr lang="en-IE" sz="3600" dirty="0" smtClean="0"/>
              <a:t>Principle 18. Mechanical Vibration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18. Mechanical Vibration</a:t>
            </a:r>
          </a:p>
        </p:txBody>
      </p:sp>
      <p:pic>
        <p:nvPicPr>
          <p:cNvPr id="10" name="Picture 9" descr="compactsigmatxflex_web.jpg"/>
          <p:cNvPicPr>
            <a:picLocks noChangeAspect="1"/>
          </p:cNvPicPr>
          <p:nvPr/>
        </p:nvPicPr>
        <p:blipFill>
          <a:blip r:embed="rId3" cstate="print"/>
          <a:stretch>
            <a:fillRect/>
          </a:stretch>
        </p:blipFill>
        <p:spPr>
          <a:xfrm>
            <a:off x="5402028" y="3789040"/>
            <a:ext cx="3525948" cy="2755573"/>
          </a:xfrm>
          <a:prstGeom prst="rect">
            <a:avLst/>
          </a:prstGeom>
        </p:spPr>
      </p:pic>
      <p:pic>
        <p:nvPicPr>
          <p:cNvPr id="11" name="Picture 10" descr="800px-ElectricCarvingKnife.JPG"/>
          <p:cNvPicPr>
            <a:picLocks noChangeAspect="1"/>
          </p:cNvPicPr>
          <p:nvPr/>
        </p:nvPicPr>
        <p:blipFill>
          <a:blip r:embed="rId4" cstate="print"/>
          <a:stretch>
            <a:fillRect/>
          </a:stretch>
        </p:blipFill>
        <p:spPr>
          <a:xfrm>
            <a:off x="323528" y="1556792"/>
            <a:ext cx="4968552" cy="206194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423317"/>
            <a:ext cx="8075240" cy="4525963"/>
          </a:xfrm>
        </p:spPr>
        <p:txBody>
          <a:bodyPr>
            <a:normAutofit fontScale="92500" lnSpcReduction="20000"/>
          </a:bodyPr>
          <a:lstStyle/>
          <a:p>
            <a:pPr>
              <a:buNone/>
            </a:pPr>
            <a:r>
              <a:rPr lang="en-IE" b="1" dirty="0" smtClean="0"/>
              <a:t>A.  Instead of continuous action, use periodic or pulsating actions. </a:t>
            </a:r>
          </a:p>
          <a:p>
            <a:pPr lvl="1"/>
            <a:r>
              <a:rPr lang="en-IE" dirty="0" smtClean="0"/>
              <a:t>Hitting something repeatedly with a hammer </a:t>
            </a:r>
          </a:p>
          <a:p>
            <a:pPr lvl="1"/>
            <a:r>
              <a:rPr lang="en-IE" dirty="0" smtClean="0"/>
              <a:t>Replace a continuous siren with a pulsed sound. </a:t>
            </a:r>
          </a:p>
          <a:p>
            <a:pPr>
              <a:buNone/>
            </a:pPr>
            <a:r>
              <a:rPr lang="en-IE" b="1" dirty="0" smtClean="0"/>
              <a:t>B. If an action is already periodic, change the periodic magnitude or frequency. </a:t>
            </a:r>
          </a:p>
          <a:p>
            <a:pPr lvl="1"/>
            <a:r>
              <a:rPr lang="en-IE" dirty="0" smtClean="0"/>
              <a:t>Use Frequency Modulation to convey information, instead of Morse code. </a:t>
            </a:r>
          </a:p>
          <a:p>
            <a:pPr lvl="1"/>
            <a:r>
              <a:rPr lang="en-IE" dirty="0" smtClean="0"/>
              <a:t>Replace a continuous siren with sound that changes amplitude and frequency. </a:t>
            </a:r>
          </a:p>
          <a:p>
            <a:pPr>
              <a:buNone/>
            </a:pPr>
            <a:r>
              <a:rPr lang="en-IE" b="1" dirty="0" smtClean="0"/>
              <a:t>C.  Use pauses between impulses to perform a different action. </a:t>
            </a:r>
          </a:p>
          <a:p>
            <a:pPr lvl="1"/>
            <a:r>
              <a:rPr lang="en-IE" dirty="0" smtClean="0"/>
              <a:t>In cardio-pulmonary respiration (CPR) breathe after every 5 chest compressions. </a:t>
            </a:r>
          </a:p>
        </p:txBody>
      </p:sp>
      <p:sp>
        <p:nvSpPr>
          <p:cNvPr id="3" name="Title 2"/>
          <p:cNvSpPr>
            <a:spLocks noGrp="1"/>
          </p:cNvSpPr>
          <p:nvPr>
            <p:ph type="title"/>
          </p:nvPr>
        </p:nvSpPr>
        <p:spPr/>
        <p:txBody>
          <a:bodyPr>
            <a:normAutofit/>
          </a:bodyPr>
          <a:lstStyle/>
          <a:p>
            <a:r>
              <a:rPr lang="en-IE" sz="3600" dirty="0" smtClean="0"/>
              <a:t>Principle 19. Periodic Action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pr_dummy.jpg"/>
          <p:cNvPicPr>
            <a:picLocks noChangeAspect="1"/>
          </p:cNvPicPr>
          <p:nvPr/>
        </p:nvPicPr>
        <p:blipFill>
          <a:blip r:embed="rId3" cstate="print"/>
          <a:stretch>
            <a:fillRect/>
          </a:stretch>
        </p:blipFill>
        <p:spPr>
          <a:xfrm>
            <a:off x="0" y="0"/>
            <a:ext cx="9151938" cy="6858000"/>
          </a:xfrm>
          <a:prstGeom prst="rect">
            <a:avLst/>
          </a:prstGeom>
        </p:spPr>
      </p:pic>
      <p:sp>
        <p:nvSpPr>
          <p:cNvPr id="3" name="Title 2"/>
          <p:cNvSpPr>
            <a:spLocks noGrp="1"/>
          </p:cNvSpPr>
          <p:nvPr>
            <p:ph type="title"/>
          </p:nvPr>
        </p:nvSpPr>
        <p:spPr/>
        <p:txBody>
          <a:bodyPr>
            <a:normAutofit/>
          </a:bodyPr>
          <a:lstStyle/>
          <a:p>
            <a:r>
              <a:rPr lang="en-IE" sz="3600" dirty="0" smtClean="0">
                <a:solidFill>
                  <a:schemeClr val="bg1"/>
                </a:solidFill>
              </a:rPr>
              <a:t>Principle 19. Periodic Action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7848872" cy="4525963"/>
          </a:xfrm>
        </p:spPr>
        <p:txBody>
          <a:bodyPr>
            <a:normAutofit/>
          </a:bodyPr>
          <a:lstStyle/>
          <a:p>
            <a:pPr>
              <a:buNone/>
            </a:pPr>
            <a:r>
              <a:rPr lang="en-IE" b="1" dirty="0" smtClean="0"/>
              <a:t>A. Carry on work continuously; make all parts of an object work at full load, all the time. </a:t>
            </a:r>
          </a:p>
          <a:p>
            <a:pPr lvl="1"/>
            <a:r>
              <a:rPr lang="en-IE" dirty="0" smtClean="0"/>
              <a:t>Flywheel (or hydraulic system) stores energy when a vehicle stops, so the motor can keep running at optimum power. </a:t>
            </a:r>
          </a:p>
          <a:p>
            <a:pPr lvl="1"/>
            <a:r>
              <a:rPr lang="en-IE" dirty="0" smtClean="0"/>
              <a:t>Run the bottleneck operations in a factory continuously, to reach the optimum pace. </a:t>
            </a:r>
          </a:p>
          <a:p>
            <a:pPr>
              <a:buNone/>
            </a:pPr>
            <a:r>
              <a:rPr lang="en-IE" b="1" dirty="0" smtClean="0"/>
              <a:t>B.  Eliminate all idle or intermittent actions or work. </a:t>
            </a:r>
          </a:p>
          <a:p>
            <a:pPr lvl="1"/>
            <a:r>
              <a:rPr lang="en-IE" dirty="0" smtClean="0"/>
              <a:t>Print during the return of a printer carriage--dot matrix printer, daisy wheel printers, inkjet printers. </a:t>
            </a:r>
          </a:p>
        </p:txBody>
      </p:sp>
      <p:sp>
        <p:nvSpPr>
          <p:cNvPr id="3" name="Title 2"/>
          <p:cNvSpPr>
            <a:spLocks noGrp="1"/>
          </p:cNvSpPr>
          <p:nvPr>
            <p:ph type="title"/>
          </p:nvPr>
        </p:nvSpPr>
        <p:spPr/>
        <p:txBody>
          <a:bodyPr>
            <a:normAutofit fontScale="90000"/>
          </a:bodyPr>
          <a:lstStyle/>
          <a:p>
            <a:r>
              <a:rPr lang="en-IE" sz="3600" dirty="0" smtClean="0"/>
              <a:t>Principle 20. Continuity of Useful Action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87_constraint.JPG"/>
          <p:cNvPicPr>
            <a:picLocks noChangeAspect="1"/>
          </p:cNvPicPr>
          <p:nvPr/>
        </p:nvPicPr>
        <p:blipFill>
          <a:blip r:embed="rId3" cstate="print"/>
          <a:stretch>
            <a:fillRect/>
          </a:stretch>
        </p:blipFill>
        <p:spPr>
          <a:xfrm>
            <a:off x="0" y="1196752"/>
            <a:ext cx="9144000" cy="5661248"/>
          </a:xfrm>
          <a:prstGeom prst="rect">
            <a:avLst/>
          </a:prstGeom>
        </p:spPr>
      </p:pic>
      <p:sp>
        <p:nvSpPr>
          <p:cNvPr id="3" name="Title 2"/>
          <p:cNvSpPr>
            <a:spLocks noGrp="1"/>
          </p:cNvSpPr>
          <p:nvPr>
            <p:ph type="title"/>
          </p:nvPr>
        </p:nvSpPr>
        <p:spPr/>
        <p:txBody>
          <a:bodyPr>
            <a:normAutofit fontScale="90000"/>
          </a:bodyPr>
          <a:lstStyle/>
          <a:p>
            <a:r>
              <a:rPr lang="en-IE" sz="3600" dirty="0" smtClean="0"/>
              <a:t>Principle 20. Continuity of Useful Action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525963"/>
          </a:xfrm>
        </p:spPr>
        <p:txBody>
          <a:bodyPr>
            <a:normAutofit/>
          </a:bodyPr>
          <a:lstStyle/>
          <a:p>
            <a:pPr>
              <a:buNone/>
            </a:pPr>
            <a:r>
              <a:rPr lang="en-IE" b="1" dirty="0" smtClean="0"/>
              <a:t>A. Conduct a process, or certain stages (e.g. destructible, harmful or hazardous operations) at high speed. </a:t>
            </a:r>
          </a:p>
          <a:p>
            <a:pPr lvl="1"/>
            <a:r>
              <a:rPr lang="en-IE" dirty="0" smtClean="0"/>
              <a:t>Use a high-speed dentist's drill to avoid heating tissue. </a:t>
            </a:r>
          </a:p>
          <a:p>
            <a:pPr lvl="1"/>
            <a:r>
              <a:rPr lang="en-IE" dirty="0" smtClean="0"/>
              <a:t>Cut plastic faster than heat can propagate in the material, to avoid deforming the shape. </a:t>
            </a:r>
          </a:p>
        </p:txBody>
      </p:sp>
      <p:sp>
        <p:nvSpPr>
          <p:cNvPr id="3" name="Title 2"/>
          <p:cNvSpPr>
            <a:spLocks noGrp="1"/>
          </p:cNvSpPr>
          <p:nvPr>
            <p:ph type="title"/>
          </p:nvPr>
        </p:nvSpPr>
        <p:spPr/>
        <p:txBody>
          <a:bodyPr>
            <a:normAutofit/>
          </a:bodyPr>
          <a:lstStyle/>
          <a:p>
            <a:r>
              <a:rPr lang="en-IE" sz="3600" dirty="0" smtClean="0"/>
              <a:t>Principle 21. Skipping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972007"/>
          </a:xfrm>
        </p:spPr>
        <p:txBody>
          <a:bodyPr>
            <a:normAutofit/>
          </a:bodyPr>
          <a:lstStyle/>
          <a:p>
            <a:r>
              <a:rPr lang="en-IE" sz="2400" dirty="0" smtClean="0"/>
              <a:t>A full-fledged TRIZ movement developed among Soviet engineers and other technically inclined people by the 1970s, and </a:t>
            </a:r>
            <a:r>
              <a:rPr lang="en-IE" sz="2400" dirty="0" err="1" smtClean="0"/>
              <a:t>Altshuller</a:t>
            </a:r>
            <a:r>
              <a:rPr lang="en-IE" sz="2400" dirty="0" smtClean="0"/>
              <a:t> played the role of its intellectual leader. </a:t>
            </a:r>
          </a:p>
          <a:p>
            <a:r>
              <a:rPr lang="en-IE" sz="2400" dirty="0" smtClean="0"/>
              <a:t>He lectured at TRIZ congresses, published articles and books and corresponded with various TRIZ practitioners. </a:t>
            </a:r>
          </a:p>
          <a:p>
            <a:r>
              <a:rPr lang="en-IE" sz="2400" dirty="0" smtClean="0"/>
              <a:t>He became the founding member and president of the Russian TRIZ Association. </a:t>
            </a:r>
          </a:p>
          <a:p>
            <a:r>
              <a:rPr lang="en-IE" sz="2400" dirty="0" smtClean="0"/>
              <a:t>A number of his close friends and students have become the most prominent thinkers and teachers of the movement, popularizing TRIZ in Russia and abroad.</a:t>
            </a:r>
          </a:p>
        </p:txBody>
      </p:sp>
      <p:sp>
        <p:nvSpPr>
          <p:cNvPr id="3" name="Title 2"/>
          <p:cNvSpPr>
            <a:spLocks noGrp="1"/>
          </p:cNvSpPr>
          <p:nvPr>
            <p:ph type="title"/>
          </p:nvPr>
        </p:nvSpPr>
        <p:spPr/>
        <p:txBody>
          <a:bodyPr/>
          <a:lstStyle/>
          <a:p>
            <a:r>
              <a:rPr lang="en-IE" dirty="0" smtClean="0"/>
              <a:t>Introduction</a:t>
            </a:r>
            <a:endParaRPr lang="en-I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5drill.jpg"/>
          <p:cNvPicPr>
            <a:picLocks noChangeAspect="1"/>
          </p:cNvPicPr>
          <p:nvPr/>
        </p:nvPicPr>
        <p:blipFill>
          <a:blip r:embed="rId3" cstate="print"/>
          <a:stretch>
            <a:fillRect/>
          </a:stretch>
        </p:blipFill>
        <p:spPr>
          <a:xfrm>
            <a:off x="6920" y="6523"/>
            <a:ext cx="9137079" cy="6851477"/>
          </a:xfrm>
          <a:prstGeom prst="rect">
            <a:avLst/>
          </a:prstGeom>
        </p:spPr>
      </p:pic>
      <p:sp>
        <p:nvSpPr>
          <p:cNvPr id="3" name="Title 2"/>
          <p:cNvSpPr>
            <a:spLocks noGrp="1"/>
          </p:cNvSpPr>
          <p:nvPr>
            <p:ph type="title"/>
          </p:nvPr>
        </p:nvSpPr>
        <p:spPr>
          <a:xfrm>
            <a:off x="-36512" y="44624"/>
            <a:ext cx="8229600" cy="1143000"/>
          </a:xfrm>
        </p:spPr>
        <p:txBody>
          <a:bodyPr>
            <a:normAutofit/>
          </a:bodyPr>
          <a:lstStyle/>
          <a:p>
            <a:r>
              <a:rPr lang="en-IE" sz="3600" dirty="0" smtClean="0"/>
              <a:t>Principle 21. Skipping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525963"/>
          </a:xfrm>
        </p:spPr>
        <p:txBody>
          <a:bodyPr>
            <a:normAutofit fontScale="85000" lnSpcReduction="10000"/>
          </a:bodyPr>
          <a:lstStyle/>
          <a:p>
            <a:pPr>
              <a:buNone/>
            </a:pPr>
            <a:r>
              <a:rPr lang="en-IE" b="1" dirty="0" smtClean="0"/>
              <a:t>A. Use harmful factors (particularly, harmful effects of the environment or surroundings) to achieve a positive effect. </a:t>
            </a:r>
          </a:p>
          <a:p>
            <a:pPr lvl="1"/>
            <a:r>
              <a:rPr lang="en-IE" dirty="0" smtClean="0"/>
              <a:t>Recycle waste (scrap) material from one process as raw materials for another. </a:t>
            </a:r>
          </a:p>
          <a:p>
            <a:pPr lvl="1"/>
            <a:r>
              <a:rPr lang="en-IE" dirty="0" smtClean="0"/>
              <a:t>Use waste heat to generate electric power. </a:t>
            </a:r>
          </a:p>
          <a:p>
            <a:pPr>
              <a:buNone/>
            </a:pPr>
            <a:r>
              <a:rPr lang="en-IE" b="1" dirty="0" smtClean="0"/>
              <a:t>B.  Eliminate the primary harmful action by adding it to another harmful action to resolve the problem. </a:t>
            </a:r>
          </a:p>
          <a:p>
            <a:pPr lvl="1"/>
            <a:r>
              <a:rPr lang="en-IE" dirty="0" smtClean="0"/>
              <a:t>Use a helium-oxygen mix for diving, to eliminate both nitrogen narcosis and oxygen poisoning from air and other </a:t>
            </a:r>
            <a:r>
              <a:rPr lang="en-IE" dirty="0" err="1" smtClean="0"/>
              <a:t>nitrox</a:t>
            </a:r>
            <a:r>
              <a:rPr lang="en-IE" dirty="0" smtClean="0"/>
              <a:t> mixes. </a:t>
            </a:r>
          </a:p>
          <a:p>
            <a:pPr lvl="1"/>
            <a:r>
              <a:rPr lang="en-IE" dirty="0" smtClean="0"/>
              <a:t>Amplify a harmful factor to such a degree that it is no longer harmful. </a:t>
            </a:r>
          </a:p>
          <a:p>
            <a:pPr lvl="1"/>
            <a:r>
              <a:rPr lang="en-IE" dirty="0" smtClean="0"/>
              <a:t>Use a backfire to eliminate the fuel from a forest fire. </a:t>
            </a:r>
          </a:p>
          <a:p>
            <a:pPr lvl="1"/>
            <a:r>
              <a:rPr lang="en-IE" dirty="0" smtClean="0"/>
              <a:t>Add a buffering material to a corrosive solution. </a:t>
            </a:r>
          </a:p>
          <a:p>
            <a:pPr lvl="1"/>
            <a:endParaRPr lang="en-IE" dirty="0" smtClean="0"/>
          </a:p>
        </p:txBody>
      </p:sp>
      <p:sp>
        <p:nvSpPr>
          <p:cNvPr id="3" name="Title 2"/>
          <p:cNvSpPr>
            <a:spLocks noGrp="1"/>
          </p:cNvSpPr>
          <p:nvPr>
            <p:ph type="title"/>
          </p:nvPr>
        </p:nvSpPr>
        <p:spPr/>
        <p:txBody>
          <a:bodyPr>
            <a:normAutofit fontScale="90000"/>
          </a:bodyPr>
          <a:lstStyle/>
          <a:p>
            <a:r>
              <a:rPr lang="en-IE" sz="3600" dirty="0" smtClean="0"/>
              <a:t>Principle 22. “Blessing in disguise” </a:t>
            </a:r>
            <a:br>
              <a:rPr lang="en-IE" sz="3600" dirty="0" smtClean="0"/>
            </a:br>
            <a:r>
              <a:rPr lang="en-IE" sz="3600" dirty="0" smtClean="0"/>
              <a:t>or “Turn Lemons into Lemonade”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1839648.jpg"/>
          <p:cNvPicPr>
            <a:picLocks noChangeAspect="1"/>
          </p:cNvPicPr>
          <p:nvPr/>
        </p:nvPicPr>
        <p:blipFill>
          <a:blip r:embed="rId3" cstate="print"/>
          <a:stretch>
            <a:fillRect/>
          </a:stretch>
        </p:blipFill>
        <p:spPr>
          <a:xfrm>
            <a:off x="-7938" y="0"/>
            <a:ext cx="9151937" cy="6858000"/>
          </a:xfrm>
          <a:prstGeom prst="rect">
            <a:avLst/>
          </a:prstGeom>
        </p:spPr>
      </p:pic>
      <p:sp>
        <p:nvSpPr>
          <p:cNvPr id="3" name="Title 2"/>
          <p:cNvSpPr>
            <a:spLocks noGrp="1"/>
          </p:cNvSpPr>
          <p:nvPr>
            <p:ph type="title"/>
          </p:nvPr>
        </p:nvSpPr>
        <p:spPr/>
        <p:txBody>
          <a:bodyPr>
            <a:normAutofit fontScale="90000"/>
          </a:bodyPr>
          <a:lstStyle/>
          <a:p>
            <a:r>
              <a:rPr lang="en-IE" sz="3600" dirty="0" smtClean="0"/>
              <a:t>Principle 22. “Blessing in disguise” </a:t>
            </a:r>
            <a:br>
              <a:rPr lang="en-IE" sz="3600" dirty="0" smtClean="0"/>
            </a:br>
            <a:r>
              <a:rPr lang="en-IE" sz="3600" dirty="0" smtClean="0"/>
              <a:t>or “Turn Lemons into Lemonade”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021907"/>
          </a:xfrm>
        </p:spPr>
        <p:txBody>
          <a:bodyPr>
            <a:normAutofit fontScale="77500" lnSpcReduction="20000"/>
          </a:bodyPr>
          <a:lstStyle/>
          <a:p>
            <a:pPr>
              <a:buNone/>
            </a:pPr>
            <a:r>
              <a:rPr lang="en-IE" b="1" dirty="0" smtClean="0"/>
              <a:t>A.  Introduce feedback (referring back, cross-checking) to improve a process or action. </a:t>
            </a:r>
          </a:p>
          <a:p>
            <a:pPr lvl="1"/>
            <a:r>
              <a:rPr lang="en-IE" dirty="0" smtClean="0"/>
              <a:t>Statistical Process Control (SPC) -- Measurements are used to decide when to modify a process. (Not all feedback systems are automated!) </a:t>
            </a:r>
          </a:p>
          <a:p>
            <a:pPr lvl="1"/>
            <a:r>
              <a:rPr lang="en-IE" dirty="0" smtClean="0"/>
              <a:t>Automatic volume control in audio circuits </a:t>
            </a:r>
          </a:p>
          <a:p>
            <a:pPr lvl="1"/>
            <a:r>
              <a:rPr lang="en-IE" dirty="0" smtClean="0"/>
              <a:t>Signal from gyrocompass used to control simple aircraft autopilots. </a:t>
            </a:r>
          </a:p>
          <a:p>
            <a:pPr lvl="1"/>
            <a:r>
              <a:rPr lang="en-IE" dirty="0" smtClean="0"/>
              <a:t>Budgets --Measurements are used to decide when to modify a process. </a:t>
            </a:r>
          </a:p>
          <a:p>
            <a:pPr>
              <a:buNone/>
            </a:pPr>
            <a:r>
              <a:rPr lang="en-IE" b="1" dirty="0" smtClean="0"/>
              <a:t>B.  If feedback is already used, change its magnitude or influence. </a:t>
            </a:r>
          </a:p>
          <a:p>
            <a:pPr lvl="1"/>
            <a:r>
              <a:rPr lang="en-IE" dirty="0" smtClean="0"/>
              <a:t>Change sensitivity of a thermostat when cooling vs. heating, since it uses energy less efficiently when cooling. </a:t>
            </a:r>
          </a:p>
          <a:p>
            <a:pPr lvl="1"/>
            <a:r>
              <a:rPr lang="en-IE" dirty="0" smtClean="0"/>
              <a:t>Change a management measure from budget variance to customer satisfaction. </a:t>
            </a:r>
          </a:p>
          <a:p>
            <a:pPr lvl="1"/>
            <a:r>
              <a:rPr lang="en-IE" dirty="0" smtClean="0"/>
              <a:t>Change sensitivity of an autopilot when within 5 miles of an airport.</a:t>
            </a:r>
          </a:p>
        </p:txBody>
      </p:sp>
      <p:sp>
        <p:nvSpPr>
          <p:cNvPr id="3" name="Title 2"/>
          <p:cNvSpPr>
            <a:spLocks noGrp="1"/>
          </p:cNvSpPr>
          <p:nvPr>
            <p:ph type="title"/>
          </p:nvPr>
        </p:nvSpPr>
        <p:spPr/>
        <p:txBody>
          <a:bodyPr>
            <a:normAutofit/>
          </a:bodyPr>
          <a:lstStyle/>
          <a:p>
            <a:r>
              <a:rPr lang="en-IE" sz="3600" dirty="0" smtClean="0"/>
              <a:t>Principle 23. Feedback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23. Feedback </a:t>
            </a:r>
          </a:p>
        </p:txBody>
      </p:sp>
      <p:pic>
        <p:nvPicPr>
          <p:cNvPr id="5" name="Picture 4" descr="thermostat.gif"/>
          <p:cNvPicPr>
            <a:picLocks noChangeAspect="1"/>
          </p:cNvPicPr>
          <p:nvPr/>
        </p:nvPicPr>
        <p:blipFill>
          <a:blip r:embed="rId3" cstate="print"/>
          <a:stretch>
            <a:fillRect/>
          </a:stretch>
        </p:blipFill>
        <p:spPr>
          <a:xfrm>
            <a:off x="5061198" y="1700808"/>
            <a:ext cx="4071750" cy="3816424"/>
          </a:xfrm>
          <a:prstGeom prst="rect">
            <a:avLst/>
          </a:prstGeom>
        </p:spPr>
      </p:pic>
      <p:pic>
        <p:nvPicPr>
          <p:cNvPr id="6" name="Picture 5" descr="autopilot_1.jpg"/>
          <p:cNvPicPr>
            <a:picLocks noChangeAspect="1"/>
          </p:cNvPicPr>
          <p:nvPr/>
        </p:nvPicPr>
        <p:blipFill>
          <a:blip r:embed="rId4" cstate="print"/>
          <a:stretch>
            <a:fillRect/>
          </a:stretch>
        </p:blipFill>
        <p:spPr>
          <a:xfrm>
            <a:off x="467544" y="1628800"/>
            <a:ext cx="4248472" cy="424847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021907"/>
          </a:xfrm>
        </p:spPr>
        <p:txBody>
          <a:bodyPr>
            <a:normAutofit/>
          </a:bodyPr>
          <a:lstStyle/>
          <a:p>
            <a:pPr>
              <a:buNone/>
            </a:pPr>
            <a:r>
              <a:rPr lang="en-IE" b="1" dirty="0" smtClean="0"/>
              <a:t>A.  Use an intermediary carrier article or intermediary process. </a:t>
            </a:r>
          </a:p>
          <a:p>
            <a:pPr lvl="1"/>
            <a:r>
              <a:rPr lang="en-IE" dirty="0" smtClean="0"/>
              <a:t>Carpenter's </a:t>
            </a:r>
            <a:r>
              <a:rPr lang="en-IE" dirty="0" err="1" smtClean="0"/>
              <a:t>nailset</a:t>
            </a:r>
            <a:r>
              <a:rPr lang="en-IE" dirty="0" smtClean="0"/>
              <a:t>, used between the hammer and the nail </a:t>
            </a:r>
          </a:p>
          <a:p>
            <a:pPr>
              <a:buNone/>
            </a:pPr>
            <a:r>
              <a:rPr lang="en-IE" b="1" dirty="0" smtClean="0"/>
              <a:t>B. Merge one object temporarily with another (which can be easily removed). </a:t>
            </a:r>
          </a:p>
          <a:p>
            <a:pPr lvl="1"/>
            <a:r>
              <a:rPr lang="en-IE" dirty="0" smtClean="0"/>
              <a:t>Pot holder to carry hot dishes to the table </a:t>
            </a:r>
          </a:p>
        </p:txBody>
      </p:sp>
      <p:sp>
        <p:nvSpPr>
          <p:cNvPr id="3" name="Title 2"/>
          <p:cNvSpPr>
            <a:spLocks noGrp="1"/>
          </p:cNvSpPr>
          <p:nvPr>
            <p:ph type="title"/>
          </p:nvPr>
        </p:nvSpPr>
        <p:spPr/>
        <p:txBody>
          <a:bodyPr>
            <a:normAutofit/>
          </a:bodyPr>
          <a:lstStyle/>
          <a:p>
            <a:r>
              <a:rPr lang="en-IE" sz="3600" dirty="0" smtClean="0"/>
              <a:t>Principle 24. “Intermediary”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24. “Intermediary”</a:t>
            </a:r>
          </a:p>
        </p:txBody>
      </p:sp>
      <p:pic>
        <p:nvPicPr>
          <p:cNvPr id="7" name="Picture 6" descr="how-to-fix-popped-nails-1.jpg"/>
          <p:cNvPicPr>
            <a:picLocks noChangeAspect="1"/>
          </p:cNvPicPr>
          <p:nvPr/>
        </p:nvPicPr>
        <p:blipFill>
          <a:blip r:embed="rId3" cstate="print"/>
          <a:stretch>
            <a:fillRect/>
          </a:stretch>
        </p:blipFill>
        <p:spPr>
          <a:xfrm>
            <a:off x="474895" y="1484784"/>
            <a:ext cx="4169113" cy="4221088"/>
          </a:xfrm>
          <a:prstGeom prst="rect">
            <a:avLst/>
          </a:prstGeom>
        </p:spPr>
      </p:pic>
      <p:pic>
        <p:nvPicPr>
          <p:cNvPr id="9" name="Picture 8" descr="kitchen set - roosters copy.jpg"/>
          <p:cNvPicPr>
            <a:picLocks noChangeAspect="1"/>
          </p:cNvPicPr>
          <p:nvPr/>
        </p:nvPicPr>
        <p:blipFill>
          <a:blip r:embed="rId4" cstate="print"/>
          <a:stretch>
            <a:fillRect/>
          </a:stretch>
        </p:blipFill>
        <p:spPr>
          <a:xfrm>
            <a:off x="4644008" y="1340768"/>
            <a:ext cx="4104456" cy="410445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021907"/>
          </a:xfrm>
        </p:spPr>
        <p:txBody>
          <a:bodyPr>
            <a:normAutofit fontScale="70000" lnSpcReduction="20000"/>
          </a:bodyPr>
          <a:lstStyle/>
          <a:p>
            <a:pPr>
              <a:buNone/>
            </a:pPr>
            <a:r>
              <a:rPr lang="en-IE" b="1" dirty="0" smtClean="0"/>
              <a:t>A.  Make an object serve itself by performing auxiliary helpful functions </a:t>
            </a:r>
          </a:p>
          <a:p>
            <a:pPr lvl="1"/>
            <a:r>
              <a:rPr lang="en-IE" dirty="0" smtClean="0"/>
              <a:t>To weld steel to aluminium, create an interface from alternating thin strips of the 2 materials. Cold weld the surface into a single unit with steel on one face and copper on the other, then use normal welding techniques to attach the steel object to the interface, and the interface to the aluminium. (This concept also has elements of Principle 24, Intermediary, and Principle 4, Asymmetry.)</a:t>
            </a:r>
          </a:p>
          <a:p>
            <a:pPr lvl="1"/>
            <a:r>
              <a:rPr lang="en-IE" dirty="0" smtClean="0"/>
              <a:t>A soda fountain pump that runs on the pressure of the carbon dioxide that is used to "fizz" the drinks. This assures that drinks will not be flat, and eliminates the need for sensors. </a:t>
            </a:r>
          </a:p>
          <a:p>
            <a:pPr lvl="1"/>
            <a:r>
              <a:rPr lang="en-IE" dirty="0" smtClean="0"/>
              <a:t>Halogen lamps regenerate the filament during use--evaporated material is re-deposited. </a:t>
            </a:r>
          </a:p>
          <a:p>
            <a:pPr>
              <a:buNone/>
            </a:pPr>
            <a:r>
              <a:rPr lang="en-IE" b="1" dirty="0" smtClean="0"/>
              <a:t>B.  Use waste resources, energy, or substances. </a:t>
            </a:r>
          </a:p>
          <a:p>
            <a:pPr lvl="1"/>
            <a:r>
              <a:rPr lang="en-IE" dirty="0" smtClean="0"/>
              <a:t>Use heat from a process to generate electricity: "Co-generation". </a:t>
            </a:r>
          </a:p>
          <a:p>
            <a:pPr lvl="1"/>
            <a:r>
              <a:rPr lang="en-IE" dirty="0" smtClean="0"/>
              <a:t>Use animal waste as fertilizer. </a:t>
            </a:r>
          </a:p>
          <a:p>
            <a:pPr lvl="1"/>
            <a:r>
              <a:rPr lang="en-IE" dirty="0" smtClean="0"/>
              <a:t>Use food and lawn waste to create compost. </a:t>
            </a:r>
          </a:p>
        </p:txBody>
      </p:sp>
      <p:sp>
        <p:nvSpPr>
          <p:cNvPr id="3" name="Title 2"/>
          <p:cNvSpPr>
            <a:spLocks noGrp="1"/>
          </p:cNvSpPr>
          <p:nvPr>
            <p:ph type="title"/>
          </p:nvPr>
        </p:nvSpPr>
        <p:spPr/>
        <p:txBody>
          <a:bodyPr>
            <a:normAutofit/>
          </a:bodyPr>
          <a:lstStyle/>
          <a:p>
            <a:r>
              <a:rPr lang="en-IE" sz="3600" dirty="0" smtClean="0"/>
              <a:t>Principle 25. Self-service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25. Self-service </a:t>
            </a:r>
          </a:p>
        </p:txBody>
      </p:sp>
      <p:pic>
        <p:nvPicPr>
          <p:cNvPr id="6" name="Picture 5" descr="composting-input.jpg"/>
          <p:cNvPicPr>
            <a:picLocks noChangeAspect="1"/>
          </p:cNvPicPr>
          <p:nvPr/>
        </p:nvPicPr>
        <p:blipFill>
          <a:blip r:embed="rId3" cstate="print"/>
          <a:stretch>
            <a:fillRect/>
          </a:stretch>
        </p:blipFill>
        <p:spPr>
          <a:xfrm>
            <a:off x="5148063" y="3573016"/>
            <a:ext cx="3840427" cy="2880320"/>
          </a:xfrm>
          <a:prstGeom prst="rect">
            <a:avLst/>
          </a:prstGeom>
        </p:spPr>
      </p:pic>
      <p:pic>
        <p:nvPicPr>
          <p:cNvPr id="9" name="Picture 8" descr="blue-springs.jpg"/>
          <p:cNvPicPr>
            <a:picLocks noChangeAspect="1"/>
          </p:cNvPicPr>
          <p:nvPr/>
        </p:nvPicPr>
        <p:blipFill>
          <a:blip r:embed="rId4" cstate="print"/>
          <a:stretch>
            <a:fillRect/>
          </a:stretch>
        </p:blipFill>
        <p:spPr>
          <a:xfrm>
            <a:off x="248928" y="1340768"/>
            <a:ext cx="4827128" cy="316835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021907"/>
          </a:xfrm>
        </p:spPr>
        <p:txBody>
          <a:bodyPr>
            <a:normAutofit fontScale="92500" lnSpcReduction="20000"/>
          </a:bodyPr>
          <a:lstStyle/>
          <a:p>
            <a:pPr>
              <a:buNone/>
            </a:pPr>
            <a:r>
              <a:rPr lang="en-IE" b="1" dirty="0" smtClean="0"/>
              <a:t>A. Instead of an unavailable, expensive, fragile object, use simpler and inexpensive copies. </a:t>
            </a:r>
          </a:p>
          <a:p>
            <a:pPr lvl="1"/>
            <a:r>
              <a:rPr lang="en-IE" dirty="0" smtClean="0"/>
              <a:t>Virtual reality via computer instead of an expensive vacation </a:t>
            </a:r>
          </a:p>
          <a:p>
            <a:pPr lvl="1"/>
            <a:r>
              <a:rPr lang="en-IE" dirty="0" smtClean="0"/>
              <a:t>Listen to an audio tape instead of attending a seminar. </a:t>
            </a:r>
          </a:p>
          <a:p>
            <a:pPr>
              <a:buNone/>
            </a:pPr>
            <a:r>
              <a:rPr lang="en-IE" b="1" dirty="0" smtClean="0"/>
              <a:t>B.  Replace an object, or process with optical copies. </a:t>
            </a:r>
          </a:p>
          <a:p>
            <a:pPr lvl="1"/>
            <a:r>
              <a:rPr lang="en-IE" dirty="0" smtClean="0"/>
              <a:t>Survey from space photographs instead of on the ground. </a:t>
            </a:r>
          </a:p>
          <a:p>
            <a:pPr lvl="1"/>
            <a:r>
              <a:rPr lang="en-IE" dirty="0" smtClean="0"/>
              <a:t>Measure an object by measuring the photograph. </a:t>
            </a:r>
          </a:p>
          <a:p>
            <a:pPr>
              <a:buNone/>
            </a:pPr>
            <a:r>
              <a:rPr lang="en-IE" b="1" dirty="0" smtClean="0"/>
              <a:t>C. If visible optical copies are already used, move to infrared or ultraviolet copies. </a:t>
            </a:r>
          </a:p>
          <a:p>
            <a:pPr lvl="1"/>
            <a:r>
              <a:rPr lang="en-IE" dirty="0" smtClean="0"/>
              <a:t>Make images in infrared to detect heat sources, such as diseases in crops, or intruders in a security system.</a:t>
            </a:r>
          </a:p>
        </p:txBody>
      </p:sp>
      <p:sp>
        <p:nvSpPr>
          <p:cNvPr id="3" name="Title 2"/>
          <p:cNvSpPr>
            <a:spLocks noGrp="1"/>
          </p:cNvSpPr>
          <p:nvPr>
            <p:ph type="title"/>
          </p:nvPr>
        </p:nvSpPr>
        <p:spPr/>
        <p:txBody>
          <a:bodyPr>
            <a:normAutofit/>
          </a:bodyPr>
          <a:lstStyle/>
          <a:p>
            <a:r>
              <a:rPr lang="en-IE" sz="3600" dirty="0" smtClean="0"/>
              <a:t>Principle 26. Copying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972007"/>
          </a:xfrm>
        </p:spPr>
        <p:txBody>
          <a:bodyPr>
            <a:normAutofit/>
          </a:bodyPr>
          <a:lstStyle/>
          <a:p>
            <a:r>
              <a:rPr lang="en-IE" sz="2400" dirty="0" smtClean="0"/>
              <a:t>Timeline of TRIZ</a:t>
            </a:r>
          </a:p>
          <a:p>
            <a:r>
              <a:rPr lang="en-IE" sz="2400" dirty="0" smtClean="0">
                <a:hlinkClick r:id="rId2"/>
              </a:rPr>
              <a:t>http://www.triz-journal.com/archives/2008/11/06/</a:t>
            </a:r>
            <a:endParaRPr lang="en-IE" sz="2400" dirty="0" smtClean="0"/>
          </a:p>
          <a:p>
            <a:r>
              <a:rPr lang="en-IE" sz="2400" dirty="0" err="1" smtClean="0"/>
              <a:t>Genrich</a:t>
            </a:r>
            <a:r>
              <a:rPr lang="en-IE" sz="2400" dirty="0" smtClean="0"/>
              <a:t> </a:t>
            </a:r>
            <a:r>
              <a:rPr lang="en-IE" sz="2400" dirty="0" err="1" smtClean="0"/>
              <a:t>Altshuller</a:t>
            </a:r>
            <a:r>
              <a:rPr lang="en-IE" sz="2400" dirty="0" smtClean="0"/>
              <a:t> Teaching TRIZ 1 of 6 </a:t>
            </a:r>
          </a:p>
          <a:p>
            <a:r>
              <a:rPr lang="en-IE" sz="2400" dirty="0" smtClean="0">
                <a:hlinkClick r:id="rId3"/>
              </a:rPr>
              <a:t>http://www.youtube.com/watch?v=dawPn8neL-U</a:t>
            </a:r>
            <a:endParaRPr lang="en-IE" sz="2400" dirty="0" smtClean="0"/>
          </a:p>
          <a:p>
            <a:r>
              <a:rPr lang="en-IE" sz="2400" dirty="0" smtClean="0"/>
              <a:t>The TRIZ Journal</a:t>
            </a:r>
          </a:p>
          <a:p>
            <a:r>
              <a:rPr lang="en-IE" sz="2400" dirty="0" smtClean="0">
                <a:hlinkClick r:id="rId4"/>
              </a:rPr>
              <a:t>http://www.triz-journal.com/</a:t>
            </a:r>
            <a:endParaRPr lang="en-IE" sz="2400" dirty="0" smtClean="0"/>
          </a:p>
          <a:p>
            <a:r>
              <a:rPr lang="en-IE" sz="2400" dirty="0" smtClean="0"/>
              <a:t>TRIZ in Detail</a:t>
            </a:r>
          </a:p>
          <a:p>
            <a:r>
              <a:rPr lang="en-IE" sz="2400" dirty="0" smtClean="0">
                <a:hlinkClick r:id="rId5"/>
              </a:rPr>
              <a:t>http://www.mazur.net/triz/</a:t>
            </a:r>
            <a:endParaRPr lang="en-IE" sz="2400" dirty="0" smtClean="0"/>
          </a:p>
          <a:p>
            <a:endParaRPr lang="en-IE" sz="2400" dirty="0" smtClean="0"/>
          </a:p>
        </p:txBody>
      </p:sp>
      <p:sp>
        <p:nvSpPr>
          <p:cNvPr id="3" name="Title 2"/>
          <p:cNvSpPr>
            <a:spLocks noGrp="1"/>
          </p:cNvSpPr>
          <p:nvPr>
            <p:ph type="title"/>
          </p:nvPr>
        </p:nvSpPr>
        <p:spPr/>
        <p:txBody>
          <a:bodyPr/>
          <a:lstStyle/>
          <a:p>
            <a:r>
              <a:rPr lang="en-IE" dirty="0" smtClean="0"/>
              <a:t>Some Good Links</a:t>
            </a:r>
            <a:endParaRPr lang="en-I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26. Copying </a:t>
            </a:r>
          </a:p>
        </p:txBody>
      </p:sp>
      <p:pic>
        <p:nvPicPr>
          <p:cNvPr id="7" name="Picture 6" descr="vr_large.jpg"/>
          <p:cNvPicPr>
            <a:picLocks noChangeAspect="1"/>
          </p:cNvPicPr>
          <p:nvPr/>
        </p:nvPicPr>
        <p:blipFill>
          <a:blip r:embed="rId3" cstate="print"/>
          <a:stretch>
            <a:fillRect/>
          </a:stretch>
        </p:blipFill>
        <p:spPr>
          <a:xfrm>
            <a:off x="1231306" y="1916832"/>
            <a:ext cx="3412702" cy="3054367"/>
          </a:xfrm>
          <a:prstGeom prst="rect">
            <a:avLst/>
          </a:prstGeom>
        </p:spPr>
      </p:pic>
      <p:pic>
        <p:nvPicPr>
          <p:cNvPr id="8" name="Picture 7" descr="ON08_NASA50_Main_388x247.jpg"/>
          <p:cNvPicPr>
            <a:picLocks noChangeAspect="1"/>
          </p:cNvPicPr>
          <p:nvPr/>
        </p:nvPicPr>
        <p:blipFill>
          <a:blip r:embed="rId4" cstate="print"/>
          <a:stretch>
            <a:fillRect/>
          </a:stretch>
        </p:blipFill>
        <p:spPr>
          <a:xfrm>
            <a:off x="5066727" y="1275070"/>
            <a:ext cx="3609729" cy="2297946"/>
          </a:xfrm>
          <a:prstGeom prst="rect">
            <a:avLst/>
          </a:prstGeom>
        </p:spPr>
      </p:pic>
      <p:pic>
        <p:nvPicPr>
          <p:cNvPr id="10" name="Picture 9" descr="1hea.jpg"/>
          <p:cNvPicPr>
            <a:picLocks noChangeAspect="1"/>
          </p:cNvPicPr>
          <p:nvPr/>
        </p:nvPicPr>
        <p:blipFill>
          <a:blip r:embed="rId5" cstate="print"/>
          <a:stretch>
            <a:fillRect/>
          </a:stretch>
        </p:blipFill>
        <p:spPr>
          <a:xfrm>
            <a:off x="5076056" y="3789040"/>
            <a:ext cx="3594929" cy="28803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021907"/>
          </a:xfrm>
        </p:spPr>
        <p:txBody>
          <a:bodyPr>
            <a:normAutofit/>
          </a:bodyPr>
          <a:lstStyle/>
          <a:p>
            <a:pPr>
              <a:buNone/>
            </a:pPr>
            <a:r>
              <a:rPr lang="en-IE" b="1" dirty="0" smtClean="0"/>
              <a:t>A. Replace an inexpensive object with a multiple of inexpensive objects, comprising certain qualities (such as service life, for instance).</a:t>
            </a:r>
          </a:p>
          <a:p>
            <a:pPr lvl="1"/>
            <a:r>
              <a:rPr lang="en-IE" dirty="0" smtClean="0"/>
              <a:t>Use disposable paper objects to avoid the cost of cleaning and storing durable objects. Plastic cups in motels, disposable diapers, many kinds of medical supplies. </a:t>
            </a:r>
          </a:p>
        </p:txBody>
      </p:sp>
      <p:sp>
        <p:nvSpPr>
          <p:cNvPr id="3" name="Title 2"/>
          <p:cNvSpPr>
            <a:spLocks noGrp="1"/>
          </p:cNvSpPr>
          <p:nvPr>
            <p:ph type="title"/>
          </p:nvPr>
        </p:nvSpPr>
        <p:spPr/>
        <p:txBody>
          <a:bodyPr>
            <a:normAutofit fontScale="90000"/>
          </a:bodyPr>
          <a:lstStyle/>
          <a:p>
            <a:r>
              <a:rPr lang="en-IE" sz="3600" dirty="0" smtClean="0"/>
              <a:t>Principle 27. Cheap Short-Living Objects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sposable-Paper-Pulp-Ice-Cream-Cup.jpg"/>
          <p:cNvPicPr>
            <a:picLocks noChangeAspect="1"/>
          </p:cNvPicPr>
          <p:nvPr/>
        </p:nvPicPr>
        <p:blipFill>
          <a:blip r:embed="rId3" cstate="print"/>
          <a:stretch>
            <a:fillRect/>
          </a:stretch>
        </p:blipFill>
        <p:spPr>
          <a:xfrm>
            <a:off x="1" y="116632"/>
            <a:ext cx="9127554" cy="6753894"/>
          </a:xfrm>
          <a:prstGeom prst="rect">
            <a:avLst/>
          </a:prstGeom>
        </p:spPr>
      </p:pic>
      <p:sp>
        <p:nvSpPr>
          <p:cNvPr id="3" name="Title 2"/>
          <p:cNvSpPr>
            <a:spLocks noGrp="1"/>
          </p:cNvSpPr>
          <p:nvPr>
            <p:ph type="title"/>
          </p:nvPr>
        </p:nvSpPr>
        <p:spPr>
          <a:xfrm>
            <a:off x="457200" y="-99392"/>
            <a:ext cx="8229600" cy="1143000"/>
          </a:xfrm>
        </p:spPr>
        <p:txBody>
          <a:bodyPr>
            <a:normAutofit fontScale="90000"/>
          </a:bodyPr>
          <a:lstStyle/>
          <a:p>
            <a:r>
              <a:rPr lang="en-IE" sz="3600" dirty="0" smtClean="0">
                <a:solidFill>
                  <a:schemeClr val="bg1"/>
                </a:solidFill>
              </a:rPr>
              <a:t>Principle 27. Cheap Short-Living Objects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813995"/>
          </a:xfrm>
        </p:spPr>
        <p:txBody>
          <a:bodyPr>
            <a:normAutofit fontScale="70000" lnSpcReduction="20000"/>
          </a:bodyPr>
          <a:lstStyle/>
          <a:p>
            <a:pPr>
              <a:buNone/>
            </a:pPr>
            <a:r>
              <a:rPr lang="en-IE" b="1" dirty="0" smtClean="0"/>
              <a:t>A.  Replace a mechanical means with a sensory (optical, acoustic, taste or smell) means. </a:t>
            </a:r>
          </a:p>
          <a:p>
            <a:pPr lvl="1"/>
            <a:r>
              <a:rPr lang="en-IE" dirty="0" smtClean="0"/>
              <a:t>Replace a physical fence to confine a dog or cat with an acoustic “fence” (signal audible to the animal). </a:t>
            </a:r>
          </a:p>
          <a:p>
            <a:pPr lvl="1"/>
            <a:r>
              <a:rPr lang="en-IE" dirty="0" smtClean="0"/>
              <a:t>Use a bad smelling compound in natural gas to alert users to leakage, instead of a mechanical or electrical sensor. </a:t>
            </a:r>
          </a:p>
          <a:p>
            <a:pPr>
              <a:buNone/>
            </a:pPr>
            <a:r>
              <a:rPr lang="en-IE" b="1" dirty="0" smtClean="0"/>
              <a:t>B. Use electric, magnetic and electromagnetic fields to interact with the object. </a:t>
            </a:r>
          </a:p>
          <a:p>
            <a:pPr lvl="1"/>
            <a:r>
              <a:rPr lang="en-IE" dirty="0" smtClean="0"/>
              <a:t>To mix 2 powders, </a:t>
            </a:r>
            <a:r>
              <a:rPr lang="en-IE" dirty="0" err="1" smtClean="0"/>
              <a:t>electrostatically</a:t>
            </a:r>
            <a:r>
              <a:rPr lang="en-IE" dirty="0" smtClean="0"/>
              <a:t> charge one positive and the other negative. Either use fields to direct them, or mix them mechanically and let their acquired fields cause the grains of powder to pair up. </a:t>
            </a:r>
          </a:p>
          <a:p>
            <a:pPr>
              <a:buNone/>
            </a:pPr>
            <a:r>
              <a:rPr lang="en-IE" b="1" dirty="0" smtClean="0"/>
              <a:t>C. Change from static to movable fields, from unstructured  fields to those having structure. </a:t>
            </a:r>
          </a:p>
          <a:p>
            <a:pPr lvl="1"/>
            <a:r>
              <a:rPr lang="en-IE" dirty="0" smtClean="0"/>
              <a:t>Early communications used </a:t>
            </a:r>
            <a:r>
              <a:rPr lang="en-IE" dirty="0" err="1" smtClean="0"/>
              <a:t>omni</a:t>
            </a:r>
            <a:r>
              <a:rPr lang="en-IE" dirty="0" smtClean="0"/>
              <a:t>-directional broadcasting. We now use antennas with very detailed structure of the pattern of radiation. </a:t>
            </a:r>
          </a:p>
          <a:p>
            <a:pPr>
              <a:buNone/>
            </a:pPr>
            <a:r>
              <a:rPr lang="en-IE" b="1" dirty="0" smtClean="0"/>
              <a:t>D.  Use fields in conjunction with field-activated (e.g. ferromagnetic) particles. </a:t>
            </a:r>
          </a:p>
          <a:p>
            <a:pPr lvl="1"/>
            <a:r>
              <a:rPr lang="en-IE" dirty="0" smtClean="0"/>
              <a:t>Heat a substance containing ferromagnetic material by using varying magnetic field. When the temperature exceeds the Curie point, the material becomes paramagnetic, and no longer absorbs heat. </a:t>
            </a:r>
          </a:p>
        </p:txBody>
      </p:sp>
      <p:sp>
        <p:nvSpPr>
          <p:cNvPr id="3" name="Title 2"/>
          <p:cNvSpPr>
            <a:spLocks noGrp="1"/>
          </p:cNvSpPr>
          <p:nvPr>
            <p:ph type="title"/>
          </p:nvPr>
        </p:nvSpPr>
        <p:spPr/>
        <p:txBody>
          <a:bodyPr>
            <a:normAutofit/>
          </a:bodyPr>
          <a:lstStyle/>
          <a:p>
            <a:r>
              <a:rPr lang="en-IE" sz="3600" dirty="0" smtClean="0"/>
              <a:t>Principle 28: Mechanics Substitution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28: Mechanics Substitution </a:t>
            </a:r>
          </a:p>
        </p:txBody>
      </p:sp>
      <p:pic>
        <p:nvPicPr>
          <p:cNvPr id="5" name="Picture 4" descr="hi-gain-antenna.jpg"/>
          <p:cNvPicPr>
            <a:picLocks noChangeAspect="1"/>
          </p:cNvPicPr>
          <p:nvPr/>
        </p:nvPicPr>
        <p:blipFill>
          <a:blip r:embed="rId3" cstate="print"/>
          <a:stretch>
            <a:fillRect/>
          </a:stretch>
        </p:blipFill>
        <p:spPr>
          <a:xfrm>
            <a:off x="-14681" y="2369715"/>
            <a:ext cx="9158682" cy="2715469"/>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813995"/>
          </a:xfrm>
        </p:spPr>
        <p:txBody>
          <a:bodyPr>
            <a:normAutofit/>
          </a:bodyPr>
          <a:lstStyle/>
          <a:p>
            <a:pPr>
              <a:buNone/>
            </a:pPr>
            <a:r>
              <a:rPr lang="en-IE" b="1" dirty="0" smtClean="0"/>
              <a:t>A. Use gas and liquid parts of an object instead of solid parts (e.g. inflatable, filled with liquids, air cushion, hydrostatic, hydro-reactive). </a:t>
            </a:r>
          </a:p>
          <a:p>
            <a:pPr lvl="1"/>
            <a:r>
              <a:rPr lang="en-IE" dirty="0" smtClean="0"/>
              <a:t>Store energy from decelerating a vehicle in a hydraulic system, then use the stored energy to accelerate later. </a:t>
            </a:r>
          </a:p>
          <a:p>
            <a:pPr lvl="1"/>
            <a:r>
              <a:rPr lang="en-IE" dirty="0" smtClean="0"/>
              <a:t>Comfortable shoe sole inserts filled with gel </a:t>
            </a:r>
          </a:p>
        </p:txBody>
      </p:sp>
      <p:sp>
        <p:nvSpPr>
          <p:cNvPr id="3" name="Title 2"/>
          <p:cNvSpPr>
            <a:spLocks noGrp="1"/>
          </p:cNvSpPr>
          <p:nvPr>
            <p:ph type="title"/>
          </p:nvPr>
        </p:nvSpPr>
        <p:spPr/>
        <p:txBody>
          <a:bodyPr>
            <a:normAutofit fontScale="90000"/>
          </a:bodyPr>
          <a:lstStyle/>
          <a:p>
            <a:r>
              <a:rPr lang="en-IE" sz="3600" dirty="0" smtClean="0"/>
              <a:t>Principle 29. Pneumatics and Hydraulics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fontScale="90000"/>
          </a:bodyPr>
          <a:lstStyle/>
          <a:p>
            <a:r>
              <a:rPr lang="en-IE" sz="3600" dirty="0" smtClean="0">
                <a:solidFill>
                  <a:schemeClr val="bg1"/>
                </a:solidFill>
              </a:rPr>
              <a:t>Principle 29. Pneumatics and Hydraulics </a:t>
            </a:r>
          </a:p>
        </p:txBody>
      </p:sp>
      <p:pic>
        <p:nvPicPr>
          <p:cNvPr id="6" name="Picture 5" descr="dfd.jpg"/>
          <p:cNvPicPr>
            <a:picLocks noChangeAspect="1"/>
          </p:cNvPicPr>
          <p:nvPr/>
        </p:nvPicPr>
        <p:blipFill>
          <a:blip r:embed="rId3" cstate="print"/>
          <a:stretch>
            <a:fillRect/>
          </a:stretch>
        </p:blipFill>
        <p:spPr>
          <a:xfrm>
            <a:off x="1788136" y="1700808"/>
            <a:ext cx="5880208" cy="494572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3317"/>
            <a:ext cx="8003232" cy="4525963"/>
          </a:xfrm>
        </p:spPr>
        <p:txBody>
          <a:bodyPr>
            <a:normAutofit/>
          </a:bodyPr>
          <a:lstStyle/>
          <a:p>
            <a:pPr>
              <a:buNone/>
            </a:pPr>
            <a:r>
              <a:rPr lang="en-IE" b="1" dirty="0" smtClean="0"/>
              <a:t>A.  Use flexible shells and thin films instead of three dimensional structures </a:t>
            </a:r>
          </a:p>
          <a:p>
            <a:pPr lvl="1"/>
            <a:r>
              <a:rPr lang="en-IE" b="1" dirty="0" smtClean="0"/>
              <a:t>Use inflatable (thin film) structures as winter covers on tennis courts.</a:t>
            </a:r>
          </a:p>
          <a:p>
            <a:pPr>
              <a:buNone/>
            </a:pPr>
            <a:r>
              <a:rPr lang="en-IE" b="1" dirty="0" smtClean="0"/>
              <a:t>B. Isolate the object from the external environment using flexible shells and thin films. </a:t>
            </a:r>
          </a:p>
          <a:p>
            <a:pPr lvl="1"/>
            <a:r>
              <a:rPr lang="en-IE" b="1" dirty="0" smtClean="0"/>
              <a:t>Float a film of bipolar material (one end hydrophilic, one end hydrophobic) on a reservoir to limit evaporation. </a:t>
            </a:r>
          </a:p>
        </p:txBody>
      </p:sp>
      <p:sp>
        <p:nvSpPr>
          <p:cNvPr id="3" name="Title 2"/>
          <p:cNvSpPr>
            <a:spLocks noGrp="1"/>
          </p:cNvSpPr>
          <p:nvPr>
            <p:ph type="title"/>
          </p:nvPr>
        </p:nvSpPr>
        <p:spPr/>
        <p:txBody>
          <a:bodyPr>
            <a:noAutofit/>
          </a:bodyPr>
          <a:lstStyle/>
          <a:p>
            <a:r>
              <a:rPr lang="en-IE" sz="2800" dirty="0" smtClean="0"/>
              <a:t>Principle 30. Flexible Shells and Thin Films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fd2.jpg"/>
          <p:cNvPicPr>
            <a:picLocks noChangeAspect="1"/>
          </p:cNvPicPr>
          <p:nvPr/>
        </p:nvPicPr>
        <p:blipFill>
          <a:blip r:embed="rId2" cstate="print"/>
          <a:stretch>
            <a:fillRect/>
          </a:stretch>
        </p:blipFill>
        <p:spPr>
          <a:xfrm>
            <a:off x="-17462" y="-3077"/>
            <a:ext cx="9269982" cy="6851551"/>
          </a:xfrm>
          <a:prstGeom prst="rect">
            <a:avLst/>
          </a:prstGeom>
        </p:spPr>
      </p:pic>
      <p:sp>
        <p:nvSpPr>
          <p:cNvPr id="3" name="Title 2"/>
          <p:cNvSpPr>
            <a:spLocks noGrp="1"/>
          </p:cNvSpPr>
          <p:nvPr>
            <p:ph type="title"/>
          </p:nvPr>
        </p:nvSpPr>
        <p:spPr>
          <a:xfrm>
            <a:off x="457200" y="-99392"/>
            <a:ext cx="8229600" cy="1143000"/>
          </a:xfrm>
        </p:spPr>
        <p:txBody>
          <a:bodyPr>
            <a:noAutofit/>
          </a:bodyPr>
          <a:lstStyle/>
          <a:p>
            <a:r>
              <a:rPr lang="en-IE" sz="2800" dirty="0" smtClean="0">
                <a:solidFill>
                  <a:schemeClr val="bg1"/>
                </a:solidFill>
              </a:rPr>
              <a:t>Principle 30. Flexible Shells and Thin Films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2800" dirty="0" smtClean="0"/>
              <a:t>Principle 30. Flexible Shells and Thin Films</a:t>
            </a:r>
          </a:p>
        </p:txBody>
      </p:sp>
      <p:pic>
        <p:nvPicPr>
          <p:cNvPr id="6" name="TRIZ-PPT-2.mp4">
            <a:hlinkClick r:id="" action="ppaction://media"/>
          </p:cNvPr>
          <p:cNvPicPr>
            <a:picLocks noRot="1" noChangeAspect="1"/>
          </p:cNvPicPr>
          <p:nvPr>
            <a:videoFile r:link="rId1"/>
          </p:nvPr>
        </p:nvPicPr>
        <p:blipFill>
          <a:blip r:embed="rId3" cstate="print"/>
          <a:stretch>
            <a:fillRect/>
          </a:stretch>
        </p:blipFill>
        <p:spPr>
          <a:xfrm>
            <a:off x="1691680" y="1556792"/>
            <a:ext cx="5664629"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7664" y="260648"/>
            <a:ext cx="6048672" cy="288032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819485" y="404664"/>
            <a:ext cx="5505033" cy="2646878"/>
          </a:xfrm>
          <a:prstGeom prst="rect">
            <a:avLst/>
          </a:prstGeom>
          <a:solidFill>
            <a:schemeClr val="accent1">
              <a:lumMod val="60000"/>
              <a:lumOff val="4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600" b="1" i="1" cap="none" spc="0" dirty="0" smtClean="0">
                <a:ln/>
                <a:solidFill>
                  <a:schemeClr val="accent4"/>
                </a:solidFill>
                <a:effectLst/>
              </a:rPr>
              <a:t>TRIZ </a:t>
            </a:r>
            <a:endParaRPr lang="en-US" sz="16600" b="1" i="1" cap="none" spc="0" dirty="0">
              <a:ln/>
              <a:solidFill>
                <a:schemeClr val="accent4"/>
              </a:solidFill>
              <a:effectLst/>
            </a:endParaRPr>
          </a:p>
        </p:txBody>
      </p:sp>
      <p:sp>
        <p:nvSpPr>
          <p:cNvPr id="8" name="Title 1"/>
          <p:cNvSpPr>
            <a:spLocks noGrp="1"/>
          </p:cNvSpPr>
          <p:nvPr>
            <p:ph type="ctrTitle"/>
          </p:nvPr>
        </p:nvSpPr>
        <p:spPr>
          <a:xfrm>
            <a:off x="685800" y="2348880"/>
            <a:ext cx="7772400" cy="1728192"/>
          </a:xfrm>
        </p:spPr>
        <p:txBody>
          <a:bodyPr>
            <a:normAutofit/>
          </a:bodyPr>
          <a:lstStyle/>
          <a:p>
            <a:pPr algn="ctr"/>
            <a:r>
              <a:rPr lang="en-IE" dirty="0" smtClean="0"/>
              <a:t/>
            </a:r>
            <a:br>
              <a:rPr lang="en-IE" dirty="0" smtClean="0"/>
            </a:br>
            <a:r>
              <a:rPr lang="en-IE" sz="3600" dirty="0" smtClean="0"/>
              <a:t>40 Principles of Invention</a:t>
            </a:r>
            <a:endParaRPr lang="en-I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813995"/>
          </a:xfrm>
        </p:spPr>
        <p:txBody>
          <a:bodyPr>
            <a:normAutofit/>
          </a:bodyPr>
          <a:lstStyle/>
          <a:p>
            <a:pPr>
              <a:buNone/>
            </a:pPr>
            <a:r>
              <a:rPr lang="en-IE" b="1" dirty="0" smtClean="0"/>
              <a:t>A. Make an object porous or add porous elements (inserts, coatings, etc.). </a:t>
            </a:r>
          </a:p>
          <a:p>
            <a:pPr lvl="1"/>
            <a:r>
              <a:rPr lang="en-IE" dirty="0" smtClean="0"/>
              <a:t>Drill holes in a structure to reduce the weight.</a:t>
            </a:r>
          </a:p>
          <a:p>
            <a:pPr>
              <a:buNone/>
            </a:pPr>
            <a:r>
              <a:rPr lang="en-IE" b="1" dirty="0" smtClean="0"/>
              <a:t>B.  If an object is already porous, use the pores to introduce a useful substance or function. </a:t>
            </a:r>
          </a:p>
          <a:p>
            <a:pPr lvl="1"/>
            <a:r>
              <a:rPr lang="en-IE" dirty="0" smtClean="0"/>
              <a:t>Use a porous metal mesh to wick excess solder away from a joint. </a:t>
            </a:r>
          </a:p>
          <a:p>
            <a:pPr lvl="1"/>
            <a:r>
              <a:rPr lang="en-IE" dirty="0" smtClean="0"/>
              <a:t>Store hydrogen in the pores of a palladium sponge. (Fuel "tank" for the hydrogen car - much safer than storing hydrogen gas) </a:t>
            </a:r>
          </a:p>
        </p:txBody>
      </p:sp>
      <p:sp>
        <p:nvSpPr>
          <p:cNvPr id="3" name="Title 2"/>
          <p:cNvSpPr>
            <a:spLocks noGrp="1"/>
          </p:cNvSpPr>
          <p:nvPr>
            <p:ph type="title"/>
          </p:nvPr>
        </p:nvSpPr>
        <p:spPr/>
        <p:txBody>
          <a:bodyPr>
            <a:normAutofit/>
          </a:bodyPr>
          <a:lstStyle/>
          <a:p>
            <a:r>
              <a:rPr lang="en-IE" sz="3600" dirty="0" smtClean="0"/>
              <a:t>Principle 31. Porous Materials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estus42.jpg"/>
          <p:cNvPicPr>
            <a:picLocks noChangeAspect="1"/>
          </p:cNvPicPr>
          <p:nvPr/>
        </p:nvPicPr>
        <p:blipFill>
          <a:blip r:embed="rId3" cstate="print"/>
          <a:stretch>
            <a:fillRect/>
          </a:stretch>
        </p:blipFill>
        <p:spPr>
          <a:xfrm>
            <a:off x="1" y="0"/>
            <a:ext cx="9144000" cy="6858000"/>
          </a:xfrm>
          <a:prstGeom prst="rect">
            <a:avLst/>
          </a:prstGeom>
        </p:spPr>
      </p:pic>
      <p:sp>
        <p:nvSpPr>
          <p:cNvPr id="3" name="Title 2"/>
          <p:cNvSpPr>
            <a:spLocks noGrp="1"/>
          </p:cNvSpPr>
          <p:nvPr>
            <p:ph type="title"/>
          </p:nvPr>
        </p:nvSpPr>
        <p:spPr/>
        <p:txBody>
          <a:bodyPr>
            <a:normAutofit/>
          </a:bodyPr>
          <a:lstStyle/>
          <a:p>
            <a:r>
              <a:rPr lang="en-IE" sz="3600" dirty="0" smtClean="0">
                <a:solidFill>
                  <a:schemeClr val="bg1"/>
                </a:solidFill>
              </a:rPr>
              <a:t>Principle 31. Porous Materials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813995"/>
          </a:xfrm>
        </p:spPr>
        <p:txBody>
          <a:bodyPr>
            <a:normAutofit/>
          </a:bodyPr>
          <a:lstStyle/>
          <a:p>
            <a:pPr>
              <a:buNone/>
            </a:pPr>
            <a:r>
              <a:rPr lang="en-IE" b="1" dirty="0" smtClean="0"/>
              <a:t>A.  Change the colour of an object or its external environment. </a:t>
            </a:r>
          </a:p>
          <a:p>
            <a:pPr lvl="1"/>
            <a:r>
              <a:rPr lang="en-IE" dirty="0" smtClean="0"/>
              <a:t>Use safe lights in a photographic darkroom.</a:t>
            </a:r>
          </a:p>
          <a:p>
            <a:pPr>
              <a:buNone/>
            </a:pPr>
            <a:r>
              <a:rPr lang="en-IE" b="1" dirty="0" smtClean="0"/>
              <a:t>B.  Change the transparency of an object or its external environment. </a:t>
            </a:r>
          </a:p>
          <a:p>
            <a:pPr lvl="1"/>
            <a:r>
              <a:rPr lang="en-IE" dirty="0" smtClean="0"/>
              <a:t>Use photolithography to change transparent material to a solid mask for semiconductor processing. Similarly, change mask material from transparent to opaque for silk screen processing. </a:t>
            </a:r>
          </a:p>
        </p:txBody>
      </p:sp>
      <p:sp>
        <p:nvSpPr>
          <p:cNvPr id="3" name="Title 2"/>
          <p:cNvSpPr>
            <a:spLocks noGrp="1"/>
          </p:cNvSpPr>
          <p:nvPr>
            <p:ph type="title"/>
          </p:nvPr>
        </p:nvSpPr>
        <p:spPr/>
        <p:txBody>
          <a:bodyPr>
            <a:normAutofit/>
          </a:bodyPr>
          <a:lstStyle/>
          <a:p>
            <a:r>
              <a:rPr lang="en-IE" sz="3600" dirty="0" smtClean="0"/>
              <a:t>Principle 32. Colour Changes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32. Colour Changes </a:t>
            </a:r>
          </a:p>
        </p:txBody>
      </p:sp>
      <p:pic>
        <p:nvPicPr>
          <p:cNvPr id="5" name="Picture 4" descr="26402.jpg"/>
          <p:cNvPicPr>
            <a:picLocks noChangeAspect="1"/>
          </p:cNvPicPr>
          <p:nvPr/>
        </p:nvPicPr>
        <p:blipFill>
          <a:blip r:embed="rId3" cstate="print"/>
          <a:stretch>
            <a:fillRect/>
          </a:stretch>
        </p:blipFill>
        <p:spPr>
          <a:xfrm>
            <a:off x="4788024" y="2043157"/>
            <a:ext cx="4104095" cy="2826003"/>
          </a:xfrm>
          <a:prstGeom prst="rect">
            <a:avLst/>
          </a:prstGeom>
        </p:spPr>
      </p:pic>
      <p:pic>
        <p:nvPicPr>
          <p:cNvPr id="7" name="Picture 6" descr="00127_samsung-64gb-flash-memory.jpg"/>
          <p:cNvPicPr>
            <a:picLocks noChangeAspect="1"/>
          </p:cNvPicPr>
          <p:nvPr/>
        </p:nvPicPr>
        <p:blipFill>
          <a:blip r:embed="rId4" cstate="print"/>
          <a:stretch>
            <a:fillRect/>
          </a:stretch>
        </p:blipFill>
        <p:spPr>
          <a:xfrm>
            <a:off x="539552" y="2094689"/>
            <a:ext cx="4104456" cy="2774471"/>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813995"/>
          </a:xfrm>
        </p:spPr>
        <p:txBody>
          <a:bodyPr>
            <a:normAutofit/>
          </a:bodyPr>
          <a:lstStyle/>
          <a:p>
            <a:pPr>
              <a:buNone/>
            </a:pPr>
            <a:r>
              <a:rPr lang="en-IE" b="1" dirty="0" smtClean="0"/>
              <a:t>A. Make objects interacting with a given object of the same material (or material with identical properties). </a:t>
            </a:r>
          </a:p>
          <a:p>
            <a:pPr lvl="1"/>
            <a:r>
              <a:rPr lang="en-IE" dirty="0" smtClean="0"/>
              <a:t>Make the container out of the same material as the contents, to reduce chemical reactions. </a:t>
            </a:r>
          </a:p>
          <a:p>
            <a:pPr lvl="1"/>
            <a:r>
              <a:rPr lang="en-IE" dirty="0" smtClean="0"/>
              <a:t>Make a diamond cutting tool out of diamonds. </a:t>
            </a:r>
          </a:p>
        </p:txBody>
      </p:sp>
      <p:sp>
        <p:nvSpPr>
          <p:cNvPr id="3" name="Title 2"/>
          <p:cNvSpPr>
            <a:spLocks noGrp="1"/>
          </p:cNvSpPr>
          <p:nvPr>
            <p:ph type="title"/>
          </p:nvPr>
        </p:nvSpPr>
        <p:spPr/>
        <p:txBody>
          <a:bodyPr>
            <a:normAutofit/>
          </a:bodyPr>
          <a:lstStyle/>
          <a:p>
            <a:r>
              <a:rPr lang="en-IE" sz="3600" dirty="0" smtClean="0"/>
              <a:t>Principle 33. Homogeneity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normAutofit/>
          </a:bodyPr>
          <a:lstStyle/>
          <a:p>
            <a:r>
              <a:rPr lang="en-IE" sz="3600" dirty="0" smtClean="0"/>
              <a:t>Principle 33. Homogeneity</a:t>
            </a:r>
          </a:p>
        </p:txBody>
      </p:sp>
      <p:pic>
        <p:nvPicPr>
          <p:cNvPr id="6" name="Picture 5" descr="diamond-tip-inserts500.jpg"/>
          <p:cNvPicPr>
            <a:picLocks noChangeAspect="1"/>
          </p:cNvPicPr>
          <p:nvPr/>
        </p:nvPicPr>
        <p:blipFill>
          <a:blip r:embed="rId3" cstate="print"/>
          <a:stretch>
            <a:fillRect/>
          </a:stretch>
        </p:blipFill>
        <p:spPr>
          <a:xfrm>
            <a:off x="1691680" y="1340768"/>
            <a:ext cx="5400600" cy="54006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351309"/>
            <a:ext cx="7200800" cy="4813995"/>
          </a:xfrm>
        </p:spPr>
        <p:txBody>
          <a:bodyPr>
            <a:normAutofit fontScale="85000" lnSpcReduction="20000"/>
          </a:bodyPr>
          <a:lstStyle/>
          <a:p>
            <a:pPr>
              <a:buNone/>
            </a:pPr>
            <a:r>
              <a:rPr lang="en-IE" b="1" dirty="0" smtClean="0"/>
              <a:t>A. Make portions of an object that have fulfilled their functions go away (discard by dissolving, evaporating, etc.) or modify these directly during operation. </a:t>
            </a:r>
          </a:p>
          <a:p>
            <a:pPr lvl="1"/>
            <a:r>
              <a:rPr lang="en-IE" dirty="0" smtClean="0"/>
              <a:t>Use a dissolving capsule for medicine. </a:t>
            </a:r>
          </a:p>
          <a:p>
            <a:pPr lvl="1"/>
            <a:r>
              <a:rPr lang="en-IE" dirty="0" smtClean="0"/>
              <a:t>Sprinkle water on cornstarch-based packaging and watch it reduce its volume by more than 1000X! </a:t>
            </a:r>
          </a:p>
          <a:p>
            <a:pPr lvl="1"/>
            <a:r>
              <a:rPr lang="en-IE" dirty="0" smtClean="0"/>
              <a:t>Ice structures: use water ice or carbon dioxide (dry ice) to make a template for a rammed earth structure, such as a temporary dam. Fill with earth, then, let the ice melt or sublime to leave the final structure. </a:t>
            </a:r>
          </a:p>
          <a:p>
            <a:pPr>
              <a:buNone/>
            </a:pPr>
            <a:r>
              <a:rPr lang="en-IE" b="1" dirty="0" smtClean="0"/>
              <a:t>B.  Conversely, restore consumable parts of an object directly in operation. </a:t>
            </a:r>
          </a:p>
          <a:p>
            <a:pPr lvl="1"/>
            <a:r>
              <a:rPr lang="en-IE" dirty="0" smtClean="0"/>
              <a:t>Self-sharpening lawn mower blades </a:t>
            </a:r>
          </a:p>
          <a:p>
            <a:pPr lvl="1"/>
            <a:r>
              <a:rPr lang="en-IE" dirty="0" smtClean="0"/>
              <a:t>Automobile engines that give themselves a "tune up" while running (the ones that say "100,000 miles between tune ups") </a:t>
            </a:r>
          </a:p>
        </p:txBody>
      </p:sp>
      <p:sp>
        <p:nvSpPr>
          <p:cNvPr id="3" name="Title 2"/>
          <p:cNvSpPr>
            <a:spLocks noGrp="1"/>
          </p:cNvSpPr>
          <p:nvPr>
            <p:ph type="title"/>
          </p:nvPr>
        </p:nvSpPr>
        <p:spPr/>
        <p:txBody>
          <a:bodyPr>
            <a:normAutofit fontScale="90000"/>
          </a:bodyPr>
          <a:lstStyle/>
          <a:p>
            <a:r>
              <a:rPr lang="en-IE" sz="3600" dirty="0" smtClean="0"/>
              <a:t>Principle 34. Discarding &amp; Recovering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el-mower.jpg"/>
          <p:cNvPicPr>
            <a:picLocks noChangeAspect="1"/>
          </p:cNvPicPr>
          <p:nvPr/>
        </p:nvPicPr>
        <p:blipFill>
          <a:blip r:embed="rId3" cstate="print"/>
          <a:stretch>
            <a:fillRect/>
          </a:stretch>
        </p:blipFill>
        <p:spPr>
          <a:xfrm>
            <a:off x="827584" y="1340768"/>
            <a:ext cx="3672408" cy="4555740"/>
          </a:xfrm>
          <a:prstGeom prst="rect">
            <a:avLst/>
          </a:prstGeom>
        </p:spPr>
      </p:pic>
      <p:sp>
        <p:nvSpPr>
          <p:cNvPr id="3" name="Title 2"/>
          <p:cNvSpPr>
            <a:spLocks noGrp="1"/>
          </p:cNvSpPr>
          <p:nvPr>
            <p:ph type="title"/>
          </p:nvPr>
        </p:nvSpPr>
        <p:spPr/>
        <p:txBody>
          <a:bodyPr>
            <a:normAutofit fontScale="90000"/>
          </a:bodyPr>
          <a:lstStyle/>
          <a:p>
            <a:r>
              <a:rPr lang="en-IE" sz="3600" dirty="0" smtClean="0"/>
              <a:t>Principle 34. Discarding &amp; Recovering </a:t>
            </a:r>
          </a:p>
        </p:txBody>
      </p:sp>
      <p:pic>
        <p:nvPicPr>
          <p:cNvPr id="8" name="Picture 7" descr="vegetablecapsules.jpg"/>
          <p:cNvPicPr>
            <a:picLocks noChangeAspect="1"/>
          </p:cNvPicPr>
          <p:nvPr/>
        </p:nvPicPr>
        <p:blipFill>
          <a:blip r:embed="rId4" cstate="print"/>
          <a:stretch>
            <a:fillRect/>
          </a:stretch>
        </p:blipFill>
        <p:spPr>
          <a:xfrm>
            <a:off x="5004048" y="1988840"/>
            <a:ext cx="3869494" cy="26003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fontScale="62500" lnSpcReduction="20000"/>
          </a:bodyPr>
          <a:lstStyle/>
          <a:p>
            <a:pPr>
              <a:buNone/>
            </a:pPr>
            <a:r>
              <a:rPr lang="en-IE" b="1" dirty="0" smtClean="0"/>
              <a:t>A. Change an object's physical state (e.g. to a gas, liquid, or solid). </a:t>
            </a:r>
          </a:p>
          <a:p>
            <a:pPr lvl="1"/>
            <a:r>
              <a:rPr lang="en-IE" dirty="0" smtClean="0"/>
              <a:t>Freeze the liquid centres of filled candies, then dip in melted chocolate, instead of handling the messy, gooey, hot liquid. </a:t>
            </a:r>
          </a:p>
          <a:p>
            <a:pPr lvl="1"/>
            <a:r>
              <a:rPr lang="en-IE" dirty="0" smtClean="0"/>
              <a:t>Transport oxygen or nitrogen or petroleum gas as a liquid, instead of a gas, to reduce volume. </a:t>
            </a:r>
          </a:p>
          <a:p>
            <a:pPr>
              <a:buNone/>
            </a:pPr>
            <a:r>
              <a:rPr lang="en-IE" b="1" dirty="0" smtClean="0"/>
              <a:t>B. Change the concentration or consistency. </a:t>
            </a:r>
          </a:p>
          <a:p>
            <a:pPr lvl="1"/>
            <a:r>
              <a:rPr lang="en-IE" dirty="0" smtClean="0"/>
              <a:t>Liquid hand soap is concentrated and more viscous than bar soap at the point of use, making it easier to dispense in the correct amount and more sanitary when shared by several people. </a:t>
            </a:r>
          </a:p>
          <a:p>
            <a:pPr>
              <a:buNone/>
            </a:pPr>
            <a:r>
              <a:rPr lang="en-IE" b="1" dirty="0" smtClean="0"/>
              <a:t>C.  Change the degree of flexibility. </a:t>
            </a:r>
          </a:p>
          <a:p>
            <a:pPr lvl="1"/>
            <a:r>
              <a:rPr lang="en-IE" dirty="0" smtClean="0"/>
              <a:t>Use adjustable dampers to reduce the noise of parts falling into a container by restricting the motion of the walls of the container. </a:t>
            </a:r>
          </a:p>
          <a:p>
            <a:pPr lvl="1"/>
            <a:r>
              <a:rPr lang="en-IE" dirty="0" smtClean="0"/>
              <a:t>Vulcanize rubber to change its flexibility and durability. </a:t>
            </a:r>
          </a:p>
          <a:p>
            <a:pPr>
              <a:buNone/>
            </a:pPr>
            <a:r>
              <a:rPr lang="en-IE" b="1" dirty="0" smtClean="0"/>
              <a:t>D.  Change the temperature.</a:t>
            </a:r>
          </a:p>
          <a:p>
            <a:pPr lvl="1"/>
            <a:r>
              <a:rPr lang="en-IE" dirty="0" smtClean="0"/>
              <a:t>Raise the temperature above the Curie point to change a ferromagnetic substance to a paramagnetic substance. </a:t>
            </a:r>
          </a:p>
          <a:p>
            <a:pPr lvl="1"/>
            <a:r>
              <a:rPr lang="en-IE" dirty="0" smtClean="0"/>
              <a:t>Raise the temperature of food to cook it. (Changes taste, aroma, texture, chemical properties, etc.) </a:t>
            </a:r>
          </a:p>
          <a:p>
            <a:pPr lvl="1"/>
            <a:r>
              <a:rPr lang="en-IE" dirty="0" smtClean="0"/>
              <a:t>Lower the temperature of medical specimens to preserve them for later analysis. </a:t>
            </a:r>
            <a:r>
              <a:rPr lang="en-IE" b="1" dirty="0" smtClean="0"/>
              <a:t> </a:t>
            </a:r>
            <a:endParaRPr lang="en-IE" dirty="0" smtClean="0"/>
          </a:p>
        </p:txBody>
      </p:sp>
      <p:sp>
        <p:nvSpPr>
          <p:cNvPr id="3" name="Title 2"/>
          <p:cNvSpPr>
            <a:spLocks noGrp="1"/>
          </p:cNvSpPr>
          <p:nvPr>
            <p:ph type="title"/>
          </p:nvPr>
        </p:nvSpPr>
        <p:spPr/>
        <p:txBody>
          <a:bodyPr>
            <a:normAutofit/>
          </a:bodyPr>
          <a:lstStyle/>
          <a:p>
            <a:r>
              <a:rPr lang="en-IE" sz="3600" dirty="0" smtClean="0"/>
              <a:t>Principle 35. Parameter Changes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35. Parameter Changes </a:t>
            </a:r>
          </a:p>
        </p:txBody>
      </p:sp>
      <p:pic>
        <p:nvPicPr>
          <p:cNvPr id="5" name="Picture 4" descr="LiquidOxygenTank.JPG"/>
          <p:cNvPicPr>
            <a:picLocks noChangeAspect="1"/>
          </p:cNvPicPr>
          <p:nvPr/>
        </p:nvPicPr>
        <p:blipFill>
          <a:blip r:embed="rId3" cstate="print"/>
          <a:stretch>
            <a:fillRect/>
          </a:stretch>
        </p:blipFill>
        <p:spPr>
          <a:xfrm>
            <a:off x="4427984" y="3861048"/>
            <a:ext cx="3672408" cy="2754306"/>
          </a:xfrm>
          <a:prstGeom prst="rect">
            <a:avLst/>
          </a:prstGeom>
        </p:spPr>
      </p:pic>
      <p:pic>
        <p:nvPicPr>
          <p:cNvPr id="7" name="Picture 6" descr="Shoes_iAEC1061236.jpg"/>
          <p:cNvPicPr>
            <a:picLocks noChangeAspect="1"/>
          </p:cNvPicPr>
          <p:nvPr/>
        </p:nvPicPr>
        <p:blipFill>
          <a:blip r:embed="rId4" cstate="print"/>
          <a:stretch>
            <a:fillRect/>
          </a:stretch>
        </p:blipFill>
        <p:spPr>
          <a:xfrm>
            <a:off x="6228184" y="1412776"/>
            <a:ext cx="2304256" cy="2304256"/>
          </a:xfrm>
          <a:prstGeom prst="rect">
            <a:avLst/>
          </a:prstGeom>
        </p:spPr>
      </p:pic>
      <p:pic>
        <p:nvPicPr>
          <p:cNvPr id="8" name="Picture 7" descr="dial-liquid-hand-soap.jpg"/>
          <p:cNvPicPr>
            <a:picLocks noChangeAspect="1"/>
          </p:cNvPicPr>
          <p:nvPr/>
        </p:nvPicPr>
        <p:blipFill>
          <a:blip r:embed="rId5" cstate="print"/>
          <a:stretch>
            <a:fillRect/>
          </a:stretch>
        </p:blipFill>
        <p:spPr>
          <a:xfrm>
            <a:off x="179512" y="1340768"/>
            <a:ext cx="4896544" cy="24482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E" b="1" dirty="0" smtClean="0"/>
              <a:t>A. Divide an object into independent parts.  </a:t>
            </a:r>
          </a:p>
          <a:p>
            <a:pPr lvl="1"/>
            <a:r>
              <a:rPr lang="en-IE" dirty="0" smtClean="0"/>
              <a:t>Replace mainframe computer by personal computers. </a:t>
            </a:r>
          </a:p>
          <a:p>
            <a:pPr lvl="1"/>
            <a:r>
              <a:rPr lang="en-IE" dirty="0" smtClean="0"/>
              <a:t>Replace a large truck by a van and trailer. </a:t>
            </a:r>
          </a:p>
          <a:p>
            <a:pPr>
              <a:buNone/>
            </a:pPr>
            <a:r>
              <a:rPr lang="en-IE" b="1" dirty="0" smtClean="0"/>
              <a:t>B. Make an object easy to disassemble. </a:t>
            </a:r>
          </a:p>
          <a:p>
            <a:pPr lvl="1"/>
            <a:r>
              <a:rPr lang="en-IE" dirty="0" smtClean="0"/>
              <a:t>Modular furniture </a:t>
            </a:r>
          </a:p>
          <a:p>
            <a:pPr lvl="1"/>
            <a:r>
              <a:rPr lang="en-IE" dirty="0" smtClean="0"/>
              <a:t>Quick disconnect joints in plumbing </a:t>
            </a:r>
          </a:p>
          <a:p>
            <a:pPr>
              <a:buNone/>
            </a:pPr>
            <a:r>
              <a:rPr lang="en-IE" b="1" dirty="0" smtClean="0"/>
              <a:t>C. Increase the degree of fragmentation or segmentation. </a:t>
            </a:r>
          </a:p>
          <a:p>
            <a:pPr lvl="1"/>
            <a:r>
              <a:rPr lang="en-IE" dirty="0" smtClean="0"/>
              <a:t>Replace solid shades with Venetian blinds. </a:t>
            </a:r>
          </a:p>
        </p:txBody>
      </p:sp>
      <p:sp>
        <p:nvSpPr>
          <p:cNvPr id="3" name="Title 2"/>
          <p:cNvSpPr>
            <a:spLocks noGrp="1"/>
          </p:cNvSpPr>
          <p:nvPr>
            <p:ph type="title"/>
          </p:nvPr>
        </p:nvSpPr>
        <p:spPr/>
        <p:txBody>
          <a:bodyPr>
            <a:normAutofit/>
          </a:bodyPr>
          <a:lstStyle/>
          <a:p>
            <a:r>
              <a:rPr lang="en-IE" dirty="0" smtClean="0"/>
              <a:t>Principle 1. Segmentation </a:t>
            </a:r>
            <a:endParaRPr lang="en-I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7920880" cy="4813995"/>
          </a:xfrm>
        </p:spPr>
        <p:txBody>
          <a:bodyPr>
            <a:normAutofit lnSpcReduction="10000"/>
          </a:bodyPr>
          <a:lstStyle/>
          <a:p>
            <a:pPr>
              <a:buNone/>
            </a:pPr>
            <a:r>
              <a:rPr lang="en-IE" b="1" dirty="0" smtClean="0"/>
              <a:t>A. Use phenomena occurring during phase transitions (e.g. volume changes, loss or absorption of heat, etc.)</a:t>
            </a:r>
          </a:p>
          <a:p>
            <a:pPr lvl="1"/>
            <a:r>
              <a:rPr lang="en-IE" dirty="0" smtClean="0"/>
              <a:t>Water expands when frozen, unlike most other liquids. Hannibal is reputed to have used this when marching on Rome a few thousand years ago. Large rocks blocked passages in the Alps. He poured water on them at night. The overnight cold froze the water, and the expansion split the rocks into small pieces which could be pushed aside. </a:t>
            </a:r>
          </a:p>
          <a:p>
            <a:pPr lvl="1"/>
            <a:r>
              <a:rPr lang="en-IE" dirty="0" smtClean="0"/>
              <a:t>Heat pumps use the heat of vaporization and heat of condensation of a closed thermodynamic cycle to do useful work. </a:t>
            </a:r>
          </a:p>
          <a:p>
            <a:endParaRPr lang="en-IE" b="1" dirty="0" smtClean="0"/>
          </a:p>
        </p:txBody>
      </p:sp>
      <p:sp>
        <p:nvSpPr>
          <p:cNvPr id="3" name="Title 2"/>
          <p:cNvSpPr>
            <a:spLocks noGrp="1"/>
          </p:cNvSpPr>
          <p:nvPr>
            <p:ph type="title"/>
          </p:nvPr>
        </p:nvSpPr>
        <p:spPr/>
        <p:txBody>
          <a:bodyPr>
            <a:normAutofit/>
          </a:bodyPr>
          <a:lstStyle/>
          <a:p>
            <a:r>
              <a:rPr lang="en-IE" sz="3600" dirty="0" smtClean="0"/>
              <a:t>Principle 36. Phase Transitions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nibal.jpg"/>
          <p:cNvPicPr>
            <a:picLocks noChangeAspect="1"/>
          </p:cNvPicPr>
          <p:nvPr/>
        </p:nvPicPr>
        <p:blipFill>
          <a:blip r:embed="rId3" cstate="print"/>
          <a:stretch>
            <a:fillRect/>
          </a:stretch>
        </p:blipFill>
        <p:spPr>
          <a:xfrm>
            <a:off x="539552" y="1556792"/>
            <a:ext cx="3600400" cy="4495356"/>
          </a:xfrm>
          <a:prstGeom prst="rect">
            <a:avLst/>
          </a:prstGeom>
        </p:spPr>
      </p:pic>
      <p:sp>
        <p:nvSpPr>
          <p:cNvPr id="3" name="Title 2"/>
          <p:cNvSpPr>
            <a:spLocks noGrp="1"/>
          </p:cNvSpPr>
          <p:nvPr>
            <p:ph type="title"/>
          </p:nvPr>
        </p:nvSpPr>
        <p:spPr/>
        <p:txBody>
          <a:bodyPr>
            <a:normAutofit/>
          </a:bodyPr>
          <a:lstStyle/>
          <a:p>
            <a:r>
              <a:rPr lang="en-IE" sz="3600" dirty="0" smtClean="0"/>
              <a:t>Principle 36. Phase Transitions </a:t>
            </a:r>
          </a:p>
        </p:txBody>
      </p:sp>
      <p:pic>
        <p:nvPicPr>
          <p:cNvPr id="5" name="Picture 4" descr="heat_pump.gif"/>
          <p:cNvPicPr>
            <a:picLocks noChangeAspect="1"/>
          </p:cNvPicPr>
          <p:nvPr/>
        </p:nvPicPr>
        <p:blipFill>
          <a:blip r:embed="rId4" cstate="print"/>
          <a:stretch>
            <a:fillRect/>
          </a:stretch>
        </p:blipFill>
        <p:spPr>
          <a:xfrm>
            <a:off x="4466357" y="1988840"/>
            <a:ext cx="4138091" cy="3456384"/>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fontScale="92500" lnSpcReduction="10000"/>
          </a:bodyPr>
          <a:lstStyle/>
          <a:p>
            <a:pPr>
              <a:buNone/>
            </a:pPr>
            <a:r>
              <a:rPr lang="en-IE" b="1" dirty="0" smtClean="0"/>
              <a:t>A. Use thermal expansion (or contraction) of materials. </a:t>
            </a:r>
          </a:p>
          <a:p>
            <a:pPr lvl="1"/>
            <a:r>
              <a:rPr lang="en-IE" dirty="0" smtClean="0"/>
              <a:t>Fit a tight joint together by cooling the inner part to contract, heating the outer part to expand, putting the joint together, and returning to equilibrium. </a:t>
            </a:r>
          </a:p>
          <a:p>
            <a:pPr>
              <a:buNone/>
            </a:pPr>
            <a:r>
              <a:rPr lang="en-IE" b="1" dirty="0" smtClean="0"/>
              <a:t>B. If thermal expansion is being used, use multiple materials with different coefficients of thermal expansion.</a:t>
            </a:r>
          </a:p>
          <a:p>
            <a:pPr lvl="1"/>
            <a:r>
              <a:rPr lang="en-IE" dirty="0" smtClean="0"/>
              <a:t>The basic leaf spring thermostat: (2 metals with different coefficients of expansion are linked so that it bends one way when warmer than nominal and the opposite way when cooler.) </a:t>
            </a:r>
          </a:p>
          <a:p>
            <a:endParaRPr lang="en-IE" b="1" dirty="0" smtClean="0"/>
          </a:p>
        </p:txBody>
      </p:sp>
      <p:sp>
        <p:nvSpPr>
          <p:cNvPr id="3" name="Title 2"/>
          <p:cNvSpPr>
            <a:spLocks noGrp="1"/>
          </p:cNvSpPr>
          <p:nvPr>
            <p:ph type="title"/>
          </p:nvPr>
        </p:nvSpPr>
        <p:spPr/>
        <p:txBody>
          <a:bodyPr>
            <a:normAutofit/>
          </a:bodyPr>
          <a:lstStyle/>
          <a:p>
            <a:r>
              <a:rPr lang="en-IE" sz="3600" dirty="0" smtClean="0"/>
              <a:t>Principle 37. Thermal Expansion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P Thermostat LS2.jpg"/>
          <p:cNvPicPr>
            <a:picLocks noChangeAspect="1"/>
          </p:cNvPicPr>
          <p:nvPr/>
        </p:nvPicPr>
        <p:blipFill>
          <a:blip r:embed="rId3" cstate="print"/>
          <a:stretch>
            <a:fillRect/>
          </a:stretch>
        </p:blipFill>
        <p:spPr>
          <a:xfrm>
            <a:off x="0" y="980728"/>
            <a:ext cx="8460432" cy="5877273"/>
          </a:xfrm>
          <a:prstGeom prst="rect">
            <a:avLst/>
          </a:prstGeom>
        </p:spPr>
      </p:pic>
      <p:sp>
        <p:nvSpPr>
          <p:cNvPr id="3" name="Title 2"/>
          <p:cNvSpPr>
            <a:spLocks noGrp="1"/>
          </p:cNvSpPr>
          <p:nvPr>
            <p:ph type="title"/>
          </p:nvPr>
        </p:nvSpPr>
        <p:spPr/>
        <p:txBody>
          <a:bodyPr>
            <a:normAutofit/>
          </a:bodyPr>
          <a:lstStyle/>
          <a:p>
            <a:r>
              <a:rPr lang="en-IE" sz="3600" dirty="0" smtClean="0"/>
              <a:t>Principle 37. Thermal Expansion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fontScale="92500" lnSpcReduction="20000"/>
          </a:bodyPr>
          <a:lstStyle/>
          <a:p>
            <a:pPr>
              <a:buNone/>
            </a:pPr>
            <a:r>
              <a:rPr lang="en-IE" b="1" dirty="0" smtClean="0"/>
              <a:t>A.  Replace common air with oxygen-enriched air. </a:t>
            </a:r>
          </a:p>
          <a:p>
            <a:pPr lvl="1"/>
            <a:r>
              <a:rPr lang="en-IE" dirty="0" smtClean="0"/>
              <a:t>Scuba diving with </a:t>
            </a:r>
            <a:r>
              <a:rPr lang="en-IE" dirty="0" err="1" smtClean="0"/>
              <a:t>Nitrox</a:t>
            </a:r>
            <a:r>
              <a:rPr lang="en-IE" dirty="0" smtClean="0"/>
              <a:t> or other non-air mixtures for extended endurance </a:t>
            </a:r>
          </a:p>
          <a:p>
            <a:pPr>
              <a:buNone/>
            </a:pPr>
            <a:r>
              <a:rPr lang="en-IE" b="1" dirty="0" smtClean="0"/>
              <a:t>B.  Replace enriched air with pure oxygen. </a:t>
            </a:r>
          </a:p>
          <a:p>
            <a:pPr lvl="1"/>
            <a:r>
              <a:rPr lang="en-IE" dirty="0" smtClean="0"/>
              <a:t>Cut at a higher temperature using an oxy-acetylene torch. </a:t>
            </a:r>
          </a:p>
          <a:p>
            <a:pPr lvl="1"/>
            <a:r>
              <a:rPr lang="en-IE" dirty="0" smtClean="0"/>
              <a:t>Treat wounds in a high pressure oxygen environment to kill anaerobic bacteria and aid healing. </a:t>
            </a:r>
          </a:p>
          <a:p>
            <a:pPr>
              <a:buNone/>
            </a:pPr>
            <a:r>
              <a:rPr lang="en-IE" b="1" dirty="0" smtClean="0"/>
              <a:t>C.  Expose air or oxygen to ionizing radiation. </a:t>
            </a:r>
          </a:p>
          <a:p>
            <a:pPr>
              <a:buNone/>
            </a:pPr>
            <a:r>
              <a:rPr lang="en-IE" b="1" dirty="0" smtClean="0"/>
              <a:t>D.  Use ionized oxygen. </a:t>
            </a:r>
          </a:p>
          <a:p>
            <a:pPr lvl="1"/>
            <a:r>
              <a:rPr lang="en-IE" dirty="0" smtClean="0"/>
              <a:t>Ionize air to trap pollutants in an air cleaner. </a:t>
            </a:r>
          </a:p>
          <a:p>
            <a:pPr>
              <a:buNone/>
            </a:pPr>
            <a:r>
              <a:rPr lang="en-IE" b="1" dirty="0" smtClean="0"/>
              <a:t>E.  Replace </a:t>
            </a:r>
            <a:r>
              <a:rPr lang="en-IE" b="1" dirty="0" err="1" smtClean="0"/>
              <a:t>ozonized</a:t>
            </a:r>
            <a:r>
              <a:rPr lang="en-IE" b="1" dirty="0" smtClean="0"/>
              <a:t> (or ionized) oxygen with ozone. </a:t>
            </a:r>
          </a:p>
          <a:p>
            <a:pPr lvl="1"/>
            <a:r>
              <a:rPr lang="en-IE" dirty="0" smtClean="0"/>
              <a:t>Speed up chemical reactions by ionizing the gas before use. </a:t>
            </a:r>
          </a:p>
        </p:txBody>
      </p:sp>
      <p:sp>
        <p:nvSpPr>
          <p:cNvPr id="3" name="Title 2"/>
          <p:cNvSpPr>
            <a:spLocks noGrp="1"/>
          </p:cNvSpPr>
          <p:nvPr>
            <p:ph type="title"/>
          </p:nvPr>
        </p:nvSpPr>
        <p:spPr/>
        <p:txBody>
          <a:bodyPr>
            <a:normAutofit/>
          </a:bodyPr>
          <a:lstStyle/>
          <a:p>
            <a:r>
              <a:rPr lang="en-IE" sz="3600" dirty="0" smtClean="0"/>
              <a:t>Principle 38. Strong Oxidants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Principle 38. Strong Oxidants</a:t>
            </a:r>
          </a:p>
        </p:txBody>
      </p:sp>
      <p:pic>
        <p:nvPicPr>
          <p:cNvPr id="5" name="Picture 4" descr="NitroxTanks.jpg"/>
          <p:cNvPicPr>
            <a:picLocks noChangeAspect="1"/>
          </p:cNvPicPr>
          <p:nvPr/>
        </p:nvPicPr>
        <p:blipFill>
          <a:blip r:embed="rId3" cstate="print"/>
          <a:stretch>
            <a:fillRect/>
          </a:stretch>
        </p:blipFill>
        <p:spPr>
          <a:xfrm>
            <a:off x="0" y="1268760"/>
            <a:ext cx="9144508" cy="5616624"/>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a:bodyPr>
          <a:lstStyle/>
          <a:p>
            <a:pPr>
              <a:buNone/>
            </a:pPr>
            <a:r>
              <a:rPr lang="en-IE" b="1" dirty="0" smtClean="0"/>
              <a:t>A.  Replace a normal environment with an inert one. </a:t>
            </a:r>
          </a:p>
          <a:p>
            <a:pPr lvl="1"/>
            <a:r>
              <a:rPr lang="en-IE" dirty="0" smtClean="0"/>
              <a:t>Prevent degradation of a hot metal filament by using an argon atmosphere. </a:t>
            </a:r>
          </a:p>
          <a:p>
            <a:pPr>
              <a:buNone/>
            </a:pPr>
            <a:r>
              <a:rPr lang="en-IE" b="1" dirty="0" smtClean="0"/>
              <a:t>B.  Add neutral parts, or inert additives to an object. </a:t>
            </a:r>
          </a:p>
          <a:p>
            <a:pPr lvl="1"/>
            <a:r>
              <a:rPr lang="en-IE" dirty="0" smtClean="0"/>
              <a:t>Increase the volume of powdered detergent by adding inert ingredients. This makes it easier to measure with conventional tools.</a:t>
            </a:r>
          </a:p>
        </p:txBody>
      </p:sp>
      <p:sp>
        <p:nvSpPr>
          <p:cNvPr id="3" name="Title 2"/>
          <p:cNvSpPr>
            <a:spLocks noGrp="1"/>
          </p:cNvSpPr>
          <p:nvPr>
            <p:ph type="title"/>
          </p:nvPr>
        </p:nvSpPr>
        <p:spPr/>
        <p:txBody>
          <a:bodyPr>
            <a:normAutofit/>
          </a:bodyPr>
          <a:lstStyle/>
          <a:p>
            <a:r>
              <a:rPr lang="en-IE" sz="3600" dirty="0" smtClean="0"/>
              <a:t>Principle 39. Inert Atmosphere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tergent.jpg"/>
          <p:cNvPicPr>
            <a:picLocks noChangeAspect="1"/>
          </p:cNvPicPr>
          <p:nvPr/>
        </p:nvPicPr>
        <p:blipFill>
          <a:blip r:embed="rId3" cstate="print"/>
          <a:stretch>
            <a:fillRect/>
          </a:stretch>
        </p:blipFill>
        <p:spPr>
          <a:xfrm>
            <a:off x="0" y="0"/>
            <a:ext cx="9144000" cy="6858000"/>
          </a:xfrm>
          <a:prstGeom prst="rect">
            <a:avLst/>
          </a:prstGeom>
        </p:spPr>
      </p:pic>
      <p:sp>
        <p:nvSpPr>
          <p:cNvPr id="3" name="Title 2"/>
          <p:cNvSpPr>
            <a:spLocks noGrp="1"/>
          </p:cNvSpPr>
          <p:nvPr>
            <p:ph type="title"/>
          </p:nvPr>
        </p:nvSpPr>
        <p:spPr>
          <a:xfrm>
            <a:off x="1115616" y="-27384"/>
            <a:ext cx="7221488" cy="1143000"/>
          </a:xfrm>
        </p:spPr>
        <p:txBody>
          <a:bodyPr>
            <a:normAutofit/>
          </a:bodyPr>
          <a:lstStyle/>
          <a:p>
            <a:r>
              <a:rPr lang="en-IE" sz="3600" dirty="0" smtClean="0">
                <a:solidFill>
                  <a:schemeClr val="bg1"/>
                </a:solidFill>
              </a:rPr>
              <a:t>Principle 39. Inert Atmosphere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51309"/>
            <a:ext cx="8064896" cy="4237931"/>
          </a:xfrm>
        </p:spPr>
        <p:txBody>
          <a:bodyPr>
            <a:normAutofit/>
          </a:bodyPr>
          <a:lstStyle/>
          <a:p>
            <a:r>
              <a:rPr lang="en-IE" b="1" dirty="0" smtClean="0"/>
              <a:t>A.  Change from uniform to composite (multiple) materials. </a:t>
            </a:r>
          </a:p>
          <a:p>
            <a:pPr lvl="1"/>
            <a:r>
              <a:rPr lang="en-IE" dirty="0" smtClean="0"/>
              <a:t>Composite epoxy resin/carbon fibre golf club shafts are lighter, stronger, and more flexible than metal. Same for airplane parts. </a:t>
            </a:r>
          </a:p>
          <a:p>
            <a:pPr lvl="1"/>
            <a:r>
              <a:rPr lang="en-IE" dirty="0" smtClean="0"/>
              <a:t>Fibreglass surfboards are lighter and more controllable and easier to form into a variety of shapes than wooden ones. </a:t>
            </a:r>
          </a:p>
        </p:txBody>
      </p:sp>
      <p:sp>
        <p:nvSpPr>
          <p:cNvPr id="3" name="Title 2"/>
          <p:cNvSpPr>
            <a:spLocks noGrp="1"/>
          </p:cNvSpPr>
          <p:nvPr>
            <p:ph type="title"/>
          </p:nvPr>
        </p:nvSpPr>
        <p:spPr/>
        <p:txBody>
          <a:bodyPr>
            <a:normAutofit/>
          </a:bodyPr>
          <a:lstStyle/>
          <a:p>
            <a:r>
              <a:rPr lang="en-IE" sz="3600" dirty="0" smtClean="0"/>
              <a:t>Principle 40. Composite Materials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77_01.jpg"/>
          <p:cNvPicPr>
            <a:picLocks noChangeAspect="1"/>
          </p:cNvPicPr>
          <p:nvPr/>
        </p:nvPicPr>
        <p:blipFill>
          <a:blip r:embed="rId3" cstate="print"/>
          <a:stretch>
            <a:fillRect/>
          </a:stretch>
        </p:blipFill>
        <p:spPr>
          <a:xfrm>
            <a:off x="-36512" y="0"/>
            <a:ext cx="9180512" cy="6865193"/>
          </a:xfrm>
          <a:prstGeom prst="rect">
            <a:avLst/>
          </a:prstGeom>
        </p:spPr>
      </p:pic>
      <p:sp>
        <p:nvSpPr>
          <p:cNvPr id="3" name="Title 2"/>
          <p:cNvSpPr>
            <a:spLocks noGrp="1"/>
          </p:cNvSpPr>
          <p:nvPr>
            <p:ph type="title"/>
          </p:nvPr>
        </p:nvSpPr>
        <p:spPr>
          <a:xfrm>
            <a:off x="539552" y="5301208"/>
            <a:ext cx="8229600" cy="1143000"/>
          </a:xfrm>
        </p:spPr>
        <p:txBody>
          <a:bodyPr>
            <a:normAutofit/>
          </a:bodyPr>
          <a:lstStyle/>
          <a:p>
            <a:r>
              <a:rPr lang="en-IE" sz="3600" dirty="0" smtClean="0">
                <a:solidFill>
                  <a:schemeClr val="bg1"/>
                </a:solidFill>
              </a:rPr>
              <a:t>Principle 40. Composite Materials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Principle 1. Segmentation </a:t>
            </a:r>
            <a:endParaRPr lang="en-IE" dirty="0"/>
          </a:p>
        </p:txBody>
      </p:sp>
      <p:pic>
        <p:nvPicPr>
          <p:cNvPr id="4" name="Picture 3" descr="Moving-Van.jpg"/>
          <p:cNvPicPr>
            <a:picLocks noChangeAspect="1"/>
          </p:cNvPicPr>
          <p:nvPr/>
        </p:nvPicPr>
        <p:blipFill>
          <a:blip r:embed="rId2" cstate="print"/>
          <a:stretch>
            <a:fillRect/>
          </a:stretch>
        </p:blipFill>
        <p:spPr>
          <a:xfrm>
            <a:off x="395536" y="1556792"/>
            <a:ext cx="2915022" cy="2016224"/>
          </a:xfrm>
          <a:prstGeom prst="rect">
            <a:avLst/>
          </a:prstGeom>
        </p:spPr>
      </p:pic>
      <p:pic>
        <p:nvPicPr>
          <p:cNvPr id="5" name="Picture 4" descr="van.jpg"/>
          <p:cNvPicPr>
            <a:picLocks noChangeAspect="1"/>
          </p:cNvPicPr>
          <p:nvPr/>
        </p:nvPicPr>
        <p:blipFill>
          <a:blip r:embed="rId3" cstate="print"/>
          <a:stretch>
            <a:fillRect/>
          </a:stretch>
        </p:blipFill>
        <p:spPr>
          <a:xfrm>
            <a:off x="5743977" y="1556792"/>
            <a:ext cx="3076495" cy="2016224"/>
          </a:xfrm>
          <a:prstGeom prst="rect">
            <a:avLst/>
          </a:prstGeom>
        </p:spPr>
      </p:pic>
      <p:sp>
        <p:nvSpPr>
          <p:cNvPr id="7" name="Right Arrow 6"/>
          <p:cNvSpPr/>
          <p:nvPr/>
        </p:nvSpPr>
        <p:spPr>
          <a:xfrm>
            <a:off x="3707904" y="2348880"/>
            <a:ext cx="180020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vertical-blinds-detail1.jpg"/>
          <p:cNvPicPr>
            <a:picLocks noChangeAspect="1"/>
          </p:cNvPicPr>
          <p:nvPr/>
        </p:nvPicPr>
        <p:blipFill>
          <a:blip r:embed="rId4" cstate="print"/>
          <a:stretch>
            <a:fillRect/>
          </a:stretch>
        </p:blipFill>
        <p:spPr>
          <a:xfrm>
            <a:off x="5724128" y="3789040"/>
            <a:ext cx="3141718" cy="2084958"/>
          </a:xfrm>
          <a:prstGeom prst="rect">
            <a:avLst/>
          </a:prstGeom>
        </p:spPr>
      </p:pic>
      <p:sp>
        <p:nvSpPr>
          <p:cNvPr id="9" name="Right Arrow 8"/>
          <p:cNvSpPr/>
          <p:nvPr/>
        </p:nvSpPr>
        <p:spPr>
          <a:xfrm>
            <a:off x="3779912" y="4653136"/>
            <a:ext cx="180020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descr="bamboo-shade.jpg"/>
          <p:cNvPicPr>
            <a:picLocks noChangeAspect="1"/>
          </p:cNvPicPr>
          <p:nvPr/>
        </p:nvPicPr>
        <p:blipFill>
          <a:blip r:embed="rId5" cstate="print"/>
          <a:stretch>
            <a:fillRect/>
          </a:stretch>
        </p:blipFill>
        <p:spPr>
          <a:xfrm>
            <a:off x="1133872" y="3807296"/>
            <a:ext cx="2286000" cy="22860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7664" y="260648"/>
            <a:ext cx="6048672" cy="288032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p:cNvSpPr/>
          <p:nvPr/>
        </p:nvSpPr>
        <p:spPr>
          <a:xfrm>
            <a:off x="1819485" y="404664"/>
            <a:ext cx="5505033" cy="2646878"/>
          </a:xfrm>
          <a:prstGeom prst="rect">
            <a:avLst/>
          </a:prstGeom>
          <a:solidFill>
            <a:schemeClr val="accent1">
              <a:lumMod val="60000"/>
              <a:lumOff val="40000"/>
            </a:schemeClr>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16600" b="1" i="1" cap="none" spc="0" dirty="0" smtClean="0">
                <a:ln/>
                <a:solidFill>
                  <a:schemeClr val="accent4"/>
                </a:solidFill>
                <a:effectLst/>
              </a:rPr>
              <a:t>TRIZ </a:t>
            </a:r>
            <a:endParaRPr lang="en-US" sz="16600" b="1" i="1" cap="none" spc="0" dirty="0">
              <a:ln/>
              <a:solidFill>
                <a:schemeClr val="accent4"/>
              </a:solidFill>
              <a:effectLst/>
            </a:endParaRPr>
          </a:p>
        </p:txBody>
      </p:sp>
      <p:sp>
        <p:nvSpPr>
          <p:cNvPr id="8" name="Title 1"/>
          <p:cNvSpPr>
            <a:spLocks noGrp="1"/>
          </p:cNvSpPr>
          <p:nvPr>
            <p:ph type="ctrTitle"/>
          </p:nvPr>
        </p:nvSpPr>
        <p:spPr>
          <a:xfrm>
            <a:off x="685800" y="2348880"/>
            <a:ext cx="7772400" cy="1728192"/>
          </a:xfrm>
        </p:spPr>
        <p:txBody>
          <a:bodyPr>
            <a:normAutofit/>
          </a:bodyPr>
          <a:lstStyle/>
          <a:p>
            <a:pPr algn="ctr"/>
            <a:r>
              <a:rPr lang="en-IE" dirty="0" smtClean="0"/>
              <a:t/>
            </a:r>
            <a:br>
              <a:rPr lang="en-IE" dirty="0" smtClean="0"/>
            </a:br>
            <a:r>
              <a:rPr lang="en-IE" sz="3600" dirty="0" smtClean="0"/>
              <a:t>Table of 39 Contradictions</a:t>
            </a:r>
            <a:endParaRPr lang="en-IE"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229600" cy="4683976"/>
          </a:xfrm>
        </p:spPr>
        <p:txBody>
          <a:bodyPr>
            <a:normAutofit/>
          </a:bodyPr>
          <a:lstStyle/>
          <a:p>
            <a:r>
              <a:rPr lang="en-IE" dirty="0" err="1" smtClean="0"/>
              <a:t>Altshuller</a:t>
            </a:r>
            <a:r>
              <a:rPr lang="en-IE" dirty="0" smtClean="0"/>
              <a:t> later developed a Matrix of Contradictions. Rows of the matrix indicate the 39 features that one typically wants to improve, such as speed, weight, accuracy of measurement and so on. Columns refer to typical undesired results. Each matrix cell points to principles that have been most frequently used in patents in order to resolve the contradiction. </a:t>
            </a:r>
          </a:p>
          <a:p>
            <a:endParaRPr lang="en-IE" dirty="0"/>
          </a:p>
        </p:txBody>
      </p:sp>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229600" cy="4683976"/>
          </a:xfrm>
        </p:spPr>
        <p:txBody>
          <a:bodyPr>
            <a:normAutofit/>
          </a:bodyPr>
          <a:lstStyle/>
          <a:p>
            <a:r>
              <a:rPr lang="en-IE" dirty="0" smtClean="0"/>
              <a:t>For instance, to increase accuracy of measurement of machined balls without incurring in expensive microscopes and control equipment. The matrix cell in row "accuracy of measurement" and column "complexity of control" points to several principles, among them the Copying Principle, which states "Use a simple and inexpensive / optical / copy (with a suitable scale) instead of an object which is complex, expensive, fragile or inconvenient to operate". </a:t>
            </a:r>
          </a:p>
          <a:p>
            <a:endParaRPr lang="en-IE" dirty="0"/>
          </a:p>
        </p:txBody>
      </p:sp>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229600" cy="4683976"/>
          </a:xfrm>
        </p:spPr>
        <p:txBody>
          <a:bodyPr>
            <a:normAutofit/>
          </a:bodyPr>
          <a:lstStyle/>
          <a:p>
            <a:r>
              <a:rPr lang="en-IE" dirty="0" smtClean="0"/>
              <a:t>From this general invention principle, the following idea might solve the problem: take a high-resolution image of the machined ball. A screen with a grid might provide the required measurement. </a:t>
            </a:r>
          </a:p>
          <a:p>
            <a:endParaRPr lang="en-IE" dirty="0"/>
          </a:p>
        </p:txBody>
      </p:sp>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6" name="Picture 5" descr="TRIZ-39problems.jpg"/>
          <p:cNvPicPr>
            <a:picLocks noChangeAspect="1"/>
          </p:cNvPicPr>
          <p:nvPr/>
        </p:nvPicPr>
        <p:blipFill>
          <a:blip r:embed="rId2" cstate="print"/>
          <a:stretch>
            <a:fillRect/>
          </a:stretch>
        </p:blipFill>
        <p:spPr>
          <a:xfrm>
            <a:off x="755576" y="1124744"/>
            <a:ext cx="7706964" cy="5544616"/>
          </a:xfrm>
          <a:prstGeom prst="rect">
            <a:avLst/>
          </a:prstGeom>
        </p:spPr>
      </p:pic>
      <p:sp>
        <p:nvSpPr>
          <p:cNvPr id="4" name="Rectangle 3"/>
          <p:cNvSpPr/>
          <p:nvPr/>
        </p:nvSpPr>
        <p:spPr>
          <a:xfrm>
            <a:off x="899592" y="1844824"/>
            <a:ext cx="4536504"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4" name="Picture 3" descr="TRIZ-39problems-zoomed.jpg"/>
          <p:cNvPicPr>
            <a:picLocks noChangeAspect="1"/>
          </p:cNvPicPr>
          <p:nvPr/>
        </p:nvPicPr>
        <p:blipFill>
          <a:blip r:embed="rId2" cstate="print"/>
          <a:stretch>
            <a:fillRect/>
          </a:stretch>
        </p:blipFill>
        <p:spPr>
          <a:xfrm>
            <a:off x="539552" y="1412776"/>
            <a:ext cx="8316416" cy="4658205"/>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4" name="Picture 3" descr="TRIZ-39problems-zoomed.jpg"/>
          <p:cNvPicPr>
            <a:picLocks noChangeAspect="1"/>
          </p:cNvPicPr>
          <p:nvPr/>
        </p:nvPicPr>
        <p:blipFill>
          <a:blip r:embed="rId2" cstate="print"/>
          <a:stretch>
            <a:fillRect/>
          </a:stretch>
        </p:blipFill>
        <p:spPr>
          <a:xfrm>
            <a:off x="539552" y="1412776"/>
            <a:ext cx="8316416" cy="4658205"/>
          </a:xfrm>
          <a:prstGeom prst="rect">
            <a:avLst/>
          </a:prstGeom>
        </p:spPr>
      </p:pic>
      <p:sp>
        <p:nvSpPr>
          <p:cNvPr id="5" name="Rectangle 4"/>
          <p:cNvSpPr/>
          <p:nvPr/>
        </p:nvSpPr>
        <p:spPr>
          <a:xfrm>
            <a:off x="7596336" y="2492896"/>
            <a:ext cx="360040" cy="36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smtClean="0"/>
              <a:t>Altshuller's</a:t>
            </a:r>
            <a:r>
              <a:rPr lang="en-IE" dirty="0" smtClean="0"/>
              <a:t> Table of </a:t>
            </a:r>
            <a:r>
              <a:rPr lang="en-IE" dirty="0" err="1" smtClean="0"/>
              <a:t>Contradicitons</a:t>
            </a:r>
            <a:endParaRPr lang="en-IE" dirty="0"/>
          </a:p>
        </p:txBody>
      </p:sp>
      <p:pic>
        <p:nvPicPr>
          <p:cNvPr id="4" name="Picture 3" descr="TRIZ-39problems-zoomed.jpg"/>
          <p:cNvPicPr>
            <a:picLocks noChangeAspect="1"/>
          </p:cNvPicPr>
          <p:nvPr/>
        </p:nvPicPr>
        <p:blipFill>
          <a:blip r:embed="rId2" cstate="print"/>
          <a:stretch>
            <a:fillRect/>
          </a:stretch>
        </p:blipFill>
        <p:spPr>
          <a:xfrm>
            <a:off x="539552" y="1412776"/>
            <a:ext cx="8316416" cy="4658205"/>
          </a:xfrm>
          <a:prstGeom prst="rect">
            <a:avLst/>
          </a:prstGeom>
        </p:spPr>
      </p:pic>
      <p:sp>
        <p:nvSpPr>
          <p:cNvPr id="5" name="Rectangle 4"/>
          <p:cNvSpPr/>
          <p:nvPr/>
        </p:nvSpPr>
        <p:spPr>
          <a:xfrm>
            <a:off x="7596336" y="2492896"/>
            <a:ext cx="360040" cy="3600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683568" y="3933056"/>
            <a:ext cx="81369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490</TotalTime>
  <Words>5045</Words>
  <Application>Microsoft Office PowerPoint</Application>
  <PresentationFormat>On-screen Show (4:3)</PresentationFormat>
  <Paragraphs>464</Paragraphs>
  <Slides>110</Slides>
  <Notes>49</Notes>
  <HiddenSlides>0</HiddenSlides>
  <MMClips>2</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Concourse</vt:lpstr>
      <vt:lpstr> Theory of Inventive Problem-Solving</vt:lpstr>
      <vt:lpstr>Introduction</vt:lpstr>
      <vt:lpstr>Introduction</vt:lpstr>
      <vt:lpstr>Genrich Altshuller</vt:lpstr>
      <vt:lpstr>Introduction</vt:lpstr>
      <vt:lpstr>Some Good Links</vt:lpstr>
      <vt:lpstr> 40 Principles of Invention</vt:lpstr>
      <vt:lpstr>Principle 1. Segmentation </vt:lpstr>
      <vt:lpstr>Principle 1. Segmentation </vt:lpstr>
      <vt:lpstr>Principle 2. Taking Out </vt:lpstr>
      <vt:lpstr>Principle 2. Taking Out </vt:lpstr>
      <vt:lpstr>Principle 3. Local Quality</vt:lpstr>
      <vt:lpstr>Principle 3. Local Quality</vt:lpstr>
      <vt:lpstr>Principle 4. Asymmetry </vt:lpstr>
      <vt:lpstr>Principle 4. Asymmetry </vt:lpstr>
      <vt:lpstr>Principle 5. Merging </vt:lpstr>
      <vt:lpstr>Principle 5. Merging </vt:lpstr>
      <vt:lpstr>Principle 6. Universality </vt:lpstr>
      <vt:lpstr>Principle 6. Universality </vt:lpstr>
      <vt:lpstr>Principle 7. "Nested Doll" </vt:lpstr>
      <vt:lpstr>Principle 7. "Nested Doll" </vt:lpstr>
      <vt:lpstr>Principle 8. Anti-Weight </vt:lpstr>
      <vt:lpstr>Principle 8. Anti-Weight </vt:lpstr>
      <vt:lpstr>Principle 9. Preliminary Anti-Action </vt:lpstr>
      <vt:lpstr>Principle 9. Preliminary Anti-Action </vt:lpstr>
      <vt:lpstr>Principle 10. Preliminary Action </vt:lpstr>
      <vt:lpstr>Principle 10. Preliminary Action </vt:lpstr>
      <vt:lpstr>Principle 11. Beforehand Cushioning</vt:lpstr>
      <vt:lpstr>Principle 11. Beforehand Cushioning</vt:lpstr>
      <vt:lpstr>Principle 12. Equi-potentiality</vt:lpstr>
      <vt:lpstr>Principle 12. Equi-potentiality</vt:lpstr>
      <vt:lpstr>Principle 13. “The Other Way Round”</vt:lpstr>
      <vt:lpstr>Principle 13. “The Other Way Round”</vt:lpstr>
      <vt:lpstr>Principle 14. Spheroidality/Curvature</vt:lpstr>
      <vt:lpstr>Principle 14. Spheroidality/Curvature</vt:lpstr>
      <vt:lpstr>Principle 14. Spheroidality/Curvature</vt:lpstr>
      <vt:lpstr>Principle 15. Dynamics </vt:lpstr>
      <vt:lpstr>Principle 15. Dynamics </vt:lpstr>
      <vt:lpstr>Principle 16. Partial or Excessive Actions </vt:lpstr>
      <vt:lpstr>Principle 16. Partial or Excessive Actions </vt:lpstr>
      <vt:lpstr>Principle 17. Another Dimension</vt:lpstr>
      <vt:lpstr>Principle 17. Another Dimension</vt:lpstr>
      <vt:lpstr>Principle 18. Mechanical Vibration</vt:lpstr>
      <vt:lpstr>Principle 18. Mechanical Vibration</vt:lpstr>
      <vt:lpstr>Principle 19. Periodic Action </vt:lpstr>
      <vt:lpstr>Principle 19. Periodic Action </vt:lpstr>
      <vt:lpstr>Principle 20. Continuity of Useful Action </vt:lpstr>
      <vt:lpstr>Principle 20. Continuity of Useful Action </vt:lpstr>
      <vt:lpstr>Principle 21. Skipping </vt:lpstr>
      <vt:lpstr>Principle 21. Skipping </vt:lpstr>
      <vt:lpstr>Principle 22. “Blessing in disguise”  or “Turn Lemons into Lemonade”</vt:lpstr>
      <vt:lpstr>Principle 22. “Blessing in disguise”  or “Turn Lemons into Lemonade”</vt:lpstr>
      <vt:lpstr>Principle 23. Feedback </vt:lpstr>
      <vt:lpstr>Principle 23. Feedback </vt:lpstr>
      <vt:lpstr>Principle 24. “Intermediary”</vt:lpstr>
      <vt:lpstr>Principle 24. “Intermediary”</vt:lpstr>
      <vt:lpstr>Principle 25. Self-service </vt:lpstr>
      <vt:lpstr>Principle 25. Self-service </vt:lpstr>
      <vt:lpstr>Principle 26. Copying </vt:lpstr>
      <vt:lpstr>Principle 26. Copying </vt:lpstr>
      <vt:lpstr>Principle 27. Cheap Short-Living Objects </vt:lpstr>
      <vt:lpstr>Principle 27. Cheap Short-Living Objects </vt:lpstr>
      <vt:lpstr>Principle 28: Mechanics Substitution </vt:lpstr>
      <vt:lpstr>Principle 28: Mechanics Substitution </vt:lpstr>
      <vt:lpstr>Principle 29. Pneumatics and Hydraulics </vt:lpstr>
      <vt:lpstr>Principle 29. Pneumatics and Hydraulics </vt:lpstr>
      <vt:lpstr>Principle 30. Flexible Shells and Thin Films</vt:lpstr>
      <vt:lpstr>Principle 30. Flexible Shells and Thin Films</vt:lpstr>
      <vt:lpstr>Principle 30. Flexible Shells and Thin Films</vt:lpstr>
      <vt:lpstr>Principle 31. Porous Materials</vt:lpstr>
      <vt:lpstr>Principle 31. Porous Materials</vt:lpstr>
      <vt:lpstr>Principle 32. Colour Changes </vt:lpstr>
      <vt:lpstr>Principle 32. Colour Changes </vt:lpstr>
      <vt:lpstr>Principle 33. Homogeneity</vt:lpstr>
      <vt:lpstr>Principle 33. Homogeneity</vt:lpstr>
      <vt:lpstr>Principle 34. Discarding &amp; Recovering </vt:lpstr>
      <vt:lpstr>Principle 34. Discarding &amp; Recovering </vt:lpstr>
      <vt:lpstr>Principle 35. Parameter Changes </vt:lpstr>
      <vt:lpstr>Principle 35. Parameter Changes </vt:lpstr>
      <vt:lpstr>Principle 36. Phase Transitions </vt:lpstr>
      <vt:lpstr>Principle 36. Phase Transitions </vt:lpstr>
      <vt:lpstr>Principle 37. Thermal Expansion </vt:lpstr>
      <vt:lpstr>Principle 37. Thermal Expansion </vt:lpstr>
      <vt:lpstr>Principle 38. Strong Oxidants</vt:lpstr>
      <vt:lpstr>Principle 38. Strong Oxidants</vt:lpstr>
      <vt:lpstr>Principle 39. Inert Atmosphere</vt:lpstr>
      <vt:lpstr>Principle 39. Inert Atmosphere</vt:lpstr>
      <vt:lpstr>Principle 40. Composite Materials </vt:lpstr>
      <vt:lpstr>Principle 40. Composite Materials </vt:lpstr>
      <vt:lpstr> Table of 39 Contradictions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Principle 35. Parameter Changes </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lpstr>Altshuller's Table of Contradicitons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TRIZ Theory of Inventive Problem-Solving</dc:title>
  <dc:creator>dgordon</dc:creator>
  <cp:lastModifiedBy>dgordon</cp:lastModifiedBy>
  <cp:revision>55</cp:revision>
  <dcterms:created xsi:type="dcterms:W3CDTF">2010-12-01T17:41:33Z</dcterms:created>
  <dcterms:modified xsi:type="dcterms:W3CDTF">2011-11-30T23:58:57Z</dcterms:modified>
</cp:coreProperties>
</file>