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523" r:id="rId2"/>
    <p:sldId id="524" r:id="rId3"/>
    <p:sldId id="532" r:id="rId4"/>
    <p:sldId id="525" r:id="rId5"/>
    <p:sldId id="526" r:id="rId6"/>
    <p:sldId id="527" r:id="rId7"/>
    <p:sldId id="528" r:id="rId8"/>
    <p:sldId id="529" r:id="rId9"/>
    <p:sldId id="530" r:id="rId10"/>
    <p:sldId id="53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80" autoAdjust="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2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07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02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516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37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49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1109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991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0954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99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17/04/2018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4725144"/>
            <a:ext cx="4176464" cy="990600"/>
          </a:xfrm>
        </p:spPr>
        <p:txBody>
          <a:bodyPr>
            <a:normAutofit/>
          </a:bodyPr>
          <a:lstStyle/>
          <a:p>
            <a:r>
              <a:rPr lang="en-IE" sz="2800" dirty="0" smtClean="0"/>
              <a:t>Damian Gordon</a:t>
            </a:r>
            <a:endParaRPr lang="en-US" sz="2800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724400" y="2446784"/>
            <a:ext cx="417646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IE" smtClean="0"/>
              <a:t>PESTLE Analysis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E: Environment</a:t>
            </a:r>
          </a:p>
          <a:p>
            <a:pPr lvl="1">
              <a:defRPr/>
            </a:pPr>
            <a:r>
              <a:rPr lang="en-IE" b="1" dirty="0" smtClean="0"/>
              <a:t>What environmental factors are relevant to this design?</a:t>
            </a:r>
          </a:p>
          <a:p>
            <a:pPr lvl="1">
              <a:defRPr/>
            </a:pPr>
            <a:r>
              <a:rPr lang="en-IE" dirty="0" smtClean="0"/>
              <a:t>What are the ecological and environmental considerations that must be taken into account? </a:t>
            </a:r>
          </a:p>
          <a:p>
            <a:pPr lvl="1">
              <a:defRPr/>
            </a:pPr>
            <a:r>
              <a:rPr lang="en-IE" dirty="0" smtClean="0"/>
              <a:t> What are the range of environments in which this design will be used, for example, will different environments have variable air quality, variable levels of noise, and variable lighting</a:t>
            </a:r>
            <a:r>
              <a:rPr lang="en-IE" dirty="0"/>
              <a:t>?</a:t>
            </a:r>
            <a:endParaRPr lang="en-IE" dirty="0" smtClean="0"/>
          </a:p>
          <a:p>
            <a:pPr lvl="1">
              <a:defRPr/>
            </a:pPr>
            <a:r>
              <a:rPr lang="en-IE" dirty="0" smtClean="0"/>
              <a:t>What are the recycling issues and is there biodegradable potential for these designs?</a:t>
            </a:r>
          </a:p>
          <a:p>
            <a:pPr lvl="1">
              <a:defRPr/>
            </a:pPr>
            <a:r>
              <a:rPr lang="en-IE" dirty="0" smtClean="0"/>
              <a:t>Will this design be contributing to making Ireland more green and if so will it be possible to market and sell this design as a “green business”?</a:t>
            </a:r>
          </a:p>
          <a:p>
            <a:pPr lvl="1">
              <a:defRPr/>
            </a:pPr>
            <a:r>
              <a:rPr lang="en-IE" dirty="0" smtClean="0"/>
              <a:t>Will it be possible to get LEED certification?</a:t>
            </a:r>
          </a:p>
          <a:p>
            <a:pPr lvl="1">
              <a:defRPr/>
            </a:pPr>
            <a:endParaRPr lang="en-IE" dirty="0" smtClean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IE" b="1" dirty="0" smtClean="0"/>
              <a:t>PESTLE Analysis</a:t>
            </a:r>
            <a:r>
              <a:rPr lang="en-IE" dirty="0"/>
              <a:t> </a:t>
            </a:r>
            <a:endParaRPr lang="en-IE" dirty="0" smtClean="0"/>
          </a:p>
          <a:p>
            <a:pPr>
              <a:defRPr/>
            </a:pPr>
            <a:r>
              <a:rPr lang="en-IE" dirty="0" smtClean="0"/>
              <a:t>The origins of PESTLE are very elusive, but an embryonic form of it appears </a:t>
            </a:r>
            <a:r>
              <a:rPr lang="en-IE" dirty="0" smtClean="0"/>
              <a:t>in </a:t>
            </a:r>
            <a:r>
              <a:rPr lang="en-IE" i="1" dirty="0" smtClean="0"/>
              <a:t>Scanning </a:t>
            </a:r>
            <a:r>
              <a:rPr lang="en-IE" i="1" dirty="0"/>
              <a:t>the Business </a:t>
            </a:r>
            <a:r>
              <a:rPr lang="en-IE" i="1" dirty="0" smtClean="0"/>
              <a:t>Environment</a:t>
            </a:r>
            <a:r>
              <a:rPr lang="en-IE" dirty="0" smtClean="0"/>
              <a:t>, </a:t>
            </a:r>
            <a:r>
              <a:rPr lang="en-IE" dirty="0" smtClean="0"/>
              <a:t>a 1967 book by  Francis J. Aguilar.</a:t>
            </a:r>
          </a:p>
          <a:p>
            <a:pPr>
              <a:defRPr/>
            </a:pPr>
            <a:r>
              <a:rPr lang="en-IE" dirty="0" smtClean="0"/>
              <a:t>PESTLE is a way of looking strategically at some factors that help in the creation of a design.</a:t>
            </a:r>
          </a:p>
          <a:p>
            <a:pPr>
              <a:defRPr/>
            </a:pPr>
            <a:r>
              <a:rPr lang="en-IE" dirty="0" smtClean="0"/>
              <a:t>The name PESTLE is an </a:t>
            </a:r>
            <a:r>
              <a:rPr lang="en-IE" i="1" dirty="0" err="1" smtClean="0"/>
              <a:t>initialism</a:t>
            </a:r>
            <a:r>
              <a:rPr lang="en-IE" dirty="0" smtClean="0"/>
              <a:t> (or </a:t>
            </a:r>
            <a:r>
              <a:rPr lang="en-IE" i="1" dirty="0" smtClean="0"/>
              <a:t>acronym</a:t>
            </a:r>
            <a:r>
              <a:rPr lang="en-IE" dirty="0" smtClean="0"/>
              <a:t>) for the factors to consider, and these supersedes previous conceptualisations such as PEST, PESTE, and SLEPT. </a:t>
            </a:r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Francis J. </a:t>
            </a:r>
            <a:r>
              <a:rPr lang="en-IE" dirty="0" smtClean="0"/>
              <a:t>Aguilar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3877816" cy="4572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IE" sz="2400" dirty="0" smtClean="0"/>
              <a:t>Born August </a:t>
            </a:r>
            <a:r>
              <a:rPr lang="en-IE" sz="2400" dirty="0"/>
              <a:t>19, </a:t>
            </a:r>
            <a:r>
              <a:rPr lang="en-IE" sz="2400" dirty="0" smtClean="0"/>
              <a:t>1932</a:t>
            </a:r>
          </a:p>
          <a:p>
            <a:pPr>
              <a:defRPr/>
            </a:pPr>
            <a:r>
              <a:rPr lang="en-IE" sz="2400" dirty="0" smtClean="0"/>
              <a:t>Died February </a:t>
            </a:r>
            <a:r>
              <a:rPr lang="en-IE" sz="2400" dirty="0"/>
              <a:t>17, </a:t>
            </a:r>
            <a:r>
              <a:rPr lang="en-IE" sz="2400" dirty="0" smtClean="0"/>
              <a:t>2013</a:t>
            </a:r>
          </a:p>
          <a:p>
            <a:pPr>
              <a:defRPr/>
            </a:pPr>
            <a:r>
              <a:rPr lang="en-IE" sz="2400" dirty="0" smtClean="0"/>
              <a:t>An </a:t>
            </a:r>
            <a:r>
              <a:rPr lang="en-IE" sz="2400" dirty="0"/>
              <a:t>American scholar of strategic planning and general </a:t>
            </a:r>
            <a:r>
              <a:rPr lang="en-IE" sz="2400" dirty="0" smtClean="0"/>
              <a:t>management</a:t>
            </a:r>
          </a:p>
          <a:p>
            <a:pPr>
              <a:defRPr/>
            </a:pPr>
            <a:r>
              <a:rPr lang="en-IE" sz="2400" dirty="0"/>
              <a:t>His publications include: </a:t>
            </a:r>
            <a:r>
              <a:rPr lang="en-IE" sz="2400" i="1" dirty="0"/>
              <a:t>Scanning the Business </a:t>
            </a:r>
            <a:r>
              <a:rPr lang="en-IE" sz="2400" i="1" dirty="0" smtClean="0"/>
              <a:t>Environment</a:t>
            </a:r>
            <a:r>
              <a:rPr lang="en-IE" sz="2400" dirty="0"/>
              <a:t> </a:t>
            </a:r>
            <a:r>
              <a:rPr lang="en-IE" sz="2400" dirty="0" smtClean="0"/>
              <a:t>(1967</a:t>
            </a:r>
            <a:r>
              <a:rPr lang="en-IE" sz="2400" dirty="0"/>
              <a:t>), </a:t>
            </a:r>
            <a:r>
              <a:rPr lang="en-IE" sz="2400" i="1" dirty="0"/>
              <a:t>European Problems in General Management</a:t>
            </a:r>
            <a:r>
              <a:rPr lang="en-IE" sz="2400" dirty="0"/>
              <a:t> (with Edmund P. Learned and Robert C.K. </a:t>
            </a:r>
            <a:r>
              <a:rPr lang="en-IE" sz="2400" dirty="0" err="1"/>
              <a:t>Kaltz</a:t>
            </a:r>
            <a:r>
              <a:rPr lang="en-IE" sz="2400" dirty="0"/>
              <a:t>, 1963) and </a:t>
            </a:r>
            <a:r>
              <a:rPr lang="en-IE" sz="2400" i="1" dirty="0"/>
              <a:t>General Managers in Action</a:t>
            </a:r>
            <a:r>
              <a:rPr lang="en-IE" sz="2400" dirty="0"/>
              <a:t> (1988, 1992).</a:t>
            </a:r>
            <a:endParaRPr lang="en-IE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97001"/>
            <a:ext cx="3104282" cy="392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PESTLE</a:t>
            </a:r>
          </a:p>
          <a:p>
            <a:pPr lvl="1">
              <a:defRPr/>
            </a:pPr>
            <a:r>
              <a:rPr lang="en-IE" b="1" dirty="0" smtClean="0"/>
              <a:t>P</a:t>
            </a:r>
            <a:r>
              <a:rPr lang="en-IE" dirty="0" smtClean="0"/>
              <a:t>: Political</a:t>
            </a:r>
          </a:p>
          <a:p>
            <a:pPr lvl="1">
              <a:defRPr/>
            </a:pPr>
            <a:r>
              <a:rPr lang="en-IE" b="1" dirty="0" smtClean="0"/>
              <a:t>E</a:t>
            </a:r>
            <a:r>
              <a:rPr lang="en-IE" dirty="0" smtClean="0"/>
              <a:t>: Economic </a:t>
            </a:r>
          </a:p>
          <a:p>
            <a:pPr lvl="1">
              <a:defRPr/>
            </a:pPr>
            <a:r>
              <a:rPr lang="en-IE" b="1" dirty="0" smtClean="0"/>
              <a:t>S</a:t>
            </a:r>
            <a:r>
              <a:rPr lang="en-IE" dirty="0" smtClean="0"/>
              <a:t>: Social</a:t>
            </a:r>
          </a:p>
          <a:p>
            <a:pPr lvl="1">
              <a:defRPr/>
            </a:pPr>
            <a:r>
              <a:rPr lang="en-IE" b="1" dirty="0" smtClean="0"/>
              <a:t>T</a:t>
            </a:r>
            <a:r>
              <a:rPr lang="en-IE" dirty="0" smtClean="0"/>
              <a:t>: Technology</a:t>
            </a:r>
          </a:p>
          <a:p>
            <a:pPr lvl="1">
              <a:defRPr/>
            </a:pPr>
            <a:r>
              <a:rPr lang="en-IE" b="1" dirty="0" smtClean="0"/>
              <a:t>L</a:t>
            </a:r>
            <a:r>
              <a:rPr lang="en-IE" dirty="0" smtClean="0"/>
              <a:t>: Legal</a:t>
            </a:r>
          </a:p>
          <a:p>
            <a:pPr lvl="1">
              <a:defRPr/>
            </a:pPr>
            <a:r>
              <a:rPr lang="en-IE" b="1" dirty="0" smtClean="0"/>
              <a:t>E</a:t>
            </a:r>
            <a:r>
              <a:rPr lang="en-IE" dirty="0" smtClean="0"/>
              <a:t>: Environment</a:t>
            </a:r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P: Political</a:t>
            </a:r>
          </a:p>
          <a:p>
            <a:pPr lvl="1">
              <a:defRPr/>
            </a:pPr>
            <a:r>
              <a:rPr lang="en-IE" b="1" dirty="0" smtClean="0"/>
              <a:t>What political factors are relevant to this design?</a:t>
            </a:r>
          </a:p>
          <a:p>
            <a:pPr lvl="1">
              <a:defRPr/>
            </a:pPr>
            <a:r>
              <a:rPr lang="en-IE" dirty="0" smtClean="0"/>
              <a:t>This can be as general as the political system of the country that the design is destined. </a:t>
            </a:r>
          </a:p>
          <a:p>
            <a:pPr lvl="1">
              <a:defRPr/>
            </a:pPr>
            <a:r>
              <a:rPr lang="en-IE" dirty="0" smtClean="0"/>
              <a:t>More specifically it can be thought of as considering how much government influence and intervention applies to this design.</a:t>
            </a:r>
          </a:p>
          <a:p>
            <a:pPr lvl="1">
              <a:defRPr/>
            </a:pPr>
            <a:r>
              <a:rPr lang="en-IE" dirty="0" smtClean="0"/>
              <a:t>It could consider things such as trade restrictions or labour laws.</a:t>
            </a:r>
          </a:p>
          <a:p>
            <a:pPr lvl="1">
              <a:defRPr/>
            </a:pPr>
            <a:r>
              <a:rPr lang="en-IE" dirty="0" smtClean="0"/>
              <a:t>This can also be used to look at the political factors within an organisation or group undertaking a design – issues wroth considering include the rational fallacy, subjective meanings, and the nature of power within the group.</a:t>
            </a:r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IE" b="1" dirty="0" smtClean="0"/>
              <a:t>E: Economic </a:t>
            </a:r>
          </a:p>
          <a:p>
            <a:pPr lvl="1">
              <a:defRPr/>
            </a:pPr>
            <a:r>
              <a:rPr lang="en-IE" b="1" dirty="0" smtClean="0"/>
              <a:t>What economical factors are relevant to this design?</a:t>
            </a:r>
          </a:p>
          <a:p>
            <a:pPr lvl="1">
              <a:defRPr/>
            </a:pPr>
            <a:r>
              <a:rPr lang="en-IE" dirty="0" smtClean="0"/>
              <a:t>This can be looked at in the general sense of economics, and looking at factors such as inflation, interest rates, etc.</a:t>
            </a:r>
          </a:p>
          <a:p>
            <a:pPr lvl="1">
              <a:defRPr/>
            </a:pPr>
            <a:r>
              <a:rPr lang="en-IE" dirty="0" smtClean="0"/>
              <a:t>It can also look specifically look at costs from the perspective of costs associated with this specific design – how much will the raw materials cost? What other associated costs will there be? How much can the design be sold for?</a:t>
            </a:r>
          </a:p>
          <a:p>
            <a:pPr lvl="1">
              <a:defRPr/>
            </a:pPr>
            <a:r>
              <a:rPr lang="en-IE" dirty="0" smtClean="0"/>
              <a:t>Other money related issues that apply include, such as – do we have enough money to achieve this design? Have we considered more expensive or cheaper approaches to this? etc.</a:t>
            </a:r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S: Social</a:t>
            </a:r>
          </a:p>
          <a:p>
            <a:pPr lvl="1">
              <a:defRPr/>
            </a:pPr>
            <a:r>
              <a:rPr lang="en-IE" b="1" dirty="0" smtClean="0"/>
              <a:t>What social factors are relevant to this design?</a:t>
            </a:r>
          </a:p>
          <a:p>
            <a:pPr lvl="1">
              <a:defRPr/>
            </a:pPr>
            <a:r>
              <a:rPr lang="en-IE" dirty="0" smtClean="0"/>
              <a:t>This factor can consider things like the cultural issues that can either constrain or enhance a specific design.</a:t>
            </a:r>
          </a:p>
          <a:p>
            <a:pPr lvl="1">
              <a:defRPr/>
            </a:pPr>
            <a:r>
              <a:rPr lang="en-IE" dirty="0" smtClean="0"/>
              <a:t>It can also look at things like language issues, population distributions in countries, average ages of populations, gender balance, and education levels and literacy levels within populations.</a:t>
            </a:r>
          </a:p>
          <a:p>
            <a:pPr lvl="1">
              <a:defRPr/>
            </a:pPr>
            <a:r>
              <a:rPr lang="en-IE" dirty="0" smtClean="0"/>
              <a:t>It is imperative that designs take into account colours, shapes or names that have particular societal resonances within different groups of people. </a:t>
            </a:r>
          </a:p>
          <a:p>
            <a:pPr lvl="1">
              <a:defRPr/>
            </a:pPr>
            <a:r>
              <a:rPr lang="en-IE" dirty="0" smtClean="0"/>
              <a:t>This factor can also allow designers to consider moral issues such as considering do toy guns promote violence or do dolls encourage a stereotypical view of women.</a:t>
            </a:r>
          </a:p>
          <a:p>
            <a:pPr lvl="1">
              <a:defRPr/>
            </a:pPr>
            <a:endParaRPr lang="en-IE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T: Technology</a:t>
            </a:r>
          </a:p>
          <a:p>
            <a:pPr lvl="1">
              <a:defRPr/>
            </a:pPr>
            <a:r>
              <a:rPr lang="en-IE" b="1" dirty="0" smtClean="0"/>
              <a:t>What technological factors are relevant to this design?</a:t>
            </a:r>
          </a:p>
          <a:p>
            <a:pPr lvl="1">
              <a:defRPr/>
            </a:pPr>
            <a:r>
              <a:rPr lang="en-IE" dirty="0" smtClean="0"/>
              <a:t>Technology can range from Low-Tech to Medium-Tech to High-Tech and can refer to any tool that helps a person to achieve a task.</a:t>
            </a:r>
          </a:p>
          <a:p>
            <a:pPr lvl="1">
              <a:defRPr/>
            </a:pPr>
            <a:r>
              <a:rPr lang="en-IE" dirty="0" smtClean="0"/>
              <a:t>Are there technological innovations that are worth considering  or investigating, for example, are there materials science innovations or new computer technologies that might be used as part of this design?</a:t>
            </a:r>
          </a:p>
          <a:p>
            <a:pPr lvl="1">
              <a:defRPr/>
            </a:pPr>
            <a:r>
              <a:rPr lang="en-IE" dirty="0" smtClean="0"/>
              <a:t>Is it possible to license the needed technologies from other organisations?</a:t>
            </a:r>
          </a:p>
          <a:p>
            <a:pPr lvl="1">
              <a:defRPr/>
            </a:pPr>
            <a:r>
              <a:rPr lang="en-IE" dirty="0" smtClean="0"/>
              <a:t>Does the technology complement and support the design or is an impediment to the use of the design?</a:t>
            </a:r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L: Legal</a:t>
            </a:r>
          </a:p>
          <a:p>
            <a:pPr lvl="1">
              <a:defRPr/>
            </a:pPr>
            <a:r>
              <a:rPr lang="en-IE" b="1" dirty="0" smtClean="0"/>
              <a:t>What legal factors are relevant to this design?</a:t>
            </a:r>
          </a:p>
          <a:p>
            <a:pPr lvl="1">
              <a:defRPr/>
            </a:pPr>
            <a:r>
              <a:rPr lang="en-IE" dirty="0" smtClean="0"/>
              <a:t>There are a range of laws that may apply: anti-trust laws, health and safety laws, copyright laws, equality laws, etc.</a:t>
            </a:r>
          </a:p>
          <a:p>
            <a:pPr lvl="1">
              <a:defRPr/>
            </a:pPr>
            <a:r>
              <a:rPr lang="en-IE" dirty="0" smtClean="0"/>
              <a:t>What are issues associated with Intellectual Property rights (registered and unregistered)?</a:t>
            </a:r>
          </a:p>
          <a:p>
            <a:pPr lvl="1">
              <a:defRPr/>
            </a:pPr>
            <a:r>
              <a:rPr lang="en-IE" dirty="0" smtClean="0"/>
              <a:t>What are the potential litigation or arbitration issues?</a:t>
            </a:r>
          </a:p>
          <a:p>
            <a:pPr lvl="1">
              <a:defRPr/>
            </a:pPr>
            <a:r>
              <a:rPr lang="en-IE" dirty="0" smtClean="0"/>
              <a:t>Is it worth contacting the Irish Patents Office?</a:t>
            </a:r>
          </a:p>
          <a:p>
            <a:pPr lvl="1">
              <a:defRPr/>
            </a:pPr>
            <a:r>
              <a:rPr lang="en-IE" dirty="0" smtClean="0"/>
              <a:t>Are there any jurisdictional issues?</a:t>
            </a:r>
          </a:p>
          <a:p>
            <a:pPr lvl="1">
              <a:defRPr/>
            </a:pPr>
            <a:r>
              <a:rPr lang="en-IE" dirty="0" smtClean="0"/>
              <a:t>Do we need to review the notion of Universal Design as defined in Ireland’s 2005 Disability Act, and the 2006 United Nations Convention on the Rights of Persons with Disabilities? </a:t>
            </a:r>
          </a:p>
          <a:p>
            <a:pPr lvl="1">
              <a:defRPr/>
            </a:pPr>
            <a:endParaRPr lang="en-IE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809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Damian Gordon</vt:lpstr>
      <vt:lpstr>Thinking Creatively</vt:lpstr>
      <vt:lpstr>Francis J. Aguilar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117</cp:revision>
  <dcterms:created xsi:type="dcterms:W3CDTF">2012-01-26T14:18:16Z</dcterms:created>
  <dcterms:modified xsi:type="dcterms:W3CDTF">2018-04-17T11:23:07Z</dcterms:modified>
</cp:coreProperties>
</file>