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70" r:id="rId3"/>
    <p:sldId id="328" r:id="rId4"/>
    <p:sldId id="371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3" r:id="rId26"/>
    <p:sldId id="373" r:id="rId27"/>
    <p:sldId id="374" r:id="rId28"/>
    <p:sldId id="350" r:id="rId29"/>
    <p:sldId id="351" r:id="rId30"/>
    <p:sldId id="352" r:id="rId31"/>
    <p:sldId id="354" r:id="rId32"/>
    <p:sldId id="361" r:id="rId33"/>
    <p:sldId id="355" r:id="rId34"/>
    <p:sldId id="356" r:id="rId35"/>
    <p:sldId id="357" r:id="rId36"/>
    <p:sldId id="358" r:id="rId37"/>
    <p:sldId id="359" r:id="rId38"/>
    <p:sldId id="360" r:id="rId39"/>
    <p:sldId id="362" r:id="rId40"/>
    <p:sldId id="363" r:id="rId41"/>
    <p:sldId id="364" r:id="rId42"/>
    <p:sldId id="365" r:id="rId43"/>
    <p:sldId id="366" r:id="rId44"/>
    <p:sldId id="367" r:id="rId45"/>
    <p:sldId id="368" r:id="rId46"/>
    <p:sldId id="36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500"/>
    <a:srgbClr val="993366"/>
    <a:srgbClr val="FF0066"/>
    <a:srgbClr val="FFFFCC"/>
    <a:srgbClr val="FF6600"/>
    <a:srgbClr val="E114E6"/>
    <a:srgbClr val="B5E9F4"/>
    <a:srgbClr val="000000"/>
    <a:srgbClr val="8C003C"/>
    <a:srgbClr val="8C0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08/03/2015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46690"/>
            <a:ext cx="8208912" cy="1829761"/>
          </a:xfrm>
        </p:spPr>
        <p:txBody>
          <a:bodyPr>
            <a:normAutofit/>
          </a:bodyPr>
          <a:lstStyle/>
          <a:p>
            <a:r>
              <a:rPr lang="en-IE" sz="4000" smtClean="0"/>
              <a:t>Simple Data </a:t>
            </a:r>
            <a:r>
              <a:rPr lang="en-IE" sz="4000" dirty="0" smtClean="0"/>
              <a:t>Compression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45521"/>
            <a:ext cx="7772400" cy="1199704"/>
          </a:xfrm>
        </p:spPr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4236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word “the” with the number 1.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rain in Spain lies mainly in 1 plain</a:t>
            </a:r>
          </a:p>
        </p:txBody>
      </p:sp>
      <p:sp>
        <p:nvSpPr>
          <p:cNvPr id="2" name="Rectangle 1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4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word “the” with the number 1.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38.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rain in Spain lies mainly in 1 plain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1958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letters “ain” with the number 2.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rain in Spain lies mainly in 1 plain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1689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letters “ain” with the number 2.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30.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r2 in Sp2 lies m2ly in 1 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164288" y="673532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3710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letters “in” with the number 3.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r2 in Sp2 lies m2ly in 1 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164288" y="673532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651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letters “in” with the number 3.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28.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r2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Sp2 lies m2ly 3 1 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164288" y="673532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164288" y="1105580"/>
            <a:ext cx="1366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598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lets say 1 means “the ”, so it’s “the” and a space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r2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Sp2 lies m2ly 3 1 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164288" y="673532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164288" y="1105580"/>
            <a:ext cx="1366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086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lets say 1 means “the ”, so it’s “the” and a space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26.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1r2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Sp2 lies m2ly 3 1pl2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164288" y="673532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164288" y="1105580"/>
            <a:ext cx="1366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6088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lets say 3 means “in ”, so it’s “in” and a space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1r2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Sp2 lies m2ly 3 1pl2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164288" y="673532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164288" y="1105580"/>
            <a:ext cx="1366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434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lets say 3 means “in ”, so it’s “in” and a space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24.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1r2 3Sp2 lies m2ly 31pl2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164288" y="673532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164288" y="1105580"/>
            <a:ext cx="1366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680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Rather than </a:t>
            </a:r>
            <a:r>
              <a:rPr lang="en-IE" sz="3200" dirty="0"/>
              <a:t>have to </a:t>
            </a:r>
            <a:r>
              <a:rPr lang="en-IE" sz="3200" dirty="0" smtClean="0"/>
              <a:t>store </a:t>
            </a:r>
            <a:r>
              <a:rPr lang="en-IE" sz="3200" dirty="0"/>
              <a:t>every character in a </a:t>
            </a:r>
            <a:r>
              <a:rPr lang="en-IE" sz="3200" dirty="0" smtClean="0"/>
              <a:t>file, </a:t>
            </a:r>
            <a:r>
              <a:rPr lang="en-IE" sz="3200" dirty="0"/>
              <a:t>it would be great if we could find a way of reducing the length of the </a:t>
            </a:r>
            <a:r>
              <a:rPr lang="en-IE" sz="3200" dirty="0" smtClean="0"/>
              <a:t>file </a:t>
            </a:r>
            <a:r>
              <a:rPr lang="en-IE" sz="3200" dirty="0"/>
              <a:t>to allow it to be </a:t>
            </a:r>
            <a:r>
              <a:rPr lang="en-IE" sz="3200" dirty="0" smtClean="0"/>
              <a:t>stored in a smaller space. 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This is the </a:t>
            </a:r>
            <a:r>
              <a:rPr lang="en-IE" sz="3200" b="1" dirty="0" smtClean="0"/>
              <a:t>File Manager</a:t>
            </a:r>
            <a:r>
              <a:rPr lang="en-IE" sz="3200" dirty="0" smtClean="0"/>
              <a:t>’s job  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4411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So that’s 24 characters for a 42 character message, not bad.</a:t>
            </a:r>
            <a:endParaRPr lang="en-IE" sz="3200" dirty="0"/>
          </a:p>
          <a:p>
            <a:pPr lvl="0"/>
            <a:endParaRPr lang="en-IE" sz="3200" dirty="0" smtClean="0"/>
          </a:p>
          <a:p>
            <a:pPr marL="109728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plain</a:t>
            </a:r>
            <a:endParaRPr lang="en-IE" sz="2400" dirty="0" smtClean="0"/>
          </a:p>
          <a:p>
            <a:pPr marL="109728" lvl="0" indent="0" algn="ctr">
              <a:buNone/>
            </a:pP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1r2 3Sp2 lies m2ly 31pl2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4288" y="260648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164288" y="673532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164288" y="1105580"/>
            <a:ext cx="1366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141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Let’s try a different example.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5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fontScale="925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Let’s try a different example. Let’s say we are sending a list of jobs, with each item on the list is 10 characters long.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Nurse-----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Doctor----</a:t>
            </a: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9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Rather than sending the spaces we could just say how long they are: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Nurse-----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Doctor----</a:t>
            </a: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56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Rather than sending the spaces we could just say how long they are: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Nurse-----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Doctor----</a:t>
            </a: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88024" y="3284984"/>
            <a:ext cx="3816424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Teacher3-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Porter4-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Nurse5-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Doctor4-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635896" y="4221089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697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gone from 50 to 42 characters: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Nurse-----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Doctor----</a:t>
            </a: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88024" y="3284984"/>
            <a:ext cx="3816424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Teacher3-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Porter4-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Nurse5-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Doctor4-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635896" y="4221089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958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861048"/>
            <a:ext cx="9144000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6856" y="260649"/>
            <a:ext cx="8589640" cy="619268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CompressExample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Current Character;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(NOT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End_of_Line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 Get Next Character;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Character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Next Character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THEN        Get next char, and set current to next; 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Write out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Character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ELSE        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Keep looping while the characters match;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Keep counting;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Get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next char, and set current to next;</a:t>
            </a: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When finished write out Counter;</a:t>
            </a:r>
          </a:p>
          <a:p>
            <a:pPr marL="109728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Write out Current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Reset Counter;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ENDWHILE;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46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861048"/>
            <a:ext cx="9144000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619268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CompressExample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109728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Counter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(NOT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End_of_Line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THEN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       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Write out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ELSE        </a:t>
            </a:r>
          </a:p>
          <a:p>
            <a:pPr marL="109728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WHILE (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DO Counter = Counter + 1;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ENDWHILE;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Write out Counter,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Counter := 0;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ENDIF;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ENDWHILE;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2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Or let’s imagine we are sending a list of house prices.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2100000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3000000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37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let’s use the # to indicate number of zeros: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2100000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3000000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7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Also Rather than have to send every character in a message, it would be great if we could find a way of reducing the length of the message to allow it to be transmitted quicker. </a:t>
            </a:r>
          </a:p>
          <a:p>
            <a:pPr lvl="0"/>
            <a:endParaRPr lang="en-IE" sz="3200" dirty="0"/>
          </a:p>
          <a:p>
            <a:r>
              <a:rPr lang="en-IE" sz="3200" dirty="0"/>
              <a:t>This is the </a:t>
            </a:r>
            <a:r>
              <a:rPr lang="en-IE" sz="3200" b="1" dirty="0" smtClean="0"/>
              <a:t>Network </a:t>
            </a:r>
            <a:r>
              <a:rPr lang="en-IE" sz="3200" b="1" dirty="0"/>
              <a:t>Manager</a:t>
            </a:r>
            <a:r>
              <a:rPr lang="en-IE" sz="3200" dirty="0"/>
              <a:t>’s job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7287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let’s use the # to indicate number of zeros: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2100000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3000000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64496" y="3140968"/>
            <a:ext cx="4572000" cy="27084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35#4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6#5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55#4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21#5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3#6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203848" y="4221089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320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gone from 32 characters to 18 characters: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2100000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3000000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64496" y="3140968"/>
            <a:ext cx="4572000" cy="27084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35#4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6#5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55#4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21#5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3#6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203848" y="4221089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646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Image Compression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8812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Let’s think about images.</a:t>
            </a:r>
          </a:p>
          <a:p>
            <a:pPr lvl="0"/>
            <a:endParaRPr lang="en-IE" sz="3200" dirty="0"/>
          </a:p>
          <a:p>
            <a:pPr lvl="0"/>
            <a:r>
              <a:rPr lang="en-IE" sz="3200" dirty="0" smtClean="0"/>
              <a:t>Let’s say we are trying to display the letter ‘A’ 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Let’s think about images.</a:t>
            </a:r>
          </a:p>
          <a:p>
            <a:pPr lvl="0"/>
            <a:endParaRPr lang="en-IE" sz="3200" dirty="0"/>
          </a:p>
          <a:p>
            <a:pPr lvl="0"/>
            <a:r>
              <a:rPr lang="en-IE" sz="3200" dirty="0" smtClean="0"/>
              <a:t>Let’s say we are trying to display the letter ‘A’ 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149080"/>
            <a:ext cx="1296144" cy="1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 could encode this as: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137" y="2708921"/>
            <a:ext cx="1800025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 could compress this to: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06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 could compress this to: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52528" y="2636912"/>
            <a:ext cx="3491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419872" y="3861048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32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From 64 characters to 44 characters: 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52528" y="2636912"/>
            <a:ext cx="3491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419872" y="3861048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41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 call this “run-length encoding” or RLE.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4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Whether the </a:t>
            </a:r>
            <a:r>
              <a:rPr lang="en-IE" sz="3200" b="1" dirty="0"/>
              <a:t>File </a:t>
            </a:r>
            <a:r>
              <a:rPr lang="en-IE" sz="3200" b="1" dirty="0" smtClean="0"/>
              <a:t>Manager</a:t>
            </a:r>
            <a:r>
              <a:rPr lang="en-IE" sz="3200" dirty="0" smtClean="0"/>
              <a:t> or the </a:t>
            </a:r>
            <a:r>
              <a:rPr lang="en-IE" sz="3200" b="1" dirty="0" smtClean="0"/>
              <a:t>Network Manager</a:t>
            </a:r>
            <a:r>
              <a:rPr lang="en-IE" sz="3200" dirty="0" smtClean="0"/>
              <a:t> both take a similar approach to compression.  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382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let’s add one </a:t>
            </a:r>
            <a:r>
              <a:rPr lang="en-IE" sz="3200" smtClean="0"/>
              <a:t>more rule.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86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let’s add one more rule.</a:t>
            </a:r>
          </a:p>
          <a:p>
            <a:pPr lvl="0"/>
            <a:endParaRPr lang="en-IE" sz="3200" dirty="0"/>
          </a:p>
          <a:p>
            <a:pPr lvl="0"/>
            <a:r>
              <a:rPr lang="en-IE" sz="3200" dirty="0" smtClean="0"/>
              <a:t>Let’s imagine if we send the number ‘0’ it means repeat the previous line.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44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So now we had: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771800" y="3861048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3779912" y="2636912"/>
            <a:ext cx="3491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51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And we get: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79912" y="2636912"/>
            <a:ext cx="3491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771800" y="3861048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6596608" y="2614260"/>
            <a:ext cx="2367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508104" y="3861048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50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Going from 64 to 44 to 34 characters: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79912" y="2636912"/>
            <a:ext cx="3491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771800" y="3861048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6596608" y="2614260"/>
            <a:ext cx="2367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508104" y="3861048"/>
            <a:ext cx="1008112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96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For most images, the lines are repeated frequently, so you can get massive savings from RLE.</a:t>
            </a:r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2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700809"/>
            <a:ext cx="9180512" cy="518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Let’s look at an example.</a:t>
            </a:r>
          </a:p>
          <a:p>
            <a:pPr lvl="0"/>
            <a:r>
              <a:rPr lang="en-IE" sz="3200" dirty="0" smtClean="0"/>
              <a:t>Let’s imagine we had to send the following message:</a:t>
            </a:r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plain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0147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9632" y="5229201"/>
            <a:ext cx="6696744" cy="360040"/>
          </a:xfrm>
          <a:prstGeom prst="rect">
            <a:avLst/>
          </a:prstGeom>
          <a:solidFill>
            <a:srgbClr val="C4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If we had to send this as it is down a wire: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plain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pic>
        <p:nvPicPr>
          <p:cNvPr id="102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2636913"/>
            <a:ext cx="1845367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074" y="2636913"/>
            <a:ext cx="1845367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283363" y="4221089"/>
            <a:ext cx="351656" cy="1008112"/>
          </a:xfrm>
          <a:prstGeom prst="rect">
            <a:avLst/>
          </a:prstGeom>
          <a:solidFill>
            <a:srgbClr val="C4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596336" y="4221089"/>
            <a:ext cx="351656" cy="1008112"/>
          </a:xfrm>
          <a:prstGeom prst="rect">
            <a:avLst/>
          </a:prstGeom>
          <a:solidFill>
            <a:srgbClr val="C4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71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The a total of 42 characters (including 8 spaces)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plain</a:t>
            </a:r>
          </a:p>
        </p:txBody>
      </p:sp>
    </p:spTree>
    <p:extLst>
      <p:ext uri="{BB962C8B-B14F-4D97-AF65-F5344CB8AC3E}">
        <p14:creationId xmlns:p14="http://schemas.microsoft.com/office/powerpoint/2010/main" val="40390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The a total of 42 characters (including 8 spaces)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plain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403648" y="2780928"/>
            <a:ext cx="720080" cy="25922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123728" y="2772544"/>
            <a:ext cx="216024" cy="26006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159733" y="2780928"/>
            <a:ext cx="756084" cy="25922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23729" y="2780929"/>
            <a:ext cx="1854207" cy="26642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159733" y="2780929"/>
            <a:ext cx="2772308" cy="26642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159733" y="2772544"/>
            <a:ext cx="3996444" cy="26894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159733" y="2772544"/>
            <a:ext cx="4500500" cy="26894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159733" y="2780928"/>
            <a:ext cx="5220580" cy="2681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word “the” with the number 1.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plain</a:t>
            </a:r>
          </a:p>
        </p:txBody>
      </p:sp>
    </p:spTree>
    <p:extLst>
      <p:ext uri="{BB962C8B-B14F-4D97-AF65-F5344CB8AC3E}">
        <p14:creationId xmlns:p14="http://schemas.microsoft.com/office/powerpoint/2010/main" val="30260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1981</TotalTime>
  <Words>1296</Words>
  <Application>Microsoft Office PowerPoint</Application>
  <PresentationFormat>On-screen Show (4:3)</PresentationFormat>
  <Paragraphs>474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Concourse</vt:lpstr>
      <vt:lpstr>Simple 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PowerPoint Presentation</vt:lpstr>
      <vt:lpstr>PowerPoint Presentation</vt:lpstr>
      <vt:lpstr>Data Compression</vt:lpstr>
      <vt:lpstr>Data Compression</vt:lpstr>
      <vt:lpstr>Data Compression</vt:lpstr>
      <vt:lpstr>Data Compression</vt:lpstr>
      <vt:lpstr>Image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DIT</cp:lastModifiedBy>
  <cp:revision>165</cp:revision>
  <dcterms:created xsi:type="dcterms:W3CDTF">2015-01-19T19:52:08Z</dcterms:created>
  <dcterms:modified xsi:type="dcterms:W3CDTF">2015-03-08T18:27:53Z</dcterms:modified>
</cp:coreProperties>
</file>