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27" r:id="rId3"/>
    <p:sldId id="352" r:id="rId4"/>
    <p:sldId id="328" r:id="rId5"/>
    <p:sldId id="365" r:id="rId6"/>
    <p:sldId id="366" r:id="rId7"/>
    <p:sldId id="367" r:id="rId8"/>
    <p:sldId id="368" r:id="rId9"/>
    <p:sldId id="369" r:id="rId10"/>
    <p:sldId id="371" r:id="rId11"/>
    <p:sldId id="372" r:id="rId12"/>
    <p:sldId id="373" r:id="rId13"/>
    <p:sldId id="374" r:id="rId14"/>
    <p:sldId id="375" r:id="rId15"/>
    <p:sldId id="376" r:id="rId16"/>
    <p:sldId id="353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400" r:id="rId26"/>
    <p:sldId id="401" r:id="rId27"/>
    <p:sldId id="402" r:id="rId28"/>
    <p:sldId id="403" r:id="rId29"/>
    <p:sldId id="404" r:id="rId30"/>
    <p:sldId id="405" r:id="rId31"/>
    <p:sldId id="407" r:id="rId32"/>
    <p:sldId id="406" r:id="rId33"/>
    <p:sldId id="422" r:id="rId34"/>
    <p:sldId id="410" r:id="rId35"/>
    <p:sldId id="411" r:id="rId36"/>
    <p:sldId id="409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0" r:id="rId46"/>
    <p:sldId id="421" r:id="rId47"/>
    <p:sldId id="330" r:id="rId48"/>
    <p:sldId id="347" r:id="rId49"/>
    <p:sldId id="424" r:id="rId50"/>
    <p:sldId id="425" r:id="rId51"/>
    <p:sldId id="426" r:id="rId52"/>
    <p:sldId id="430" r:id="rId53"/>
    <p:sldId id="431" r:id="rId54"/>
    <p:sldId id="433" r:id="rId55"/>
    <p:sldId id="427" r:id="rId56"/>
    <p:sldId id="429" r:id="rId57"/>
    <p:sldId id="432" r:id="rId58"/>
    <p:sldId id="331" r:id="rId59"/>
    <p:sldId id="434" r:id="rId60"/>
    <p:sldId id="435" r:id="rId61"/>
    <p:sldId id="436" r:id="rId62"/>
    <p:sldId id="443" r:id="rId63"/>
    <p:sldId id="480" r:id="rId64"/>
    <p:sldId id="481" r:id="rId65"/>
    <p:sldId id="445" r:id="rId66"/>
    <p:sldId id="444" r:id="rId67"/>
    <p:sldId id="446" r:id="rId68"/>
    <p:sldId id="447" r:id="rId69"/>
    <p:sldId id="448" r:id="rId70"/>
    <p:sldId id="449" r:id="rId71"/>
    <p:sldId id="450" r:id="rId72"/>
    <p:sldId id="451" r:id="rId73"/>
    <p:sldId id="452" r:id="rId74"/>
    <p:sldId id="453" r:id="rId75"/>
    <p:sldId id="454" r:id="rId76"/>
    <p:sldId id="455" r:id="rId77"/>
    <p:sldId id="456" r:id="rId78"/>
    <p:sldId id="457" r:id="rId79"/>
    <p:sldId id="458" r:id="rId80"/>
    <p:sldId id="459" r:id="rId81"/>
    <p:sldId id="460" r:id="rId82"/>
    <p:sldId id="461" r:id="rId83"/>
    <p:sldId id="462" r:id="rId84"/>
    <p:sldId id="463" r:id="rId85"/>
    <p:sldId id="464" r:id="rId86"/>
    <p:sldId id="465" r:id="rId87"/>
    <p:sldId id="466" r:id="rId88"/>
    <p:sldId id="467" r:id="rId89"/>
    <p:sldId id="468" r:id="rId90"/>
    <p:sldId id="469" r:id="rId91"/>
    <p:sldId id="471" r:id="rId92"/>
    <p:sldId id="472" r:id="rId93"/>
    <p:sldId id="473" r:id="rId94"/>
    <p:sldId id="474" r:id="rId95"/>
    <p:sldId id="475" r:id="rId96"/>
    <p:sldId id="476" r:id="rId97"/>
    <p:sldId id="437" r:id="rId98"/>
    <p:sldId id="477" r:id="rId99"/>
    <p:sldId id="438" r:id="rId100"/>
    <p:sldId id="439" r:id="rId101"/>
    <p:sldId id="440" r:id="rId102"/>
    <p:sldId id="441" r:id="rId103"/>
    <p:sldId id="442" r:id="rId104"/>
    <p:sldId id="478" r:id="rId105"/>
    <p:sldId id="332" r:id="rId106"/>
    <p:sldId id="333" r:id="rId107"/>
    <p:sldId id="334" r:id="rId108"/>
    <p:sldId id="354" r:id="rId109"/>
    <p:sldId id="355" r:id="rId110"/>
    <p:sldId id="363" r:id="rId111"/>
    <p:sldId id="382" r:id="rId112"/>
    <p:sldId id="388" r:id="rId113"/>
    <p:sldId id="384" r:id="rId114"/>
    <p:sldId id="385" r:id="rId115"/>
    <p:sldId id="386" r:id="rId116"/>
    <p:sldId id="387" r:id="rId117"/>
    <p:sldId id="380" r:id="rId118"/>
    <p:sldId id="389" r:id="rId119"/>
    <p:sldId id="364" r:id="rId120"/>
    <p:sldId id="356" r:id="rId121"/>
    <p:sldId id="357" r:id="rId122"/>
    <p:sldId id="358" r:id="rId123"/>
    <p:sldId id="359" r:id="rId124"/>
    <p:sldId id="360" r:id="rId125"/>
    <p:sldId id="361" r:id="rId126"/>
    <p:sldId id="362" r:id="rId127"/>
    <p:sldId id="381" r:id="rId128"/>
    <p:sldId id="377" r:id="rId129"/>
    <p:sldId id="378" r:id="rId130"/>
    <p:sldId id="379" r:id="rId1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4E6"/>
    <a:srgbClr val="B5E9F4"/>
    <a:srgbClr val="000000"/>
    <a:srgbClr val="FF6600"/>
    <a:srgbClr val="8C003C"/>
    <a:srgbClr val="8C0049"/>
    <a:srgbClr val="8C001A"/>
    <a:srgbClr val="993366"/>
    <a:srgbClr val="9E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04/03/2015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7704" y="55424"/>
            <a:ext cx="54006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608004" y="55424"/>
            <a:ext cx="0" cy="54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907704" y="2755424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2698604" y="846236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2698604" y="846236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40234" y="2201809"/>
            <a:ext cx="1152128" cy="11521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6256" y="487472"/>
            <a:ext cx="4500000" cy="45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208" y="950363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55776" y="667952"/>
            <a:ext cx="4140000" cy="414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87260" y="1321125"/>
            <a:ext cx="2880000" cy="28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4128" y="1647984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6528" y="1855824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38" name="Block Arc 37"/>
          <p:cNvSpPr/>
          <p:nvPr/>
        </p:nvSpPr>
        <p:spPr>
          <a:xfrm rot="8293368">
            <a:off x="2558328" y="620185"/>
            <a:ext cx="4140000" cy="4140000"/>
          </a:xfrm>
          <a:prstGeom prst="blockArc">
            <a:avLst>
              <a:gd name="adj1" fmla="val 16100606"/>
              <a:gd name="adj2" fmla="val 18725923"/>
              <a:gd name="adj3" fmla="val 0"/>
            </a:avLst>
          </a:prstGeom>
          <a:solidFill>
            <a:srgbClr val="00B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15447"/>
              </p:ext>
            </p:extLst>
          </p:nvPr>
        </p:nvGraphicFramePr>
        <p:xfrm>
          <a:off x="827580" y="586647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>
            <a:stCxn id="38" idx="1"/>
          </p:cNvCxnSpPr>
          <p:nvPr/>
        </p:nvCxnSpPr>
        <p:spPr>
          <a:xfrm flipH="1">
            <a:off x="827586" y="4760153"/>
            <a:ext cx="3789126" cy="111711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8" idx="0"/>
          </p:cNvCxnSpPr>
          <p:nvPr/>
        </p:nvCxnSpPr>
        <p:spPr>
          <a:xfrm>
            <a:off x="6051486" y="4193356"/>
            <a:ext cx="2264930" cy="168391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0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998203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7420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73191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54615"/>
              </p:ext>
            </p:extLst>
          </p:nvPr>
        </p:nvGraphicFramePr>
        <p:xfrm>
          <a:off x="5076056" y="3893016"/>
          <a:ext cx="396044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0819"/>
                <a:gridCol w="1092535"/>
                <a:gridCol w="819401"/>
                <a:gridCol w="887685"/>
              </a:tblGrid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Address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Size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Next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r>
                        <a:rPr lang="en-IE" baseline="0" dirty="0" smtClean="0"/>
                        <a:t>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088333" y="3532946"/>
            <a:ext cx="1931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 smtClean="0"/>
              <a:t>INDEX BLOCK:</a:t>
            </a:r>
            <a:endParaRPr lang="en-IE" sz="2000" b="1" dirty="0"/>
          </a:p>
        </p:txBody>
      </p:sp>
      <p:sp>
        <p:nvSpPr>
          <p:cNvPr id="22" name="Left Brace 21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Left Brace 22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stCxn id="24" idx="1"/>
            <a:endCxn id="22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3"/>
            <a:endCxn id="23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9" name="Straight Arrow Connector 28"/>
          <p:cNvCxnSpPr>
            <a:stCxn id="28" idx="2"/>
            <a:endCxn id="27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4150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4436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97773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566036"/>
              </p:ext>
            </p:extLst>
          </p:nvPr>
        </p:nvGraphicFramePr>
        <p:xfrm>
          <a:off x="5076056" y="3893016"/>
          <a:ext cx="396044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0819"/>
                <a:gridCol w="1092535"/>
                <a:gridCol w="819401"/>
                <a:gridCol w="887685"/>
              </a:tblGrid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Address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Size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Next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r>
                        <a:rPr lang="en-IE" baseline="0" dirty="0" smtClean="0"/>
                        <a:t>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 flipH="1">
            <a:off x="1331640" y="4797152"/>
            <a:ext cx="3744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331640" y="3212976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88333" y="3532946"/>
            <a:ext cx="1931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 smtClean="0"/>
              <a:t>INDEX BLOCK:</a:t>
            </a:r>
            <a:endParaRPr lang="en-IE" sz="2000" b="1" dirty="0"/>
          </a:p>
        </p:txBody>
      </p:sp>
      <p:sp>
        <p:nvSpPr>
          <p:cNvPr id="40" name="Left Brace 39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Left Brace 40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3" name="Straight Arrow Connector 42"/>
          <p:cNvCxnSpPr>
            <a:stCxn id="42" idx="1"/>
            <a:endCxn id="40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3"/>
            <a:endCxn id="41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7" name="Straight Arrow Connector 46"/>
          <p:cNvCxnSpPr>
            <a:stCxn id="46" idx="2"/>
            <a:endCxn id="45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7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9156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7764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5930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713286"/>
              </p:ext>
            </p:extLst>
          </p:nvPr>
        </p:nvGraphicFramePr>
        <p:xfrm>
          <a:off x="5076056" y="3893016"/>
          <a:ext cx="396044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0819"/>
                <a:gridCol w="1092535"/>
                <a:gridCol w="819401"/>
                <a:gridCol w="887685"/>
              </a:tblGrid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Address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Size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Next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r>
                        <a:rPr lang="en-IE" baseline="0" dirty="0" smtClean="0"/>
                        <a:t>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Connector 29"/>
          <p:cNvCxnSpPr/>
          <p:nvPr/>
        </p:nvCxnSpPr>
        <p:spPr>
          <a:xfrm flipH="1">
            <a:off x="3347864" y="5517232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347864" y="3212976"/>
            <a:ext cx="0" cy="2304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331640" y="4797152"/>
            <a:ext cx="3744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331640" y="3212976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88333" y="3532946"/>
            <a:ext cx="1931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 smtClean="0"/>
              <a:t>INDEX BLOCK:</a:t>
            </a:r>
            <a:endParaRPr lang="en-IE" sz="2000" b="1" dirty="0"/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9156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7764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5930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713286"/>
              </p:ext>
            </p:extLst>
          </p:nvPr>
        </p:nvGraphicFramePr>
        <p:xfrm>
          <a:off x="5076056" y="3893016"/>
          <a:ext cx="396044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0819"/>
                <a:gridCol w="1092535"/>
                <a:gridCol w="819401"/>
                <a:gridCol w="887685"/>
              </a:tblGrid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Address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Size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Next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r>
                        <a:rPr lang="en-IE" baseline="0" dirty="0" smtClean="0"/>
                        <a:t>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flipH="1">
            <a:off x="4860032" y="6237312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860032" y="3212976"/>
            <a:ext cx="0" cy="30243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347864" y="5517232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347864" y="3212976"/>
            <a:ext cx="0" cy="23042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331640" y="4797152"/>
            <a:ext cx="3744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331640" y="3212976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88333" y="3532946"/>
            <a:ext cx="1931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 smtClean="0"/>
              <a:t>INDEX BLOCK:</a:t>
            </a:r>
            <a:endParaRPr lang="en-IE" sz="2000" b="1" dirty="0"/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</a:t>
            </a:r>
            <a:r>
              <a:rPr lang="en-GB" dirty="0"/>
              <a:t>support both sequential and direct access to </a:t>
            </a:r>
            <a:r>
              <a:rPr lang="en-GB" dirty="0" smtClean="0"/>
              <a:t>records, </a:t>
            </a:r>
            <a:r>
              <a:rPr lang="en-GB" dirty="0"/>
              <a:t>and for larger files there can be multiple </a:t>
            </a:r>
            <a:r>
              <a:rPr lang="en-GB" dirty="0" smtClean="0"/>
              <a:t>indexes.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67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Access Control Matrix shows the access that each user has for each file on the </a:t>
            </a:r>
            <a:r>
              <a:rPr lang="en-IE" dirty="0" smtClean="0"/>
              <a:t>system. The </a:t>
            </a:r>
            <a:r>
              <a:rPr lang="en-IE" dirty="0"/>
              <a:t>possible accesses </a:t>
            </a:r>
            <a:r>
              <a:rPr lang="en-IE" dirty="0" smtClean="0"/>
              <a:t>are:</a:t>
            </a:r>
          </a:p>
          <a:p>
            <a:endParaRPr lang="en-IE" dirty="0"/>
          </a:p>
          <a:p>
            <a:pPr lvl="1"/>
            <a:r>
              <a:rPr lang="en-IE" sz="2800" b="1" dirty="0"/>
              <a:t>R: Read</a:t>
            </a:r>
          </a:p>
          <a:p>
            <a:pPr lvl="1"/>
            <a:r>
              <a:rPr lang="en-IE" sz="2800" b="1" dirty="0"/>
              <a:t>W: Write </a:t>
            </a:r>
          </a:p>
          <a:p>
            <a:pPr lvl="1"/>
            <a:r>
              <a:rPr lang="en-IE" sz="2800" b="1" dirty="0"/>
              <a:t>E: Execute </a:t>
            </a:r>
          </a:p>
          <a:p>
            <a:pPr lvl="1"/>
            <a:r>
              <a:rPr lang="en-IE" sz="2800" b="1" dirty="0"/>
              <a:t>D:Delete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93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66177"/>
              </p:ext>
            </p:extLst>
          </p:nvPr>
        </p:nvGraphicFramePr>
        <p:xfrm>
          <a:off x="683568" y="1685033"/>
          <a:ext cx="7776864" cy="4247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  <a:gridCol w="1296144"/>
              </a:tblGrid>
              <a:tr h="79524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User</a:t>
                      </a:r>
                      <a:r>
                        <a:rPr lang="en-IE" sz="3200" b="1" i="1" baseline="0" dirty="0" smtClean="0"/>
                        <a:t> 1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User</a:t>
                      </a:r>
                      <a:r>
                        <a:rPr lang="en-IE" sz="3200" b="1" i="1" baseline="0" dirty="0" smtClean="0"/>
                        <a:t> 2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User 3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User 4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User 5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800" b="1" dirty="0" smtClean="0"/>
                        <a:t>File 1</a:t>
                      </a:r>
                      <a:endParaRPr lang="en-IE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 smtClean="0"/>
                        <a:t>RWED</a:t>
                      </a:r>
                      <a:endParaRPr lang="en-I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R---</a:t>
                      </a:r>
                    </a:p>
                  </a:txBody>
                  <a:tcPr/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800" b="1" dirty="0" smtClean="0"/>
                        <a:t>File 2</a:t>
                      </a:r>
                      <a:endParaRPr lang="en-IE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RWE-</a:t>
                      </a:r>
                    </a:p>
                  </a:txBody>
                  <a:tcPr/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800" b="1" dirty="0" smtClean="0"/>
                        <a:t>File 3</a:t>
                      </a:r>
                      <a:endParaRPr lang="en-IE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R--D</a:t>
                      </a:r>
                    </a:p>
                  </a:txBody>
                  <a:tcPr/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800" b="1" dirty="0" smtClean="0"/>
                        <a:t>File 4</a:t>
                      </a:r>
                      <a:endParaRPr lang="en-IE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--E-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2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07513"/>
              </p:ext>
            </p:extLst>
          </p:nvPr>
        </p:nvGraphicFramePr>
        <p:xfrm>
          <a:off x="683568" y="1685033"/>
          <a:ext cx="7776864" cy="3976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  <a:gridCol w="1296144"/>
              </a:tblGrid>
              <a:tr h="79524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Mary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Anne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Tom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Bob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b="1" i="1" dirty="0" smtClean="0"/>
                        <a:t>Lyn</a:t>
                      </a:r>
                      <a:endParaRPr lang="en-IE" sz="32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Word.</a:t>
                      </a:r>
                    </a:p>
                    <a:p>
                      <a:r>
                        <a:rPr lang="en-IE" sz="2000" b="1" dirty="0" smtClean="0"/>
                        <a:t>exe</a:t>
                      </a:r>
                      <a:endParaRPr lang="en-IE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 smtClean="0"/>
                        <a:t>RWED</a:t>
                      </a:r>
                      <a:endParaRPr lang="en-I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Lect1.</a:t>
                      </a:r>
                    </a:p>
                    <a:p>
                      <a:r>
                        <a:rPr lang="en-IE" sz="2000" b="1" dirty="0" err="1" smtClean="0"/>
                        <a:t>ppt</a:t>
                      </a:r>
                      <a:endParaRPr lang="en-IE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RWE-</a:t>
                      </a:r>
                    </a:p>
                  </a:txBody>
                  <a:tcPr/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Scan.</a:t>
                      </a:r>
                    </a:p>
                    <a:p>
                      <a:r>
                        <a:rPr lang="en-IE" sz="2000" b="1" dirty="0" smtClean="0"/>
                        <a:t>Exe</a:t>
                      </a:r>
                      <a:endParaRPr lang="en-IE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R-ED</a:t>
                      </a:r>
                    </a:p>
                  </a:txBody>
                  <a:tcPr/>
                </a:tc>
              </a:tr>
              <a:tr h="795243">
                <a:tc>
                  <a:txBody>
                    <a:bodyPr/>
                    <a:lstStyle/>
                    <a:p>
                      <a:r>
                        <a:rPr lang="en-IE" sz="2000" b="1" dirty="0" smtClean="0"/>
                        <a:t>Chrome.exe</a:t>
                      </a:r>
                      <a:endParaRPr lang="en-IE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RWED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b="1" dirty="0" smtClean="0"/>
                        <a:t>--E-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DOS the Access Controls are:</a:t>
            </a:r>
          </a:p>
          <a:p>
            <a:endParaRPr lang="en-IE" dirty="0"/>
          </a:p>
          <a:p>
            <a:pPr lvl="1"/>
            <a:r>
              <a:rPr lang="en-IE" sz="2800" dirty="0" smtClean="0"/>
              <a:t>R: Read</a:t>
            </a:r>
          </a:p>
          <a:p>
            <a:pPr lvl="1"/>
            <a:r>
              <a:rPr lang="en-IE" sz="2800" dirty="0" smtClean="0"/>
              <a:t>W: Write</a:t>
            </a:r>
          </a:p>
          <a:p>
            <a:pPr lvl="1"/>
            <a:r>
              <a:rPr lang="en-IE" sz="2800" dirty="0" smtClean="0"/>
              <a:t>C: Change</a:t>
            </a:r>
          </a:p>
          <a:p>
            <a:pPr lvl="1"/>
            <a:r>
              <a:rPr lang="en-IE" sz="2800" dirty="0" smtClean="0"/>
              <a:t>F: Full Control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31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DOS access to a file can assigned to one of two groups:</a:t>
            </a:r>
          </a:p>
          <a:p>
            <a:endParaRPr lang="en-IE" sz="2800" dirty="0"/>
          </a:p>
          <a:p>
            <a:r>
              <a:rPr lang="en-IE" sz="2800" dirty="0" smtClean="0"/>
              <a:t>User</a:t>
            </a:r>
          </a:p>
          <a:p>
            <a:r>
              <a:rPr lang="en-IE" sz="2800" dirty="0" smtClean="0"/>
              <a:t>User Group</a:t>
            </a:r>
          </a:p>
          <a:p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50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77219"/>
              </p:ext>
            </p:extLst>
          </p:nvPr>
        </p:nvGraphicFramePr>
        <p:xfrm>
          <a:off x="827584" y="1124744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DOS i</a:t>
            </a:r>
            <a:r>
              <a:rPr lang="en-IE" sz="2800" dirty="0" smtClean="0"/>
              <a:t>f we want to grant permissions to file, e.g. MakeABackup.bat, we do:</a:t>
            </a:r>
          </a:p>
          <a:p>
            <a:endParaRPr lang="en-IE" sz="2800" dirty="0"/>
          </a:p>
          <a:p>
            <a:r>
              <a:rPr lang="en-IE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cacls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1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DOS i</a:t>
            </a:r>
            <a:r>
              <a:rPr lang="en-IE" sz="2800" dirty="0" smtClean="0"/>
              <a:t>f we want to grant permissions to file, e.g. MakeABackup.bat, we do:</a:t>
            </a:r>
          </a:p>
          <a:p>
            <a:endParaRPr lang="en-IE" sz="2800" dirty="0"/>
          </a:p>
          <a:p>
            <a:r>
              <a:rPr lang="en-IE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cacls</a:t>
            </a:r>
            <a:r>
              <a:rPr lang="pt-BR" sz="2800" dirty="0" smtClean="0"/>
              <a:t> filename </a:t>
            </a:r>
            <a:r>
              <a:rPr lang="en-IE" sz="2800" dirty="0" smtClean="0"/>
              <a:t>arguments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78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DOS i</a:t>
            </a:r>
            <a:r>
              <a:rPr lang="en-IE" sz="2800" dirty="0" smtClean="0"/>
              <a:t>f we want to grant permissions to file, e.g. MakeABackup.bat, we do:</a:t>
            </a:r>
          </a:p>
          <a:p>
            <a:endParaRPr lang="en-IE" sz="2800" dirty="0"/>
          </a:p>
          <a:p>
            <a:r>
              <a:rPr lang="en-IE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cacls</a:t>
            </a:r>
            <a:r>
              <a:rPr lang="pt-BR" sz="2800" dirty="0" smtClean="0"/>
              <a:t> filename </a:t>
            </a:r>
            <a:r>
              <a:rPr lang="pt-BR" sz="2800" dirty="0"/>
              <a:t>[/T] [/M] [/L] [/S[:SDDL]] [/E] [/C] [/G user</a:t>
            </a:r>
            <a:r>
              <a:rPr lang="pt-BR" sz="2800" dirty="0" smtClean="0"/>
              <a:t>:?] </a:t>
            </a:r>
            <a:r>
              <a:rPr lang="pt-BR" sz="2800" dirty="0"/>
              <a:t>[/R user [...]] [/P user</a:t>
            </a:r>
            <a:r>
              <a:rPr lang="pt-BR" sz="2800" dirty="0" smtClean="0"/>
              <a:t>:? </a:t>
            </a:r>
            <a:r>
              <a:rPr lang="pt-BR" sz="2800" dirty="0"/>
              <a:t>[...]] [/D user [...]]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19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In DOS </a:t>
            </a:r>
            <a:r>
              <a:rPr lang="en-IE" sz="2400" dirty="0" err="1" smtClean="0">
                <a:cs typeface="Courier New" panose="02070309020205020404" pitchFamily="49" charset="0"/>
              </a:rPr>
              <a:t>cacls</a:t>
            </a:r>
            <a:r>
              <a:rPr lang="en-IE" sz="2400" dirty="0" smtClean="0">
                <a:cs typeface="Courier New" panose="02070309020205020404" pitchFamily="49" charset="0"/>
              </a:rPr>
              <a:t> works as follows:</a:t>
            </a: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08984"/>
              </p:ext>
            </p:extLst>
          </p:nvPr>
        </p:nvGraphicFramePr>
        <p:xfrm>
          <a:off x="1331640" y="2024234"/>
          <a:ext cx="6552728" cy="450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184576"/>
              </a:tblGrid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Argument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filename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Display </a:t>
                      </a:r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control lists (ACLs) of file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ACLs of specified files in the current directory and all subdirectories.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/M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ACLs of volumes mounted to a directory.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on</a:t>
                      </a:r>
                      <a:r>
                        <a:rPr kumimoji="0" lang="en-IE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Symbolic Link i</a:t>
                      </a:r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tself versus the target.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Displays the SDDL string for the DACL.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/S:SDDL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Replaces the ACLs with those specified in the SDDL string (not valid with /E, /G, /R, /P, or /D).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2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In DOS </a:t>
            </a:r>
            <a:r>
              <a:rPr lang="en-IE" sz="2400" dirty="0" err="1" smtClean="0">
                <a:cs typeface="Courier New" panose="02070309020205020404" pitchFamily="49" charset="0"/>
              </a:rPr>
              <a:t>cacls</a:t>
            </a:r>
            <a:r>
              <a:rPr lang="en-IE" sz="2400" dirty="0" smtClean="0">
                <a:cs typeface="Courier New" panose="02070309020205020404" pitchFamily="49" charset="0"/>
              </a:rPr>
              <a:t> works as follows:</a:t>
            </a: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17015"/>
              </p:ext>
            </p:extLst>
          </p:nvPr>
        </p:nvGraphicFramePr>
        <p:xfrm>
          <a:off x="1331640" y="2024234"/>
          <a:ext cx="6552728" cy="414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184576"/>
              </a:tblGrid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Argument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 ACL instead of replacing it.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on access denied errors.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/G user:?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 specified user access rights.</a:t>
                      </a:r>
                    </a:p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can be: R, W, C, or F</a:t>
                      </a: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/R</a:t>
                      </a:r>
                      <a:r>
                        <a:rPr lang="en-IE" baseline="0" dirty="0" smtClean="0"/>
                        <a:t> user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Revoke specified user's access rights (only valid with /E).</a:t>
                      </a:r>
                      <a:endParaRPr lang="en-IE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IE" dirty="0" smtClean="0"/>
                        <a:t>/P user:?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Replace specified user's access rights.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can be: R, W, C, or F</a:t>
                      </a: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</a:t>
                      </a:r>
                      <a:r>
                        <a:rPr kumimoji="0" lang="en-IE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E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Deny specified user access.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8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/>
              <a:t>Add Read-Only permission to a single file </a:t>
            </a:r>
            <a:br>
              <a:rPr lang="en-IE" sz="2000" dirty="0"/>
            </a:b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CACLS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MakeABackup.bat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/E /G "Power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Users":R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/>
          </a:p>
          <a:p>
            <a:r>
              <a:rPr lang="en-IE" sz="2000" dirty="0" smtClean="0"/>
              <a:t>Add </a:t>
            </a:r>
            <a:r>
              <a:rPr lang="en-IE" sz="2000" dirty="0"/>
              <a:t>Full Control permission to a second group of users</a:t>
            </a:r>
            <a:br>
              <a:rPr lang="en-IE" sz="2000" dirty="0"/>
            </a:b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CACLS MakeABackup.bat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/E /G "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FinanceUsers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":F</a:t>
            </a:r>
          </a:p>
          <a:p>
            <a:endParaRPr lang="en-IE" sz="2000" dirty="0" smtClean="0"/>
          </a:p>
          <a:p>
            <a:r>
              <a:rPr lang="en-IE" sz="2000" dirty="0" smtClean="0"/>
              <a:t>Now </a:t>
            </a:r>
            <a:r>
              <a:rPr lang="en-IE" sz="2000" dirty="0"/>
              <a:t>revoke the Read permissions from the first group</a:t>
            </a:r>
            <a:br>
              <a:rPr lang="en-IE" sz="2000" dirty="0"/>
            </a:b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CACLS MakeABackup.bat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/E /R "Power Users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64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Now </a:t>
            </a:r>
            <a:r>
              <a:rPr lang="en-IE" sz="2000" dirty="0"/>
              <a:t>give the first group </a:t>
            </a:r>
            <a:r>
              <a:rPr lang="en-IE" sz="2000" dirty="0" smtClean="0"/>
              <a:t>Full Control</a:t>
            </a:r>
            <a:r>
              <a:rPr lang="en-IE" sz="2000" dirty="0"/>
              <a:t/>
            </a:r>
            <a:br>
              <a:rPr lang="en-IE" sz="2000" dirty="0"/>
            </a:b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CACLS MakeABackup.bat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/E /G "Power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Users":F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/>
          </a:p>
          <a:p>
            <a:r>
              <a:rPr lang="en-IE" sz="2000" dirty="0" smtClean="0"/>
              <a:t>Give Finance group Full Control of folder and all sub-folders </a:t>
            </a:r>
            <a:br>
              <a:rPr lang="en-IE" sz="2000" dirty="0" smtClean="0"/>
            </a:b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CACLS c:\docs\work /E /T /C /G "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FinanceUsers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":F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33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the Access Controls are:</a:t>
            </a:r>
          </a:p>
          <a:p>
            <a:endParaRPr lang="en-IE" dirty="0"/>
          </a:p>
          <a:p>
            <a:pPr lvl="1"/>
            <a:r>
              <a:rPr lang="en-IE" sz="2800" dirty="0" smtClean="0"/>
              <a:t>R: Read</a:t>
            </a:r>
          </a:p>
          <a:p>
            <a:pPr lvl="1"/>
            <a:r>
              <a:rPr lang="en-IE" sz="2800" dirty="0" smtClean="0"/>
              <a:t>W: Write</a:t>
            </a:r>
          </a:p>
          <a:p>
            <a:pPr lvl="1"/>
            <a:r>
              <a:rPr lang="en-IE" sz="2800" dirty="0" smtClean="0"/>
              <a:t>X: Execute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99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</a:p>
          <a:p>
            <a:endParaRPr lang="en-IE" sz="2800" dirty="0"/>
          </a:p>
          <a:p>
            <a:r>
              <a:rPr lang="en-IE" sz="2800" dirty="0" smtClean="0"/>
              <a:t>User</a:t>
            </a:r>
          </a:p>
          <a:p>
            <a:r>
              <a:rPr lang="en-IE" sz="2800" dirty="0" smtClean="0"/>
              <a:t>User Group</a:t>
            </a:r>
          </a:p>
          <a:p>
            <a:r>
              <a:rPr lang="en-IE" sz="2800" dirty="0" smtClean="0"/>
              <a:t>World</a:t>
            </a:r>
          </a:p>
          <a:p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10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</a:p>
          <a:p>
            <a:endParaRPr lang="en-IE" sz="2800" dirty="0"/>
          </a:p>
          <a:p>
            <a:r>
              <a:rPr lang="en-IE" sz="2800" dirty="0" smtClean="0"/>
              <a:t>User -you</a:t>
            </a:r>
          </a:p>
          <a:p>
            <a:r>
              <a:rPr lang="en-IE" sz="2800" dirty="0" smtClean="0"/>
              <a:t>User Group – everyone in your group</a:t>
            </a:r>
          </a:p>
          <a:p>
            <a:r>
              <a:rPr lang="en-IE" sz="2800" dirty="0" smtClean="0"/>
              <a:t>World – everyone with a login to the system</a:t>
            </a:r>
          </a:p>
          <a:p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2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227992"/>
              </p:ext>
            </p:extLst>
          </p:nvPr>
        </p:nvGraphicFramePr>
        <p:xfrm>
          <a:off x="827584" y="1124744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1259633" y="1484784"/>
            <a:ext cx="648072" cy="93610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Left Brace 3"/>
          <p:cNvSpPr/>
          <p:nvPr/>
        </p:nvSpPr>
        <p:spPr>
          <a:xfrm rot="16200000">
            <a:off x="3491882" y="1268759"/>
            <a:ext cx="648072" cy="136815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6624229" y="872715"/>
            <a:ext cx="648072" cy="216024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2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</a:p>
          <a:p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7200" dirty="0" smtClean="0"/>
              <a:t>-</a:t>
            </a:r>
            <a:r>
              <a:rPr lang="en-IE" sz="7200" dirty="0" err="1" smtClean="0"/>
              <a:t>rwxrwxrwx</a:t>
            </a:r>
            <a:endParaRPr lang="en-IE" sz="7200" dirty="0" smtClean="0"/>
          </a:p>
          <a:p>
            <a:endParaRPr lang="en-IE" sz="2800" dirty="0" smtClean="0"/>
          </a:p>
          <a:p>
            <a:r>
              <a:rPr lang="en-IE" sz="2800" dirty="0"/>
              <a:t> </a:t>
            </a:r>
            <a:r>
              <a:rPr lang="en-IE" sz="2800" dirty="0" smtClean="0"/>
              <a:t>         User   </a:t>
            </a:r>
            <a:r>
              <a:rPr lang="en-IE" sz="2800" dirty="0" err="1" smtClean="0"/>
              <a:t>User</a:t>
            </a:r>
            <a:r>
              <a:rPr lang="en-IE" sz="2800" dirty="0" smtClean="0"/>
              <a:t> Group   World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1965413" y="3299283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693605" y="3299283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5450395" y="3299283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6926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rwxrwxrwx</a:t>
            </a:r>
            <a:endParaRPr lang="en-IE" sz="5400" dirty="0" smtClean="0"/>
          </a:p>
          <a:p>
            <a:r>
              <a:rPr lang="en-IE" sz="5400" dirty="0" smtClean="0"/>
              <a:t>-111111111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24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</a:t>
            </a:r>
            <a:r>
              <a:rPr lang="en-IE" sz="5400" dirty="0" smtClean="0"/>
              <a:t>-</a:t>
            </a:r>
            <a:r>
              <a:rPr lang="en-IE" sz="5400" dirty="0" err="1" smtClean="0"/>
              <a:t>xr</a:t>
            </a:r>
            <a:r>
              <a:rPr lang="en-IE" sz="5400" dirty="0" smtClean="0"/>
              <a:t>-x</a:t>
            </a:r>
          </a:p>
          <a:p>
            <a:r>
              <a:rPr lang="en-IE" sz="5400" dirty="0" smtClean="0"/>
              <a:t>-111101101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1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</a:t>
            </a:r>
            <a:r>
              <a:rPr lang="en-IE" sz="5400" dirty="0" smtClean="0"/>
              <a:t>--x--x</a:t>
            </a:r>
          </a:p>
          <a:p>
            <a:r>
              <a:rPr lang="en-IE" sz="5400" dirty="0" smtClean="0"/>
              <a:t>-101001001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301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rwxrwxrwx</a:t>
            </a:r>
            <a:endParaRPr lang="en-IE" sz="5400" dirty="0" smtClean="0"/>
          </a:p>
          <a:p>
            <a:r>
              <a:rPr lang="en-IE" sz="5400" dirty="0" smtClean="0"/>
              <a:t>-111111111</a:t>
            </a:r>
          </a:p>
          <a:p>
            <a:r>
              <a:rPr lang="en-IE" sz="5400" dirty="0" smtClean="0"/>
              <a:t>-  7     7    7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75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rwxr</a:t>
            </a:r>
            <a:r>
              <a:rPr lang="en-IE" sz="5400" dirty="0" smtClean="0"/>
              <a:t>-</a:t>
            </a:r>
            <a:r>
              <a:rPr lang="en-IE" sz="5400" dirty="0" err="1" smtClean="0"/>
              <a:t>xr</a:t>
            </a:r>
            <a:r>
              <a:rPr lang="en-IE" sz="5400" dirty="0" smtClean="0"/>
              <a:t>-x</a:t>
            </a:r>
          </a:p>
          <a:p>
            <a:r>
              <a:rPr lang="en-IE" sz="5400" dirty="0" smtClean="0"/>
              <a:t>-111101101</a:t>
            </a:r>
          </a:p>
          <a:p>
            <a:r>
              <a:rPr lang="en-IE" sz="5400" dirty="0" smtClean="0"/>
              <a:t>-  7    5    5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44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5400" dirty="0" smtClean="0"/>
              <a:t>-</a:t>
            </a:r>
            <a:r>
              <a:rPr lang="en-IE" sz="5400" dirty="0" err="1" smtClean="0"/>
              <a:t>rwx</a:t>
            </a:r>
            <a:r>
              <a:rPr lang="en-IE" sz="5400" dirty="0" smtClean="0"/>
              <a:t>--x--x</a:t>
            </a:r>
          </a:p>
          <a:p>
            <a:r>
              <a:rPr lang="en-IE" sz="5400" dirty="0" smtClean="0"/>
              <a:t>-111001001</a:t>
            </a:r>
          </a:p>
          <a:p>
            <a:r>
              <a:rPr lang="en-IE" sz="5400" dirty="0" smtClean="0"/>
              <a:t>-  7     1   1</a:t>
            </a:r>
          </a:p>
          <a:p>
            <a:endParaRPr lang="en-IE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0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If we want to grant permissions to file, e.g. MakeABackup.bat, we do:</a:t>
            </a:r>
          </a:p>
          <a:p>
            <a:endParaRPr lang="en-IE" sz="2800" dirty="0"/>
          </a:p>
          <a:p>
            <a:r>
              <a:rPr lang="en-IE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755 MakeABackup.sh</a:t>
            </a:r>
          </a:p>
          <a:p>
            <a:r>
              <a:rPr lang="en-IE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777 MakeABackup.sh</a:t>
            </a:r>
          </a:p>
          <a:p>
            <a:r>
              <a:rPr lang="en-IE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700 MakeABackup.sh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24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Linux/Unix, access to a file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7200" dirty="0" smtClean="0"/>
              <a:t>-</a:t>
            </a:r>
            <a:r>
              <a:rPr lang="en-IE" sz="7200" dirty="0" err="1" smtClean="0"/>
              <a:t>rwxrwxrwx</a:t>
            </a:r>
            <a:endParaRPr lang="en-IE" sz="7200" dirty="0" smtClean="0"/>
          </a:p>
          <a:p>
            <a:endParaRPr lang="en-IE" sz="2800" dirty="0" smtClean="0"/>
          </a:p>
          <a:p>
            <a:r>
              <a:rPr lang="en-IE" sz="2800" dirty="0"/>
              <a:t> </a:t>
            </a:r>
            <a:r>
              <a:rPr lang="en-IE" sz="2800" dirty="0" smtClean="0"/>
              <a:t>         User   </a:t>
            </a:r>
            <a:r>
              <a:rPr lang="en-IE" sz="2800" dirty="0" err="1" smtClean="0"/>
              <a:t>User</a:t>
            </a:r>
            <a:r>
              <a:rPr lang="en-IE" sz="2800" dirty="0" smtClean="0"/>
              <a:t> Group   World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1965413" y="2723220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693605" y="2723220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5450395" y="2723220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86756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Linux/Unix, access to a folder/directory can assigned to one of three groups:</a:t>
            </a:r>
            <a:endParaRPr lang="en-IE" sz="2800" dirty="0"/>
          </a:p>
          <a:p>
            <a:r>
              <a:rPr lang="en-IE" sz="2800" dirty="0" smtClean="0"/>
              <a:t> </a:t>
            </a:r>
            <a:r>
              <a:rPr lang="en-IE" sz="7200" dirty="0" err="1"/>
              <a:t>d</a:t>
            </a:r>
            <a:r>
              <a:rPr lang="en-IE" sz="7200" dirty="0" err="1" smtClean="0"/>
              <a:t>rwxrwxrwx</a:t>
            </a:r>
            <a:endParaRPr lang="en-IE" sz="7200" dirty="0" smtClean="0"/>
          </a:p>
          <a:p>
            <a:endParaRPr lang="en-IE" sz="2800" dirty="0" smtClean="0"/>
          </a:p>
          <a:p>
            <a:r>
              <a:rPr lang="en-IE" sz="2800" dirty="0"/>
              <a:t> </a:t>
            </a:r>
            <a:r>
              <a:rPr lang="en-IE" sz="2800" dirty="0" smtClean="0"/>
              <a:t>         User   </a:t>
            </a:r>
            <a:r>
              <a:rPr lang="en-IE" sz="2800" dirty="0" err="1" smtClean="0"/>
              <a:t>User</a:t>
            </a:r>
            <a:r>
              <a:rPr lang="en-IE" sz="2800" dirty="0" smtClean="0"/>
              <a:t> Group   World</a:t>
            </a:r>
            <a:endParaRPr lang="en-I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1965413" y="2723220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693605" y="2723220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5450395" y="2723220"/>
            <a:ext cx="648072" cy="162758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7447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58826"/>
              </p:ext>
            </p:extLst>
          </p:nvPr>
        </p:nvGraphicFramePr>
        <p:xfrm>
          <a:off x="827584" y="1124744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1259633" y="1484784"/>
            <a:ext cx="648072" cy="93610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Left Brace 3"/>
          <p:cNvSpPr/>
          <p:nvPr/>
        </p:nvSpPr>
        <p:spPr>
          <a:xfrm rot="16200000">
            <a:off x="3491882" y="1268759"/>
            <a:ext cx="648072" cy="136815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6624229" y="872715"/>
            <a:ext cx="648072" cy="216024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76440" y="4732657"/>
            <a:ext cx="7047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Unallocated Memory</a:t>
            </a:r>
            <a:endParaRPr lang="en-US" sz="5400" b="1" cap="none" spc="0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flipH="1" flipV="1">
            <a:off x="1583673" y="2276873"/>
            <a:ext cx="2916328" cy="245578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  <a:endCxn id="4" idx="1"/>
          </p:cNvCxnSpPr>
          <p:nvPr/>
        </p:nvCxnSpPr>
        <p:spPr>
          <a:xfrm flipH="1" flipV="1">
            <a:off x="3815919" y="2276872"/>
            <a:ext cx="684082" cy="24557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6" idx="1"/>
          </p:cNvCxnSpPr>
          <p:nvPr/>
        </p:nvCxnSpPr>
        <p:spPr>
          <a:xfrm flipV="1">
            <a:off x="4500001" y="2276872"/>
            <a:ext cx="2448264" cy="24557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51478" y="5385990"/>
            <a:ext cx="6585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(Available Memory)</a:t>
            </a:r>
            <a:endParaRPr lang="en-US" sz="5400" b="1" cap="none" spc="0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4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Access Control Matrix </a:t>
            </a:r>
            <a:endParaRPr lang="en-I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735665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28094"/>
              </p:ext>
            </p:extLst>
          </p:nvPr>
        </p:nvGraphicFramePr>
        <p:xfrm>
          <a:off x="827584" y="1124744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611562" y="1844823"/>
            <a:ext cx="648072" cy="2160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Left Brace 3"/>
          <p:cNvSpPr/>
          <p:nvPr/>
        </p:nvSpPr>
        <p:spPr>
          <a:xfrm rot="16200000">
            <a:off x="2231742" y="1448779"/>
            <a:ext cx="648072" cy="100811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4860032" y="1340768"/>
            <a:ext cx="648072" cy="122413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7884367" y="1844824"/>
            <a:ext cx="648072" cy="2160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66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48198"/>
              </p:ext>
            </p:extLst>
          </p:nvPr>
        </p:nvGraphicFramePr>
        <p:xfrm>
          <a:off x="827584" y="1124744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611562" y="1844823"/>
            <a:ext cx="648072" cy="2160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Left Brace 3"/>
          <p:cNvSpPr/>
          <p:nvPr/>
        </p:nvSpPr>
        <p:spPr>
          <a:xfrm rot="16200000">
            <a:off x="2231742" y="1448779"/>
            <a:ext cx="648072" cy="100811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4860032" y="1340768"/>
            <a:ext cx="648072" cy="122413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7884367" y="1844824"/>
            <a:ext cx="648072" cy="2160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1384404" y="4732657"/>
            <a:ext cx="6231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Allocated Memory</a:t>
            </a:r>
            <a:endParaRPr lang="en-US" sz="5400" b="1" cap="none" spc="0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8" idx="0"/>
            <a:endCxn id="2" idx="1"/>
          </p:cNvCxnSpPr>
          <p:nvPr/>
        </p:nvCxnSpPr>
        <p:spPr>
          <a:xfrm flipH="1" flipV="1">
            <a:off x="935599" y="2276872"/>
            <a:ext cx="3564402" cy="24557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  <a:endCxn id="4" idx="1"/>
          </p:cNvCxnSpPr>
          <p:nvPr/>
        </p:nvCxnSpPr>
        <p:spPr>
          <a:xfrm flipH="1" flipV="1">
            <a:off x="2555779" y="2276872"/>
            <a:ext cx="1944222" cy="24557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6" idx="1"/>
          </p:cNvCxnSpPr>
          <p:nvPr/>
        </p:nvCxnSpPr>
        <p:spPr>
          <a:xfrm flipV="1">
            <a:off x="4500001" y="2276872"/>
            <a:ext cx="684067" cy="24557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7" idx="1"/>
          </p:cNvCxnSpPr>
          <p:nvPr/>
        </p:nvCxnSpPr>
        <p:spPr>
          <a:xfrm flipV="1">
            <a:off x="4500001" y="2276873"/>
            <a:ext cx="3708403" cy="245578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85502" y="545799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(Used Memory)</a:t>
            </a:r>
            <a:endParaRPr lang="en-US" sz="5400" b="1" cap="none" spc="0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1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File Manager</a:t>
            </a:r>
          </a:p>
          <a:p>
            <a:pPr lvl="1"/>
            <a:r>
              <a:rPr lang="en-GB" dirty="0" smtClean="0"/>
              <a:t>Keeps </a:t>
            </a:r>
            <a:r>
              <a:rPr lang="en-GB" dirty="0"/>
              <a:t>track of where files are stored</a:t>
            </a:r>
            <a:endParaRPr lang="en-IE" dirty="0"/>
          </a:p>
          <a:p>
            <a:pPr lvl="1"/>
            <a:r>
              <a:rPr lang="en-GB" dirty="0"/>
              <a:t>Determines </a:t>
            </a:r>
            <a:r>
              <a:rPr lang="en-GB" dirty="0" smtClean="0"/>
              <a:t>how </a:t>
            </a:r>
            <a:r>
              <a:rPr lang="en-GB" dirty="0"/>
              <a:t>the files are stored</a:t>
            </a:r>
            <a:endParaRPr lang="en-IE" dirty="0"/>
          </a:p>
          <a:p>
            <a:pPr lvl="1"/>
            <a:r>
              <a:rPr lang="en-GB" dirty="0"/>
              <a:t>Follows operating system file allocation policies</a:t>
            </a:r>
            <a:endParaRPr lang="en-IE" dirty="0"/>
          </a:p>
          <a:p>
            <a:pPr lvl="1"/>
            <a:r>
              <a:rPr lang="en-GB" dirty="0"/>
              <a:t>Uses available storage space efficiently for files</a:t>
            </a:r>
            <a:endParaRPr lang="en-IE" dirty="0"/>
          </a:p>
          <a:p>
            <a:pPr lvl="1"/>
            <a:r>
              <a:rPr lang="en-GB" dirty="0"/>
              <a:t>Creates a record/log of all file usage</a:t>
            </a:r>
            <a:endParaRPr lang="en-IE" dirty="0"/>
          </a:p>
          <a:p>
            <a:pPr lvl="1"/>
            <a:r>
              <a:rPr lang="en-GB" dirty="0" smtClean="0"/>
              <a:t>Allocates a file to a user if </a:t>
            </a:r>
            <a:r>
              <a:rPr lang="en-GB" dirty="0"/>
              <a:t>is free, and if they are permitted access to it.</a:t>
            </a:r>
            <a:endParaRPr lang="en-IE" dirty="0"/>
          </a:p>
          <a:p>
            <a:pPr lvl="1"/>
            <a:r>
              <a:rPr lang="en-GB" dirty="0"/>
              <a:t>De-allocates file when user finished with </a:t>
            </a:r>
            <a:r>
              <a:rPr lang="en-GB" dirty="0" smtClean="0"/>
              <a:t>it.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06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file manager ALLOCATES a file by reading it from the hard disk and loading it into memory while updating its record of who is using what file.</a:t>
            </a:r>
          </a:p>
          <a:p>
            <a:pPr lvl="0"/>
            <a:endParaRPr lang="en-GB" dirty="0" smtClean="0"/>
          </a:p>
          <a:p>
            <a:pPr lvl="0"/>
            <a:r>
              <a:rPr lang="en-GB" dirty="0"/>
              <a:t> The file manager </a:t>
            </a:r>
            <a:r>
              <a:rPr lang="en-GB" dirty="0" smtClean="0"/>
              <a:t>DEALLOCATES </a:t>
            </a:r>
            <a:r>
              <a:rPr lang="en-GB" dirty="0"/>
              <a:t>a file by </a:t>
            </a:r>
            <a:r>
              <a:rPr lang="en-GB" dirty="0" smtClean="0"/>
              <a:t>updating the file tables and rewriting the file (if changed) to the hard disk. Any processes waiting to access the file will be notified.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581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Some definitions:</a:t>
            </a:r>
          </a:p>
          <a:p>
            <a:pPr lvl="1"/>
            <a:r>
              <a:rPr lang="en-GB" sz="2400" dirty="0" smtClean="0"/>
              <a:t>A FIELD is a collection of bytes that can be identified by a user, and has a type and size. 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/>
              <a:t>A </a:t>
            </a:r>
            <a:r>
              <a:rPr lang="en-GB" sz="2400" dirty="0" smtClean="0"/>
              <a:t>RECORD </a:t>
            </a:r>
            <a:r>
              <a:rPr lang="en-GB" sz="2400" dirty="0"/>
              <a:t>is a collection of </a:t>
            </a:r>
            <a:r>
              <a:rPr lang="en-GB" sz="2400" dirty="0" smtClean="0"/>
              <a:t>related FIELDS.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A FILE is a collection of records.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/>
              <a:t>A DIRECTORY (or FOLDER) is a special type of file that which has lists of files and their attributes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70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Typical things you can do with a file are:</a:t>
            </a:r>
          </a:p>
          <a:p>
            <a:pPr lvl="0"/>
            <a:endParaRPr lang="en-GB" sz="2400" dirty="0"/>
          </a:p>
          <a:p>
            <a:pPr lvl="1"/>
            <a:r>
              <a:rPr lang="en-GB" sz="3200" dirty="0" smtClean="0"/>
              <a:t>CREATE</a:t>
            </a:r>
          </a:p>
          <a:p>
            <a:pPr lvl="1"/>
            <a:r>
              <a:rPr lang="en-GB" sz="3200" dirty="0" smtClean="0"/>
              <a:t>OPEN</a:t>
            </a:r>
          </a:p>
          <a:p>
            <a:pPr lvl="1"/>
            <a:r>
              <a:rPr lang="en-GB" sz="3200" dirty="0" smtClean="0"/>
              <a:t>DELETE</a:t>
            </a:r>
          </a:p>
          <a:p>
            <a:pPr lvl="1"/>
            <a:r>
              <a:rPr lang="en-GB" sz="3200" dirty="0" smtClean="0"/>
              <a:t>RENAME</a:t>
            </a:r>
          </a:p>
          <a:p>
            <a:pPr lvl="1"/>
            <a:r>
              <a:rPr lang="en-GB" sz="3200" dirty="0" smtClean="0"/>
              <a:t>COPY</a:t>
            </a:r>
          </a:p>
          <a:p>
            <a:pPr lvl="1"/>
            <a:r>
              <a:rPr lang="en-GB" sz="3200" dirty="0" smtClean="0"/>
              <a:t>etc.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47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48" y="1481138"/>
            <a:ext cx="7367303" cy="4525962"/>
          </a:xfrm>
        </p:spPr>
      </p:pic>
    </p:spTree>
    <p:extLst>
      <p:ext uri="{BB962C8B-B14F-4D97-AF65-F5344CB8AC3E}">
        <p14:creationId xmlns:p14="http://schemas.microsoft.com/office/powerpoint/2010/main" val="10577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name of a file is usually in two parts:</a:t>
            </a:r>
          </a:p>
          <a:p>
            <a:pPr marL="109728" lvl="0" indent="0">
              <a:buNone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780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name of a file is usually in two parts:</a:t>
            </a:r>
          </a:p>
          <a:p>
            <a:pPr lvl="0"/>
            <a:endParaRPr lang="en-GB" sz="2400" dirty="0"/>
          </a:p>
          <a:p>
            <a:pPr lvl="1"/>
            <a:r>
              <a:rPr lang="en-GB" sz="3200" dirty="0" smtClean="0"/>
              <a:t>MakeABackup.bat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739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name of a file is usually in two parts:</a:t>
            </a:r>
          </a:p>
          <a:p>
            <a:pPr lvl="0"/>
            <a:endParaRPr lang="en-GB" sz="2400" dirty="0"/>
          </a:p>
          <a:p>
            <a:pPr lvl="1"/>
            <a:r>
              <a:rPr lang="en-GB" sz="3200" dirty="0" smtClean="0"/>
              <a:t>MakeABackup.bat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2195737" y="1988839"/>
            <a:ext cx="648072" cy="266429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759789" y="3774231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Filename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820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name of a file is usually in two parts:</a:t>
            </a:r>
          </a:p>
          <a:p>
            <a:pPr lvl="0"/>
            <a:endParaRPr lang="en-GB" sz="2400" dirty="0"/>
          </a:p>
          <a:p>
            <a:pPr lvl="1"/>
            <a:r>
              <a:rPr lang="en-GB" sz="3200" dirty="0" smtClean="0"/>
              <a:t>MakeABackup.bat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2195737" y="1988839"/>
            <a:ext cx="648072" cy="266429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1759789" y="3774231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Filename</a:t>
            </a:r>
            <a:endParaRPr lang="en-IE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4031939" y="3032954"/>
            <a:ext cx="648072" cy="576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3600386" y="3789040"/>
            <a:ext cx="1649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extension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18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0972"/>
              </p:ext>
            </p:extLst>
          </p:nvPr>
        </p:nvGraphicFramePr>
        <p:xfrm>
          <a:off x="683568" y="1397000"/>
          <a:ext cx="7704856" cy="4984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6192688"/>
              </a:tblGrid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avi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Microsoft Video for Windows movie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.dbf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dbase II, III, IV data file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.doc(x)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Microsoft Word for Windows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.gif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Graphics Interchange Format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htm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Hypertext </a:t>
                      </a:r>
                      <a:r>
                        <a:rPr lang="en-IE" b="0" dirty="0" err="1" smtClean="0"/>
                        <a:t>Markup</a:t>
                      </a:r>
                      <a:r>
                        <a:rPr lang="en-IE" b="0" dirty="0" smtClean="0"/>
                        <a:t> Language (common web page file)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.html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Hypertext </a:t>
                      </a:r>
                      <a:r>
                        <a:rPr lang="en-IE" b="0" dirty="0" err="1" smtClean="0"/>
                        <a:t>Markup</a:t>
                      </a:r>
                      <a:r>
                        <a:rPr lang="en-IE" b="0" dirty="0" smtClean="0"/>
                        <a:t> Language (common web page file)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.jpg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JPEG graphic file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.mpg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MPEG Video file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.mid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0" dirty="0" smtClean="0"/>
                        <a:t>MIDI music file</a:t>
                      </a:r>
                      <a:endParaRPr lang="en-IE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mov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0" dirty="0" smtClean="0"/>
                        <a:t>QuickTime movie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6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13096"/>
              </p:ext>
            </p:extLst>
          </p:nvPr>
        </p:nvGraphicFramePr>
        <p:xfrm>
          <a:off x="683568" y="1397000"/>
          <a:ext cx="7704856" cy="4984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6192688"/>
              </a:tblGrid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.pdf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Adobe Portable Document Format file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ppt</a:t>
                      </a:r>
                      <a:r>
                        <a:rPr lang="en-IE" sz="2400" b="1" baseline="0" dirty="0" smtClean="0"/>
                        <a:t>(x)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PowerPoint file 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psd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Photoshop file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qxd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QuarkXPress file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rm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Real Audio/Video streaming file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.rtf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Rich Text Format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tif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TIFF graphic file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.txt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ASCII text file 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.wav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Sound file</a:t>
                      </a:r>
                      <a:endParaRPr lang="en-I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8433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.</a:t>
                      </a:r>
                      <a:r>
                        <a:rPr lang="en-IE" sz="2400" b="1" dirty="0" err="1" smtClean="0"/>
                        <a:t>xls</a:t>
                      </a:r>
                      <a:r>
                        <a:rPr lang="en-IE" sz="2400" b="1" dirty="0" smtClean="0"/>
                        <a:t>(x)</a:t>
                      </a:r>
                      <a:endParaRPr lang="en-IE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Excel spreadsheet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3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full filename includes path information:</a:t>
            </a:r>
          </a:p>
          <a:p>
            <a:pPr lvl="0"/>
            <a:endParaRPr lang="en-GB" sz="2400" dirty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C:\WINDOWS\system32\MakeABackup.bat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6048165" y="2024844"/>
            <a:ext cx="648072" cy="244827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5504205" y="3702224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Filename</a:t>
            </a:r>
            <a:endParaRPr lang="en-IE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7776355" y="2960947"/>
            <a:ext cx="648072" cy="576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7344802" y="3717033"/>
            <a:ext cx="1649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extension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612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full filename includes path information:</a:t>
            </a:r>
          </a:p>
          <a:p>
            <a:pPr lvl="0"/>
            <a:endParaRPr lang="en-GB" sz="2400" dirty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C:\WINDOWS\system32\MakeABackup.bat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6048165" y="2024844"/>
            <a:ext cx="648072" cy="244827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5504205" y="3702224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Filename</a:t>
            </a:r>
            <a:endParaRPr lang="en-IE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7776355" y="2960947"/>
            <a:ext cx="648072" cy="576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7344802" y="3717033"/>
            <a:ext cx="1649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extension</a:t>
            </a:r>
            <a:endParaRPr lang="en-IE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2699792" y="1196753"/>
            <a:ext cx="648072" cy="410445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2555776" y="3645024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path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08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full filename includes path information:</a:t>
            </a:r>
          </a:p>
          <a:p>
            <a:pPr lvl="0"/>
            <a:endParaRPr lang="en-GB" sz="2400" dirty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C:\WINDOWS\system32\MakeABackup.bat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6048165" y="2024844"/>
            <a:ext cx="648072" cy="244827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5504205" y="3702224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Filename</a:t>
            </a:r>
            <a:endParaRPr lang="en-IE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7776355" y="2960947"/>
            <a:ext cx="648072" cy="576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7344802" y="3717033"/>
            <a:ext cx="1649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extension</a:t>
            </a:r>
            <a:endParaRPr lang="en-IE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2699792" y="1196753"/>
            <a:ext cx="648072" cy="410445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2555776" y="3645024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/>
              <a:t>path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1326481" y="4653136"/>
            <a:ext cx="6261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Absolute filename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6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If I am in the following folder:</a:t>
            </a:r>
          </a:p>
          <a:p>
            <a:pPr lvl="0"/>
            <a:endParaRPr lang="en-GB" sz="2400" dirty="0" smtClean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C:\WINDOWS\system32\BackupFolder\</a:t>
            </a: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GB" sz="2800" dirty="0" smtClean="0"/>
              <a:t>Then the address of the file is:</a:t>
            </a:r>
            <a:endParaRPr lang="en-GB" sz="2800" dirty="0"/>
          </a:p>
          <a:p>
            <a:pPr lvl="0"/>
            <a:endParaRPr lang="en-GB" sz="2400" dirty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..\MakeABackup.bat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00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916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BELIEVE IT OR NOT…</a:t>
            </a:r>
          </a:p>
          <a:p>
            <a:r>
              <a:rPr lang="en-IE" dirty="0" smtClean="0"/>
              <a:t>From the computer’s point of view, there is no such thing as a file.</a:t>
            </a:r>
          </a:p>
          <a:p>
            <a:r>
              <a:rPr lang="en-IE" dirty="0" smtClean="0"/>
              <a:t>It is only because the operating system is creating the illusion of a file that they exist</a:t>
            </a:r>
          </a:p>
          <a:p>
            <a:r>
              <a:rPr lang="en-IE" dirty="0"/>
              <a:t>From the computer’s point of view, there is </a:t>
            </a:r>
            <a:r>
              <a:rPr lang="en-IE" dirty="0" smtClean="0"/>
              <a:t>only blocks of memory, either allocated or unallocated.</a:t>
            </a:r>
            <a:endParaRPr lang="en-IE" dirty="0"/>
          </a:p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1238016" y="809417"/>
            <a:ext cx="66679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i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B</a:t>
            </a:r>
            <a:r>
              <a:rPr lang="en-US" sz="8000" b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elieve </a:t>
            </a:r>
            <a:r>
              <a:rPr lang="en-US" sz="8000" b="1" i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I</a:t>
            </a:r>
            <a:r>
              <a:rPr lang="en-US" sz="8000" b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t or </a:t>
            </a:r>
            <a:r>
              <a:rPr lang="en-US" sz="8000" b="1" i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N</a:t>
            </a:r>
            <a:r>
              <a:rPr lang="en-US" sz="8000" b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ot</a:t>
            </a:r>
            <a:r>
              <a:rPr lang="en-US" sz="8000" b="1" i="1" dirty="0">
                <a:ln/>
                <a:solidFill>
                  <a:schemeClr val="accent3"/>
                </a:solidFill>
                <a:latin typeface="Centaur" panose="02030504050205020304" pitchFamily="18" charset="0"/>
                <a:cs typeface="Aharoni" panose="02010803020104030203" pitchFamily="2" charset="-79"/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1056" y="-171400"/>
            <a:ext cx="38090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8400" b="1" dirty="0" smtClean="0">
                <a:latin typeface="Vivaldi" panose="03020602050506090804" pitchFamily="66" charset="0"/>
              </a:rPr>
              <a:t>Damian’s</a:t>
            </a:r>
            <a:endParaRPr lang="en-IE" sz="8400" b="1" dirty="0">
              <a:latin typeface="Vivaldi" panose="030206020505060908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636" y="548680"/>
            <a:ext cx="22214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If I am in the following folder:</a:t>
            </a:r>
          </a:p>
          <a:p>
            <a:pPr lvl="0"/>
            <a:endParaRPr lang="en-GB" sz="2400" dirty="0" smtClean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C:\WINDOWS\system32\BackupFolder\</a:t>
            </a: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GB" sz="2800" dirty="0" smtClean="0"/>
              <a:t>Then the address of the file is:</a:t>
            </a:r>
            <a:endParaRPr lang="en-GB" sz="2800" dirty="0"/>
          </a:p>
          <a:p>
            <a:pPr lvl="0"/>
            <a:endParaRPr lang="en-GB" sz="2400" dirty="0"/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..\MakeABackup.bat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504415" y="5025950"/>
            <a:ext cx="5905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Relative filename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Operating System store files as records in memory, where many records make up a single file.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There are three main ways a file is physically stored in memory:</a:t>
            </a:r>
            <a:endParaRPr lang="en-GB" sz="2800" dirty="0">
              <a:cs typeface="Courier New" panose="02070309020205020404" pitchFamily="49" charset="0"/>
            </a:endParaRPr>
          </a:p>
          <a:p>
            <a:pPr lvl="1"/>
            <a:r>
              <a:rPr lang="en-GB" sz="2400" dirty="0" smtClean="0">
                <a:cs typeface="Courier New" panose="02070309020205020404" pitchFamily="49" charset="0"/>
              </a:rPr>
              <a:t>Contiguous Storage</a:t>
            </a:r>
          </a:p>
          <a:p>
            <a:pPr lvl="1"/>
            <a:r>
              <a:rPr lang="en-GB" sz="2400" dirty="0" smtClean="0">
                <a:cs typeface="Courier New" panose="02070309020205020404" pitchFamily="49" charset="0"/>
              </a:rPr>
              <a:t>Non-contiguous Storage</a:t>
            </a:r>
          </a:p>
          <a:p>
            <a:pPr lvl="1"/>
            <a:r>
              <a:rPr lang="en-GB" sz="2400" dirty="0" smtClean="0">
                <a:cs typeface="Courier New" panose="02070309020205020404" pitchFamily="49" charset="0"/>
              </a:rPr>
              <a:t>Indexed Storage</a:t>
            </a:r>
            <a:endParaRPr lang="en-GB" sz="2400" dirty="0">
              <a:cs typeface="Courier New" panose="02070309020205020404" pitchFamily="49" charset="0"/>
            </a:endParaRPr>
          </a:p>
          <a:p>
            <a:pPr lvl="0"/>
            <a:endParaRPr lang="en-GB" sz="2800" dirty="0">
              <a:cs typeface="Courier New" panose="02070309020205020404" pitchFamily="49" charset="0"/>
            </a:endParaRPr>
          </a:p>
          <a:p>
            <a:endParaRPr lang="en-GB" sz="2800" dirty="0" smtClean="0">
              <a:cs typeface="Courier New" panose="02070309020205020404" pitchFamily="49" charset="0"/>
            </a:endParaRPr>
          </a:p>
          <a:p>
            <a:endParaRPr lang="en-GB" sz="2800" dirty="0" smtClean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Physical Storage Allocation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40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7704" y="55424"/>
            <a:ext cx="54006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608004" y="55424"/>
            <a:ext cx="0" cy="54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907704" y="2755424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2698604" y="846236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2698604" y="846236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40234" y="2201809"/>
            <a:ext cx="1152128" cy="11521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6256" y="487472"/>
            <a:ext cx="4500000" cy="45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208" y="950363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55776" y="667952"/>
            <a:ext cx="4140000" cy="414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87260" y="1321125"/>
            <a:ext cx="2880000" cy="28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4128" y="1647984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6528" y="1855824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38" name="Block Arc 37"/>
          <p:cNvSpPr/>
          <p:nvPr/>
        </p:nvSpPr>
        <p:spPr>
          <a:xfrm rot="8293368">
            <a:off x="2558328" y="620185"/>
            <a:ext cx="4140000" cy="4140000"/>
          </a:xfrm>
          <a:prstGeom prst="blockArc">
            <a:avLst>
              <a:gd name="adj1" fmla="val 16100606"/>
              <a:gd name="adj2" fmla="val 18725923"/>
              <a:gd name="adj3" fmla="val 0"/>
            </a:avLst>
          </a:prstGeom>
          <a:solidFill>
            <a:srgbClr val="00B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51152"/>
              </p:ext>
            </p:extLst>
          </p:nvPr>
        </p:nvGraphicFramePr>
        <p:xfrm>
          <a:off x="827580" y="586647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>
            <a:stCxn id="38" idx="1"/>
          </p:cNvCxnSpPr>
          <p:nvPr/>
        </p:nvCxnSpPr>
        <p:spPr>
          <a:xfrm flipH="1">
            <a:off x="827586" y="4760153"/>
            <a:ext cx="3789126" cy="111711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8" idx="0"/>
          </p:cNvCxnSpPr>
          <p:nvPr/>
        </p:nvCxnSpPr>
        <p:spPr>
          <a:xfrm>
            <a:off x="6051486" y="4193356"/>
            <a:ext cx="2264930" cy="168391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Contiguous Storage means that records of a file are stored one after </a:t>
            </a:r>
            <a:r>
              <a:rPr lang="en-GB" dirty="0" smtClean="0"/>
              <a:t>another. </a:t>
            </a:r>
          </a:p>
          <a:p>
            <a:r>
              <a:rPr lang="en-GB" dirty="0" smtClean="0"/>
              <a:t>It is a very simple policy to implement, and once you have found the start of the file, it’s very easy to find the rest of it.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</a:t>
            </a:r>
            <a:r>
              <a:rPr lang="en-GB" dirty="0" smtClean="0">
                <a:effectLst/>
              </a:rPr>
              <a:t>ontiguous </a:t>
            </a:r>
            <a:r>
              <a:rPr lang="en-GB" dirty="0">
                <a:effectLst/>
              </a:rPr>
              <a:t>Storage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19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8579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764283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02347"/>
              </p:ext>
            </p:extLst>
          </p:nvPr>
        </p:nvGraphicFramePr>
        <p:xfrm>
          <a:off x="3995936" y="4714344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27584" y="4449886"/>
            <a:ext cx="3097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 file: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5669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35412"/>
              </p:ext>
            </p:extLst>
          </p:nvPr>
        </p:nvGraphicFramePr>
        <p:xfrm>
          <a:off x="70276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11556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83564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95732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3067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99174"/>
              </p:ext>
            </p:extLst>
          </p:nvPr>
        </p:nvGraphicFramePr>
        <p:xfrm>
          <a:off x="70276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11556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83564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95732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187620" y="4437112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1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96173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41572"/>
              </p:ext>
            </p:extLst>
          </p:nvPr>
        </p:nvGraphicFramePr>
        <p:xfrm>
          <a:off x="70276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83564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95732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3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0539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45819"/>
              </p:ext>
            </p:extLst>
          </p:nvPr>
        </p:nvGraphicFramePr>
        <p:xfrm>
          <a:off x="300702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987824" y="3227782"/>
            <a:ext cx="216024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2"/>
          </p:cNvCxnSpPr>
          <p:nvPr/>
        </p:nvCxnSpPr>
        <p:spPr>
          <a:xfrm flipH="1" flipV="1">
            <a:off x="4716012" y="3227782"/>
            <a:ext cx="288036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4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File Manager</a:t>
            </a:r>
            <a:r>
              <a:rPr lang="en-IE" dirty="0" smtClean="0"/>
              <a:t> (or File Management System) is the manager in the Operating System that creates the illusion that there are files and folders being stored in computer memory.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File Management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259632" y="4221088"/>
            <a:ext cx="3528392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Operating System</a:t>
            </a:r>
            <a:endParaRPr lang="en-IE" b="1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4860032" y="4437112"/>
            <a:ext cx="1296144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156176" y="4221088"/>
            <a:ext cx="1584176" cy="86409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Files and Folders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6176" y="5229199"/>
            <a:ext cx="1584176" cy="864097"/>
          </a:xfrm>
          <a:prstGeom prst="roundRect">
            <a:avLst/>
          </a:prstGeom>
          <a:solidFill>
            <a:srgbClr val="E114E6"/>
          </a:solidFill>
          <a:ln>
            <a:solidFill>
              <a:srgbClr val="E114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Memory Locations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1259632" y="4797151"/>
            <a:ext cx="3528392" cy="1368153"/>
          </a:xfrm>
          <a:prstGeom prst="upArrowCallou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Hardware</a:t>
            </a:r>
            <a:endParaRPr lang="en-IE" sz="3200" b="1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4815735" y="5445224"/>
            <a:ext cx="1296144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287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51213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34815"/>
              </p:ext>
            </p:extLst>
          </p:nvPr>
        </p:nvGraphicFramePr>
        <p:xfrm>
          <a:off x="300702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987824" y="3227782"/>
            <a:ext cx="216024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2"/>
          </p:cNvCxnSpPr>
          <p:nvPr/>
        </p:nvCxnSpPr>
        <p:spPr>
          <a:xfrm flipH="1" flipV="1">
            <a:off x="4716012" y="3227782"/>
            <a:ext cx="288036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71800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9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57193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31632"/>
              </p:ext>
            </p:extLst>
          </p:nvPr>
        </p:nvGraphicFramePr>
        <p:xfrm>
          <a:off x="300702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987824" y="3227782"/>
            <a:ext cx="216024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2"/>
          </p:cNvCxnSpPr>
          <p:nvPr/>
        </p:nvCxnSpPr>
        <p:spPr>
          <a:xfrm flipH="1" flipV="1">
            <a:off x="4716012" y="3227782"/>
            <a:ext cx="288036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71800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7864" y="4437112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3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2986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966305"/>
              </p:ext>
            </p:extLst>
          </p:nvPr>
        </p:nvGraphicFramePr>
        <p:xfrm>
          <a:off x="5959352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940152" y="3227782"/>
            <a:ext cx="0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956376" y="3227782"/>
            <a:ext cx="216024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0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0507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612414"/>
              </p:ext>
            </p:extLst>
          </p:nvPr>
        </p:nvGraphicFramePr>
        <p:xfrm>
          <a:off x="5959352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940152" y="3227782"/>
            <a:ext cx="0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956376" y="3227782"/>
            <a:ext cx="216024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52120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7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0507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96158"/>
              </p:ext>
            </p:extLst>
          </p:nvPr>
        </p:nvGraphicFramePr>
        <p:xfrm>
          <a:off x="5959352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940152" y="3227782"/>
            <a:ext cx="0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956376" y="3227782"/>
            <a:ext cx="216024" cy="22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52120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4437112"/>
            <a:ext cx="1364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7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0562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6231"/>
              </p:ext>
            </p:extLst>
          </p:nvPr>
        </p:nvGraphicFramePr>
        <p:xfrm>
          <a:off x="5959352" y="2852936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652120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4437112"/>
            <a:ext cx="1364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2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8727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62656"/>
              </p:ext>
            </p:extLst>
          </p:nvPr>
        </p:nvGraphicFramePr>
        <p:xfrm>
          <a:off x="5959352" y="2852936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652120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4437112"/>
            <a:ext cx="1364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6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problem with is that if you have expand the file, you either need to have free space allocated at the </a:t>
            </a:r>
            <a:r>
              <a:rPr lang="en-GB" dirty="0" smtClean="0"/>
              <a:t>end, </a:t>
            </a:r>
            <a:r>
              <a:rPr lang="en-GB" dirty="0"/>
              <a:t>or copy the whole file to a different location on the disk that has enough </a:t>
            </a:r>
            <a:r>
              <a:rPr lang="en-GB" dirty="0" smtClean="0"/>
              <a:t>space.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C</a:t>
            </a:r>
            <a:r>
              <a:rPr lang="en-GB" dirty="0" smtClean="0">
                <a:effectLst/>
              </a:rPr>
              <a:t>ontiguous </a:t>
            </a:r>
            <a:r>
              <a:rPr lang="en-GB" dirty="0">
                <a:effectLst/>
              </a:rPr>
              <a:t>Storage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Non-contiguous Storage means that records of a file are stored </a:t>
            </a:r>
            <a:r>
              <a:rPr lang="en-GB" dirty="0" smtClean="0"/>
              <a:t>where ever </a:t>
            </a:r>
            <a:r>
              <a:rPr lang="en-GB" dirty="0"/>
              <a:t>there is free </a:t>
            </a:r>
            <a:r>
              <a:rPr lang="en-GB" dirty="0" smtClean="0"/>
              <a:t>space. </a:t>
            </a:r>
          </a:p>
          <a:p>
            <a:r>
              <a:rPr lang="en-GB" dirty="0" smtClean="0"/>
              <a:t>The </a:t>
            </a:r>
            <a:r>
              <a:rPr lang="en-GB" dirty="0"/>
              <a:t>file manager will try to put as much of it together as </a:t>
            </a:r>
            <a:r>
              <a:rPr lang="en-GB" dirty="0" smtClean="0"/>
              <a:t>possible, </a:t>
            </a:r>
            <a:r>
              <a:rPr lang="en-GB" dirty="0"/>
              <a:t>but there will be other part spread out over the </a:t>
            </a:r>
            <a:r>
              <a:rPr lang="en-GB" dirty="0" smtClean="0"/>
              <a:t>disk. </a:t>
            </a:r>
          </a:p>
          <a:p>
            <a:r>
              <a:rPr lang="en-GB" dirty="0" smtClean="0"/>
              <a:t>These </a:t>
            </a:r>
            <a:r>
              <a:rPr lang="en-GB" dirty="0"/>
              <a:t>extra bits are sometimes called </a:t>
            </a:r>
            <a:r>
              <a:rPr lang="en-GB" b="1" dirty="0"/>
              <a:t>extents</a:t>
            </a:r>
            <a:r>
              <a:rPr lang="en-GB" dirty="0"/>
              <a:t> and these are linked together with </a:t>
            </a:r>
            <a:r>
              <a:rPr lang="en-GB" dirty="0" smtClean="0"/>
              <a:t>pointers. </a:t>
            </a:r>
          </a:p>
          <a:p>
            <a:r>
              <a:rPr lang="en-GB" dirty="0" smtClean="0"/>
              <a:t>This </a:t>
            </a:r>
            <a:r>
              <a:rPr lang="en-GB" dirty="0"/>
              <a:t>means there is no easy way to determine the exact location of a record in a </a:t>
            </a:r>
            <a:r>
              <a:rPr lang="en-GB" dirty="0" smtClean="0"/>
              <a:t>file.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07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Non-contiguous </a:t>
            </a:r>
            <a:r>
              <a:rPr lang="en-GB" dirty="0">
                <a:effectLst/>
              </a:rPr>
              <a:t>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11463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84623"/>
              </p:ext>
            </p:extLst>
          </p:nvPr>
        </p:nvGraphicFramePr>
        <p:xfrm>
          <a:off x="3995936" y="4714344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27584" y="4449886"/>
            <a:ext cx="3097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 file: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8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Hard Disk</a:t>
            </a:r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11154"/>
            <a:ext cx="6192688" cy="495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4390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00463"/>
              </p:ext>
            </p:extLst>
          </p:nvPr>
        </p:nvGraphicFramePr>
        <p:xfrm>
          <a:off x="70276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11556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83564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95732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0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792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22143"/>
              </p:ext>
            </p:extLst>
          </p:nvPr>
        </p:nvGraphicFramePr>
        <p:xfrm>
          <a:off x="70276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11556" y="3975447"/>
            <a:ext cx="2541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Does it fit here?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83564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195732" y="3232758"/>
            <a:ext cx="504056" cy="2160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208" y="4437112"/>
            <a:ext cx="62872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cares, this is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where it is going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0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3147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36885"/>
              </p:ext>
            </p:extLst>
          </p:nvPr>
        </p:nvGraphicFramePr>
        <p:xfrm>
          <a:off x="702764" y="344878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7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6598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71389"/>
              </p:ext>
            </p:extLst>
          </p:nvPr>
        </p:nvGraphicFramePr>
        <p:xfrm>
          <a:off x="1259632" y="3356992"/>
          <a:ext cx="1997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0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29286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02525"/>
              </p:ext>
            </p:extLst>
          </p:nvPr>
        </p:nvGraphicFramePr>
        <p:xfrm>
          <a:off x="1187624" y="3356992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67062"/>
              </p:ext>
            </p:extLst>
          </p:nvPr>
        </p:nvGraphicFramePr>
        <p:xfrm>
          <a:off x="3203848" y="3356992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186136" y="3542412"/>
            <a:ext cx="1017712" cy="0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2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7359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75411"/>
              </p:ext>
            </p:extLst>
          </p:nvPr>
        </p:nvGraphicFramePr>
        <p:xfrm>
          <a:off x="1187624" y="3356992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619890"/>
              </p:ext>
            </p:extLst>
          </p:nvPr>
        </p:nvGraphicFramePr>
        <p:xfrm>
          <a:off x="3203848" y="3356992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186136" y="3542412"/>
            <a:ext cx="1017712" cy="0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59738" y="3717032"/>
            <a:ext cx="1297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extent</a:t>
            </a:r>
            <a:endParaRPr lang="en-US" sz="28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9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6241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5440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81654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123728" y="2132856"/>
            <a:ext cx="0" cy="72008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123728" y="2132856"/>
            <a:ext cx="122413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47864" y="2132856"/>
            <a:ext cx="0" cy="720080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30834" y="3284984"/>
            <a:ext cx="1297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extent</a:t>
            </a:r>
            <a:endParaRPr lang="en-US" sz="28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7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Non-contiguous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5761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9662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62053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123728" y="2132856"/>
            <a:ext cx="0" cy="72008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123728" y="2132856"/>
            <a:ext cx="1224136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47864" y="2132856"/>
            <a:ext cx="0" cy="72008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0834" y="3284984"/>
            <a:ext cx="1297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extent</a:t>
            </a:r>
            <a:endParaRPr lang="en-US" sz="2800" b="1" cap="none" spc="0" dirty="0">
              <a:ln w="11430"/>
              <a:solidFill>
                <a:schemeClr val="bg1">
                  <a:lumMod val="6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3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Indexed Storage means that as well as the records in the </a:t>
            </a:r>
            <a:r>
              <a:rPr lang="en-GB" dirty="0" smtClean="0"/>
              <a:t>file, </a:t>
            </a:r>
            <a:r>
              <a:rPr lang="en-GB" dirty="0"/>
              <a:t>an index block is </a:t>
            </a:r>
            <a:r>
              <a:rPr lang="en-GB" dirty="0" smtClean="0"/>
              <a:t>created, </a:t>
            </a:r>
            <a:r>
              <a:rPr lang="en-GB" dirty="0"/>
              <a:t>with pointers to each individual </a:t>
            </a:r>
            <a:r>
              <a:rPr lang="en-GB" dirty="0" smtClean="0"/>
              <a:t>file.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994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4546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8116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79707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8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Hard Disk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1907704" y="1268760"/>
            <a:ext cx="54006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608004" y="1268760"/>
            <a:ext cx="0" cy="54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907704" y="3968760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40234" y="3415145"/>
            <a:ext cx="1152128" cy="11521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6256" y="1700808"/>
            <a:ext cx="4500000" cy="45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208" y="2163699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55776" y="1881288"/>
            <a:ext cx="4140000" cy="417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87260" y="2534461"/>
            <a:ext cx="2880000" cy="28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4128" y="2861320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6528" y="3069160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000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1973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09528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1578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69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11143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65130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3125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16" idx="1"/>
            <a:endCxn id="2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9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1157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90561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30062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5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0331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63375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20657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4008" y="394525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Without an INDEX BLOCK, how do I find file 2?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99992" y="3645024"/>
            <a:ext cx="3672408" cy="1238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2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08022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0475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18357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4008" y="394525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Without an INDEX BLOCK, how do I find file 2?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99992" y="3645024"/>
            <a:ext cx="3672408" cy="1238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4499992" y="4926360"/>
            <a:ext cx="3672408" cy="1238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4782662" y="5361166"/>
            <a:ext cx="3179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We do a sequential search.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5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3063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9086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481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1115616" y="3284984"/>
            <a:ext cx="1774599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>
            <a:stCxn id="12" idx="1"/>
            <a:endCxn id="8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  <a:endCxn id="9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2"/>
            <a:endCxn id="15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1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0218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3154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7398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1115616" y="3284984"/>
            <a:ext cx="1774599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8020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7254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9014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1403648" y="3284984"/>
            <a:ext cx="148656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1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75558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6729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13491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403648" y="3284984"/>
            <a:ext cx="148656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>
            <a:stCxn id="15" idx="1"/>
            <a:endCxn id="13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3"/>
            <a:endCxn id="14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0" name="Straight Arrow Connector 19"/>
          <p:cNvCxnSpPr>
            <a:stCxn id="19" idx="2"/>
            <a:endCxn id="18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4646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98486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78621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1619672" y="3284984"/>
            <a:ext cx="1270543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0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Hard Disk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1907704" y="1268760"/>
            <a:ext cx="54006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608004" y="1268760"/>
            <a:ext cx="0" cy="54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907704" y="3968760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40234" y="3415145"/>
            <a:ext cx="1152128" cy="11521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6256" y="1700808"/>
            <a:ext cx="4500000" cy="45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208" y="2163699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55776" y="1881288"/>
            <a:ext cx="4140000" cy="4140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87260" y="2534461"/>
            <a:ext cx="2880000" cy="28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4128" y="2861320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6528" y="3069160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" name="Curved Left Arrow 1"/>
          <p:cNvSpPr/>
          <p:nvPr/>
        </p:nvSpPr>
        <p:spPr>
          <a:xfrm>
            <a:off x="6695776" y="620688"/>
            <a:ext cx="900560" cy="2794457"/>
          </a:xfrm>
          <a:prstGeom prst="curvedLef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281" y="260648"/>
            <a:ext cx="204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Track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8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6411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65933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2620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619672" y="3284984"/>
            <a:ext cx="1270543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0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5624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3731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1323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1856919" y="3284984"/>
            <a:ext cx="1033296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1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439155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6413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63113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856919" y="3284984"/>
            <a:ext cx="1033296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9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0437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29756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3262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2123728" y="3284984"/>
            <a:ext cx="76648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2946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13753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90049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123728" y="3284984"/>
            <a:ext cx="76648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0802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1943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0463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2411760" y="3284984"/>
            <a:ext cx="478455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6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9821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27410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9816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411760" y="3284984"/>
            <a:ext cx="478455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0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0103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53536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5907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H="1" flipV="1">
            <a:off x="2650987" y="3284984"/>
            <a:ext cx="239228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3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49154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2578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79807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650987" y="3284984"/>
            <a:ext cx="239228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1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0080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4995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82187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0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4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Hard Disk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1907704" y="1268760"/>
            <a:ext cx="54006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608004" y="1268760"/>
            <a:ext cx="0" cy="54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907704" y="3968760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40234" y="3415145"/>
            <a:ext cx="1152128" cy="11521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6256" y="1700808"/>
            <a:ext cx="4500000" cy="45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208" y="2163699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55776" y="1881288"/>
            <a:ext cx="4140000" cy="4140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87260" y="2534461"/>
            <a:ext cx="2880000" cy="28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4128" y="2861320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6528" y="3069160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" name="Curved Left Arrow 1"/>
          <p:cNvSpPr/>
          <p:nvPr/>
        </p:nvSpPr>
        <p:spPr>
          <a:xfrm>
            <a:off x="6695776" y="620688"/>
            <a:ext cx="900560" cy="2794457"/>
          </a:xfrm>
          <a:prstGeom prst="curvedLef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281" y="260648"/>
            <a:ext cx="204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Track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Curved Left Arrow 35"/>
          <p:cNvSpPr/>
          <p:nvPr/>
        </p:nvSpPr>
        <p:spPr>
          <a:xfrm rot="19654887" flipV="1">
            <a:off x="7037258" y="4035173"/>
            <a:ext cx="900560" cy="2205617"/>
          </a:xfrm>
          <a:prstGeom prst="curved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27766" y="5661248"/>
            <a:ext cx="226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Sector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Block Arc 37"/>
          <p:cNvSpPr/>
          <p:nvPr/>
        </p:nvSpPr>
        <p:spPr>
          <a:xfrm rot="8293368">
            <a:off x="2558328" y="1833521"/>
            <a:ext cx="4140000" cy="4140000"/>
          </a:xfrm>
          <a:prstGeom prst="blockArc">
            <a:avLst>
              <a:gd name="adj1" fmla="val 13430606"/>
              <a:gd name="adj2" fmla="val 16139835"/>
              <a:gd name="adj3" fmla="val 65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24375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24428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81302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890215" y="3284984"/>
            <a:ext cx="0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8027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8886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919413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16961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9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7909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4515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02174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890215" y="3284984"/>
            <a:ext cx="16961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5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18813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6676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59341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385641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7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1578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7627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0744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890215" y="3284984"/>
            <a:ext cx="385641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976738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8081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9202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601144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4419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167477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7461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890215" y="3284984"/>
            <a:ext cx="601144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8438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574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8120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853693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2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0724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67438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76917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90215" y="3284984"/>
            <a:ext cx="853693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7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8236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85573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74046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1177729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Hard Disk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1907704" y="1268760"/>
            <a:ext cx="54006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608004" y="1268760"/>
            <a:ext cx="0" cy="54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907704" y="3968760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2698604" y="2059572"/>
            <a:ext cx="3818800" cy="3818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40234" y="3415145"/>
            <a:ext cx="1152128" cy="11521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6256" y="1700808"/>
            <a:ext cx="4500000" cy="45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44208" y="2163699"/>
            <a:ext cx="3600000" cy="36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55776" y="1881288"/>
            <a:ext cx="4140000" cy="4140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87260" y="2534461"/>
            <a:ext cx="2880000" cy="288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64128" y="2861320"/>
            <a:ext cx="2160000" cy="21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6528" y="3069160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noFill/>
              </a:rPr>
              <a:t>v</a:t>
            </a:r>
            <a:endParaRPr lang="en-IE" dirty="0">
              <a:noFill/>
            </a:endParaRPr>
          </a:p>
        </p:txBody>
      </p:sp>
      <p:sp>
        <p:nvSpPr>
          <p:cNvPr id="2" name="Curved Left Arrow 1"/>
          <p:cNvSpPr/>
          <p:nvPr/>
        </p:nvSpPr>
        <p:spPr>
          <a:xfrm>
            <a:off x="6695776" y="620688"/>
            <a:ext cx="900560" cy="2794457"/>
          </a:xfrm>
          <a:prstGeom prst="curvedLef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281" y="260648"/>
            <a:ext cx="2048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Track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Block Arc 31"/>
          <p:cNvSpPr/>
          <p:nvPr/>
        </p:nvSpPr>
        <p:spPr>
          <a:xfrm rot="16200000">
            <a:off x="2564070" y="1845284"/>
            <a:ext cx="4140000" cy="4140000"/>
          </a:xfrm>
          <a:prstGeom prst="blockArc">
            <a:avLst>
              <a:gd name="adj1" fmla="val 13430606"/>
              <a:gd name="adj2" fmla="val 16044964"/>
              <a:gd name="adj3" fmla="val 58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3" name="Curved Right Arrow 32"/>
          <p:cNvSpPr/>
          <p:nvPr/>
        </p:nvSpPr>
        <p:spPr>
          <a:xfrm rot="20808669">
            <a:off x="1126724" y="1494687"/>
            <a:ext cx="1224136" cy="38313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14245" y="993502"/>
            <a:ext cx="1970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Block</a:t>
            </a:r>
            <a:endParaRPr lang="en-US" sz="54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Curved Left Arrow 35"/>
          <p:cNvSpPr/>
          <p:nvPr/>
        </p:nvSpPr>
        <p:spPr>
          <a:xfrm rot="19654887" flipV="1">
            <a:off x="7037258" y="4035173"/>
            <a:ext cx="900560" cy="2205617"/>
          </a:xfrm>
          <a:prstGeom prst="curved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27766" y="5661248"/>
            <a:ext cx="226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Sector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Block Arc 37"/>
          <p:cNvSpPr/>
          <p:nvPr/>
        </p:nvSpPr>
        <p:spPr>
          <a:xfrm rot="8293368">
            <a:off x="2558328" y="1833521"/>
            <a:ext cx="4140000" cy="4140000"/>
          </a:xfrm>
          <a:prstGeom prst="blockArc">
            <a:avLst>
              <a:gd name="adj1" fmla="val 13430606"/>
              <a:gd name="adj2" fmla="val 16139835"/>
              <a:gd name="adj3" fmla="val 65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7353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3538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06273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890215" y="3284984"/>
            <a:ext cx="1177729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0850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31883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3183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1465761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8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07120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96865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74128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90215" y="3284984"/>
            <a:ext cx="1465761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04856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05724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4860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1681785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11007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16312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3831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2898" y="4638327"/>
            <a:ext cx="123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890215" y="3284984"/>
            <a:ext cx="1681785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9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78029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07900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15183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890215" y="3284984"/>
            <a:ext cx="196981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>
            <a:stCxn id="13" idx="1"/>
            <a:endCxn id="9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  <a:endCxn id="12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>
            <a:stCxn id="17" idx="2"/>
            <a:endCxn id="16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60980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02321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695762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56919" y="4869160"/>
            <a:ext cx="20665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this file 2?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31640" y="4237345"/>
            <a:ext cx="320151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Left Brace 13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stCxn id="16" idx="1"/>
            <a:endCxn id="14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>
            <a:stCxn id="20" idx="2"/>
            <a:endCxn id="19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90215" y="3284984"/>
            <a:ext cx="1969817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3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031411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32660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58725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16" idx="1"/>
            <a:endCxn id="2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9" name="Straight Arrow Connector 18"/>
          <p:cNvCxnSpPr>
            <a:stCxn id="18" idx="2"/>
            <a:endCxn id="17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5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1612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03058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339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16" idx="1"/>
            <a:endCxn id="2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9" name="Straight Arrow Connector 18"/>
          <p:cNvCxnSpPr>
            <a:stCxn id="18" idx="2"/>
            <a:endCxn id="17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71718" y="3820978"/>
            <a:ext cx="3284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So how does it work with an INDEX BLOCK?</a:t>
            </a:r>
            <a:endParaRPr lang="en-IE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499992" y="3645024"/>
            <a:ext cx="3672408" cy="1238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Indexed Storage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44004"/>
              </p:ext>
            </p:extLst>
          </p:nvPr>
        </p:nvGraphicFramePr>
        <p:xfrm>
          <a:off x="971592" y="2856942"/>
          <a:ext cx="7488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v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w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x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y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z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31699"/>
              </p:ext>
            </p:extLst>
          </p:nvPr>
        </p:nvGraphicFramePr>
        <p:xfrm>
          <a:off x="1229189" y="2864190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32929"/>
              </p:ext>
            </p:extLst>
          </p:nvPr>
        </p:nvGraphicFramePr>
        <p:xfrm>
          <a:off x="3217703" y="2852936"/>
          <a:ext cx="998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8"/>
                <a:gridCol w="249628"/>
                <a:gridCol w="249628"/>
                <a:gridCol w="249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g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h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 rot="5400000">
            <a:off x="1509423" y="2027082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5400000">
            <a:off x="3525647" y="2027081"/>
            <a:ext cx="436521" cy="9361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44627" y="1527175"/>
            <a:ext cx="99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16" idx="1"/>
            <a:endCxn id="2" idx="1"/>
          </p:cNvCxnSpPr>
          <p:nvPr/>
        </p:nvCxnSpPr>
        <p:spPr>
          <a:xfrm flipH="1">
            <a:off x="1727684" y="1758008"/>
            <a:ext cx="516943" cy="5188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  <a:endCxn id="15" idx="1"/>
          </p:cNvCxnSpPr>
          <p:nvPr/>
        </p:nvCxnSpPr>
        <p:spPr>
          <a:xfrm>
            <a:off x="3238810" y="1758008"/>
            <a:ext cx="505098" cy="5188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5400000">
            <a:off x="5109823" y="1878592"/>
            <a:ext cx="436521" cy="12241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4671718" y="1527175"/>
            <a:ext cx="13000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9" name="Straight Arrow Connector 18"/>
          <p:cNvCxnSpPr>
            <a:stCxn id="18" idx="2"/>
            <a:endCxn id="17" idx="1"/>
          </p:cNvCxnSpPr>
          <p:nvPr/>
        </p:nvCxnSpPr>
        <p:spPr>
          <a:xfrm>
            <a:off x="5321760" y="1988840"/>
            <a:ext cx="6323" cy="2835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54615"/>
              </p:ext>
            </p:extLst>
          </p:nvPr>
        </p:nvGraphicFramePr>
        <p:xfrm>
          <a:off x="5076056" y="3893016"/>
          <a:ext cx="396044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0819"/>
                <a:gridCol w="1092535"/>
                <a:gridCol w="819401"/>
                <a:gridCol w="887685"/>
              </a:tblGrid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Address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Size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Next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</a:t>
                      </a:r>
                      <a:r>
                        <a:rPr lang="en-IE" baseline="0" dirty="0" smtClean="0"/>
                        <a:t>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File 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-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088333" y="3532946"/>
            <a:ext cx="1931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 smtClean="0"/>
              <a:t>INDEX BLOCK:</a:t>
            </a:r>
            <a:endParaRPr lang="en-IE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1336113" y="3975447"/>
            <a:ext cx="10919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1: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1641" y="4653136"/>
            <a:ext cx="1091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File 2: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23607" y="4653136"/>
            <a:ext cx="1106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vwxyz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11760" y="3975447"/>
            <a:ext cx="1568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abcdefgh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4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1559</TotalTime>
  <Words>3264</Words>
  <Application>Microsoft Office PowerPoint</Application>
  <PresentationFormat>On-screen Show (4:3)</PresentationFormat>
  <Paragraphs>1502</Paragraphs>
  <Slides>130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1" baseType="lpstr">
      <vt:lpstr>Concourse</vt:lpstr>
      <vt:lpstr>File Management</vt:lpstr>
      <vt:lpstr>File Management</vt:lpstr>
      <vt:lpstr>PowerPoint Presentation</vt:lpstr>
      <vt:lpstr>File Management</vt:lpstr>
      <vt:lpstr>Hard Disk</vt:lpstr>
      <vt:lpstr>Hard Disk</vt:lpstr>
      <vt:lpstr>Hard Disk</vt:lpstr>
      <vt:lpstr>Hard Disk</vt:lpstr>
      <vt:lpstr>Hard Disk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File Management</vt:lpstr>
      <vt:lpstr>Physical Storage Allocation</vt:lpstr>
      <vt:lpstr>PowerPoint Presentation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Contiguous Storage</vt:lpstr>
      <vt:lpstr>Non-contiguous Storage</vt:lpstr>
      <vt:lpstr>Non-contiguous Storage</vt:lpstr>
      <vt:lpstr>Non-contiguous Storage</vt:lpstr>
      <vt:lpstr>Non-contiguous Storage</vt:lpstr>
      <vt:lpstr>Non-contiguous Storage</vt:lpstr>
      <vt:lpstr>Non-contiguous Storage</vt:lpstr>
      <vt:lpstr>Non-contiguous Storage</vt:lpstr>
      <vt:lpstr>Non-contiguous Storage</vt:lpstr>
      <vt:lpstr>Non-contiguous Storage</vt:lpstr>
      <vt:lpstr>Non-contiguous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Indexed Storage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  <vt:lpstr>Access Control Matrix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121</cp:revision>
  <dcterms:created xsi:type="dcterms:W3CDTF">2015-01-19T19:52:08Z</dcterms:created>
  <dcterms:modified xsi:type="dcterms:W3CDTF">2015-03-04T22:03:01Z</dcterms:modified>
</cp:coreProperties>
</file>