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7" r:id="rId9"/>
    <p:sldId id="263" r:id="rId10"/>
    <p:sldId id="268" r:id="rId11"/>
    <p:sldId id="269" r:id="rId12"/>
    <p:sldId id="270" r:id="rId13"/>
    <p:sldId id="271" r:id="rId14"/>
    <p:sldId id="272" r:id="rId15"/>
    <p:sldId id="273" r:id="rId16"/>
    <p:sldId id="274" r:id="rId17"/>
    <p:sldId id="275" r:id="rId18"/>
    <p:sldId id="276" r:id="rId19"/>
    <p:sldId id="264" r:id="rId20"/>
    <p:sldId id="265" r:id="rId21"/>
    <p:sldId id="26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5117C9C-4760-45F1-84CC-7009737AD252}" type="datetimeFigureOut">
              <a:rPr lang="en-IE" smtClean="0"/>
              <a:t>29/01/2019</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469B94-3665-4D3D-B183-E83E74E1064C}"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29/01/2019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29/01/2019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29/01/2019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5117C9C-4760-45F1-84CC-7009737AD252}" type="datetimeFigureOut">
              <a:rPr lang="en-IE" smtClean="0"/>
              <a:t>29/01/2019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117C9C-4760-45F1-84CC-7009737AD252}" type="datetimeFigureOut">
              <a:rPr lang="en-IE" smtClean="0"/>
              <a:t>29/01/2019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8469B94-3665-4D3D-B183-E83E74E1064C}" type="slidenum">
              <a:rPr lang="en-IE" smtClean="0"/>
              <a:t>‹#›</a:t>
            </a:fld>
            <a:endParaRPr lang="en-IE"/>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5117C9C-4760-45F1-84CC-7009737AD252}" type="datetimeFigureOut">
              <a:rPr lang="en-IE" smtClean="0"/>
              <a:t>29/01/2019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5117C9C-4760-45F1-84CC-7009737AD252}" type="datetimeFigureOut">
              <a:rPr lang="en-IE" smtClean="0"/>
              <a:t>29/01/2019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8469B94-3665-4D3D-B183-E83E74E1064C}" type="slidenum">
              <a:rPr lang="en-IE" smtClean="0"/>
              <a:t>‹#›</a:t>
            </a:fld>
            <a:endParaRPr lang="en-IE"/>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17C9C-4760-45F1-84CC-7009737AD252}" type="datetimeFigureOut">
              <a:rPr lang="en-IE" smtClean="0"/>
              <a:t>29/01/2019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5117C9C-4760-45F1-84CC-7009737AD252}" type="datetimeFigureOut">
              <a:rPr lang="en-IE" smtClean="0"/>
              <a:t>29/01/2019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5117C9C-4760-45F1-84CC-7009737AD252}" type="datetimeFigureOut">
              <a:rPr lang="en-IE" smtClean="0"/>
              <a:t>29/01/2019</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469B94-3665-4D3D-B183-E83E74E1064C}" type="slidenum">
              <a:rPr lang="en-IE" smtClean="0"/>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117C9C-4760-45F1-84CC-7009737AD252}" type="datetimeFigureOut">
              <a:rPr lang="en-IE" smtClean="0"/>
              <a:t>29/01/2019</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469B94-3665-4D3D-B183-E83E74E1064C}"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teamsid.com/100-worst-password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Operating Systems 1:</a:t>
            </a:r>
            <a:br>
              <a:rPr lang="en-IE" dirty="0" smtClean="0"/>
            </a:br>
            <a:r>
              <a:rPr lang="en-IE" dirty="0" smtClean="0"/>
              <a:t>Password Hacking</a:t>
            </a:r>
            <a:endParaRPr lang="en-IE" dirty="0"/>
          </a:p>
        </p:txBody>
      </p:sp>
      <p:sp>
        <p:nvSpPr>
          <p:cNvPr id="3" name="Subtitle 2"/>
          <p:cNvSpPr>
            <a:spLocks noGrp="1"/>
          </p:cNvSpPr>
          <p:nvPr>
            <p:ph type="subTitle" idx="1"/>
          </p:nvPr>
        </p:nvSpPr>
        <p:spPr/>
        <p:txBody>
          <a:bodyPr/>
          <a:lstStyle/>
          <a:p>
            <a:r>
              <a:rPr lang="en-IE" dirty="0" smtClean="0"/>
              <a:t>Damian Gordon</a:t>
            </a:r>
          </a:p>
        </p:txBody>
      </p:sp>
    </p:spTree>
    <p:extLst>
      <p:ext uri="{BB962C8B-B14F-4D97-AF65-F5344CB8AC3E}">
        <p14:creationId xmlns:p14="http://schemas.microsoft.com/office/powerpoint/2010/main" val="423678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Common hacking attacks are:</a:t>
            </a:r>
            <a:endParaRPr lang="en-IE" dirty="0" smtClean="0"/>
          </a:p>
          <a:p>
            <a:endParaRPr lang="en-IE" dirty="0" smtClean="0"/>
          </a:p>
          <a:p>
            <a:pPr lvl="1"/>
            <a:r>
              <a:rPr lang="en-IE" dirty="0" smtClean="0"/>
              <a:t>#1 </a:t>
            </a:r>
            <a:r>
              <a:rPr lang="en-IE" dirty="0" smtClean="0"/>
              <a:t>Dictionary Attack </a:t>
            </a:r>
            <a:endParaRPr lang="en-IE" dirty="0"/>
          </a:p>
          <a:p>
            <a:pPr lvl="1"/>
            <a:r>
              <a:rPr lang="en-IE" dirty="0" smtClean="0"/>
              <a:t>#2 </a:t>
            </a:r>
            <a:r>
              <a:rPr lang="en-IE" dirty="0" smtClean="0"/>
              <a:t>Brute Force Attacks </a:t>
            </a:r>
            <a:endParaRPr lang="en-IE" dirty="0"/>
          </a:p>
          <a:p>
            <a:pPr lvl="1"/>
            <a:r>
              <a:rPr lang="en-IE" dirty="0" smtClean="0"/>
              <a:t>#3 </a:t>
            </a:r>
            <a:r>
              <a:rPr lang="en-IE" dirty="0" smtClean="0"/>
              <a:t>Rainbow Table Attacks</a:t>
            </a:r>
            <a:endParaRPr lang="en-IE" dirty="0"/>
          </a:p>
          <a:p>
            <a:pPr lvl="1"/>
            <a:r>
              <a:rPr lang="en-IE" dirty="0"/>
              <a:t>#</a:t>
            </a:r>
            <a:r>
              <a:rPr lang="en-IE" dirty="0" smtClean="0"/>
              <a:t>4 </a:t>
            </a:r>
            <a:r>
              <a:rPr lang="en-IE" dirty="0" smtClean="0"/>
              <a:t>Phishing</a:t>
            </a:r>
            <a:endParaRPr lang="en-IE" dirty="0"/>
          </a:p>
          <a:p>
            <a:pPr lvl="1"/>
            <a:r>
              <a:rPr lang="en-IE" dirty="0" smtClean="0"/>
              <a:t>#5 </a:t>
            </a:r>
            <a:r>
              <a:rPr lang="en-IE" dirty="0" smtClean="0"/>
              <a:t>Social Engineering</a:t>
            </a:r>
            <a:endParaRPr lang="en-IE" dirty="0"/>
          </a:p>
          <a:p>
            <a:pPr lvl="1"/>
            <a:r>
              <a:rPr lang="en-IE" dirty="0" smtClean="0"/>
              <a:t>#6 </a:t>
            </a:r>
            <a:r>
              <a:rPr lang="en-IE" dirty="0" smtClean="0"/>
              <a:t>Malware/Key loggers</a:t>
            </a:r>
            <a:endParaRPr lang="en-IE" dirty="0"/>
          </a:p>
          <a:p>
            <a:pPr lvl="1"/>
            <a:r>
              <a:rPr lang="en-IE" dirty="0"/>
              <a:t>#</a:t>
            </a:r>
            <a:r>
              <a:rPr lang="en-IE" dirty="0" smtClean="0"/>
              <a:t>7 </a:t>
            </a:r>
            <a:r>
              <a:rPr lang="en-IE" dirty="0" smtClean="0"/>
              <a:t>Shoulder surfing</a:t>
            </a:r>
          </a:p>
          <a:p>
            <a:pPr lvl="1"/>
            <a:r>
              <a:rPr lang="en-IE" dirty="0" smtClean="0"/>
              <a:t>#8 </a:t>
            </a:r>
            <a:r>
              <a:rPr lang="en-IE" dirty="0" err="1" smtClean="0"/>
              <a:t>Spidering</a:t>
            </a:r>
            <a:endParaRPr lang="en-IE" dirty="0" smtClean="0"/>
          </a:p>
          <a:p>
            <a:pPr lvl="1"/>
            <a:endParaRPr lang="en-IE" dirty="0" smtClean="0"/>
          </a:p>
          <a:p>
            <a:endParaRPr lang="en-IE" dirty="0"/>
          </a:p>
          <a:p>
            <a:endParaRPr lang="en-IE" dirty="0" smtClean="0"/>
          </a:p>
        </p:txBody>
      </p:sp>
      <p:sp>
        <p:nvSpPr>
          <p:cNvPr id="3" name="Title 2"/>
          <p:cNvSpPr>
            <a:spLocks noGrp="1"/>
          </p:cNvSpPr>
          <p:nvPr>
            <p:ph type="title"/>
          </p:nvPr>
        </p:nvSpPr>
        <p:spPr/>
        <p:txBody>
          <a:bodyPr/>
          <a:lstStyle/>
          <a:p>
            <a:r>
              <a:rPr lang="en-IE" dirty="0" smtClean="0"/>
              <a:t>Hacking Attacks</a:t>
            </a:r>
            <a:endParaRPr lang="en-IE" dirty="0"/>
          </a:p>
        </p:txBody>
      </p:sp>
    </p:spTree>
    <p:extLst>
      <p:ext uri="{BB962C8B-B14F-4D97-AF65-F5344CB8AC3E}">
        <p14:creationId xmlns:p14="http://schemas.microsoft.com/office/powerpoint/2010/main" val="3803819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Common hacking attacks are:</a:t>
            </a:r>
            <a:endParaRPr lang="en-IE" dirty="0" smtClean="0"/>
          </a:p>
          <a:p>
            <a:endParaRPr lang="en-IE" dirty="0" smtClean="0"/>
          </a:p>
          <a:p>
            <a:pPr lvl="1"/>
            <a:r>
              <a:rPr lang="en-IE" b="1" dirty="0" smtClean="0"/>
              <a:t>#1 </a:t>
            </a:r>
            <a:r>
              <a:rPr lang="en-IE" b="1" dirty="0" smtClean="0"/>
              <a:t>Dictionary Attack</a:t>
            </a:r>
            <a:r>
              <a:rPr lang="en-IE" dirty="0" smtClean="0"/>
              <a:t>:</a:t>
            </a:r>
            <a:r>
              <a:rPr lang="en-IE" dirty="0"/>
              <a:t> </a:t>
            </a:r>
            <a:r>
              <a:rPr lang="en-IE" dirty="0" smtClean="0"/>
              <a:t>The </a:t>
            </a:r>
            <a:r>
              <a:rPr lang="en-IE" dirty="0"/>
              <a:t>dictionary attack uses a simple file containing words that can be found in a dictionary, hence its rather straightforward name. In other words, this attack uses exactly the kind of words that many people use as their password. Cleverly grouping words together such as "</a:t>
            </a:r>
            <a:r>
              <a:rPr lang="en-IE" dirty="0" err="1"/>
              <a:t>letmein</a:t>
            </a:r>
            <a:r>
              <a:rPr lang="en-IE" dirty="0"/>
              <a:t>" or "</a:t>
            </a:r>
            <a:r>
              <a:rPr lang="en-IE" dirty="0" err="1"/>
              <a:t>superadministratorguy</a:t>
            </a:r>
            <a:r>
              <a:rPr lang="en-IE" dirty="0"/>
              <a:t>" will not prevent your password from being cracked this way – well, not for more than a few extra seconds.</a:t>
            </a:r>
            <a:endParaRPr lang="en-IE" dirty="0" smtClean="0"/>
          </a:p>
        </p:txBody>
      </p:sp>
      <p:sp>
        <p:nvSpPr>
          <p:cNvPr id="3" name="Title 2"/>
          <p:cNvSpPr>
            <a:spLocks noGrp="1"/>
          </p:cNvSpPr>
          <p:nvPr>
            <p:ph type="title"/>
          </p:nvPr>
        </p:nvSpPr>
        <p:spPr/>
        <p:txBody>
          <a:bodyPr/>
          <a:lstStyle/>
          <a:p>
            <a:r>
              <a:rPr lang="en-IE" dirty="0"/>
              <a:t>Hacking Attacks</a:t>
            </a:r>
            <a:endParaRPr lang="en-IE" dirty="0"/>
          </a:p>
        </p:txBody>
      </p:sp>
    </p:spTree>
    <p:extLst>
      <p:ext uri="{BB962C8B-B14F-4D97-AF65-F5344CB8AC3E}">
        <p14:creationId xmlns:p14="http://schemas.microsoft.com/office/powerpoint/2010/main" val="1576083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Common hacking attacks are:</a:t>
            </a:r>
            <a:endParaRPr lang="en-IE" dirty="0" smtClean="0"/>
          </a:p>
          <a:p>
            <a:endParaRPr lang="en-IE" dirty="0" smtClean="0"/>
          </a:p>
          <a:p>
            <a:pPr lvl="1"/>
            <a:r>
              <a:rPr lang="en-IE" b="1" dirty="0" smtClean="0"/>
              <a:t>#</a:t>
            </a:r>
            <a:r>
              <a:rPr lang="en-IE" b="1" dirty="0" smtClean="0"/>
              <a:t>2 </a:t>
            </a:r>
            <a:r>
              <a:rPr lang="en-IE" b="1" dirty="0" smtClean="0"/>
              <a:t>Brute Force Attacks</a:t>
            </a:r>
            <a:r>
              <a:rPr lang="en-IE" dirty="0"/>
              <a:t>: Similar to the dictionary attack, the brute force attack comes with an added bonus for the hacker. Instead of simply using words, a brute force attack lets them detect non-dictionary words by working through all possible alpha-numeric combinations from aaa1 to zzz10. It’s not quick, provided your password is over a handful of characters long, but it will uncover your password eventually. </a:t>
            </a:r>
            <a:endParaRPr lang="en-IE" dirty="0" smtClean="0"/>
          </a:p>
        </p:txBody>
      </p:sp>
      <p:sp>
        <p:nvSpPr>
          <p:cNvPr id="3" name="Title 2"/>
          <p:cNvSpPr>
            <a:spLocks noGrp="1"/>
          </p:cNvSpPr>
          <p:nvPr>
            <p:ph type="title"/>
          </p:nvPr>
        </p:nvSpPr>
        <p:spPr/>
        <p:txBody>
          <a:bodyPr/>
          <a:lstStyle/>
          <a:p>
            <a:r>
              <a:rPr lang="en-IE" dirty="0"/>
              <a:t>Hacking Attacks</a:t>
            </a:r>
            <a:endParaRPr lang="en-IE" dirty="0"/>
          </a:p>
        </p:txBody>
      </p:sp>
    </p:spTree>
    <p:extLst>
      <p:ext uri="{BB962C8B-B14F-4D97-AF65-F5344CB8AC3E}">
        <p14:creationId xmlns:p14="http://schemas.microsoft.com/office/powerpoint/2010/main" val="1784994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Common hacking attacks are:</a:t>
            </a:r>
            <a:endParaRPr lang="en-IE" dirty="0" smtClean="0"/>
          </a:p>
          <a:p>
            <a:endParaRPr lang="en-IE" dirty="0" smtClean="0"/>
          </a:p>
          <a:p>
            <a:pPr lvl="1"/>
            <a:r>
              <a:rPr lang="en-IE" b="1" dirty="0" smtClean="0"/>
              <a:t>#</a:t>
            </a:r>
            <a:r>
              <a:rPr lang="en-IE" b="1" dirty="0" smtClean="0"/>
              <a:t>3 </a:t>
            </a:r>
            <a:r>
              <a:rPr lang="en-IE" b="1" dirty="0" smtClean="0"/>
              <a:t>Rainbow Table Attacks</a:t>
            </a:r>
            <a:r>
              <a:rPr lang="en-IE" dirty="0" smtClean="0"/>
              <a:t>:</a:t>
            </a:r>
            <a:r>
              <a:rPr lang="en-IE" dirty="0"/>
              <a:t> </a:t>
            </a:r>
            <a:r>
              <a:rPr lang="en-IE" dirty="0"/>
              <a:t>Rainbow tables </a:t>
            </a:r>
            <a:r>
              <a:rPr lang="en-IE" dirty="0" smtClean="0"/>
              <a:t>are a </a:t>
            </a:r>
            <a:r>
              <a:rPr lang="en-IE" dirty="0"/>
              <a:t>list of pre-computed hashes – the numerical value used when encrypting a password. This table contains hashes of all possible password combinations for any given hashing algorithm. Rainbow tables are attractive as it reduces the time needed to crack a password hash to simply just looking something up in a list.</a:t>
            </a:r>
            <a:endParaRPr lang="en-IE" dirty="0" smtClean="0"/>
          </a:p>
          <a:p>
            <a:endParaRPr lang="en-IE" dirty="0"/>
          </a:p>
          <a:p>
            <a:endParaRPr lang="en-IE" dirty="0" smtClean="0"/>
          </a:p>
        </p:txBody>
      </p:sp>
      <p:sp>
        <p:nvSpPr>
          <p:cNvPr id="3" name="Title 2"/>
          <p:cNvSpPr>
            <a:spLocks noGrp="1"/>
          </p:cNvSpPr>
          <p:nvPr>
            <p:ph type="title"/>
          </p:nvPr>
        </p:nvSpPr>
        <p:spPr/>
        <p:txBody>
          <a:bodyPr/>
          <a:lstStyle/>
          <a:p>
            <a:r>
              <a:rPr lang="en-IE" dirty="0"/>
              <a:t>Hacking Attacks</a:t>
            </a:r>
            <a:endParaRPr lang="en-IE" dirty="0"/>
          </a:p>
        </p:txBody>
      </p:sp>
    </p:spTree>
    <p:extLst>
      <p:ext uri="{BB962C8B-B14F-4D97-AF65-F5344CB8AC3E}">
        <p14:creationId xmlns:p14="http://schemas.microsoft.com/office/powerpoint/2010/main" val="1710403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Common hacking attacks are:</a:t>
            </a:r>
            <a:endParaRPr lang="en-IE" dirty="0" smtClean="0"/>
          </a:p>
          <a:p>
            <a:endParaRPr lang="en-IE" dirty="0" smtClean="0"/>
          </a:p>
          <a:p>
            <a:pPr lvl="1"/>
            <a:r>
              <a:rPr lang="en-IE" b="1" dirty="0" smtClean="0"/>
              <a:t>#</a:t>
            </a:r>
            <a:r>
              <a:rPr lang="en-IE" b="1" dirty="0" smtClean="0"/>
              <a:t>4 </a:t>
            </a:r>
            <a:r>
              <a:rPr lang="en-IE" b="1" dirty="0" smtClean="0"/>
              <a:t>Phishing</a:t>
            </a:r>
            <a:r>
              <a:rPr lang="en-IE" dirty="0" smtClean="0"/>
              <a:t>:</a:t>
            </a:r>
            <a:r>
              <a:rPr lang="en-IE" dirty="0"/>
              <a:t> </a:t>
            </a:r>
            <a:r>
              <a:rPr lang="en-IE" dirty="0"/>
              <a:t>There's an easy way to hack: ask the user for his or her password. A phishing email leads the unsuspecting reader to a faked log in page associated with whatever service it is the hacker wants to access, requesting the user to put right some terrible problem with their security. That page then skims their password and the hacker can go use it for their own purpose.</a:t>
            </a:r>
            <a:endParaRPr lang="en-IE" dirty="0" smtClean="0"/>
          </a:p>
          <a:p>
            <a:endParaRPr lang="en-IE" dirty="0"/>
          </a:p>
          <a:p>
            <a:endParaRPr lang="en-IE" dirty="0" smtClean="0"/>
          </a:p>
        </p:txBody>
      </p:sp>
      <p:sp>
        <p:nvSpPr>
          <p:cNvPr id="3" name="Title 2"/>
          <p:cNvSpPr>
            <a:spLocks noGrp="1"/>
          </p:cNvSpPr>
          <p:nvPr>
            <p:ph type="title"/>
          </p:nvPr>
        </p:nvSpPr>
        <p:spPr/>
        <p:txBody>
          <a:bodyPr/>
          <a:lstStyle/>
          <a:p>
            <a:r>
              <a:rPr lang="en-IE" dirty="0"/>
              <a:t>Hacking Attacks</a:t>
            </a:r>
            <a:endParaRPr lang="en-IE" dirty="0"/>
          </a:p>
        </p:txBody>
      </p:sp>
    </p:spTree>
    <p:extLst>
      <p:ext uri="{BB962C8B-B14F-4D97-AF65-F5344CB8AC3E}">
        <p14:creationId xmlns:p14="http://schemas.microsoft.com/office/powerpoint/2010/main" val="24832691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Common hacking attacks are:</a:t>
            </a:r>
            <a:endParaRPr lang="en-IE" dirty="0" smtClean="0"/>
          </a:p>
          <a:p>
            <a:endParaRPr lang="en-IE" dirty="0" smtClean="0"/>
          </a:p>
          <a:p>
            <a:pPr lvl="1"/>
            <a:r>
              <a:rPr lang="en-IE" b="1" dirty="0" smtClean="0"/>
              <a:t>#</a:t>
            </a:r>
            <a:r>
              <a:rPr lang="en-IE" b="1" dirty="0" smtClean="0"/>
              <a:t>5 </a:t>
            </a:r>
            <a:r>
              <a:rPr lang="en-IE" b="1" dirty="0" smtClean="0"/>
              <a:t>Social Engineering</a:t>
            </a:r>
            <a:r>
              <a:rPr lang="en-IE" dirty="0"/>
              <a:t>: Social engineering takes the whole "ask the user" concept outside of the inbox that phishing tends to stick with and into the real world. A favourite of the social engineer is to call an office posing as an IT security tech guy and simply ask for the network access password. You’d be amazed at how often this works. Some even have the necessary gonads to don a suit and name badge before walking into a business to ask the receptionist the same question face to face.</a:t>
            </a:r>
            <a:endParaRPr lang="en-IE" dirty="0" smtClean="0"/>
          </a:p>
          <a:p>
            <a:endParaRPr lang="en-IE" dirty="0"/>
          </a:p>
          <a:p>
            <a:endParaRPr lang="en-IE" dirty="0" smtClean="0"/>
          </a:p>
        </p:txBody>
      </p:sp>
      <p:sp>
        <p:nvSpPr>
          <p:cNvPr id="3" name="Title 2"/>
          <p:cNvSpPr>
            <a:spLocks noGrp="1"/>
          </p:cNvSpPr>
          <p:nvPr>
            <p:ph type="title"/>
          </p:nvPr>
        </p:nvSpPr>
        <p:spPr/>
        <p:txBody>
          <a:bodyPr/>
          <a:lstStyle/>
          <a:p>
            <a:r>
              <a:rPr lang="en-IE" dirty="0"/>
              <a:t>Hacking Attacks</a:t>
            </a:r>
            <a:endParaRPr lang="en-IE" dirty="0"/>
          </a:p>
        </p:txBody>
      </p:sp>
    </p:spTree>
    <p:extLst>
      <p:ext uri="{BB962C8B-B14F-4D97-AF65-F5344CB8AC3E}">
        <p14:creationId xmlns:p14="http://schemas.microsoft.com/office/powerpoint/2010/main" val="734572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Common hacking attacks are:</a:t>
            </a:r>
            <a:endParaRPr lang="en-IE" dirty="0" smtClean="0"/>
          </a:p>
          <a:p>
            <a:endParaRPr lang="en-IE" dirty="0" smtClean="0"/>
          </a:p>
          <a:p>
            <a:pPr lvl="1"/>
            <a:r>
              <a:rPr lang="en-IE" b="1" dirty="0" smtClean="0"/>
              <a:t>#</a:t>
            </a:r>
            <a:r>
              <a:rPr lang="en-IE" b="1" dirty="0" smtClean="0"/>
              <a:t>6 </a:t>
            </a:r>
            <a:r>
              <a:rPr lang="en-IE" b="1" dirty="0" smtClean="0"/>
              <a:t>Malware/Key loggers</a:t>
            </a:r>
            <a:r>
              <a:rPr lang="en-IE" dirty="0"/>
              <a:t>: A </a:t>
            </a:r>
            <a:r>
              <a:rPr lang="en-IE" dirty="0" err="1"/>
              <a:t>keylogger</a:t>
            </a:r>
            <a:r>
              <a:rPr lang="en-IE" dirty="0"/>
              <a:t>, or screen scraper, can be installed by malware which records everything you type or takes screenshots during a login process, and then forwards a copy of this file to hacker central. Some malware will look for the existence of a web browser client password file and copy this which, unless properly encrypted, will contain easily accessible saved passwords from the user's browsing history.</a:t>
            </a:r>
            <a:endParaRPr lang="en-IE" dirty="0"/>
          </a:p>
          <a:p>
            <a:endParaRPr lang="en-IE" dirty="0" smtClean="0"/>
          </a:p>
        </p:txBody>
      </p:sp>
      <p:sp>
        <p:nvSpPr>
          <p:cNvPr id="3" name="Title 2"/>
          <p:cNvSpPr>
            <a:spLocks noGrp="1"/>
          </p:cNvSpPr>
          <p:nvPr>
            <p:ph type="title"/>
          </p:nvPr>
        </p:nvSpPr>
        <p:spPr/>
        <p:txBody>
          <a:bodyPr/>
          <a:lstStyle/>
          <a:p>
            <a:r>
              <a:rPr lang="en-IE" dirty="0"/>
              <a:t>Hacking Attacks</a:t>
            </a:r>
            <a:endParaRPr lang="en-IE" dirty="0"/>
          </a:p>
        </p:txBody>
      </p:sp>
    </p:spTree>
    <p:extLst>
      <p:ext uri="{BB962C8B-B14F-4D97-AF65-F5344CB8AC3E}">
        <p14:creationId xmlns:p14="http://schemas.microsoft.com/office/powerpoint/2010/main" val="914035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Common hacking attacks are:</a:t>
            </a:r>
            <a:endParaRPr lang="en-IE" dirty="0" smtClean="0"/>
          </a:p>
          <a:p>
            <a:endParaRPr lang="en-IE" dirty="0" smtClean="0"/>
          </a:p>
          <a:p>
            <a:pPr lvl="1"/>
            <a:r>
              <a:rPr lang="en-IE" b="1" dirty="0" smtClean="0"/>
              <a:t>#</a:t>
            </a:r>
            <a:r>
              <a:rPr lang="en-IE" b="1" dirty="0" smtClean="0"/>
              <a:t>7 </a:t>
            </a:r>
            <a:r>
              <a:rPr lang="en-IE" b="1" dirty="0"/>
              <a:t>Shoulder surfing</a:t>
            </a:r>
            <a:r>
              <a:rPr lang="en-IE" dirty="0"/>
              <a:t>: The most confident of hackers will take the guise of a parcel courier, </a:t>
            </a:r>
            <a:r>
              <a:rPr lang="en-IE" dirty="0" err="1"/>
              <a:t>aircon</a:t>
            </a:r>
            <a:r>
              <a:rPr lang="en-IE" dirty="0"/>
              <a:t> service technician or anything else that gets them access to an office building. Once they are in, the service personnel "uniform" provides a kind of free pass to wander around unhindered, and make note of passwords being entered by genuine members of staff. It also provides an excellent opportunity to eyeball all those post-it notes stuck to the front of LCD screens with logins scribbled upon them.</a:t>
            </a:r>
            <a:endParaRPr lang="en-IE" dirty="0" smtClean="0"/>
          </a:p>
          <a:p>
            <a:endParaRPr lang="en-IE" dirty="0"/>
          </a:p>
          <a:p>
            <a:endParaRPr lang="en-IE" dirty="0" smtClean="0"/>
          </a:p>
        </p:txBody>
      </p:sp>
      <p:sp>
        <p:nvSpPr>
          <p:cNvPr id="3" name="Title 2"/>
          <p:cNvSpPr>
            <a:spLocks noGrp="1"/>
          </p:cNvSpPr>
          <p:nvPr>
            <p:ph type="title"/>
          </p:nvPr>
        </p:nvSpPr>
        <p:spPr/>
        <p:txBody>
          <a:bodyPr/>
          <a:lstStyle/>
          <a:p>
            <a:r>
              <a:rPr lang="en-IE" dirty="0"/>
              <a:t>Hacking Attacks</a:t>
            </a:r>
            <a:endParaRPr lang="en-IE" dirty="0"/>
          </a:p>
        </p:txBody>
      </p:sp>
    </p:spTree>
    <p:extLst>
      <p:ext uri="{BB962C8B-B14F-4D97-AF65-F5344CB8AC3E}">
        <p14:creationId xmlns:p14="http://schemas.microsoft.com/office/powerpoint/2010/main" val="358138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E" dirty="0" smtClean="0"/>
              <a:t>Common hacking attacks are:</a:t>
            </a:r>
            <a:endParaRPr lang="en-IE" dirty="0" smtClean="0"/>
          </a:p>
          <a:p>
            <a:endParaRPr lang="en-IE" dirty="0" smtClean="0"/>
          </a:p>
          <a:p>
            <a:pPr lvl="1"/>
            <a:r>
              <a:rPr lang="en-IE" b="1" dirty="0" smtClean="0"/>
              <a:t>#8 </a:t>
            </a:r>
            <a:r>
              <a:rPr lang="en-IE" b="1" dirty="0" err="1" smtClean="0"/>
              <a:t>Spidering</a:t>
            </a:r>
            <a:r>
              <a:rPr lang="en-IE" dirty="0"/>
              <a:t>: Savvy hackers have realised that many corporate passwords are made up of words that are connected to the business itself. Studying corporate literature, website sales material and even the websites of competitors and listed customers can provide the ammunition to build a custom word list to use in a brute force </a:t>
            </a:r>
            <a:r>
              <a:rPr lang="en-IE" dirty="0" smtClean="0"/>
              <a:t>attack. Really </a:t>
            </a:r>
            <a:r>
              <a:rPr lang="en-IE" dirty="0"/>
              <a:t>savvy hackers have automated the process and let a </a:t>
            </a:r>
            <a:r>
              <a:rPr lang="en-IE" dirty="0" err="1"/>
              <a:t>spidering</a:t>
            </a:r>
            <a:r>
              <a:rPr lang="en-IE" dirty="0"/>
              <a:t> application, similar to those employed by leading search engines to identify keywords, collect and collate the lists for them.</a:t>
            </a:r>
            <a:endParaRPr lang="en-IE" dirty="0" smtClean="0"/>
          </a:p>
          <a:p>
            <a:pPr lvl="1"/>
            <a:endParaRPr lang="en-IE" dirty="0" smtClean="0"/>
          </a:p>
          <a:p>
            <a:endParaRPr lang="en-IE" dirty="0"/>
          </a:p>
          <a:p>
            <a:endParaRPr lang="en-IE" dirty="0" smtClean="0"/>
          </a:p>
        </p:txBody>
      </p:sp>
      <p:sp>
        <p:nvSpPr>
          <p:cNvPr id="3" name="Title 2"/>
          <p:cNvSpPr>
            <a:spLocks noGrp="1"/>
          </p:cNvSpPr>
          <p:nvPr>
            <p:ph type="title"/>
          </p:nvPr>
        </p:nvSpPr>
        <p:spPr/>
        <p:txBody>
          <a:bodyPr/>
          <a:lstStyle/>
          <a:p>
            <a:r>
              <a:rPr lang="en-IE" dirty="0"/>
              <a:t>Hacking Attacks</a:t>
            </a:r>
            <a:endParaRPr lang="en-IE" dirty="0"/>
          </a:p>
        </p:txBody>
      </p:sp>
    </p:spTree>
    <p:extLst>
      <p:ext uri="{BB962C8B-B14F-4D97-AF65-F5344CB8AC3E}">
        <p14:creationId xmlns:p14="http://schemas.microsoft.com/office/powerpoint/2010/main" val="13223073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Who has been hacked already?</a:t>
            </a:r>
          </a:p>
        </p:txBody>
      </p:sp>
      <p:sp>
        <p:nvSpPr>
          <p:cNvPr id="3" name="Title 2"/>
          <p:cNvSpPr>
            <a:spLocks noGrp="1"/>
          </p:cNvSpPr>
          <p:nvPr>
            <p:ph type="title"/>
          </p:nvPr>
        </p:nvSpPr>
        <p:spPr/>
        <p:txBody>
          <a:bodyPr/>
          <a:lstStyle/>
          <a:p>
            <a:r>
              <a:rPr lang="en-IE" dirty="0" smtClean="0"/>
              <a:t>Password Hacking</a:t>
            </a:r>
            <a:endParaRPr lang="en-IE" dirty="0"/>
          </a:p>
        </p:txBody>
      </p:sp>
      <p:graphicFrame>
        <p:nvGraphicFramePr>
          <p:cNvPr id="4" name="Table 3"/>
          <p:cNvGraphicFramePr>
            <a:graphicFrameLocks noGrp="1"/>
          </p:cNvGraphicFramePr>
          <p:nvPr>
            <p:extLst>
              <p:ext uri="{D42A27DB-BD31-4B8C-83A1-F6EECF244321}">
                <p14:modId xmlns:p14="http://schemas.microsoft.com/office/powerpoint/2010/main" val="1727007761"/>
              </p:ext>
            </p:extLst>
          </p:nvPr>
        </p:nvGraphicFramePr>
        <p:xfrm>
          <a:off x="1043608" y="2060848"/>
          <a:ext cx="7272808" cy="4474982"/>
        </p:xfrm>
        <a:graphic>
          <a:graphicData uri="http://schemas.openxmlformats.org/drawingml/2006/table">
            <a:tbl>
              <a:tblPr firstRow="1" bandRow="1">
                <a:tableStyleId>{5C22544A-7EE6-4342-B048-85BDC9FD1C3A}</a:tableStyleId>
              </a:tblPr>
              <a:tblGrid>
                <a:gridCol w="1832318">
                  <a:extLst>
                    <a:ext uri="{9D8B030D-6E8A-4147-A177-3AD203B41FA5}">
                      <a16:colId xmlns:a16="http://schemas.microsoft.com/office/drawing/2014/main" val="363865235"/>
                    </a:ext>
                  </a:extLst>
                </a:gridCol>
                <a:gridCol w="3951807">
                  <a:extLst>
                    <a:ext uri="{9D8B030D-6E8A-4147-A177-3AD203B41FA5}">
                      <a16:colId xmlns:a16="http://schemas.microsoft.com/office/drawing/2014/main" val="2195262413"/>
                    </a:ext>
                  </a:extLst>
                </a:gridCol>
                <a:gridCol w="1488683">
                  <a:extLst>
                    <a:ext uri="{9D8B030D-6E8A-4147-A177-3AD203B41FA5}">
                      <a16:colId xmlns:a16="http://schemas.microsoft.com/office/drawing/2014/main" val="3182792190"/>
                    </a:ext>
                  </a:extLst>
                </a:gridCol>
              </a:tblGrid>
              <a:tr h="451622">
                <a:tc>
                  <a:txBody>
                    <a:bodyPr/>
                    <a:lstStyle/>
                    <a:p>
                      <a:r>
                        <a:rPr lang="en-IE" dirty="0" smtClean="0"/>
                        <a:t>Who?</a:t>
                      </a:r>
                      <a:endParaRPr lang="en-IE" dirty="0"/>
                    </a:p>
                  </a:txBody>
                  <a:tcPr/>
                </a:tc>
                <a:tc>
                  <a:txBody>
                    <a:bodyPr/>
                    <a:lstStyle/>
                    <a:p>
                      <a:r>
                        <a:rPr lang="en-IE" dirty="0" smtClean="0"/>
                        <a:t>How many?</a:t>
                      </a:r>
                      <a:endParaRPr lang="en-IE" dirty="0"/>
                    </a:p>
                  </a:txBody>
                  <a:tcPr/>
                </a:tc>
                <a:tc>
                  <a:txBody>
                    <a:bodyPr/>
                    <a:lstStyle/>
                    <a:p>
                      <a:r>
                        <a:rPr lang="en-IE" dirty="0" smtClean="0"/>
                        <a:t>When?</a:t>
                      </a:r>
                      <a:endParaRPr lang="en-IE" dirty="0"/>
                    </a:p>
                  </a:txBody>
                  <a:tcPr/>
                </a:tc>
                <a:extLst>
                  <a:ext uri="{0D108BD9-81ED-4DB2-BD59-A6C34878D82A}">
                    <a16:rowId xmlns:a16="http://schemas.microsoft.com/office/drawing/2014/main" val="2784563398"/>
                  </a:ext>
                </a:extLst>
              </a:tr>
              <a:tr h="451622">
                <a:tc>
                  <a:txBody>
                    <a:bodyPr/>
                    <a:lstStyle/>
                    <a:p>
                      <a:r>
                        <a:rPr lang="en-IE" sz="2400" dirty="0" smtClean="0"/>
                        <a:t>Yahoo</a:t>
                      </a:r>
                      <a:endParaRPr lang="en-IE" sz="2400" dirty="0"/>
                    </a:p>
                  </a:txBody>
                  <a:tcPr/>
                </a:tc>
                <a:tc>
                  <a:txBody>
                    <a:bodyPr/>
                    <a:lstStyle/>
                    <a:p>
                      <a:r>
                        <a:rPr lang="en-IE" sz="2400" dirty="0" smtClean="0"/>
                        <a:t>3 billion accounts</a:t>
                      </a:r>
                      <a:endParaRPr lang="en-IE" sz="2400" dirty="0"/>
                    </a:p>
                  </a:txBody>
                  <a:tcPr/>
                </a:tc>
                <a:tc>
                  <a:txBody>
                    <a:bodyPr/>
                    <a:lstStyle/>
                    <a:p>
                      <a:r>
                        <a:rPr lang="en-IE" sz="2400" dirty="0" smtClean="0"/>
                        <a:t>2014</a:t>
                      </a:r>
                      <a:endParaRPr lang="en-IE" sz="2400" dirty="0"/>
                    </a:p>
                  </a:txBody>
                  <a:tcPr/>
                </a:tc>
                <a:extLst>
                  <a:ext uri="{0D108BD9-81ED-4DB2-BD59-A6C34878D82A}">
                    <a16:rowId xmlns:a16="http://schemas.microsoft.com/office/drawing/2014/main" val="849380629"/>
                  </a:ext>
                </a:extLst>
              </a:tr>
              <a:tr h="451622">
                <a:tc>
                  <a:txBody>
                    <a:bodyPr/>
                    <a:lstStyle/>
                    <a:p>
                      <a:r>
                        <a:rPr lang="en-IE" sz="2400" dirty="0" smtClean="0"/>
                        <a:t>eBay</a:t>
                      </a:r>
                      <a:endParaRPr lang="en-IE" sz="2400" dirty="0"/>
                    </a:p>
                  </a:txBody>
                  <a:tcPr/>
                </a:tc>
                <a:tc>
                  <a:txBody>
                    <a:bodyPr/>
                    <a:lstStyle/>
                    <a:p>
                      <a:r>
                        <a:rPr lang="en-IE" sz="2400" dirty="0" smtClean="0"/>
                        <a:t>150</a:t>
                      </a:r>
                      <a:r>
                        <a:rPr lang="en-IE" sz="2400" baseline="0" dirty="0" smtClean="0"/>
                        <a:t> million accounts</a:t>
                      </a:r>
                      <a:endParaRPr lang="en-IE" sz="2400" dirty="0"/>
                    </a:p>
                  </a:txBody>
                  <a:tcPr/>
                </a:tc>
                <a:tc>
                  <a:txBody>
                    <a:bodyPr/>
                    <a:lstStyle/>
                    <a:p>
                      <a:r>
                        <a:rPr lang="en-IE" sz="2400" dirty="0" smtClean="0"/>
                        <a:t>2014</a:t>
                      </a:r>
                      <a:endParaRPr lang="en-IE" sz="2400" dirty="0"/>
                    </a:p>
                  </a:txBody>
                  <a:tcPr/>
                </a:tc>
                <a:extLst>
                  <a:ext uri="{0D108BD9-81ED-4DB2-BD59-A6C34878D82A}">
                    <a16:rowId xmlns:a16="http://schemas.microsoft.com/office/drawing/2014/main" val="2574643972"/>
                  </a:ext>
                </a:extLst>
              </a:tr>
              <a:tr h="779512">
                <a:tc>
                  <a:txBody>
                    <a:bodyPr/>
                    <a:lstStyle/>
                    <a:p>
                      <a:r>
                        <a:rPr lang="en-IE" sz="2400" dirty="0" smtClean="0"/>
                        <a:t>Equifax</a:t>
                      </a:r>
                      <a:endParaRPr lang="en-IE" sz="2400" dirty="0"/>
                    </a:p>
                  </a:txBody>
                  <a:tcPr/>
                </a:tc>
                <a:tc>
                  <a:txBody>
                    <a:bodyPr/>
                    <a:lstStyle/>
                    <a:p>
                      <a:r>
                        <a:rPr lang="en-IE" sz="2400" dirty="0" smtClean="0"/>
                        <a:t>200, 000 accounts,</a:t>
                      </a:r>
                      <a:r>
                        <a:rPr lang="en-IE" sz="2400" baseline="0" dirty="0" smtClean="0"/>
                        <a:t> including credit cards</a:t>
                      </a:r>
                      <a:endParaRPr lang="en-IE" sz="2400" dirty="0"/>
                    </a:p>
                  </a:txBody>
                  <a:tcPr/>
                </a:tc>
                <a:tc>
                  <a:txBody>
                    <a:bodyPr/>
                    <a:lstStyle/>
                    <a:p>
                      <a:r>
                        <a:rPr lang="en-IE" sz="2400" dirty="0" smtClean="0"/>
                        <a:t>2017</a:t>
                      </a:r>
                      <a:endParaRPr lang="en-IE" sz="2400" dirty="0"/>
                    </a:p>
                  </a:txBody>
                  <a:tcPr/>
                </a:tc>
                <a:extLst>
                  <a:ext uri="{0D108BD9-81ED-4DB2-BD59-A6C34878D82A}">
                    <a16:rowId xmlns:a16="http://schemas.microsoft.com/office/drawing/2014/main" val="2052366653"/>
                  </a:ext>
                </a:extLst>
              </a:tr>
              <a:tr h="451622">
                <a:tc>
                  <a:txBody>
                    <a:bodyPr/>
                    <a:lstStyle/>
                    <a:p>
                      <a:r>
                        <a:rPr lang="en-IE" sz="2400" dirty="0" smtClean="0"/>
                        <a:t>Uber</a:t>
                      </a:r>
                      <a:endParaRPr lang="en-IE" sz="2400" dirty="0"/>
                    </a:p>
                  </a:txBody>
                  <a:tcPr/>
                </a:tc>
                <a:tc>
                  <a:txBody>
                    <a:bodyPr/>
                    <a:lstStyle/>
                    <a:p>
                      <a:r>
                        <a:rPr lang="en-IE" sz="2400" dirty="0" smtClean="0"/>
                        <a:t>57 million accounts</a:t>
                      </a:r>
                      <a:endParaRPr lang="en-IE" sz="2400" dirty="0"/>
                    </a:p>
                  </a:txBody>
                  <a:tcPr/>
                </a:tc>
                <a:tc>
                  <a:txBody>
                    <a:bodyPr/>
                    <a:lstStyle/>
                    <a:p>
                      <a:r>
                        <a:rPr lang="en-IE" sz="2400" dirty="0" smtClean="0"/>
                        <a:t>2016</a:t>
                      </a:r>
                      <a:endParaRPr lang="en-IE" sz="2400" dirty="0"/>
                    </a:p>
                  </a:txBody>
                  <a:tcPr/>
                </a:tc>
                <a:extLst>
                  <a:ext uri="{0D108BD9-81ED-4DB2-BD59-A6C34878D82A}">
                    <a16:rowId xmlns:a16="http://schemas.microsoft.com/office/drawing/2014/main" val="2811638181"/>
                  </a:ext>
                </a:extLst>
              </a:tr>
              <a:tr h="451622">
                <a:tc>
                  <a:txBody>
                    <a:bodyPr/>
                    <a:lstStyle/>
                    <a:p>
                      <a:r>
                        <a:rPr lang="en-IE" sz="2400" dirty="0" smtClean="0"/>
                        <a:t>LinkedIn</a:t>
                      </a:r>
                      <a:endParaRPr lang="en-IE" sz="2400" dirty="0"/>
                    </a:p>
                  </a:txBody>
                  <a:tcPr/>
                </a:tc>
                <a:tc>
                  <a:txBody>
                    <a:bodyPr/>
                    <a:lstStyle/>
                    <a:p>
                      <a:r>
                        <a:rPr lang="en-IE" sz="2400" dirty="0" smtClean="0"/>
                        <a:t>6.5 million accounts</a:t>
                      </a:r>
                      <a:endParaRPr lang="en-IE" sz="2400" dirty="0"/>
                    </a:p>
                  </a:txBody>
                  <a:tcPr/>
                </a:tc>
                <a:tc>
                  <a:txBody>
                    <a:bodyPr/>
                    <a:lstStyle/>
                    <a:p>
                      <a:r>
                        <a:rPr lang="en-IE" sz="2400" dirty="0" smtClean="0"/>
                        <a:t>2012</a:t>
                      </a:r>
                      <a:endParaRPr lang="en-IE" sz="2400" dirty="0"/>
                    </a:p>
                  </a:txBody>
                  <a:tcPr/>
                </a:tc>
                <a:extLst>
                  <a:ext uri="{0D108BD9-81ED-4DB2-BD59-A6C34878D82A}">
                    <a16:rowId xmlns:a16="http://schemas.microsoft.com/office/drawing/2014/main" val="3262502077"/>
                  </a:ext>
                </a:extLst>
              </a:tr>
              <a:tr h="451622">
                <a:tc>
                  <a:txBody>
                    <a:bodyPr/>
                    <a:lstStyle/>
                    <a:p>
                      <a:r>
                        <a:rPr lang="en-IE" sz="2400" dirty="0" err="1" smtClean="0"/>
                        <a:t>Exactis</a:t>
                      </a:r>
                      <a:endParaRPr lang="en-IE" sz="2400" dirty="0"/>
                    </a:p>
                  </a:txBody>
                  <a:tcPr/>
                </a:tc>
                <a:tc>
                  <a:txBody>
                    <a:bodyPr/>
                    <a:lstStyle/>
                    <a:p>
                      <a:r>
                        <a:rPr lang="en-IE" sz="2400" dirty="0" smtClean="0"/>
                        <a:t>340</a:t>
                      </a:r>
                      <a:r>
                        <a:rPr lang="en-IE" sz="2400" baseline="0" dirty="0" smtClean="0"/>
                        <a:t> million accounts</a:t>
                      </a:r>
                      <a:endParaRPr lang="en-IE" sz="2400" dirty="0"/>
                    </a:p>
                  </a:txBody>
                  <a:tcPr/>
                </a:tc>
                <a:tc>
                  <a:txBody>
                    <a:bodyPr/>
                    <a:lstStyle/>
                    <a:p>
                      <a:r>
                        <a:rPr lang="en-IE" sz="2400" dirty="0" smtClean="0"/>
                        <a:t>2018</a:t>
                      </a:r>
                      <a:endParaRPr lang="en-IE" sz="2400" dirty="0"/>
                    </a:p>
                  </a:txBody>
                  <a:tcPr/>
                </a:tc>
                <a:extLst>
                  <a:ext uri="{0D108BD9-81ED-4DB2-BD59-A6C34878D82A}">
                    <a16:rowId xmlns:a16="http://schemas.microsoft.com/office/drawing/2014/main" val="3992741016"/>
                  </a:ext>
                </a:extLst>
              </a:tr>
              <a:tr h="451622">
                <a:tc>
                  <a:txBody>
                    <a:bodyPr/>
                    <a:lstStyle/>
                    <a:p>
                      <a:r>
                        <a:rPr lang="en-IE" sz="2400" dirty="0" err="1" smtClean="0"/>
                        <a:t>VTech</a:t>
                      </a:r>
                      <a:endParaRPr lang="en-IE" sz="2400" dirty="0"/>
                    </a:p>
                  </a:txBody>
                  <a:tcPr/>
                </a:tc>
                <a:tc>
                  <a:txBody>
                    <a:bodyPr/>
                    <a:lstStyle/>
                    <a:p>
                      <a:r>
                        <a:rPr lang="en-IE" sz="2400" dirty="0" smtClean="0"/>
                        <a:t>6.3 million accounts</a:t>
                      </a:r>
                      <a:endParaRPr lang="en-IE" sz="2400" dirty="0"/>
                    </a:p>
                  </a:txBody>
                  <a:tcPr/>
                </a:tc>
                <a:tc>
                  <a:txBody>
                    <a:bodyPr/>
                    <a:lstStyle/>
                    <a:p>
                      <a:r>
                        <a:rPr lang="en-IE" sz="2400" dirty="0" smtClean="0"/>
                        <a:t>2015</a:t>
                      </a:r>
                      <a:endParaRPr lang="en-IE" sz="2400" dirty="0"/>
                    </a:p>
                  </a:txBody>
                  <a:tcPr/>
                </a:tc>
                <a:extLst>
                  <a:ext uri="{0D108BD9-81ED-4DB2-BD59-A6C34878D82A}">
                    <a16:rowId xmlns:a16="http://schemas.microsoft.com/office/drawing/2014/main" val="2596877046"/>
                  </a:ext>
                </a:extLst>
              </a:tr>
              <a:tr h="451622">
                <a:tc>
                  <a:txBody>
                    <a:bodyPr/>
                    <a:lstStyle/>
                    <a:p>
                      <a:r>
                        <a:rPr lang="en-IE" sz="2400" dirty="0" smtClean="0"/>
                        <a:t>Sony</a:t>
                      </a:r>
                      <a:endParaRPr lang="en-IE" sz="2400" dirty="0"/>
                    </a:p>
                  </a:txBody>
                  <a:tcPr/>
                </a:tc>
                <a:tc>
                  <a:txBody>
                    <a:bodyPr/>
                    <a:lstStyle/>
                    <a:p>
                      <a:r>
                        <a:rPr lang="en-IE" sz="2400" dirty="0" smtClean="0"/>
                        <a:t>77 million accounts</a:t>
                      </a:r>
                      <a:endParaRPr lang="en-IE" sz="2400" dirty="0"/>
                    </a:p>
                  </a:txBody>
                  <a:tcPr/>
                </a:tc>
                <a:tc>
                  <a:txBody>
                    <a:bodyPr/>
                    <a:lstStyle/>
                    <a:p>
                      <a:r>
                        <a:rPr lang="en-IE" sz="2400" dirty="0" smtClean="0"/>
                        <a:t>2011</a:t>
                      </a:r>
                      <a:endParaRPr lang="en-IE" sz="2400" dirty="0"/>
                    </a:p>
                  </a:txBody>
                  <a:tcPr/>
                </a:tc>
                <a:extLst>
                  <a:ext uri="{0D108BD9-81ED-4DB2-BD59-A6C34878D82A}">
                    <a16:rowId xmlns:a16="http://schemas.microsoft.com/office/drawing/2014/main" val="2833367299"/>
                  </a:ext>
                </a:extLst>
              </a:tr>
            </a:tbl>
          </a:graphicData>
        </a:graphic>
      </p:graphicFrame>
    </p:spTree>
    <p:extLst>
      <p:ext uri="{BB962C8B-B14F-4D97-AF65-F5344CB8AC3E}">
        <p14:creationId xmlns:p14="http://schemas.microsoft.com/office/powerpoint/2010/main" val="2773085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Let’s start by looking at the most commonly used passwords in 2018.</a:t>
            </a:r>
          </a:p>
          <a:p>
            <a:pPr marL="109728" indent="0">
              <a:buNone/>
            </a:pPr>
            <a:endParaRPr lang="en-IE" dirty="0" smtClean="0"/>
          </a:p>
          <a:p>
            <a:r>
              <a:rPr lang="en-IE" dirty="0"/>
              <a:t>The top 100 are here</a:t>
            </a:r>
            <a:r>
              <a:rPr lang="en-IE" dirty="0" smtClean="0"/>
              <a:t>: </a:t>
            </a:r>
            <a:r>
              <a:rPr lang="en-IE" dirty="0" smtClean="0">
                <a:hlinkClick r:id="rId2"/>
              </a:rPr>
              <a:t>https</a:t>
            </a:r>
            <a:r>
              <a:rPr lang="en-IE" dirty="0">
                <a:hlinkClick r:id="rId2"/>
              </a:rPr>
              <a:t>://www.teamsid.com/100-worst-passwords</a:t>
            </a:r>
            <a:r>
              <a:rPr lang="en-IE" dirty="0" smtClean="0">
                <a:hlinkClick r:id="rId2"/>
              </a:rPr>
              <a:t>/</a:t>
            </a:r>
            <a:endParaRPr lang="en-IE" dirty="0" smtClean="0"/>
          </a:p>
          <a:p>
            <a:pPr marL="109728" indent="0">
              <a:buNone/>
            </a:pPr>
            <a:endParaRPr lang="en-IE" dirty="0" smtClean="0"/>
          </a:p>
        </p:txBody>
      </p:sp>
      <p:sp>
        <p:nvSpPr>
          <p:cNvPr id="3" name="Title 2"/>
          <p:cNvSpPr>
            <a:spLocks noGrp="1"/>
          </p:cNvSpPr>
          <p:nvPr>
            <p:ph type="title"/>
          </p:nvPr>
        </p:nvSpPr>
        <p:spPr/>
        <p:txBody>
          <a:bodyPr/>
          <a:lstStyle/>
          <a:p>
            <a:r>
              <a:rPr lang="en-IE" dirty="0" smtClean="0"/>
              <a:t>Password Hacking</a:t>
            </a:r>
            <a:endParaRPr lang="en-IE" dirty="0"/>
          </a:p>
        </p:txBody>
      </p:sp>
    </p:spTree>
    <p:extLst>
      <p:ext uri="{BB962C8B-B14F-4D97-AF65-F5344CB8AC3E}">
        <p14:creationId xmlns:p14="http://schemas.microsoft.com/office/powerpoint/2010/main" val="715933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IE" dirty="0" smtClean="0"/>
              <a:t>Sample Hack: How to b</a:t>
            </a:r>
            <a:r>
              <a:rPr lang="en-IE" dirty="0" smtClean="0"/>
              <a:t>ypass the Android </a:t>
            </a:r>
            <a:r>
              <a:rPr lang="en-IE" dirty="0"/>
              <a:t>5.0 </a:t>
            </a:r>
            <a:r>
              <a:rPr lang="en-IE" dirty="0" smtClean="0"/>
              <a:t>Lock </a:t>
            </a:r>
            <a:r>
              <a:rPr lang="en-IE" dirty="0"/>
              <a:t>Screen</a:t>
            </a:r>
          </a:p>
          <a:p>
            <a:endParaRPr lang="en-IE" dirty="0"/>
          </a:p>
          <a:p>
            <a:pPr marL="850392" lvl="1" indent="-457200">
              <a:buFont typeface="+mj-lt"/>
              <a:buAutoNum type="arabicPeriod"/>
            </a:pPr>
            <a:r>
              <a:rPr lang="en-IE" sz="2600" dirty="0"/>
              <a:t>C</a:t>
            </a:r>
            <a:r>
              <a:rPr lang="en-IE" sz="2600" dirty="0" smtClean="0"/>
              <a:t>lick </a:t>
            </a:r>
            <a:r>
              <a:rPr lang="en-IE" sz="2600" dirty="0"/>
              <a:t>on Emergency </a:t>
            </a:r>
            <a:r>
              <a:rPr lang="en-IE" sz="2600" dirty="0" smtClean="0"/>
              <a:t>Dialler option</a:t>
            </a:r>
            <a:endParaRPr lang="en-IE" sz="2600" dirty="0"/>
          </a:p>
          <a:p>
            <a:pPr marL="850392" lvl="1" indent="-457200">
              <a:buFont typeface="+mj-lt"/>
              <a:buAutoNum type="arabicPeriod"/>
            </a:pPr>
            <a:r>
              <a:rPr lang="en-IE" sz="2600" dirty="0" smtClean="0"/>
              <a:t>Keep </a:t>
            </a:r>
            <a:r>
              <a:rPr lang="en-IE" sz="2600" dirty="0"/>
              <a:t>on typing any random numbers and characters until it reaches its maximum </a:t>
            </a:r>
            <a:r>
              <a:rPr lang="en-IE" sz="2600" dirty="0" smtClean="0"/>
              <a:t>limit</a:t>
            </a:r>
            <a:endParaRPr lang="en-IE" sz="2600" dirty="0"/>
          </a:p>
          <a:p>
            <a:pPr marL="850392" lvl="1" indent="-457200">
              <a:buFont typeface="+mj-lt"/>
              <a:buAutoNum type="arabicPeriod"/>
            </a:pPr>
            <a:r>
              <a:rPr lang="en-IE" sz="2600" dirty="0" smtClean="0"/>
              <a:t>Write down the number </a:t>
            </a:r>
            <a:r>
              <a:rPr lang="en-IE" sz="2600" dirty="0"/>
              <a:t>that you have </a:t>
            </a:r>
            <a:r>
              <a:rPr lang="en-IE" sz="2600" dirty="0" smtClean="0"/>
              <a:t>typed</a:t>
            </a:r>
            <a:endParaRPr lang="en-IE" sz="2600" dirty="0"/>
          </a:p>
          <a:p>
            <a:pPr marL="850392" lvl="1" indent="-457200">
              <a:buFont typeface="+mj-lt"/>
              <a:buAutoNum type="arabicPeriod"/>
            </a:pPr>
            <a:r>
              <a:rPr lang="en-IE" sz="2600" dirty="0"/>
              <a:t>O</a:t>
            </a:r>
            <a:r>
              <a:rPr lang="en-IE" sz="2600" dirty="0" smtClean="0"/>
              <a:t>pen </a:t>
            </a:r>
            <a:r>
              <a:rPr lang="en-IE" sz="2600" dirty="0"/>
              <a:t>the camera that you can even access </a:t>
            </a:r>
            <a:r>
              <a:rPr lang="en-IE" sz="2600" dirty="0" smtClean="0"/>
              <a:t>with a locked screen</a:t>
            </a:r>
            <a:endParaRPr lang="en-IE" sz="2600" dirty="0"/>
          </a:p>
          <a:p>
            <a:pPr marL="850392" lvl="1" indent="-457200">
              <a:buFont typeface="+mj-lt"/>
              <a:buAutoNum type="arabicPeriod"/>
            </a:pPr>
            <a:r>
              <a:rPr lang="en-IE" sz="2600" dirty="0" smtClean="0"/>
              <a:t>Try </a:t>
            </a:r>
            <a:r>
              <a:rPr lang="en-IE" sz="2600" dirty="0"/>
              <a:t>to drag the screen downward and it will ask you to enter a password. There paste </a:t>
            </a:r>
            <a:r>
              <a:rPr lang="en-IE" sz="2600" dirty="0" smtClean="0"/>
              <a:t>in the </a:t>
            </a:r>
            <a:r>
              <a:rPr lang="en-IE" sz="2600" dirty="0"/>
              <a:t>code that you had </a:t>
            </a:r>
            <a:r>
              <a:rPr lang="en-IE" sz="2600" dirty="0" smtClean="0"/>
              <a:t>copied</a:t>
            </a:r>
            <a:endParaRPr lang="en-IE" sz="2600" dirty="0"/>
          </a:p>
          <a:p>
            <a:pPr marL="850392" lvl="1" indent="-457200">
              <a:buFont typeface="+mj-lt"/>
              <a:buAutoNum type="arabicPeriod"/>
            </a:pPr>
            <a:r>
              <a:rPr lang="en-IE" sz="2600" dirty="0"/>
              <a:t>If the camera app </a:t>
            </a:r>
            <a:r>
              <a:rPr lang="en-IE" sz="2600" dirty="0" smtClean="0"/>
              <a:t>doesn’t crash </a:t>
            </a:r>
            <a:r>
              <a:rPr lang="en-IE" sz="2600" dirty="0"/>
              <a:t>then repeat step from 1 to 5 </a:t>
            </a:r>
            <a:r>
              <a:rPr lang="en-IE" sz="2600" dirty="0" smtClean="0"/>
              <a:t>while </a:t>
            </a:r>
            <a:r>
              <a:rPr lang="en-IE" sz="2600" dirty="0"/>
              <a:t>pressing </a:t>
            </a:r>
            <a:r>
              <a:rPr lang="en-IE" sz="2600" dirty="0" smtClean="0"/>
              <a:t>the volume </a:t>
            </a:r>
            <a:r>
              <a:rPr lang="en-IE" sz="2600" dirty="0"/>
              <a:t>keys while pasting the </a:t>
            </a:r>
            <a:r>
              <a:rPr lang="en-IE" sz="2600" dirty="0" smtClean="0"/>
              <a:t>code in</a:t>
            </a:r>
            <a:endParaRPr lang="en-IE" sz="2600" dirty="0"/>
          </a:p>
          <a:p>
            <a:pPr marL="850392" lvl="1" indent="-457200">
              <a:buFont typeface="+mj-lt"/>
              <a:buAutoNum type="arabicPeriod"/>
            </a:pPr>
            <a:r>
              <a:rPr lang="en-IE" sz="2600" dirty="0" smtClean="0"/>
              <a:t>Repeat </a:t>
            </a:r>
            <a:r>
              <a:rPr lang="en-IE" sz="2600" dirty="0"/>
              <a:t>this until </a:t>
            </a:r>
            <a:r>
              <a:rPr lang="en-IE" sz="2600" dirty="0" smtClean="0"/>
              <a:t>the camera </a:t>
            </a:r>
            <a:r>
              <a:rPr lang="en-IE" sz="2600" dirty="0"/>
              <a:t>app crashes and you moved to main menu with unlocked screen</a:t>
            </a:r>
            <a:r>
              <a:rPr lang="en-IE" sz="2600" dirty="0" smtClean="0"/>
              <a:t>.</a:t>
            </a:r>
            <a:endParaRPr lang="en-IE" sz="2600" dirty="0"/>
          </a:p>
        </p:txBody>
      </p:sp>
      <p:sp>
        <p:nvSpPr>
          <p:cNvPr id="3" name="Title 2"/>
          <p:cNvSpPr>
            <a:spLocks noGrp="1"/>
          </p:cNvSpPr>
          <p:nvPr>
            <p:ph type="title"/>
          </p:nvPr>
        </p:nvSpPr>
        <p:spPr/>
        <p:txBody>
          <a:bodyPr/>
          <a:lstStyle/>
          <a:p>
            <a:r>
              <a:rPr lang="en-IE" dirty="0" smtClean="0"/>
              <a:t>Password Hacking</a:t>
            </a:r>
            <a:endParaRPr lang="en-IE" dirty="0"/>
          </a:p>
        </p:txBody>
      </p:sp>
    </p:spTree>
    <p:extLst>
      <p:ext uri="{BB962C8B-B14F-4D97-AF65-F5344CB8AC3E}">
        <p14:creationId xmlns:p14="http://schemas.microsoft.com/office/powerpoint/2010/main" val="252942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IE" sz="2600" dirty="0" smtClean="0"/>
              <a:t>#1 </a:t>
            </a:r>
            <a:r>
              <a:rPr lang="en-IE" sz="2600" dirty="0"/>
              <a:t>Brutus</a:t>
            </a:r>
          </a:p>
          <a:p>
            <a:pPr marL="109728" indent="0">
              <a:buNone/>
            </a:pPr>
            <a:r>
              <a:rPr lang="en-IE" sz="2600" dirty="0" smtClean="0"/>
              <a:t>#2 </a:t>
            </a:r>
            <a:r>
              <a:rPr lang="en-IE" sz="2600" dirty="0" err="1"/>
              <a:t>RainbowCrack</a:t>
            </a:r>
            <a:endParaRPr lang="en-IE" sz="2600" dirty="0"/>
          </a:p>
          <a:p>
            <a:pPr marL="109728" indent="0">
              <a:buNone/>
            </a:pPr>
            <a:r>
              <a:rPr lang="en-IE" sz="2600" dirty="0" smtClean="0"/>
              <a:t>#3 </a:t>
            </a:r>
            <a:r>
              <a:rPr lang="en-IE" sz="2600" dirty="0" err="1"/>
              <a:t>Wfuzz</a:t>
            </a:r>
            <a:endParaRPr lang="en-IE" sz="2600" dirty="0"/>
          </a:p>
          <a:p>
            <a:pPr marL="109728" indent="0">
              <a:buNone/>
            </a:pPr>
            <a:r>
              <a:rPr lang="en-IE" sz="2600" dirty="0" smtClean="0"/>
              <a:t>#4 </a:t>
            </a:r>
            <a:r>
              <a:rPr lang="en-IE" sz="2600" dirty="0"/>
              <a:t>Cain and Abel</a:t>
            </a:r>
          </a:p>
          <a:p>
            <a:pPr marL="109728" indent="0">
              <a:buNone/>
            </a:pPr>
            <a:r>
              <a:rPr lang="en-IE" sz="2600" dirty="0" smtClean="0"/>
              <a:t>#5 </a:t>
            </a:r>
            <a:r>
              <a:rPr lang="en-IE" sz="2600" dirty="0"/>
              <a:t>John the Ripper</a:t>
            </a:r>
          </a:p>
          <a:p>
            <a:pPr marL="109728" indent="0">
              <a:buNone/>
            </a:pPr>
            <a:r>
              <a:rPr lang="en-IE" sz="2600" dirty="0" smtClean="0"/>
              <a:t>#6 </a:t>
            </a:r>
            <a:r>
              <a:rPr lang="en-IE" sz="2600" dirty="0"/>
              <a:t>THC Hydra</a:t>
            </a:r>
          </a:p>
          <a:p>
            <a:pPr marL="109728" indent="0">
              <a:buNone/>
            </a:pPr>
            <a:r>
              <a:rPr lang="en-IE" sz="2600" dirty="0" smtClean="0"/>
              <a:t>#7 </a:t>
            </a:r>
            <a:r>
              <a:rPr lang="en-IE" sz="2600" dirty="0"/>
              <a:t>Medusa</a:t>
            </a:r>
          </a:p>
          <a:p>
            <a:pPr marL="109728" indent="0">
              <a:buNone/>
            </a:pPr>
            <a:r>
              <a:rPr lang="en-IE" sz="2600" dirty="0" smtClean="0"/>
              <a:t>#8 </a:t>
            </a:r>
            <a:r>
              <a:rPr lang="en-IE" sz="2600" dirty="0" err="1"/>
              <a:t>OphCrack</a:t>
            </a:r>
            <a:endParaRPr lang="en-IE" sz="2600" dirty="0"/>
          </a:p>
          <a:p>
            <a:pPr marL="109728" indent="0">
              <a:buNone/>
            </a:pPr>
            <a:r>
              <a:rPr lang="en-IE" sz="2600" dirty="0" smtClean="0"/>
              <a:t>#9 </a:t>
            </a:r>
            <a:r>
              <a:rPr lang="en-IE" sz="2600" dirty="0"/>
              <a:t>L0phtCrack</a:t>
            </a:r>
          </a:p>
          <a:p>
            <a:pPr marL="109728" indent="0">
              <a:buNone/>
            </a:pPr>
            <a:r>
              <a:rPr lang="en-IE" sz="2600" dirty="0" smtClean="0"/>
              <a:t>#10 </a:t>
            </a:r>
            <a:r>
              <a:rPr lang="en-IE" sz="2600" dirty="0" err="1"/>
              <a:t>Aircrack</a:t>
            </a:r>
            <a:r>
              <a:rPr lang="en-IE" sz="2600" dirty="0"/>
              <a:t>-NG</a:t>
            </a:r>
          </a:p>
          <a:p>
            <a:pPr marL="109728" indent="0">
              <a:buNone/>
            </a:pPr>
            <a:endParaRPr lang="en-IE" sz="2600" dirty="0"/>
          </a:p>
        </p:txBody>
      </p:sp>
      <p:sp>
        <p:nvSpPr>
          <p:cNvPr id="3" name="Title 2"/>
          <p:cNvSpPr>
            <a:spLocks noGrp="1"/>
          </p:cNvSpPr>
          <p:nvPr>
            <p:ph type="title"/>
          </p:nvPr>
        </p:nvSpPr>
        <p:spPr/>
        <p:txBody>
          <a:bodyPr/>
          <a:lstStyle/>
          <a:p>
            <a:r>
              <a:rPr lang="en-IE" dirty="0" smtClean="0"/>
              <a:t>Password </a:t>
            </a:r>
            <a:r>
              <a:rPr lang="en-IE" dirty="0" smtClean="0"/>
              <a:t>Hacking Tools</a:t>
            </a:r>
            <a:endParaRPr lang="en-IE" dirty="0"/>
          </a:p>
        </p:txBody>
      </p:sp>
    </p:spTree>
    <p:extLst>
      <p:ext uri="{BB962C8B-B14F-4D97-AF65-F5344CB8AC3E}">
        <p14:creationId xmlns:p14="http://schemas.microsoft.com/office/powerpoint/2010/main" val="3636178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worst passwords you can choose:</a:t>
            </a:r>
          </a:p>
          <a:p>
            <a:endParaRPr lang="en-IE" dirty="0"/>
          </a:p>
          <a:p>
            <a:endParaRPr lang="en-IE" dirty="0" smtClean="0"/>
          </a:p>
        </p:txBody>
      </p:sp>
      <p:sp>
        <p:nvSpPr>
          <p:cNvPr id="3" name="Title 2"/>
          <p:cNvSpPr>
            <a:spLocks noGrp="1"/>
          </p:cNvSpPr>
          <p:nvPr>
            <p:ph type="title"/>
          </p:nvPr>
        </p:nvSpPr>
        <p:spPr/>
        <p:txBody>
          <a:bodyPr/>
          <a:lstStyle/>
          <a:p>
            <a:r>
              <a:rPr lang="en-IE" dirty="0" smtClean="0"/>
              <a:t>Most Common Passwords 2018</a:t>
            </a:r>
            <a:endParaRPr lang="en-IE" dirty="0"/>
          </a:p>
        </p:txBody>
      </p:sp>
      <p:sp>
        <p:nvSpPr>
          <p:cNvPr id="4" name="Rounded Rectangle 3"/>
          <p:cNvSpPr/>
          <p:nvPr/>
        </p:nvSpPr>
        <p:spPr>
          <a:xfrm>
            <a:off x="899592" y="2204864"/>
            <a:ext cx="3312368" cy="4176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IE" sz="2400" dirty="0"/>
              <a:t>#1  123456</a:t>
            </a:r>
          </a:p>
          <a:p>
            <a:pPr lvl="1"/>
            <a:r>
              <a:rPr lang="en-IE" sz="2400" dirty="0"/>
              <a:t>#2  password</a:t>
            </a:r>
          </a:p>
          <a:p>
            <a:pPr lvl="1"/>
            <a:r>
              <a:rPr lang="en-IE" sz="2400" dirty="0"/>
              <a:t>#3  123456789</a:t>
            </a:r>
          </a:p>
          <a:p>
            <a:pPr lvl="1"/>
            <a:r>
              <a:rPr lang="en-IE" sz="2400" dirty="0"/>
              <a:t>#4  12345678</a:t>
            </a:r>
          </a:p>
          <a:p>
            <a:pPr lvl="1"/>
            <a:r>
              <a:rPr lang="en-IE" sz="2400" dirty="0"/>
              <a:t>#5  12345</a:t>
            </a:r>
          </a:p>
          <a:p>
            <a:pPr lvl="1"/>
            <a:r>
              <a:rPr lang="en-IE" sz="2400" dirty="0"/>
              <a:t>#6  111111</a:t>
            </a:r>
          </a:p>
          <a:p>
            <a:pPr lvl="1"/>
            <a:r>
              <a:rPr lang="en-IE" sz="2400" dirty="0"/>
              <a:t>#7  1234567</a:t>
            </a:r>
          </a:p>
          <a:p>
            <a:pPr lvl="1"/>
            <a:r>
              <a:rPr lang="en-IE" sz="2400" dirty="0"/>
              <a:t>#8  sunshine</a:t>
            </a:r>
          </a:p>
          <a:p>
            <a:pPr lvl="1"/>
            <a:r>
              <a:rPr lang="en-IE" sz="2400" dirty="0"/>
              <a:t>#9  qwerty</a:t>
            </a:r>
          </a:p>
          <a:p>
            <a:pPr lvl="1"/>
            <a:r>
              <a:rPr lang="en-IE" sz="2400" dirty="0"/>
              <a:t>#10  </a:t>
            </a:r>
            <a:r>
              <a:rPr lang="en-IE" sz="2400" dirty="0" err="1"/>
              <a:t>iloveyou</a:t>
            </a:r>
            <a:endParaRPr lang="en-IE" sz="2400" dirty="0"/>
          </a:p>
        </p:txBody>
      </p:sp>
      <p:sp>
        <p:nvSpPr>
          <p:cNvPr id="5" name="Rounded Rectangle 4"/>
          <p:cNvSpPr/>
          <p:nvPr/>
        </p:nvSpPr>
        <p:spPr>
          <a:xfrm>
            <a:off x="4793196" y="2204864"/>
            <a:ext cx="3312368" cy="4176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IE" sz="2400" dirty="0"/>
              <a:t>#11  princess</a:t>
            </a:r>
          </a:p>
          <a:p>
            <a:pPr lvl="1"/>
            <a:r>
              <a:rPr lang="en-IE" sz="2400" dirty="0"/>
              <a:t>#12  admin</a:t>
            </a:r>
          </a:p>
          <a:p>
            <a:pPr lvl="1"/>
            <a:r>
              <a:rPr lang="en-IE" sz="2400" dirty="0"/>
              <a:t>#13  welcome</a:t>
            </a:r>
          </a:p>
          <a:p>
            <a:pPr lvl="1"/>
            <a:r>
              <a:rPr lang="en-IE" sz="2400" dirty="0"/>
              <a:t>#14  666666</a:t>
            </a:r>
          </a:p>
          <a:p>
            <a:pPr lvl="1"/>
            <a:r>
              <a:rPr lang="en-IE" sz="2400" dirty="0"/>
              <a:t>#15  abc123</a:t>
            </a:r>
          </a:p>
          <a:p>
            <a:pPr lvl="1"/>
            <a:r>
              <a:rPr lang="en-IE" sz="2400" dirty="0"/>
              <a:t>#16  football</a:t>
            </a:r>
          </a:p>
          <a:p>
            <a:pPr lvl="1"/>
            <a:r>
              <a:rPr lang="en-IE" sz="2400" dirty="0"/>
              <a:t>#17  123123</a:t>
            </a:r>
          </a:p>
          <a:p>
            <a:pPr lvl="1"/>
            <a:r>
              <a:rPr lang="en-IE" sz="2400" dirty="0"/>
              <a:t>#18  monkey</a:t>
            </a:r>
          </a:p>
          <a:p>
            <a:pPr lvl="1"/>
            <a:r>
              <a:rPr lang="en-IE" sz="2400" dirty="0"/>
              <a:t>#19  654321</a:t>
            </a:r>
          </a:p>
          <a:p>
            <a:pPr lvl="1"/>
            <a:r>
              <a:rPr lang="en-IE" sz="2400" dirty="0"/>
              <a:t>#20  !@#$%^&amp;*</a:t>
            </a:r>
          </a:p>
        </p:txBody>
      </p:sp>
    </p:spTree>
    <p:extLst>
      <p:ext uri="{BB962C8B-B14F-4D97-AF65-F5344CB8AC3E}">
        <p14:creationId xmlns:p14="http://schemas.microsoft.com/office/powerpoint/2010/main" val="3975417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worst passwords you can choose:</a:t>
            </a:r>
          </a:p>
          <a:p>
            <a:endParaRPr lang="en-IE" dirty="0"/>
          </a:p>
          <a:p>
            <a:endParaRPr lang="en-IE" dirty="0" smtClean="0"/>
          </a:p>
        </p:txBody>
      </p:sp>
      <p:sp>
        <p:nvSpPr>
          <p:cNvPr id="3" name="Title 2"/>
          <p:cNvSpPr>
            <a:spLocks noGrp="1"/>
          </p:cNvSpPr>
          <p:nvPr>
            <p:ph type="title"/>
          </p:nvPr>
        </p:nvSpPr>
        <p:spPr/>
        <p:txBody>
          <a:bodyPr/>
          <a:lstStyle/>
          <a:p>
            <a:r>
              <a:rPr lang="en-IE" dirty="0" smtClean="0"/>
              <a:t>Most Common Passwords 2018</a:t>
            </a:r>
            <a:endParaRPr lang="en-IE" dirty="0"/>
          </a:p>
        </p:txBody>
      </p:sp>
      <p:sp>
        <p:nvSpPr>
          <p:cNvPr id="4" name="Rounded Rectangle 3"/>
          <p:cNvSpPr/>
          <p:nvPr/>
        </p:nvSpPr>
        <p:spPr>
          <a:xfrm>
            <a:off x="899592" y="2204864"/>
            <a:ext cx="3456384" cy="4176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IE" sz="2400" dirty="0"/>
              <a:t>#21  </a:t>
            </a:r>
            <a:r>
              <a:rPr lang="en-IE" sz="2400" dirty="0" err="1"/>
              <a:t>charlie</a:t>
            </a:r>
            <a:endParaRPr lang="en-IE" sz="2400" dirty="0"/>
          </a:p>
          <a:p>
            <a:pPr lvl="1"/>
            <a:r>
              <a:rPr lang="en-IE" sz="2400" dirty="0"/>
              <a:t>#22  aa123456</a:t>
            </a:r>
          </a:p>
          <a:p>
            <a:pPr lvl="1"/>
            <a:r>
              <a:rPr lang="en-IE" sz="2400" dirty="0"/>
              <a:t>#23  </a:t>
            </a:r>
            <a:r>
              <a:rPr lang="en-IE" sz="2400" dirty="0" err="1"/>
              <a:t>donald</a:t>
            </a:r>
            <a:endParaRPr lang="en-IE" sz="2400" dirty="0"/>
          </a:p>
          <a:p>
            <a:pPr lvl="1"/>
            <a:r>
              <a:rPr lang="en-IE" sz="2400" dirty="0"/>
              <a:t>#24  password1</a:t>
            </a:r>
          </a:p>
          <a:p>
            <a:pPr lvl="1"/>
            <a:r>
              <a:rPr lang="en-IE" sz="2400" dirty="0"/>
              <a:t>#25  qwerty123</a:t>
            </a:r>
          </a:p>
          <a:p>
            <a:pPr lvl="1"/>
            <a:r>
              <a:rPr lang="en-IE" sz="2400" dirty="0"/>
              <a:t>#26  </a:t>
            </a:r>
            <a:r>
              <a:rPr lang="en-IE" sz="2400" dirty="0" err="1"/>
              <a:t>zxcvbnm</a:t>
            </a:r>
            <a:endParaRPr lang="en-IE" sz="2400" dirty="0"/>
          </a:p>
          <a:p>
            <a:pPr lvl="1"/>
            <a:r>
              <a:rPr lang="en-IE" sz="2400" dirty="0"/>
              <a:t>#27  121212</a:t>
            </a:r>
          </a:p>
          <a:p>
            <a:pPr lvl="1"/>
            <a:r>
              <a:rPr lang="en-IE" sz="2400" dirty="0"/>
              <a:t>#28  bailey</a:t>
            </a:r>
          </a:p>
          <a:p>
            <a:pPr lvl="1"/>
            <a:r>
              <a:rPr lang="en-IE" sz="2400" dirty="0"/>
              <a:t>#29  freedom</a:t>
            </a:r>
          </a:p>
          <a:p>
            <a:pPr lvl="1"/>
            <a:r>
              <a:rPr lang="en-IE" sz="2400" dirty="0"/>
              <a:t>#30  shadow</a:t>
            </a:r>
          </a:p>
        </p:txBody>
      </p:sp>
      <p:sp>
        <p:nvSpPr>
          <p:cNvPr id="5" name="Rounded Rectangle 4"/>
          <p:cNvSpPr/>
          <p:nvPr/>
        </p:nvSpPr>
        <p:spPr>
          <a:xfrm>
            <a:off x="4793196" y="2204864"/>
            <a:ext cx="3312368" cy="4176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IE" sz="2400" dirty="0"/>
              <a:t>#31  passw0rd</a:t>
            </a:r>
          </a:p>
          <a:p>
            <a:pPr lvl="1"/>
            <a:r>
              <a:rPr lang="en-IE" sz="2400" dirty="0"/>
              <a:t>#32  baseball</a:t>
            </a:r>
          </a:p>
          <a:p>
            <a:pPr lvl="1"/>
            <a:r>
              <a:rPr lang="en-IE" sz="2400" dirty="0"/>
              <a:t>#33  buster</a:t>
            </a:r>
          </a:p>
          <a:p>
            <a:pPr lvl="1"/>
            <a:r>
              <a:rPr lang="en-IE" sz="2400" dirty="0"/>
              <a:t>#34  </a:t>
            </a:r>
            <a:r>
              <a:rPr lang="en-IE" sz="2400" dirty="0" err="1"/>
              <a:t>daniel</a:t>
            </a:r>
            <a:endParaRPr lang="en-IE" sz="2400" dirty="0"/>
          </a:p>
          <a:p>
            <a:pPr lvl="1"/>
            <a:r>
              <a:rPr lang="en-IE" sz="2400" dirty="0"/>
              <a:t>#35  </a:t>
            </a:r>
            <a:r>
              <a:rPr lang="en-IE" sz="2400" dirty="0" err="1"/>
              <a:t>hannah</a:t>
            </a:r>
            <a:endParaRPr lang="en-IE" sz="2400" dirty="0"/>
          </a:p>
          <a:p>
            <a:pPr lvl="1"/>
            <a:r>
              <a:rPr lang="en-IE" sz="2400" dirty="0"/>
              <a:t>#36  </a:t>
            </a:r>
            <a:r>
              <a:rPr lang="en-IE" sz="2400" dirty="0" err="1"/>
              <a:t>thomas</a:t>
            </a:r>
            <a:endParaRPr lang="en-IE" sz="2400" dirty="0"/>
          </a:p>
          <a:p>
            <a:pPr lvl="1"/>
            <a:r>
              <a:rPr lang="en-IE" sz="2400" dirty="0"/>
              <a:t>#37  summer</a:t>
            </a:r>
          </a:p>
          <a:p>
            <a:pPr lvl="1"/>
            <a:r>
              <a:rPr lang="en-IE" sz="2400" dirty="0"/>
              <a:t>#38  </a:t>
            </a:r>
            <a:r>
              <a:rPr lang="en-IE" sz="2400" dirty="0" err="1"/>
              <a:t>george</a:t>
            </a:r>
            <a:endParaRPr lang="en-IE" sz="2400" dirty="0"/>
          </a:p>
          <a:p>
            <a:pPr lvl="1"/>
            <a:r>
              <a:rPr lang="en-IE" sz="2400" dirty="0"/>
              <a:t>#39  </a:t>
            </a:r>
            <a:r>
              <a:rPr lang="en-IE" sz="2400" dirty="0" err="1"/>
              <a:t>harley</a:t>
            </a:r>
            <a:endParaRPr lang="en-IE" sz="2400" dirty="0"/>
          </a:p>
          <a:p>
            <a:pPr lvl="1"/>
            <a:r>
              <a:rPr lang="en-IE" sz="2400" dirty="0"/>
              <a:t>#40  222222</a:t>
            </a:r>
          </a:p>
        </p:txBody>
      </p:sp>
    </p:spTree>
    <p:extLst>
      <p:ext uri="{BB962C8B-B14F-4D97-AF65-F5344CB8AC3E}">
        <p14:creationId xmlns:p14="http://schemas.microsoft.com/office/powerpoint/2010/main" val="2547121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worst passwords you can choose:</a:t>
            </a:r>
          </a:p>
          <a:p>
            <a:endParaRPr lang="en-IE" dirty="0"/>
          </a:p>
          <a:p>
            <a:endParaRPr lang="en-IE" dirty="0" smtClean="0"/>
          </a:p>
        </p:txBody>
      </p:sp>
      <p:sp>
        <p:nvSpPr>
          <p:cNvPr id="3" name="Title 2"/>
          <p:cNvSpPr>
            <a:spLocks noGrp="1"/>
          </p:cNvSpPr>
          <p:nvPr>
            <p:ph type="title"/>
          </p:nvPr>
        </p:nvSpPr>
        <p:spPr/>
        <p:txBody>
          <a:bodyPr/>
          <a:lstStyle/>
          <a:p>
            <a:r>
              <a:rPr lang="en-IE" dirty="0" smtClean="0"/>
              <a:t>Most Common Passwords 2018</a:t>
            </a:r>
            <a:endParaRPr lang="en-IE" dirty="0"/>
          </a:p>
        </p:txBody>
      </p:sp>
      <p:sp>
        <p:nvSpPr>
          <p:cNvPr id="4" name="Rounded Rectangle 3"/>
          <p:cNvSpPr/>
          <p:nvPr/>
        </p:nvSpPr>
        <p:spPr>
          <a:xfrm>
            <a:off x="899592" y="2204864"/>
            <a:ext cx="3456384" cy="4176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IE" sz="2400" dirty="0"/>
              <a:t>#21  </a:t>
            </a:r>
            <a:r>
              <a:rPr lang="en-IE" sz="2400" dirty="0" err="1"/>
              <a:t>charlie</a:t>
            </a:r>
            <a:endParaRPr lang="en-IE" sz="2400" dirty="0"/>
          </a:p>
          <a:p>
            <a:pPr lvl="1"/>
            <a:r>
              <a:rPr lang="en-IE" sz="2400" dirty="0"/>
              <a:t>#22  aa123456</a:t>
            </a:r>
          </a:p>
          <a:p>
            <a:pPr lvl="1"/>
            <a:r>
              <a:rPr lang="en-IE" sz="2400" dirty="0"/>
              <a:t>#23  </a:t>
            </a:r>
            <a:r>
              <a:rPr lang="en-IE" sz="2400" dirty="0" err="1"/>
              <a:t>donald</a:t>
            </a:r>
            <a:endParaRPr lang="en-IE" sz="2400" dirty="0"/>
          </a:p>
          <a:p>
            <a:pPr lvl="1"/>
            <a:r>
              <a:rPr lang="en-IE" sz="2400" dirty="0"/>
              <a:t>#24  password1</a:t>
            </a:r>
          </a:p>
          <a:p>
            <a:pPr lvl="1"/>
            <a:r>
              <a:rPr lang="en-IE" sz="2400" dirty="0"/>
              <a:t>#25  qwerty123</a:t>
            </a:r>
          </a:p>
          <a:p>
            <a:pPr lvl="1"/>
            <a:r>
              <a:rPr lang="en-IE" sz="2400" dirty="0"/>
              <a:t>#26  </a:t>
            </a:r>
            <a:r>
              <a:rPr lang="en-IE" sz="2400" dirty="0" err="1"/>
              <a:t>zxcvbnm</a:t>
            </a:r>
            <a:endParaRPr lang="en-IE" sz="2400" dirty="0"/>
          </a:p>
          <a:p>
            <a:pPr lvl="1"/>
            <a:r>
              <a:rPr lang="en-IE" sz="2400" dirty="0"/>
              <a:t>#27  121212</a:t>
            </a:r>
          </a:p>
          <a:p>
            <a:pPr lvl="1"/>
            <a:r>
              <a:rPr lang="en-IE" sz="2400" dirty="0"/>
              <a:t>#28  bailey</a:t>
            </a:r>
          </a:p>
          <a:p>
            <a:pPr lvl="1"/>
            <a:r>
              <a:rPr lang="en-IE" sz="2400" dirty="0"/>
              <a:t>#29  freedom</a:t>
            </a:r>
          </a:p>
          <a:p>
            <a:pPr lvl="1"/>
            <a:r>
              <a:rPr lang="en-IE" sz="2400" dirty="0"/>
              <a:t>#30  shadow</a:t>
            </a:r>
          </a:p>
        </p:txBody>
      </p:sp>
      <p:sp>
        <p:nvSpPr>
          <p:cNvPr id="5" name="Rounded Rectangle 4"/>
          <p:cNvSpPr/>
          <p:nvPr/>
        </p:nvSpPr>
        <p:spPr>
          <a:xfrm>
            <a:off x="4793196" y="2204864"/>
            <a:ext cx="3312368" cy="4176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IE" sz="2400" dirty="0"/>
              <a:t>#31  passw0rd</a:t>
            </a:r>
          </a:p>
          <a:p>
            <a:pPr lvl="1"/>
            <a:r>
              <a:rPr lang="en-IE" sz="2400" dirty="0"/>
              <a:t>#32  baseball</a:t>
            </a:r>
          </a:p>
          <a:p>
            <a:pPr lvl="1"/>
            <a:r>
              <a:rPr lang="en-IE" sz="2400" dirty="0"/>
              <a:t>#33  buster</a:t>
            </a:r>
          </a:p>
          <a:p>
            <a:pPr lvl="1"/>
            <a:r>
              <a:rPr lang="en-IE" sz="2400" dirty="0"/>
              <a:t>#34  </a:t>
            </a:r>
            <a:r>
              <a:rPr lang="en-IE" sz="2400" dirty="0" err="1"/>
              <a:t>daniel</a:t>
            </a:r>
            <a:endParaRPr lang="en-IE" sz="2400" dirty="0"/>
          </a:p>
          <a:p>
            <a:pPr lvl="1"/>
            <a:r>
              <a:rPr lang="en-IE" sz="2400" dirty="0"/>
              <a:t>#35  </a:t>
            </a:r>
            <a:r>
              <a:rPr lang="en-IE" sz="2400" dirty="0" err="1"/>
              <a:t>hannah</a:t>
            </a:r>
            <a:endParaRPr lang="en-IE" sz="2400" dirty="0"/>
          </a:p>
          <a:p>
            <a:pPr lvl="1"/>
            <a:r>
              <a:rPr lang="en-IE" sz="2400" dirty="0"/>
              <a:t>#36  </a:t>
            </a:r>
            <a:r>
              <a:rPr lang="en-IE" sz="2400" dirty="0" err="1"/>
              <a:t>thomas</a:t>
            </a:r>
            <a:endParaRPr lang="en-IE" sz="2400" dirty="0"/>
          </a:p>
          <a:p>
            <a:pPr lvl="1"/>
            <a:r>
              <a:rPr lang="en-IE" sz="2400" dirty="0"/>
              <a:t>#37  summer</a:t>
            </a:r>
          </a:p>
          <a:p>
            <a:pPr lvl="1"/>
            <a:r>
              <a:rPr lang="en-IE" sz="2400" dirty="0"/>
              <a:t>#38  </a:t>
            </a:r>
            <a:r>
              <a:rPr lang="en-IE" sz="2400" dirty="0" err="1"/>
              <a:t>george</a:t>
            </a:r>
            <a:endParaRPr lang="en-IE" sz="2400" dirty="0"/>
          </a:p>
          <a:p>
            <a:pPr lvl="1"/>
            <a:r>
              <a:rPr lang="en-IE" sz="2400" dirty="0"/>
              <a:t>#39  </a:t>
            </a:r>
            <a:r>
              <a:rPr lang="en-IE" sz="2400" dirty="0" err="1"/>
              <a:t>harley</a:t>
            </a:r>
            <a:endParaRPr lang="en-IE" sz="2400" dirty="0"/>
          </a:p>
          <a:p>
            <a:pPr lvl="1"/>
            <a:r>
              <a:rPr lang="en-IE" sz="2400" dirty="0"/>
              <a:t>#40  222222</a:t>
            </a:r>
          </a:p>
        </p:txBody>
      </p:sp>
      <p:pic>
        <p:nvPicPr>
          <p:cNvPr id="1026" name="Picture 2" descr="Related image"/>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243253" y="3573016"/>
            <a:ext cx="4662157" cy="2621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2785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worst passwords you can choose:</a:t>
            </a:r>
          </a:p>
          <a:p>
            <a:endParaRPr lang="en-IE" dirty="0"/>
          </a:p>
          <a:p>
            <a:endParaRPr lang="en-IE" dirty="0" smtClean="0"/>
          </a:p>
        </p:txBody>
      </p:sp>
      <p:sp>
        <p:nvSpPr>
          <p:cNvPr id="3" name="Title 2"/>
          <p:cNvSpPr>
            <a:spLocks noGrp="1"/>
          </p:cNvSpPr>
          <p:nvPr>
            <p:ph type="title"/>
          </p:nvPr>
        </p:nvSpPr>
        <p:spPr/>
        <p:txBody>
          <a:bodyPr/>
          <a:lstStyle/>
          <a:p>
            <a:r>
              <a:rPr lang="en-IE" dirty="0" smtClean="0"/>
              <a:t>Most Common Passwords 2018</a:t>
            </a:r>
            <a:endParaRPr lang="en-IE" dirty="0"/>
          </a:p>
        </p:txBody>
      </p:sp>
      <p:sp>
        <p:nvSpPr>
          <p:cNvPr id="4" name="Rounded Rectangle 3"/>
          <p:cNvSpPr/>
          <p:nvPr/>
        </p:nvSpPr>
        <p:spPr>
          <a:xfrm>
            <a:off x="899592" y="2204864"/>
            <a:ext cx="3456384" cy="4176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IE" sz="2400" dirty="0"/>
              <a:t>#21  </a:t>
            </a:r>
            <a:r>
              <a:rPr lang="en-IE" sz="2400" dirty="0" err="1"/>
              <a:t>charlie</a:t>
            </a:r>
            <a:endParaRPr lang="en-IE" sz="2400" dirty="0"/>
          </a:p>
          <a:p>
            <a:pPr lvl="1"/>
            <a:r>
              <a:rPr lang="en-IE" sz="2400" dirty="0"/>
              <a:t>#22  aa123456</a:t>
            </a:r>
          </a:p>
          <a:p>
            <a:pPr lvl="1"/>
            <a:r>
              <a:rPr lang="en-IE" sz="2400" dirty="0"/>
              <a:t>#23  </a:t>
            </a:r>
            <a:r>
              <a:rPr lang="en-IE" sz="2400" dirty="0" err="1"/>
              <a:t>donald</a:t>
            </a:r>
            <a:endParaRPr lang="en-IE" sz="2400" dirty="0"/>
          </a:p>
          <a:p>
            <a:pPr lvl="1"/>
            <a:r>
              <a:rPr lang="en-IE" sz="2400" dirty="0"/>
              <a:t>#24  password1</a:t>
            </a:r>
          </a:p>
          <a:p>
            <a:pPr lvl="1"/>
            <a:r>
              <a:rPr lang="en-IE" sz="2400" dirty="0"/>
              <a:t>#25  qwerty123</a:t>
            </a:r>
          </a:p>
          <a:p>
            <a:pPr lvl="1"/>
            <a:r>
              <a:rPr lang="en-IE" sz="2400" dirty="0"/>
              <a:t>#26  </a:t>
            </a:r>
            <a:r>
              <a:rPr lang="en-IE" sz="2400" dirty="0" err="1"/>
              <a:t>zxcvbnm</a:t>
            </a:r>
            <a:endParaRPr lang="en-IE" sz="2400" dirty="0"/>
          </a:p>
          <a:p>
            <a:pPr lvl="1"/>
            <a:r>
              <a:rPr lang="en-IE" sz="2400" dirty="0"/>
              <a:t>#27  121212</a:t>
            </a:r>
          </a:p>
          <a:p>
            <a:pPr lvl="1"/>
            <a:r>
              <a:rPr lang="en-IE" sz="2400" dirty="0"/>
              <a:t>#28  bailey</a:t>
            </a:r>
          </a:p>
          <a:p>
            <a:pPr lvl="1"/>
            <a:r>
              <a:rPr lang="en-IE" sz="2400" dirty="0"/>
              <a:t>#29  freedom</a:t>
            </a:r>
          </a:p>
          <a:p>
            <a:pPr lvl="1"/>
            <a:r>
              <a:rPr lang="en-IE" sz="2400" dirty="0"/>
              <a:t>#30  shadow</a:t>
            </a:r>
          </a:p>
        </p:txBody>
      </p:sp>
      <p:sp>
        <p:nvSpPr>
          <p:cNvPr id="5" name="Rounded Rectangle 4"/>
          <p:cNvSpPr/>
          <p:nvPr/>
        </p:nvSpPr>
        <p:spPr>
          <a:xfrm>
            <a:off x="4793196" y="2204864"/>
            <a:ext cx="3312368" cy="4176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IE" sz="2400" dirty="0"/>
              <a:t>#31  passw0rd</a:t>
            </a:r>
          </a:p>
          <a:p>
            <a:pPr lvl="1"/>
            <a:r>
              <a:rPr lang="en-IE" sz="2400" dirty="0"/>
              <a:t>#32  baseball</a:t>
            </a:r>
          </a:p>
          <a:p>
            <a:pPr lvl="1"/>
            <a:r>
              <a:rPr lang="en-IE" sz="2400" dirty="0"/>
              <a:t>#33  buster</a:t>
            </a:r>
          </a:p>
          <a:p>
            <a:pPr lvl="1"/>
            <a:r>
              <a:rPr lang="en-IE" sz="2400" dirty="0"/>
              <a:t>#34  </a:t>
            </a:r>
            <a:r>
              <a:rPr lang="en-IE" sz="2400" dirty="0" err="1"/>
              <a:t>daniel</a:t>
            </a:r>
            <a:endParaRPr lang="en-IE" sz="2400" dirty="0"/>
          </a:p>
          <a:p>
            <a:pPr lvl="1"/>
            <a:r>
              <a:rPr lang="en-IE" sz="2400" dirty="0"/>
              <a:t>#35  </a:t>
            </a:r>
            <a:r>
              <a:rPr lang="en-IE" sz="2400" dirty="0" err="1"/>
              <a:t>hannah</a:t>
            </a:r>
            <a:endParaRPr lang="en-IE" sz="2400" dirty="0"/>
          </a:p>
          <a:p>
            <a:pPr lvl="1"/>
            <a:r>
              <a:rPr lang="en-IE" sz="2400" dirty="0"/>
              <a:t>#36  </a:t>
            </a:r>
            <a:r>
              <a:rPr lang="en-IE" sz="2400" dirty="0" err="1"/>
              <a:t>thomas</a:t>
            </a:r>
            <a:endParaRPr lang="en-IE" sz="2400" dirty="0"/>
          </a:p>
          <a:p>
            <a:pPr lvl="1"/>
            <a:r>
              <a:rPr lang="en-IE" sz="2400" dirty="0"/>
              <a:t>#37  summer</a:t>
            </a:r>
          </a:p>
          <a:p>
            <a:pPr lvl="1"/>
            <a:r>
              <a:rPr lang="en-IE" sz="2400" dirty="0"/>
              <a:t>#38  </a:t>
            </a:r>
            <a:r>
              <a:rPr lang="en-IE" sz="2400" dirty="0" err="1"/>
              <a:t>george</a:t>
            </a:r>
            <a:endParaRPr lang="en-IE" sz="2400" dirty="0"/>
          </a:p>
          <a:p>
            <a:pPr lvl="1"/>
            <a:r>
              <a:rPr lang="en-IE" sz="2400" dirty="0"/>
              <a:t>#39  </a:t>
            </a:r>
            <a:r>
              <a:rPr lang="en-IE" sz="2400" dirty="0" err="1"/>
              <a:t>harley</a:t>
            </a:r>
            <a:endParaRPr lang="en-IE" sz="2400" dirty="0"/>
          </a:p>
          <a:p>
            <a:pPr lvl="1"/>
            <a:r>
              <a:rPr lang="en-IE" sz="2400" dirty="0"/>
              <a:t>#40  222222</a:t>
            </a:r>
          </a:p>
        </p:txBody>
      </p:sp>
    </p:spTree>
    <p:extLst>
      <p:ext uri="{BB962C8B-B14F-4D97-AF65-F5344CB8AC3E}">
        <p14:creationId xmlns:p14="http://schemas.microsoft.com/office/powerpoint/2010/main" val="28942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average length is 7-9 characters (a lot of companies do “month you joined” + “Day”, e.g. March04)</a:t>
            </a:r>
          </a:p>
          <a:p>
            <a:r>
              <a:rPr lang="en-IE" dirty="0" smtClean="0"/>
              <a:t>The average person knows about 75,000 words</a:t>
            </a:r>
          </a:p>
          <a:p>
            <a:r>
              <a:rPr lang="en-IE" dirty="0" smtClean="0"/>
              <a:t>There’s a 50% chance someone’s password will contain vowels</a:t>
            </a:r>
          </a:p>
          <a:p>
            <a:r>
              <a:rPr lang="en-IE" dirty="0" smtClean="0"/>
              <a:t>Women prefer names in their passwords, men prefer hobbies and movies</a:t>
            </a:r>
          </a:p>
        </p:txBody>
      </p:sp>
      <p:sp>
        <p:nvSpPr>
          <p:cNvPr id="3" name="Title 2"/>
          <p:cNvSpPr>
            <a:spLocks noGrp="1"/>
          </p:cNvSpPr>
          <p:nvPr>
            <p:ph type="title"/>
          </p:nvPr>
        </p:nvSpPr>
        <p:spPr/>
        <p:txBody>
          <a:bodyPr/>
          <a:lstStyle/>
          <a:p>
            <a:r>
              <a:rPr lang="en-IE" dirty="0" smtClean="0"/>
              <a:t>Password </a:t>
            </a:r>
            <a:r>
              <a:rPr lang="en-IE" dirty="0" smtClean="0"/>
              <a:t>Tips (1 of 2)</a:t>
            </a:r>
            <a:endParaRPr lang="en-IE" dirty="0"/>
          </a:p>
        </p:txBody>
      </p:sp>
    </p:spTree>
    <p:extLst>
      <p:ext uri="{BB962C8B-B14F-4D97-AF65-F5344CB8AC3E}">
        <p14:creationId xmlns:p14="http://schemas.microsoft.com/office/powerpoint/2010/main" val="2566630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E" dirty="0" smtClean="0"/>
              <a:t>If there’s a number in the password, it’s most likely 0, 1, or 2, and most likely towards the end of the password</a:t>
            </a:r>
          </a:p>
          <a:p>
            <a:r>
              <a:rPr lang="en-IE" dirty="0" smtClean="0"/>
              <a:t>If there’s a capital letter, it’s usually at the start of the password, and followed by a vowel</a:t>
            </a:r>
          </a:p>
          <a:p>
            <a:r>
              <a:rPr lang="en-IE" dirty="0" smtClean="0"/>
              <a:t>65% of people have a maximum of 3 passwords for all of the accounts (email, social media, PC, etc.)</a:t>
            </a:r>
          </a:p>
          <a:p>
            <a:r>
              <a:rPr lang="en-IE" dirty="0" smtClean="0"/>
              <a:t>1 in 100 people will have the top 100 Most Common Passwords.</a:t>
            </a:r>
            <a:endParaRPr lang="en-IE" dirty="0" smtClean="0"/>
          </a:p>
        </p:txBody>
      </p:sp>
      <p:sp>
        <p:nvSpPr>
          <p:cNvPr id="3" name="Title 2"/>
          <p:cNvSpPr>
            <a:spLocks noGrp="1"/>
          </p:cNvSpPr>
          <p:nvPr>
            <p:ph type="title"/>
          </p:nvPr>
        </p:nvSpPr>
        <p:spPr/>
        <p:txBody>
          <a:bodyPr/>
          <a:lstStyle/>
          <a:p>
            <a:r>
              <a:rPr lang="en-IE" dirty="0" smtClean="0"/>
              <a:t>Password </a:t>
            </a:r>
            <a:r>
              <a:rPr lang="en-IE" dirty="0" smtClean="0"/>
              <a:t>Tips (2 of 2)</a:t>
            </a:r>
            <a:endParaRPr lang="en-IE" dirty="0"/>
          </a:p>
        </p:txBody>
      </p:sp>
    </p:spTree>
    <p:extLst>
      <p:ext uri="{BB962C8B-B14F-4D97-AF65-F5344CB8AC3E}">
        <p14:creationId xmlns:p14="http://schemas.microsoft.com/office/powerpoint/2010/main" val="3901278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Easy to hack passwords are:</a:t>
            </a:r>
          </a:p>
          <a:p>
            <a:endParaRPr lang="en-IE" dirty="0" smtClean="0"/>
          </a:p>
          <a:p>
            <a:pPr lvl="1"/>
            <a:r>
              <a:rPr lang="en-IE" dirty="0" smtClean="0"/>
              <a:t>#1 </a:t>
            </a:r>
            <a:r>
              <a:rPr lang="en-IE" dirty="0"/>
              <a:t>Repeating previously used passwords </a:t>
            </a:r>
          </a:p>
          <a:p>
            <a:pPr lvl="1"/>
            <a:r>
              <a:rPr lang="en-IE" dirty="0" smtClean="0"/>
              <a:t>#2 </a:t>
            </a:r>
            <a:r>
              <a:rPr lang="en-IE" dirty="0"/>
              <a:t>Names of close family members or friends </a:t>
            </a:r>
          </a:p>
          <a:p>
            <a:pPr lvl="1"/>
            <a:r>
              <a:rPr lang="en-IE" dirty="0" smtClean="0"/>
              <a:t>#3 </a:t>
            </a:r>
            <a:r>
              <a:rPr lang="en-IE" dirty="0"/>
              <a:t>Your name</a:t>
            </a:r>
          </a:p>
          <a:p>
            <a:pPr lvl="1"/>
            <a:r>
              <a:rPr lang="en-IE" dirty="0"/>
              <a:t>#</a:t>
            </a:r>
            <a:r>
              <a:rPr lang="en-IE" dirty="0" smtClean="0"/>
              <a:t>4 </a:t>
            </a:r>
            <a:r>
              <a:rPr lang="en-IE" dirty="0"/>
              <a:t>Words in the dictionary</a:t>
            </a:r>
          </a:p>
          <a:p>
            <a:pPr lvl="1"/>
            <a:r>
              <a:rPr lang="en-IE" dirty="0" smtClean="0"/>
              <a:t>#5 </a:t>
            </a:r>
            <a:r>
              <a:rPr lang="en-IE" dirty="0"/>
              <a:t>Common names</a:t>
            </a:r>
          </a:p>
          <a:p>
            <a:pPr lvl="1"/>
            <a:r>
              <a:rPr lang="en-IE" dirty="0" smtClean="0"/>
              <a:t>#6 </a:t>
            </a:r>
            <a:r>
              <a:rPr lang="en-IE" dirty="0"/>
              <a:t>Repeating your login code</a:t>
            </a:r>
          </a:p>
          <a:p>
            <a:pPr lvl="1"/>
            <a:r>
              <a:rPr lang="en-IE" dirty="0"/>
              <a:t>#</a:t>
            </a:r>
            <a:r>
              <a:rPr lang="en-IE" dirty="0" smtClean="0"/>
              <a:t>7 </a:t>
            </a:r>
            <a:r>
              <a:rPr lang="en-IE" dirty="0"/>
              <a:t>Keyboard patterns and swipes (i.e., 123456 or QWERTY)</a:t>
            </a:r>
            <a:endParaRPr lang="en-IE" dirty="0" smtClean="0"/>
          </a:p>
          <a:p>
            <a:pPr lvl="1"/>
            <a:endParaRPr lang="en-IE" dirty="0" smtClean="0"/>
          </a:p>
          <a:p>
            <a:endParaRPr lang="en-IE" dirty="0"/>
          </a:p>
          <a:p>
            <a:endParaRPr lang="en-IE" dirty="0" smtClean="0"/>
          </a:p>
        </p:txBody>
      </p:sp>
      <p:sp>
        <p:nvSpPr>
          <p:cNvPr id="3" name="Title 2"/>
          <p:cNvSpPr>
            <a:spLocks noGrp="1"/>
          </p:cNvSpPr>
          <p:nvPr>
            <p:ph type="title"/>
          </p:nvPr>
        </p:nvSpPr>
        <p:spPr/>
        <p:txBody>
          <a:bodyPr/>
          <a:lstStyle/>
          <a:p>
            <a:r>
              <a:rPr lang="en-IE" dirty="0" smtClean="0"/>
              <a:t>Password Hacking</a:t>
            </a:r>
            <a:endParaRPr lang="en-IE" dirty="0"/>
          </a:p>
        </p:txBody>
      </p:sp>
    </p:spTree>
    <p:extLst>
      <p:ext uri="{BB962C8B-B14F-4D97-AF65-F5344CB8AC3E}">
        <p14:creationId xmlns:p14="http://schemas.microsoft.com/office/powerpoint/2010/main" val="6994528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202</TotalTime>
  <Words>1492</Words>
  <Application>Microsoft Office PowerPoint</Application>
  <PresentationFormat>On-screen Show (4:3)</PresentationFormat>
  <Paragraphs>210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Lucida Sans Unicode</vt:lpstr>
      <vt:lpstr>Verdana</vt:lpstr>
      <vt:lpstr>Wingdings 2</vt:lpstr>
      <vt:lpstr>Wingdings 3</vt:lpstr>
      <vt:lpstr>Concourse</vt:lpstr>
      <vt:lpstr>Operating Systems 1: Password Hacking</vt:lpstr>
      <vt:lpstr>Password Hacking</vt:lpstr>
      <vt:lpstr>Most Common Passwords 2018</vt:lpstr>
      <vt:lpstr>Most Common Passwords 2018</vt:lpstr>
      <vt:lpstr>Most Common Passwords 2018</vt:lpstr>
      <vt:lpstr>Most Common Passwords 2018</vt:lpstr>
      <vt:lpstr>Password Tips (1 of 2)</vt:lpstr>
      <vt:lpstr>Password Tips (2 of 2)</vt:lpstr>
      <vt:lpstr>Password Hacking</vt:lpstr>
      <vt:lpstr>Hacking Attacks</vt:lpstr>
      <vt:lpstr>Hacking Attacks</vt:lpstr>
      <vt:lpstr>Hacking Attacks</vt:lpstr>
      <vt:lpstr>Hacking Attacks</vt:lpstr>
      <vt:lpstr>Hacking Attacks</vt:lpstr>
      <vt:lpstr>Hacking Attacks</vt:lpstr>
      <vt:lpstr>Hacking Attacks</vt:lpstr>
      <vt:lpstr>Hacking Attacks</vt:lpstr>
      <vt:lpstr>Hacking Attacks</vt:lpstr>
      <vt:lpstr>Password Hacking</vt:lpstr>
      <vt:lpstr>Password Hacking</vt:lpstr>
      <vt:lpstr>Password Hacking Tools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CMPU1022 Operating Systems 1</dc:title>
  <dc:creator>Damian Gordon</dc:creator>
  <cp:lastModifiedBy>Damian Gordon</cp:lastModifiedBy>
  <cp:revision>18</cp:revision>
  <dcterms:created xsi:type="dcterms:W3CDTF">2015-01-19T19:52:08Z</dcterms:created>
  <dcterms:modified xsi:type="dcterms:W3CDTF">2019-01-29T21:45:11Z</dcterms:modified>
</cp:coreProperties>
</file>