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9"/>
  </p:notesMasterIdLst>
  <p:sldIdLst>
    <p:sldId id="330" r:id="rId2"/>
    <p:sldId id="331" r:id="rId3"/>
    <p:sldId id="332" r:id="rId4"/>
    <p:sldId id="333" r:id="rId5"/>
    <p:sldId id="336" r:id="rId6"/>
    <p:sldId id="337" r:id="rId7"/>
    <p:sldId id="421" r:id="rId8"/>
    <p:sldId id="415" r:id="rId9"/>
    <p:sldId id="416" r:id="rId10"/>
    <p:sldId id="417" r:id="rId11"/>
    <p:sldId id="418" r:id="rId12"/>
    <p:sldId id="419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8" r:id="rId61"/>
    <p:sldId id="397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  <p:sldId id="411" r:id="rId75"/>
    <p:sldId id="412" r:id="rId76"/>
    <p:sldId id="413" r:id="rId77"/>
    <p:sldId id="414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27A19-3FBF-4924-855D-1906084A9288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0E4C-0F2E-405E-81D6-FA45E2D77B0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729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49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53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49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652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71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897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72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140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73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865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74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465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875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76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599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09/04/2019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Introduction to</a:t>
            </a:r>
            <a:br>
              <a:rPr lang="en-IE" dirty="0" smtClean="0"/>
            </a:br>
            <a:r>
              <a:rPr lang="en-IE" dirty="0" smtClean="0"/>
              <a:t>Operating Systems</a:t>
            </a:r>
            <a:br>
              <a:rPr lang="en-IE" dirty="0" smtClean="0"/>
            </a:br>
            <a:r>
              <a:rPr lang="en-IE" dirty="0" smtClean="0"/>
              <a:t>(Summary)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6117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operating system uses a number of different ways to protect the system:</a:t>
            </a:r>
          </a:p>
          <a:p>
            <a:endParaRPr lang="en-IE" dirty="0" smtClean="0"/>
          </a:p>
          <a:p>
            <a:pPr lvl="1"/>
            <a:r>
              <a:rPr lang="en-IE" dirty="0" smtClean="0"/>
              <a:t>Your credentials (e.g. username and password)</a:t>
            </a:r>
          </a:p>
          <a:p>
            <a:pPr lvl="1"/>
            <a:r>
              <a:rPr lang="en-IE" dirty="0" smtClean="0"/>
              <a:t>Your authorisation (e.g. </a:t>
            </a:r>
            <a:r>
              <a:rPr lang="en-IE" dirty="0" err="1" smtClean="0"/>
              <a:t>drwxr</a:t>
            </a:r>
            <a:r>
              <a:rPr lang="en-IE" dirty="0" smtClean="0"/>
              <a:t>-x-r--)</a:t>
            </a:r>
          </a:p>
          <a:p>
            <a:pPr lvl="1"/>
            <a:r>
              <a:rPr lang="en-IE" dirty="0" smtClean="0"/>
              <a:t>Your location (e.g. inside/outside the LAN)</a:t>
            </a:r>
          </a:p>
          <a:p>
            <a:pPr lvl="1"/>
            <a:r>
              <a:rPr lang="en-IE" dirty="0" smtClean="0"/>
              <a:t>Your behaviour (e.g. deleting lots of files)</a:t>
            </a:r>
          </a:p>
          <a:p>
            <a:pPr lvl="1"/>
            <a:r>
              <a:rPr lang="en-IE" sz="2400" dirty="0" smtClean="0"/>
              <a:t>The firewall</a:t>
            </a:r>
          </a:p>
          <a:p>
            <a:pPr lvl="1"/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Operating System Security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20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Intentional Attacks</a:t>
            </a:r>
          </a:p>
          <a:p>
            <a:pPr lvl="1"/>
            <a:r>
              <a:rPr lang="en-IE" dirty="0" smtClean="0"/>
              <a:t>Denial-of-Service (</a:t>
            </a:r>
            <a:r>
              <a:rPr lang="en-IE" dirty="0" err="1" smtClean="0"/>
              <a:t>DoS</a:t>
            </a:r>
            <a:r>
              <a:rPr lang="en-IE" dirty="0" smtClean="0"/>
              <a:t>) Attack</a:t>
            </a:r>
          </a:p>
          <a:p>
            <a:pPr lvl="1"/>
            <a:r>
              <a:rPr lang="en-IE" dirty="0" smtClean="0"/>
              <a:t>Wiretapping</a:t>
            </a:r>
          </a:p>
          <a:p>
            <a:pPr lvl="1"/>
            <a:r>
              <a:rPr lang="en-IE" dirty="0" smtClean="0"/>
              <a:t>Viruses</a:t>
            </a:r>
          </a:p>
          <a:p>
            <a:pPr lvl="1"/>
            <a:r>
              <a:rPr lang="en-IE" dirty="0" smtClean="0"/>
              <a:t>Worms</a:t>
            </a:r>
          </a:p>
          <a:p>
            <a:pPr lvl="1"/>
            <a:r>
              <a:rPr lang="en-IE" dirty="0" smtClean="0"/>
              <a:t>Trojans</a:t>
            </a:r>
          </a:p>
          <a:p>
            <a:r>
              <a:rPr lang="en-IE" dirty="0" smtClean="0"/>
              <a:t>Unintentional </a:t>
            </a:r>
            <a:r>
              <a:rPr lang="en-IE" dirty="0"/>
              <a:t>Attacks</a:t>
            </a:r>
          </a:p>
          <a:p>
            <a:pPr lvl="1"/>
            <a:r>
              <a:rPr lang="en-IE" dirty="0" smtClean="0"/>
              <a:t>Parallel writes</a:t>
            </a:r>
          </a:p>
          <a:p>
            <a:pPr lvl="1"/>
            <a:r>
              <a:rPr lang="en-IE" dirty="0" smtClean="0"/>
              <a:t>Unintentional Denial-of-Service </a:t>
            </a:r>
            <a:r>
              <a:rPr lang="en-IE" dirty="0"/>
              <a:t>(</a:t>
            </a:r>
            <a:r>
              <a:rPr lang="en-IE" dirty="0" err="1"/>
              <a:t>DoS</a:t>
            </a:r>
            <a:r>
              <a:rPr lang="en-IE" dirty="0" smtClean="0"/>
              <a:t>)</a:t>
            </a:r>
            <a:endParaRPr lang="en-IE" dirty="0"/>
          </a:p>
          <a:p>
            <a:pPr lvl="1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Operating Systems Attacks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35" y="1675643"/>
            <a:ext cx="1808710" cy="914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29" y="764704"/>
            <a:ext cx="1179937" cy="865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33" y="4149080"/>
            <a:ext cx="1369758" cy="1700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95767"/>
            <a:ext cx="2304256" cy="1469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80" y="2754253"/>
            <a:ext cx="1843065" cy="11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protection is multifaceted</a:t>
            </a:r>
            <a:r>
              <a:rPr lang="en-IE" smtClean="0"/>
              <a:t>, four protection </a:t>
            </a:r>
            <a:r>
              <a:rPr lang="en-IE" dirty="0" smtClean="0"/>
              <a:t>methods include:</a:t>
            </a:r>
          </a:p>
          <a:p>
            <a:pPr lvl="1"/>
            <a:r>
              <a:rPr lang="en-IE" dirty="0" smtClean="0"/>
              <a:t>Antivirus Software</a:t>
            </a:r>
          </a:p>
          <a:p>
            <a:pPr lvl="1"/>
            <a:r>
              <a:rPr lang="en-IE" dirty="0" smtClean="0"/>
              <a:t>Firewalls</a:t>
            </a:r>
          </a:p>
          <a:p>
            <a:pPr lvl="1"/>
            <a:r>
              <a:rPr lang="en-IE" dirty="0" smtClean="0"/>
              <a:t>Patch Management</a:t>
            </a:r>
          </a:p>
          <a:p>
            <a:pPr lvl="1"/>
            <a:r>
              <a:rPr lang="en-IE" dirty="0" smtClean="0"/>
              <a:t>Authentication</a:t>
            </a:r>
          </a:p>
          <a:p>
            <a:pPr lvl="2"/>
            <a:r>
              <a:rPr lang="en-IE" sz="1800" dirty="0"/>
              <a:t>CAPTCHAs</a:t>
            </a:r>
          </a:p>
          <a:p>
            <a:pPr lvl="2"/>
            <a:r>
              <a:rPr lang="en-IE" sz="1800" dirty="0" err="1"/>
              <a:t>reCAPTCHAs</a:t>
            </a:r>
            <a:endParaRPr lang="en-IE" sz="1800" dirty="0"/>
          </a:p>
          <a:p>
            <a:pPr lvl="2"/>
            <a:r>
              <a:rPr lang="en-IE" sz="1800" dirty="0"/>
              <a:t>Smart Cards</a:t>
            </a:r>
          </a:p>
          <a:p>
            <a:pPr lvl="2"/>
            <a:r>
              <a:rPr lang="en-IE" sz="1800" dirty="0"/>
              <a:t>Biometrics</a:t>
            </a:r>
          </a:p>
          <a:p>
            <a:pPr lvl="1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System Protection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48" y="2132856"/>
            <a:ext cx="2107704" cy="1427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93" y="3789040"/>
            <a:ext cx="2099891" cy="1306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95558"/>
            <a:ext cx="2880320" cy="15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Data Structures</a:t>
            </a:r>
            <a:br>
              <a:rPr lang="en-IE" dirty="0" smtClean="0"/>
            </a:br>
            <a:r>
              <a:rPr lang="en-IE" dirty="0" smtClean="0"/>
              <a:t>(Summary)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18705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Data Structures</a:t>
            </a:r>
            <a:endParaRPr lang="en-IE" dirty="0"/>
          </a:p>
        </p:txBody>
      </p:sp>
      <p:sp>
        <p:nvSpPr>
          <p:cNvPr id="36" name="Rectangle 35"/>
          <p:cNvSpPr/>
          <p:nvPr/>
        </p:nvSpPr>
        <p:spPr>
          <a:xfrm>
            <a:off x="3383968" y="1196752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/>
          <p:cNvSpPr/>
          <p:nvPr/>
        </p:nvSpPr>
        <p:spPr>
          <a:xfrm>
            <a:off x="4680112" y="1196752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ight Arrow 38"/>
          <p:cNvSpPr/>
          <p:nvPr/>
        </p:nvSpPr>
        <p:spPr>
          <a:xfrm>
            <a:off x="4104048" y="1268760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5976256" y="1196752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ight Arrow 42"/>
          <p:cNvSpPr/>
          <p:nvPr/>
        </p:nvSpPr>
        <p:spPr>
          <a:xfrm>
            <a:off x="5400192" y="1268760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7272400" y="1196752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Right Arrow 44"/>
          <p:cNvSpPr/>
          <p:nvPr/>
        </p:nvSpPr>
        <p:spPr>
          <a:xfrm>
            <a:off x="6696336" y="1268760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Rectangle 47"/>
          <p:cNvSpPr/>
          <p:nvPr/>
        </p:nvSpPr>
        <p:spPr>
          <a:xfrm>
            <a:off x="1259632" y="2997032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Rectangle 48"/>
          <p:cNvSpPr/>
          <p:nvPr/>
        </p:nvSpPr>
        <p:spPr>
          <a:xfrm>
            <a:off x="2555776" y="2997032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Right Arrow 49"/>
          <p:cNvSpPr/>
          <p:nvPr/>
        </p:nvSpPr>
        <p:spPr>
          <a:xfrm>
            <a:off x="1979712" y="3069040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Rectangle 50"/>
          <p:cNvSpPr/>
          <p:nvPr/>
        </p:nvSpPr>
        <p:spPr>
          <a:xfrm>
            <a:off x="3851920" y="2997032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Right Arrow 51"/>
          <p:cNvSpPr/>
          <p:nvPr/>
        </p:nvSpPr>
        <p:spPr>
          <a:xfrm>
            <a:off x="3275856" y="3069040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Rectangle 52"/>
          <p:cNvSpPr/>
          <p:nvPr/>
        </p:nvSpPr>
        <p:spPr>
          <a:xfrm>
            <a:off x="5148064" y="2997032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ight Arrow 53"/>
          <p:cNvSpPr/>
          <p:nvPr/>
        </p:nvSpPr>
        <p:spPr>
          <a:xfrm>
            <a:off x="4572000" y="3069040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Bent Arrow 54"/>
          <p:cNvSpPr/>
          <p:nvPr/>
        </p:nvSpPr>
        <p:spPr>
          <a:xfrm>
            <a:off x="2447864" y="1340768"/>
            <a:ext cx="900000" cy="720000"/>
          </a:xfrm>
          <a:prstGeom prst="ben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56" name="Bent Arrow 55"/>
          <p:cNvSpPr/>
          <p:nvPr/>
        </p:nvSpPr>
        <p:spPr>
          <a:xfrm rot="5400000" flipH="1">
            <a:off x="8082440" y="746752"/>
            <a:ext cx="720080" cy="900000"/>
          </a:xfrm>
          <a:prstGeom prst="ben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>
            <a:off x="323528" y="3285064"/>
            <a:ext cx="936104" cy="720000"/>
          </a:xfrm>
          <a:prstGeom prst="ben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58" name="Bent Arrow 57"/>
          <p:cNvSpPr/>
          <p:nvPr/>
        </p:nvSpPr>
        <p:spPr>
          <a:xfrm rot="16200000">
            <a:off x="413528" y="2475064"/>
            <a:ext cx="720000" cy="900000"/>
          </a:xfrm>
          <a:prstGeom prst="ben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rot="19169031">
            <a:off x="7768020" y="5213917"/>
            <a:ext cx="180000" cy="12600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Rectangle 70"/>
          <p:cNvSpPr/>
          <p:nvPr/>
        </p:nvSpPr>
        <p:spPr>
          <a:xfrm rot="19169031">
            <a:off x="7047940" y="4349821"/>
            <a:ext cx="180000" cy="12600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Rectangle 71"/>
          <p:cNvSpPr/>
          <p:nvPr/>
        </p:nvSpPr>
        <p:spPr>
          <a:xfrm rot="2128393">
            <a:off x="6059326" y="4300397"/>
            <a:ext cx="180000" cy="12600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Rectangle 72"/>
          <p:cNvSpPr/>
          <p:nvPr/>
        </p:nvSpPr>
        <p:spPr>
          <a:xfrm rot="2128393">
            <a:off x="5483262" y="5114027"/>
            <a:ext cx="180000" cy="12600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Rectangle 73"/>
          <p:cNvSpPr/>
          <p:nvPr/>
        </p:nvSpPr>
        <p:spPr>
          <a:xfrm rot="19169031">
            <a:off x="5967820" y="5141909"/>
            <a:ext cx="180000" cy="12600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/>
          <p:cNvSpPr/>
          <p:nvPr/>
        </p:nvSpPr>
        <p:spPr>
          <a:xfrm>
            <a:off x="6300192" y="4005064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Rectangle 60"/>
          <p:cNvSpPr/>
          <p:nvPr/>
        </p:nvSpPr>
        <p:spPr>
          <a:xfrm>
            <a:off x="5364088" y="5013176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ectangle 61"/>
          <p:cNvSpPr/>
          <p:nvPr/>
        </p:nvSpPr>
        <p:spPr>
          <a:xfrm>
            <a:off x="7668344" y="6021288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Rectangle 63"/>
          <p:cNvSpPr/>
          <p:nvPr/>
        </p:nvSpPr>
        <p:spPr>
          <a:xfrm>
            <a:off x="5796136" y="6021288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Rectangle 64"/>
          <p:cNvSpPr/>
          <p:nvPr/>
        </p:nvSpPr>
        <p:spPr>
          <a:xfrm>
            <a:off x="4860032" y="6021288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Rectangle 74"/>
          <p:cNvSpPr/>
          <p:nvPr/>
        </p:nvSpPr>
        <p:spPr>
          <a:xfrm rot="2128393">
            <a:off x="7139446" y="5164493"/>
            <a:ext cx="180000" cy="12600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Rectangle 62"/>
          <p:cNvSpPr/>
          <p:nvPr/>
        </p:nvSpPr>
        <p:spPr>
          <a:xfrm>
            <a:off x="6732240" y="6021288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Rectangle 59"/>
          <p:cNvSpPr/>
          <p:nvPr/>
        </p:nvSpPr>
        <p:spPr>
          <a:xfrm>
            <a:off x="7092280" y="5013176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Bent Arrow 75"/>
          <p:cNvSpPr/>
          <p:nvPr/>
        </p:nvSpPr>
        <p:spPr>
          <a:xfrm rot="10800000">
            <a:off x="7020273" y="3717032"/>
            <a:ext cx="900000" cy="720000"/>
          </a:xfrm>
          <a:prstGeom prst="ben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 rot="5400000">
            <a:off x="7938464" y="5103296"/>
            <a:ext cx="720000" cy="900000"/>
          </a:xfrm>
          <a:prstGeom prst="ben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699185" y="1815127"/>
            <a:ext cx="210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/>
              <a:t>Queue (FIFO)</a:t>
            </a:r>
            <a:endParaRPr lang="en-IE" sz="2400" b="1" dirty="0"/>
          </a:p>
        </p:txBody>
      </p:sp>
      <p:sp>
        <p:nvSpPr>
          <p:cNvPr id="79" name="Rectangle 78"/>
          <p:cNvSpPr/>
          <p:nvPr/>
        </p:nvSpPr>
        <p:spPr>
          <a:xfrm>
            <a:off x="2339752" y="3615407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/>
              <a:t>Stack (LIFO)</a:t>
            </a:r>
            <a:endParaRPr lang="en-IE" sz="2400" b="1" dirty="0"/>
          </a:p>
        </p:txBody>
      </p:sp>
      <p:sp>
        <p:nvSpPr>
          <p:cNvPr id="80" name="Rectangle 79"/>
          <p:cNvSpPr/>
          <p:nvPr/>
        </p:nvSpPr>
        <p:spPr>
          <a:xfrm>
            <a:off x="6218195" y="3573016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/>
              <a:t>Heap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41877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br>
              <a:rPr lang="en-IE" dirty="0" smtClean="0"/>
            </a:br>
            <a:r>
              <a:rPr lang="en-IE" dirty="0" smtClean="0"/>
              <a:t>(Summary)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26040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/>
              <a:t>Processor </a:t>
            </a:r>
            <a:r>
              <a:rPr lang="en-IE" dirty="0" smtClean="0"/>
              <a:t>Management</a:t>
            </a:r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11560" y="1340768"/>
            <a:ext cx="8208912" cy="230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dirty="0" smtClean="0"/>
              <a:t>User 1</a:t>
            </a:r>
            <a:endParaRPr lang="en-IE" sz="3200" dirty="0"/>
          </a:p>
        </p:txBody>
      </p:sp>
      <p:sp>
        <p:nvSpPr>
          <p:cNvPr id="18" name="Oval 17"/>
          <p:cNvSpPr/>
          <p:nvPr/>
        </p:nvSpPr>
        <p:spPr>
          <a:xfrm>
            <a:off x="2195736" y="1412776"/>
            <a:ext cx="5760640" cy="209477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1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11760" y="1982294"/>
            <a:ext cx="2016224" cy="942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Running</a:t>
            </a:r>
          </a:p>
          <a:p>
            <a:pPr algn="ctr"/>
            <a:r>
              <a:rPr lang="en-IE" sz="1400" b="1" dirty="0" smtClean="0"/>
              <a:t>Executable 1</a:t>
            </a:r>
            <a:endParaRPr lang="en-IE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611560" y="3933056"/>
            <a:ext cx="8208912" cy="23762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dirty="0" smtClean="0"/>
              <a:t>User 2</a:t>
            </a:r>
            <a:endParaRPr lang="en-IE" sz="3200" dirty="0"/>
          </a:p>
        </p:txBody>
      </p:sp>
      <p:sp>
        <p:nvSpPr>
          <p:cNvPr id="23" name="Oval 22"/>
          <p:cNvSpPr/>
          <p:nvPr/>
        </p:nvSpPr>
        <p:spPr>
          <a:xfrm>
            <a:off x="2195736" y="4005064"/>
            <a:ext cx="5760640" cy="21602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11760" y="4581128"/>
            <a:ext cx="2016224" cy="97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Running</a:t>
            </a:r>
          </a:p>
          <a:p>
            <a:pPr algn="ctr"/>
            <a:r>
              <a:rPr lang="en-IE" sz="1400" b="1" dirty="0" smtClean="0"/>
              <a:t>Executable 1</a:t>
            </a:r>
            <a:endParaRPr lang="en-IE" sz="1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68" y="4389814"/>
            <a:ext cx="1273204" cy="14076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1273204" cy="14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Processor Manager is made up of two sub-managers: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699792" y="4509120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4" name="Right Arrow Callout 3"/>
          <p:cNvSpPr/>
          <p:nvPr/>
        </p:nvSpPr>
        <p:spPr>
          <a:xfrm rot="5400000">
            <a:off x="3815916" y="2096852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</p:spTree>
    <p:extLst>
      <p:ext uri="{BB962C8B-B14F-4D97-AF65-F5344CB8AC3E}">
        <p14:creationId xmlns:p14="http://schemas.microsoft.com/office/powerpoint/2010/main" val="5805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 group of processes is called a “job”</a:t>
            </a:r>
          </a:p>
          <a:p>
            <a:endParaRPr lang="en-IE" dirty="0" smtClean="0"/>
          </a:p>
          <a:p>
            <a:r>
              <a:rPr lang="en-IE" dirty="0" smtClean="0"/>
              <a:t>The Job Scheduler takes the group of processes (“jobs”)  </a:t>
            </a:r>
          </a:p>
          <a:p>
            <a:endParaRPr lang="en-IE" dirty="0" smtClean="0"/>
          </a:p>
          <a:p>
            <a:r>
              <a:rPr lang="en-IE" dirty="0" smtClean="0"/>
              <a:t>The Job Scheduler takes this group of process (“jobs”) and re-orders them on the basis of balancing </a:t>
            </a:r>
            <a:r>
              <a:rPr lang="en-IE" b="1" dirty="0" smtClean="0"/>
              <a:t>Batch</a:t>
            </a:r>
            <a:r>
              <a:rPr lang="en-IE" dirty="0" smtClean="0"/>
              <a:t> and </a:t>
            </a:r>
            <a:r>
              <a:rPr lang="en-IE" b="1" dirty="0" smtClean="0"/>
              <a:t>Interactive</a:t>
            </a:r>
            <a:r>
              <a:rPr lang="en-IE" dirty="0" smtClean="0"/>
              <a:t> processes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79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Callout 36"/>
          <p:cNvSpPr/>
          <p:nvPr/>
        </p:nvSpPr>
        <p:spPr>
          <a:xfrm rot="5400000">
            <a:off x="2015716" y="-423428"/>
            <a:ext cx="5256584" cy="8496944"/>
          </a:xfrm>
          <a:prstGeom prst="rightArrowCallout">
            <a:avLst>
              <a:gd name="adj1" fmla="val 25000"/>
              <a:gd name="adj2" fmla="val 25000"/>
              <a:gd name="adj3" fmla="val 16646"/>
              <a:gd name="adj4" fmla="val 7388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I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5" name="Oval 4"/>
          <p:cNvSpPr/>
          <p:nvPr/>
        </p:nvSpPr>
        <p:spPr>
          <a:xfrm>
            <a:off x="6876256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5364088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851920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2339752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827584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7236296" y="3212976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7236296" y="414908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236296" y="3429000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24128" y="3212976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5724128" y="4257092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5724128" y="3320988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4211960" y="3212976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4211960" y="3429000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2699792" y="3212976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/>
          <p:cNvSpPr/>
          <p:nvPr/>
        </p:nvSpPr>
        <p:spPr>
          <a:xfrm>
            <a:off x="2699792" y="3609020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/>
          <p:cNvSpPr/>
          <p:nvPr/>
        </p:nvSpPr>
        <p:spPr>
          <a:xfrm>
            <a:off x="2699792" y="3429000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1187624" y="3212976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1187624" y="414908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1187624" y="4005064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Left Brace 44"/>
          <p:cNvSpPr/>
          <p:nvPr/>
        </p:nvSpPr>
        <p:spPr>
          <a:xfrm rot="5400000">
            <a:off x="2033718" y="1178750"/>
            <a:ext cx="504056" cy="27003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Left Brace 45"/>
          <p:cNvSpPr/>
          <p:nvPr/>
        </p:nvSpPr>
        <p:spPr>
          <a:xfrm rot="5400000">
            <a:off x="5814138" y="422666"/>
            <a:ext cx="504056" cy="421246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/>
          <p:cNvSpPr/>
          <p:nvPr/>
        </p:nvSpPr>
        <p:spPr>
          <a:xfrm>
            <a:off x="1331640" y="1846565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5765" y="1844824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8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Brace 4"/>
          <p:cNvSpPr/>
          <p:nvPr/>
        </p:nvSpPr>
        <p:spPr>
          <a:xfrm>
            <a:off x="2165293" y="188640"/>
            <a:ext cx="864096" cy="201622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23528" y="590245"/>
            <a:ext cx="1656184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Applications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2671"/>
            <a:ext cx="4608512" cy="2048161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1547664" y="2780928"/>
            <a:ext cx="7344816" cy="108012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solidFill>
                  <a:schemeClr val="tx1"/>
                </a:solidFill>
              </a:rPr>
              <a:t>OPERATING SYSTEM</a:t>
            </a:r>
            <a:endParaRPr lang="en-IE" sz="4400" b="1" dirty="0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779912" y="2220832"/>
            <a:ext cx="1008112" cy="560096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Up Arrow 10"/>
          <p:cNvSpPr/>
          <p:nvPr/>
        </p:nvSpPr>
        <p:spPr>
          <a:xfrm>
            <a:off x="6228184" y="2204864"/>
            <a:ext cx="1008112" cy="560096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Up Arrow 11"/>
          <p:cNvSpPr/>
          <p:nvPr/>
        </p:nvSpPr>
        <p:spPr>
          <a:xfrm>
            <a:off x="5004048" y="3865727"/>
            <a:ext cx="1008112" cy="560096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Up Arrow 12"/>
          <p:cNvSpPr/>
          <p:nvPr/>
        </p:nvSpPr>
        <p:spPr>
          <a:xfrm rot="10800000">
            <a:off x="5004048" y="2220832"/>
            <a:ext cx="1008112" cy="560096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Up Arrow 13"/>
          <p:cNvSpPr/>
          <p:nvPr/>
        </p:nvSpPr>
        <p:spPr>
          <a:xfrm rot="10800000">
            <a:off x="6228184" y="3861048"/>
            <a:ext cx="1008112" cy="560096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Up Arrow 14"/>
          <p:cNvSpPr/>
          <p:nvPr/>
        </p:nvSpPr>
        <p:spPr>
          <a:xfrm rot="10800000">
            <a:off x="3779912" y="3881695"/>
            <a:ext cx="1008112" cy="560096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37112"/>
            <a:ext cx="4392488" cy="209777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3528" y="4725144"/>
            <a:ext cx="1656184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Hardware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2123728" y="4550684"/>
            <a:ext cx="864096" cy="183064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48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Arrow Callout 29"/>
          <p:cNvSpPr/>
          <p:nvPr/>
        </p:nvSpPr>
        <p:spPr>
          <a:xfrm rot="5400000">
            <a:off x="2015716" y="-423428"/>
            <a:ext cx="5256584" cy="8496944"/>
          </a:xfrm>
          <a:prstGeom prst="rightArrowCallout">
            <a:avLst>
              <a:gd name="adj1" fmla="val 25000"/>
              <a:gd name="adj2" fmla="val 25000"/>
              <a:gd name="adj3" fmla="val 16646"/>
              <a:gd name="adj4" fmla="val 7388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I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37" name="Oval 36"/>
          <p:cNvSpPr/>
          <p:nvPr/>
        </p:nvSpPr>
        <p:spPr>
          <a:xfrm>
            <a:off x="6732240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3707904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683568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2195736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>
            <a:off x="5220072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Rectangle 52"/>
          <p:cNvSpPr/>
          <p:nvPr/>
        </p:nvSpPr>
        <p:spPr>
          <a:xfrm>
            <a:off x="7092280" y="2422629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ectangle 53"/>
          <p:cNvSpPr/>
          <p:nvPr/>
        </p:nvSpPr>
        <p:spPr>
          <a:xfrm>
            <a:off x="7092280" y="3358733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Rectangle 54"/>
          <p:cNvSpPr/>
          <p:nvPr/>
        </p:nvSpPr>
        <p:spPr>
          <a:xfrm>
            <a:off x="7092280" y="2638653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Rectangle 55"/>
          <p:cNvSpPr/>
          <p:nvPr/>
        </p:nvSpPr>
        <p:spPr>
          <a:xfrm>
            <a:off x="4067944" y="2422629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Rectangle 56"/>
          <p:cNvSpPr/>
          <p:nvPr/>
        </p:nvSpPr>
        <p:spPr>
          <a:xfrm>
            <a:off x="4067944" y="3466745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4067944" y="2530641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/>
          <p:cNvSpPr/>
          <p:nvPr/>
        </p:nvSpPr>
        <p:spPr>
          <a:xfrm>
            <a:off x="1043608" y="2422629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Rectangle 59"/>
          <p:cNvSpPr/>
          <p:nvPr/>
        </p:nvSpPr>
        <p:spPr>
          <a:xfrm>
            <a:off x="1043608" y="2638653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Rectangle 60"/>
          <p:cNvSpPr/>
          <p:nvPr/>
        </p:nvSpPr>
        <p:spPr>
          <a:xfrm>
            <a:off x="2555776" y="2422629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ectangle 61"/>
          <p:cNvSpPr/>
          <p:nvPr/>
        </p:nvSpPr>
        <p:spPr>
          <a:xfrm>
            <a:off x="2555776" y="2818673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Rectangle 62"/>
          <p:cNvSpPr/>
          <p:nvPr/>
        </p:nvSpPr>
        <p:spPr>
          <a:xfrm>
            <a:off x="2555776" y="2638653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Rectangle 63"/>
          <p:cNvSpPr/>
          <p:nvPr/>
        </p:nvSpPr>
        <p:spPr>
          <a:xfrm>
            <a:off x="5580112" y="2422629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Rectangle 64"/>
          <p:cNvSpPr/>
          <p:nvPr/>
        </p:nvSpPr>
        <p:spPr>
          <a:xfrm>
            <a:off x="5580112" y="3358733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Rectangle 65"/>
          <p:cNvSpPr/>
          <p:nvPr/>
        </p:nvSpPr>
        <p:spPr>
          <a:xfrm>
            <a:off x="5580112" y="3214717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Left Brace 66"/>
          <p:cNvSpPr/>
          <p:nvPr/>
        </p:nvSpPr>
        <p:spPr>
          <a:xfrm rot="5400000">
            <a:off x="7236296" y="1414517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Rectangle 67"/>
          <p:cNvSpPr/>
          <p:nvPr/>
        </p:nvSpPr>
        <p:spPr>
          <a:xfrm>
            <a:off x="4740945" y="4294837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05774" y="1270501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13547" y="4294837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" name="Left Brace 70"/>
          <p:cNvSpPr/>
          <p:nvPr/>
        </p:nvSpPr>
        <p:spPr>
          <a:xfrm rot="5400000">
            <a:off x="4178386" y="1414517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Rectangle 71"/>
          <p:cNvSpPr/>
          <p:nvPr/>
        </p:nvSpPr>
        <p:spPr>
          <a:xfrm>
            <a:off x="3347864" y="1270501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3" name="Left Brace 72"/>
          <p:cNvSpPr/>
          <p:nvPr/>
        </p:nvSpPr>
        <p:spPr>
          <a:xfrm rot="5400000">
            <a:off x="1154050" y="1414517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Rectangle 73"/>
          <p:cNvSpPr/>
          <p:nvPr/>
        </p:nvSpPr>
        <p:spPr>
          <a:xfrm>
            <a:off x="323528" y="1270501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2627784" y="3430741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Left Brace 75"/>
          <p:cNvSpPr/>
          <p:nvPr/>
        </p:nvSpPr>
        <p:spPr>
          <a:xfrm rot="16200000">
            <a:off x="5724128" y="3430741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35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The operating system runs each process one at a time using the process scheduler</a:t>
            </a:r>
          </a:p>
          <a:p>
            <a:endParaRPr lang="en-IE" dirty="0" smtClean="0"/>
          </a:p>
          <a:p>
            <a:r>
              <a:rPr lang="en-IE" dirty="0"/>
              <a:t>The process </a:t>
            </a:r>
            <a:r>
              <a:rPr lang="en-IE" dirty="0" smtClean="0"/>
              <a:t>scheduler allows each process to run on the CPU for a given period of time (“RUNNING”), and then swaps that process out, and swaps another one into the CPU, and the initial process is set to “READY”</a:t>
            </a:r>
          </a:p>
          <a:p>
            <a:endParaRPr lang="en-IE" dirty="0" smtClean="0"/>
          </a:p>
          <a:p>
            <a:r>
              <a:rPr lang="en-IE" dirty="0" smtClean="0"/>
              <a:t>If </a:t>
            </a:r>
            <a:r>
              <a:rPr lang="en-IE" dirty="0"/>
              <a:t>t</a:t>
            </a:r>
            <a:r>
              <a:rPr lang="en-IE" dirty="0" smtClean="0"/>
              <a:t>he process is waiting for I/O for too long, the process is set to “WAITING”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96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48880"/>
            <a:ext cx="8784976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Other statuses that a process can have are: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Management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31740" y="4293096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37" name="Right Arrow Callout 36"/>
          <p:cNvSpPr/>
          <p:nvPr/>
        </p:nvSpPr>
        <p:spPr>
          <a:xfrm rot="5400000">
            <a:off x="3347864" y="1880828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  <p:sp>
        <p:nvSpPr>
          <p:cNvPr id="12" name="Oval 11"/>
          <p:cNvSpPr/>
          <p:nvPr/>
        </p:nvSpPr>
        <p:spPr>
          <a:xfrm>
            <a:off x="539552" y="3140968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6136" y="4796233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18" name="Oval 17"/>
          <p:cNvSpPr/>
          <p:nvPr/>
        </p:nvSpPr>
        <p:spPr>
          <a:xfrm>
            <a:off x="539552" y="4509120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19" name="Oval 18"/>
          <p:cNvSpPr/>
          <p:nvPr/>
        </p:nvSpPr>
        <p:spPr>
          <a:xfrm>
            <a:off x="5796136" y="4221088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0" name="Oval 19"/>
          <p:cNvSpPr/>
          <p:nvPr/>
        </p:nvSpPr>
        <p:spPr>
          <a:xfrm>
            <a:off x="5796136" y="3140968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</p:spTree>
    <p:extLst>
      <p:ext uri="{BB962C8B-B14F-4D97-AF65-F5344CB8AC3E}">
        <p14:creationId xmlns:p14="http://schemas.microsoft.com/office/powerpoint/2010/main" val="31103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18" name="Rectangle 17"/>
          <p:cNvSpPr/>
          <p:nvPr/>
        </p:nvSpPr>
        <p:spPr>
          <a:xfrm>
            <a:off x="827584" y="3429000"/>
            <a:ext cx="7776864" cy="309634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PROCESS SCHEDULER</a:t>
            </a:r>
            <a:endParaRPr lang="en-IE" sz="2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772816"/>
            <a:ext cx="7776864" cy="149420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JOB SCHEDULER</a:t>
            </a:r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</a:t>
            </a:r>
            <a:r>
              <a:rPr lang="en-IE" dirty="0" smtClean="0"/>
              <a:t>Management</a:t>
            </a:r>
            <a:endParaRPr lang="en-IE" dirty="0"/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3275856" y="4293096"/>
            <a:ext cx="432048" cy="1476164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>
            <a:off x="5238074" y="4779150"/>
            <a:ext cx="1476164" cy="50405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4752020" y="2976611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4752020" y="3434867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2267744" y="2924944"/>
            <a:ext cx="1008112" cy="72008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 flipH="1" flipV="1">
            <a:off x="6318184" y="2799024"/>
            <a:ext cx="756000" cy="93600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59632" y="2276872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67744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21" name="Oval 20"/>
          <p:cNvSpPr/>
          <p:nvPr/>
        </p:nvSpPr>
        <p:spPr>
          <a:xfrm>
            <a:off x="3707904" y="54452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22" name="Oval 21"/>
          <p:cNvSpPr/>
          <p:nvPr/>
        </p:nvSpPr>
        <p:spPr>
          <a:xfrm>
            <a:off x="5220072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4" name="Oval 23"/>
          <p:cNvSpPr/>
          <p:nvPr/>
        </p:nvSpPr>
        <p:spPr>
          <a:xfrm>
            <a:off x="5940152" y="2204864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  <p:sp>
        <p:nvSpPr>
          <p:cNvPr id="17" name="Plaque 16"/>
          <p:cNvSpPr/>
          <p:nvPr/>
        </p:nvSpPr>
        <p:spPr>
          <a:xfrm>
            <a:off x="4067944" y="3068960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Scheduler</a:t>
            </a:r>
          </a:p>
          <a:p>
            <a:pPr algn="ctr"/>
            <a:r>
              <a:rPr lang="en-IE" sz="1400" b="1" dirty="0" smtClean="0"/>
              <a:t>Dispatch</a:t>
            </a:r>
            <a:endParaRPr lang="en-IE" sz="1400" b="1" dirty="0"/>
          </a:p>
        </p:txBody>
      </p:sp>
      <p:sp>
        <p:nvSpPr>
          <p:cNvPr id="25" name="Plaque 24"/>
          <p:cNvSpPr/>
          <p:nvPr/>
        </p:nvSpPr>
        <p:spPr>
          <a:xfrm>
            <a:off x="4067944" y="4365104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Interrupt</a:t>
            </a:r>
            <a:endParaRPr lang="en-IE" sz="1400" b="1" dirty="0"/>
          </a:p>
        </p:txBody>
      </p:sp>
      <p:sp>
        <p:nvSpPr>
          <p:cNvPr id="26" name="Plaque 25"/>
          <p:cNvSpPr/>
          <p:nvPr/>
        </p:nvSpPr>
        <p:spPr>
          <a:xfrm>
            <a:off x="1763688" y="3045566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Admitted</a:t>
            </a:r>
            <a:endParaRPr lang="en-IE" sz="1400" b="1" dirty="0"/>
          </a:p>
        </p:txBody>
      </p:sp>
      <p:sp>
        <p:nvSpPr>
          <p:cNvPr id="28" name="Plaque 27"/>
          <p:cNvSpPr/>
          <p:nvPr/>
        </p:nvSpPr>
        <p:spPr>
          <a:xfrm>
            <a:off x="6372200" y="3056434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Exit</a:t>
            </a:r>
            <a:endParaRPr lang="en-IE" sz="1400" b="1" dirty="0"/>
          </a:p>
        </p:txBody>
      </p:sp>
      <p:sp>
        <p:nvSpPr>
          <p:cNvPr id="29" name="Plaque 28"/>
          <p:cNvSpPr/>
          <p:nvPr/>
        </p:nvSpPr>
        <p:spPr>
          <a:xfrm>
            <a:off x="5796136" y="4941168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I/O or</a:t>
            </a:r>
          </a:p>
          <a:p>
            <a:pPr algn="ctr"/>
            <a:r>
              <a:rPr lang="en-IE" sz="1400" b="1" dirty="0" smtClean="0"/>
              <a:t>Event wait</a:t>
            </a:r>
          </a:p>
        </p:txBody>
      </p:sp>
      <p:sp>
        <p:nvSpPr>
          <p:cNvPr id="30" name="Plaque 29"/>
          <p:cNvSpPr/>
          <p:nvPr/>
        </p:nvSpPr>
        <p:spPr>
          <a:xfrm>
            <a:off x="2195736" y="4941168"/>
            <a:ext cx="1872208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I/O or</a:t>
            </a:r>
          </a:p>
          <a:p>
            <a:pPr algn="ctr"/>
            <a:r>
              <a:rPr lang="en-IE" sz="1400" b="1" dirty="0" smtClean="0"/>
              <a:t>Event  completion</a:t>
            </a:r>
          </a:p>
        </p:txBody>
      </p:sp>
    </p:spTree>
    <p:extLst>
      <p:ext uri="{BB962C8B-B14F-4D97-AF65-F5344CB8AC3E}">
        <p14:creationId xmlns:p14="http://schemas.microsoft.com/office/powerpoint/2010/main" val="27876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Process Scheduling Policies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(Summary)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30882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IE" dirty="0"/>
              <a:t>Maximum Throughput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Minimize Response Time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Minimize Turnaround Time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Minimize Waiting Time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Maximise CPU Efficiency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Ensure Fairness For All Jobs</a:t>
            </a:r>
          </a:p>
          <a:p>
            <a:pPr marL="109728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 Scheduling Policies</a:t>
            </a:r>
          </a:p>
        </p:txBody>
      </p:sp>
    </p:spTree>
    <p:extLst>
      <p:ext uri="{BB962C8B-B14F-4D97-AF65-F5344CB8AC3E}">
        <p14:creationId xmlns:p14="http://schemas.microsoft.com/office/powerpoint/2010/main" val="7868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IE" dirty="0"/>
              <a:t>First Come, First Served (FCFS)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Shortest Job Next (SJN)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Priority Scheduling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Shortest Remaining Time (SRT)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Round Robin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/>
              <a:t>Multi-Level Queues</a:t>
            </a:r>
          </a:p>
          <a:p>
            <a:pPr marL="109728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 Scheduling Algorithms</a:t>
            </a:r>
          </a:p>
        </p:txBody>
      </p:sp>
    </p:spTree>
    <p:extLst>
      <p:ext uri="{BB962C8B-B14F-4D97-AF65-F5344CB8AC3E}">
        <p14:creationId xmlns:p14="http://schemas.microsoft.com/office/powerpoint/2010/main" val="37835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IE" dirty="0" smtClean="0"/>
              <a:t>Deadlock on file requests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 smtClean="0"/>
              <a:t>Deadlock in databases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 smtClean="0"/>
              <a:t>Deadlock in dedicated device allocation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 smtClean="0"/>
              <a:t>Deadlock in multiple device allocation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 smtClean="0"/>
              <a:t>Deadlock in spooling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 smtClean="0"/>
              <a:t>Deadlock in a network</a:t>
            </a:r>
          </a:p>
          <a:p>
            <a:pPr marL="624078" indent="-514350">
              <a:buFont typeface="+mj-lt"/>
              <a:buAutoNum type="arabicPeriod"/>
            </a:pPr>
            <a:r>
              <a:rPr lang="en-IE" dirty="0" smtClean="0"/>
              <a:t>Deadlock in disk sharing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Seven Types of Deadlock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96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File Management</a:t>
            </a:r>
            <a:br>
              <a:rPr lang="en-IE" dirty="0" smtClean="0"/>
            </a:br>
            <a:r>
              <a:rPr lang="en-IE" dirty="0" smtClean="0"/>
              <a:t>(Summary)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16587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Hard Disk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1907704" y="1268760"/>
            <a:ext cx="5400600" cy="540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cxnSp>
        <p:nvCxnSpPr>
          <p:cNvPr id="6" name="Straight Connector 5"/>
          <p:cNvCxnSpPr>
            <a:stCxn id="4" idx="0"/>
            <a:endCxn id="4" idx="4"/>
          </p:cNvCxnSpPr>
          <p:nvPr/>
        </p:nvCxnSpPr>
        <p:spPr>
          <a:xfrm>
            <a:off x="4608004" y="1268760"/>
            <a:ext cx="0" cy="54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6"/>
            <a:endCxn id="4" idx="2"/>
          </p:cNvCxnSpPr>
          <p:nvPr/>
        </p:nvCxnSpPr>
        <p:spPr>
          <a:xfrm flipH="1">
            <a:off x="1907704" y="3968760"/>
            <a:ext cx="54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1"/>
            <a:endCxn id="4" idx="5"/>
          </p:cNvCxnSpPr>
          <p:nvPr/>
        </p:nvCxnSpPr>
        <p:spPr>
          <a:xfrm>
            <a:off x="2698604" y="2059572"/>
            <a:ext cx="3818800" cy="3818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7"/>
            <a:endCxn id="4" idx="3"/>
          </p:cNvCxnSpPr>
          <p:nvPr/>
        </p:nvCxnSpPr>
        <p:spPr>
          <a:xfrm flipH="1">
            <a:off x="2698604" y="2059572"/>
            <a:ext cx="3818800" cy="3818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40234" y="3415145"/>
            <a:ext cx="1152128" cy="115212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76256" y="1700808"/>
            <a:ext cx="4500000" cy="450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44208" y="2163699"/>
            <a:ext cx="3600000" cy="360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55776" y="1881288"/>
            <a:ext cx="4140000" cy="4140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87260" y="2534461"/>
            <a:ext cx="2880000" cy="288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noFill/>
              </a:rPr>
              <a:t>v</a:t>
            </a:r>
            <a:endParaRPr lang="en-IE" dirty="0">
              <a:noFill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64128" y="2861320"/>
            <a:ext cx="2160000" cy="216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noFill/>
              </a:rPr>
              <a:t>v</a:t>
            </a:r>
            <a:endParaRPr lang="en-IE" dirty="0">
              <a:noFill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16528" y="3069160"/>
            <a:ext cx="1800000" cy="180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noFill/>
              </a:rPr>
              <a:t>v</a:t>
            </a:r>
            <a:endParaRPr lang="en-IE" dirty="0">
              <a:noFill/>
            </a:endParaRPr>
          </a:p>
        </p:txBody>
      </p:sp>
      <p:sp>
        <p:nvSpPr>
          <p:cNvPr id="2" name="Curved Left Arrow 1"/>
          <p:cNvSpPr/>
          <p:nvPr/>
        </p:nvSpPr>
        <p:spPr>
          <a:xfrm>
            <a:off x="6695776" y="620688"/>
            <a:ext cx="900560" cy="2794457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281" y="260648"/>
            <a:ext cx="2048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Track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Block Arc 31"/>
          <p:cNvSpPr/>
          <p:nvPr/>
        </p:nvSpPr>
        <p:spPr>
          <a:xfrm rot="16200000">
            <a:off x="2564070" y="1845284"/>
            <a:ext cx="4140000" cy="4140000"/>
          </a:xfrm>
          <a:prstGeom prst="blockArc">
            <a:avLst>
              <a:gd name="adj1" fmla="val 13430606"/>
              <a:gd name="adj2" fmla="val 16044964"/>
              <a:gd name="adj3" fmla="val 5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 rot="20808669">
            <a:off x="1126724" y="1494687"/>
            <a:ext cx="1224136" cy="38313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14245" y="993502"/>
            <a:ext cx="1970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Block</a:t>
            </a:r>
            <a:endParaRPr lang="en-US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Curved Left Arrow 35"/>
          <p:cNvSpPr/>
          <p:nvPr/>
        </p:nvSpPr>
        <p:spPr>
          <a:xfrm rot="19654887" flipV="1">
            <a:off x="7037258" y="4035173"/>
            <a:ext cx="900560" cy="2205617"/>
          </a:xfrm>
          <a:prstGeom prst="curved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27766" y="5661248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Sector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Block Arc 37"/>
          <p:cNvSpPr/>
          <p:nvPr/>
        </p:nvSpPr>
        <p:spPr>
          <a:xfrm rot="8293368">
            <a:off x="2558328" y="1833521"/>
            <a:ext cx="4140000" cy="4140000"/>
          </a:xfrm>
          <a:prstGeom prst="blockArc">
            <a:avLst>
              <a:gd name="adj1" fmla="val 13430606"/>
              <a:gd name="adj2" fmla="val 16139835"/>
              <a:gd name="adj3" fmla="val 6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411760" y="1773272"/>
            <a:ext cx="4104000" cy="4104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2860756" y="2147071"/>
            <a:ext cx="3240000" cy="32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Typical OS Architecture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6388014" y="1340768"/>
            <a:ext cx="26484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User</a:t>
            </a:r>
          </a:p>
          <a:p>
            <a:pPr algn="ctr"/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Applications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276128" y="2565176"/>
            <a:ext cx="2448000" cy="2448000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779912" y="3068960"/>
            <a:ext cx="1440000" cy="144016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6955477" y="3933056"/>
            <a:ext cx="20810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Hardware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69665" y="3283459"/>
            <a:ext cx="1452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Kernel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32370" y="2565176"/>
            <a:ext cx="1127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Shell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4644464" y="4077072"/>
            <a:ext cx="2375808" cy="3143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Arrow 12"/>
          <p:cNvSpPr/>
          <p:nvPr/>
        </p:nvSpPr>
        <p:spPr>
          <a:xfrm rot="10800000">
            <a:off x="5364088" y="3428999"/>
            <a:ext cx="1808584" cy="3143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Arrow 13"/>
          <p:cNvSpPr/>
          <p:nvPr/>
        </p:nvSpPr>
        <p:spPr>
          <a:xfrm rot="10800000">
            <a:off x="5580112" y="2682595"/>
            <a:ext cx="1808584" cy="3143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Arrow 14"/>
          <p:cNvSpPr/>
          <p:nvPr/>
        </p:nvSpPr>
        <p:spPr>
          <a:xfrm rot="10800000">
            <a:off x="4644463" y="1628801"/>
            <a:ext cx="2456201" cy="3143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90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Some definitions:</a:t>
            </a:r>
          </a:p>
          <a:p>
            <a:pPr lvl="1"/>
            <a:r>
              <a:rPr lang="en-GB" sz="2400" dirty="0" smtClean="0"/>
              <a:t>A FIELD is a collection of bytes that can be identified by a user, and has a type and size. 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/>
              <a:t>A </a:t>
            </a:r>
            <a:r>
              <a:rPr lang="en-GB" sz="2400" dirty="0" smtClean="0"/>
              <a:t>RECORD </a:t>
            </a:r>
            <a:r>
              <a:rPr lang="en-GB" sz="2400" dirty="0"/>
              <a:t>is a collection of </a:t>
            </a:r>
            <a:r>
              <a:rPr lang="en-GB" sz="2400" dirty="0" smtClean="0"/>
              <a:t>related FIELDS.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A FILE is a collection of records.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/>
              <a:t>A DIRECTORY (or FOLDER) is a special type of file that which has lists of files and their attributes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File Management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10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3600" dirty="0" smtClean="0"/>
              <a:t>There are three main ways a file is physically stored in memory:</a:t>
            </a:r>
          </a:p>
          <a:p>
            <a:pPr lvl="0"/>
            <a:endParaRPr lang="en-GB" sz="4000" dirty="0">
              <a:cs typeface="Courier New" panose="02070309020205020404" pitchFamily="49" charset="0"/>
            </a:endParaRPr>
          </a:p>
          <a:p>
            <a:pPr lvl="1"/>
            <a:r>
              <a:rPr lang="en-GB" sz="3600" dirty="0" smtClean="0">
                <a:cs typeface="Courier New" panose="02070309020205020404" pitchFamily="49" charset="0"/>
              </a:rPr>
              <a:t>Contiguous Storage</a:t>
            </a:r>
          </a:p>
          <a:p>
            <a:pPr lvl="1"/>
            <a:r>
              <a:rPr lang="en-GB" sz="3600" dirty="0" smtClean="0">
                <a:cs typeface="Courier New" panose="02070309020205020404" pitchFamily="49" charset="0"/>
              </a:rPr>
              <a:t>Non-contiguous Storage</a:t>
            </a:r>
          </a:p>
          <a:p>
            <a:pPr lvl="1"/>
            <a:r>
              <a:rPr lang="en-GB" sz="3600" dirty="0" smtClean="0">
                <a:cs typeface="Courier New" panose="02070309020205020404" pitchFamily="49" charset="0"/>
              </a:rPr>
              <a:t>Indexed Storage</a:t>
            </a:r>
            <a:endParaRPr lang="en-GB" sz="3600" dirty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Physical Storage Allocation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86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Contiguous Storage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45087"/>
              </p:ext>
            </p:extLst>
          </p:nvPr>
        </p:nvGraphicFramePr>
        <p:xfrm>
          <a:off x="971592" y="2856942"/>
          <a:ext cx="74888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79424"/>
              </p:ext>
            </p:extLst>
          </p:nvPr>
        </p:nvGraphicFramePr>
        <p:xfrm>
          <a:off x="5959352" y="2852936"/>
          <a:ext cx="19970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d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f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g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h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652120" y="3975447"/>
            <a:ext cx="25410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Does it fit here?</a:t>
            </a:r>
            <a:endParaRPr lang="en-US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0192" y="4437112"/>
            <a:ext cx="1364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YES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3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Non-contiguous Storage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64722"/>
              </p:ext>
            </p:extLst>
          </p:nvPr>
        </p:nvGraphicFramePr>
        <p:xfrm>
          <a:off x="971592" y="2856942"/>
          <a:ext cx="74888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8041"/>
              </p:ext>
            </p:extLst>
          </p:nvPr>
        </p:nvGraphicFramePr>
        <p:xfrm>
          <a:off x="1229189" y="2864190"/>
          <a:ext cx="9985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d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46066"/>
              </p:ext>
            </p:extLst>
          </p:nvPr>
        </p:nvGraphicFramePr>
        <p:xfrm>
          <a:off x="3217703" y="2852936"/>
          <a:ext cx="9985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f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g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h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123728" y="2132856"/>
            <a:ext cx="0" cy="72008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23728" y="2132856"/>
            <a:ext cx="122413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47864" y="2132856"/>
            <a:ext cx="0" cy="72008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30834" y="3284984"/>
            <a:ext cx="1297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extent</a:t>
            </a:r>
            <a:endParaRPr lang="en-US" sz="2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5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Indexed Storage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85971"/>
              </p:ext>
            </p:extLst>
          </p:nvPr>
        </p:nvGraphicFramePr>
        <p:xfrm>
          <a:off x="971592" y="2856942"/>
          <a:ext cx="74888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v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x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z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6686"/>
              </p:ext>
            </p:extLst>
          </p:nvPr>
        </p:nvGraphicFramePr>
        <p:xfrm>
          <a:off x="1229189" y="2864190"/>
          <a:ext cx="9985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d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19539"/>
              </p:ext>
            </p:extLst>
          </p:nvPr>
        </p:nvGraphicFramePr>
        <p:xfrm>
          <a:off x="3217703" y="2852936"/>
          <a:ext cx="9985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f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g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h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7247"/>
              </p:ext>
            </p:extLst>
          </p:nvPr>
        </p:nvGraphicFramePr>
        <p:xfrm>
          <a:off x="5076056" y="3893016"/>
          <a:ext cx="3960440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File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Address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Size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Next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File</a:t>
                      </a:r>
                      <a:r>
                        <a:rPr lang="en-IE" baseline="0" dirty="0" smtClean="0"/>
                        <a:t> 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9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File 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File 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4860032" y="6237312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60032" y="3212976"/>
            <a:ext cx="0" cy="30243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347864" y="5517232"/>
            <a:ext cx="17281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47864" y="3212976"/>
            <a:ext cx="0" cy="23042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331640" y="4797152"/>
            <a:ext cx="37444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331640" y="3212976"/>
            <a:ext cx="0" cy="15841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88333" y="3532946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/>
              <a:t>INDEX BLOCK:</a:t>
            </a:r>
            <a:endParaRPr lang="en-IE" sz="2000" b="1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1509423" y="2027082"/>
            <a:ext cx="436521" cy="936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 rot="5400000">
            <a:off x="3525647" y="2027081"/>
            <a:ext cx="436521" cy="936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2244627" y="1527175"/>
            <a:ext cx="9941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File 1</a:t>
            </a:r>
            <a:endParaRPr lang="en-US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6" idx="1"/>
            <a:endCxn id="14" idx="1"/>
          </p:cNvCxnSpPr>
          <p:nvPr/>
        </p:nvCxnSpPr>
        <p:spPr>
          <a:xfrm flipH="1">
            <a:off x="1727684" y="1758008"/>
            <a:ext cx="516943" cy="5188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15" idx="1"/>
          </p:cNvCxnSpPr>
          <p:nvPr/>
        </p:nvCxnSpPr>
        <p:spPr>
          <a:xfrm>
            <a:off x="3238810" y="1758008"/>
            <a:ext cx="505098" cy="5188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5400000">
            <a:off x="5109823" y="1878592"/>
            <a:ext cx="436521" cy="122413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671718" y="1527175"/>
            <a:ext cx="1300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File 2</a:t>
            </a:r>
            <a:endParaRPr lang="en-US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20" idx="2"/>
            <a:endCxn id="19" idx="1"/>
          </p:cNvCxnSpPr>
          <p:nvPr/>
        </p:nvCxnSpPr>
        <p:spPr>
          <a:xfrm>
            <a:off x="5321760" y="1988840"/>
            <a:ext cx="6323" cy="2835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5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Access Control Matrix </a:t>
            </a:r>
            <a:endParaRPr lang="en-I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38664"/>
              </p:ext>
            </p:extLst>
          </p:nvPr>
        </p:nvGraphicFramePr>
        <p:xfrm>
          <a:off x="683568" y="1685033"/>
          <a:ext cx="7776864" cy="4247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524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i="1" dirty="0" smtClean="0"/>
                        <a:t>User</a:t>
                      </a:r>
                      <a:r>
                        <a:rPr lang="en-IE" sz="3200" b="1" i="1" baseline="0" dirty="0" smtClean="0"/>
                        <a:t> 1</a:t>
                      </a:r>
                      <a:endParaRPr lang="en-IE" sz="32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i="1" dirty="0" smtClean="0"/>
                        <a:t>User</a:t>
                      </a:r>
                      <a:r>
                        <a:rPr lang="en-IE" sz="3200" b="1" i="1" baseline="0" dirty="0" smtClean="0"/>
                        <a:t> 2</a:t>
                      </a:r>
                      <a:endParaRPr lang="en-IE" sz="32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i="1" dirty="0" smtClean="0"/>
                        <a:t>User 3</a:t>
                      </a:r>
                      <a:endParaRPr lang="en-IE" sz="32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i="1" dirty="0" smtClean="0"/>
                        <a:t>User 4</a:t>
                      </a:r>
                      <a:endParaRPr lang="en-IE" sz="32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i="1" dirty="0" smtClean="0"/>
                        <a:t>User 5</a:t>
                      </a:r>
                      <a:endParaRPr lang="en-IE" sz="32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243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File 1</a:t>
                      </a:r>
                      <a:endParaRPr lang="en-IE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 smtClean="0"/>
                        <a:t>RWED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--E-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--E-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243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File 2</a:t>
                      </a:r>
                      <a:endParaRPr lang="en-IE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RWE-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243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File 3</a:t>
                      </a:r>
                      <a:endParaRPr lang="en-IE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RW--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R--D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243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File 4</a:t>
                      </a:r>
                      <a:endParaRPr lang="en-IE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RWE-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RWED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/>
                        <a:t>--E-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3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r>
              <a:rPr lang="en-IE" sz="4000" dirty="0" smtClean="0"/>
              <a:t>Network Management</a:t>
            </a:r>
            <a:br>
              <a:rPr lang="en-IE" sz="4000" dirty="0" smtClean="0"/>
            </a:br>
            <a:r>
              <a:rPr lang="en-IE" sz="4000" dirty="0" smtClean="0"/>
              <a:t>(Summary)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19422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3200" dirty="0" smtClean="0"/>
              <a:t>When we hook up computers together using data communication facilities, we call this a </a:t>
            </a:r>
            <a:r>
              <a:rPr lang="en-IE" sz="3200" b="1" dirty="0" smtClean="0"/>
              <a:t>computer network</a:t>
            </a:r>
            <a:r>
              <a:rPr lang="en-IE" sz="3200" dirty="0" smtClean="0"/>
              <a:t>.</a:t>
            </a:r>
            <a:endParaRPr lang="en-I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Computer Networks</a:t>
            </a:r>
            <a:endParaRPr lang="en-IE" dirty="0"/>
          </a:p>
        </p:txBody>
      </p:sp>
      <p:pic>
        <p:nvPicPr>
          <p:cNvPr id="4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55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290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21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20072" y="42930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3203848" y="5877272"/>
            <a:ext cx="2196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 rot="4072426">
            <a:off x="1267986" y="5078277"/>
            <a:ext cx="1404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 rot="4072426">
            <a:off x="4769250" y="5070285"/>
            <a:ext cx="126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763936" y="42930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 rot="7047485">
            <a:off x="2791178" y="5097664"/>
            <a:ext cx="162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 rot="7513151">
            <a:off x="6259300" y="5070550"/>
            <a:ext cx="1476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1835696" y="4221088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5220072" y="4221088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3203848" y="5863969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/>
          <p:cNvSpPr/>
          <p:nvPr/>
        </p:nvSpPr>
        <p:spPr>
          <a:xfrm rot="3835979">
            <a:off x="1524282" y="4659097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 rot="3835979">
            <a:off x="4939067" y="4705880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27"/>
          <p:cNvSpPr/>
          <p:nvPr/>
        </p:nvSpPr>
        <p:spPr>
          <a:xfrm rot="17852367">
            <a:off x="3042333" y="5499596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 rot="18311608">
            <a:off x="6382998" y="5437941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55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04E-6 L 0.1724 -0.0009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04E-6 L 0.1724 -0.00092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04E-6 L 0.1724 -0.0009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5763E-6 L 0.04114 0.12419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61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5763E-6 L 0.04114 0.1241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61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18316E-6 L 0.06407 -0.15564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77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2405E-6 L 0.07674 -0.1362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3200" dirty="0" smtClean="0"/>
              <a:t>A </a:t>
            </a:r>
            <a:r>
              <a:rPr lang="en-IE" sz="3200" b="1" dirty="0" smtClean="0"/>
              <a:t>Site</a:t>
            </a:r>
            <a:r>
              <a:rPr lang="en-IE" sz="3200" dirty="0" smtClean="0"/>
              <a:t> is a specific location in a network containing two or more computer systems.</a:t>
            </a:r>
          </a:p>
          <a:p>
            <a:pPr lvl="0"/>
            <a:r>
              <a:rPr lang="en-IE" sz="3200" dirty="0" smtClean="0"/>
              <a:t>A </a:t>
            </a:r>
            <a:r>
              <a:rPr lang="en-IE" sz="3200" b="1" dirty="0" smtClean="0"/>
              <a:t>Host</a:t>
            </a:r>
            <a:r>
              <a:rPr lang="en-IE" sz="3200" dirty="0" smtClean="0"/>
              <a:t> is a is a specific computer system in a </a:t>
            </a:r>
            <a:r>
              <a:rPr lang="en-IE" sz="3200" b="1" dirty="0" smtClean="0"/>
              <a:t>site</a:t>
            </a:r>
            <a:r>
              <a:rPr lang="en-IE" sz="3200" dirty="0" smtClean="0"/>
              <a:t> that provides services.</a:t>
            </a:r>
          </a:p>
          <a:p>
            <a:pPr lvl="0"/>
            <a:r>
              <a:rPr lang="en-IE" sz="3200" dirty="0" smtClean="0"/>
              <a:t>A </a:t>
            </a:r>
            <a:r>
              <a:rPr lang="en-IE" sz="3200" b="1" dirty="0" smtClean="0"/>
              <a:t>Node</a:t>
            </a:r>
            <a:r>
              <a:rPr lang="en-IE" sz="3200" dirty="0" smtClean="0"/>
              <a:t> is the name assigned to the </a:t>
            </a:r>
            <a:r>
              <a:rPr lang="en-IE" sz="3200" b="1" dirty="0" smtClean="0"/>
              <a:t>host</a:t>
            </a:r>
            <a:r>
              <a:rPr lang="en-IE" sz="3200" dirty="0" smtClean="0"/>
              <a:t> to identify it to other computers.</a:t>
            </a:r>
            <a:endParaRPr lang="en-I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Computer Networks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27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dirty="0"/>
              <a:t>Network Topologies</a:t>
            </a:r>
            <a:endParaRPr lang="en-I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11288" y="2129400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63688" y="2129400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5304" y="1769360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19400" y="2129400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19400" y="1844824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04248" y="1981928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15744" y="1985384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5744" y="2269960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804248" y="2345424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82222" y="1985384"/>
            <a:ext cx="6564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72844" y="2633456"/>
            <a:ext cx="6564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28056" y="4762876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50976" y="1951108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>
            <a:off x="1386880" y="1556792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27"/>
          <p:cNvSpPr/>
          <p:nvPr/>
        </p:nvSpPr>
        <p:spPr>
          <a:xfrm>
            <a:off x="1386880" y="1954564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1386880" y="2348880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3123456" y="1556792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3123456" y="1954564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3123456" y="2348880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419328" y="2095124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7155904" y="2095124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6643464" y="1735084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5995392" y="1735084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/>
          <p:cNvSpPr/>
          <p:nvPr/>
        </p:nvSpPr>
        <p:spPr>
          <a:xfrm>
            <a:off x="6651848" y="2455164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6003776" y="2455164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3140224" y="4584584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/>
          <p:cNvSpPr/>
          <p:nvPr/>
        </p:nvSpPr>
        <p:spPr>
          <a:xfrm>
            <a:off x="1403648" y="4584584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60104" y="4762876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852192" y="4762876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92152" y="4195196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276128" y="4186812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Rectangle 45"/>
          <p:cNvSpPr/>
          <p:nvPr/>
        </p:nvSpPr>
        <p:spPr>
          <a:xfrm>
            <a:off x="2699792" y="5016632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/>
          <p:cNvSpPr/>
          <p:nvPr/>
        </p:nvSpPr>
        <p:spPr>
          <a:xfrm>
            <a:off x="1907704" y="5050908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8" name="Straight Connector 47"/>
          <p:cNvCxnSpPr/>
          <p:nvPr/>
        </p:nvCxnSpPr>
        <p:spPr>
          <a:xfrm>
            <a:off x="5715744" y="4834884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291536" y="4656592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Rectangle 49"/>
          <p:cNvSpPr/>
          <p:nvPr/>
        </p:nvSpPr>
        <p:spPr>
          <a:xfrm>
            <a:off x="5355704" y="4656592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1" name="Straight Connector 50"/>
          <p:cNvCxnSpPr/>
          <p:nvPr/>
        </p:nvCxnSpPr>
        <p:spPr>
          <a:xfrm>
            <a:off x="6211416" y="4834884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003504" y="4834884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851104" y="5088640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Rectangle 55"/>
          <p:cNvSpPr/>
          <p:nvPr/>
        </p:nvSpPr>
        <p:spPr>
          <a:xfrm>
            <a:off x="6059016" y="512291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7" name="Straight Connector 56"/>
          <p:cNvCxnSpPr/>
          <p:nvPr/>
        </p:nvCxnSpPr>
        <p:spPr>
          <a:xfrm>
            <a:off x="5919242" y="4293096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31768" y="4315000"/>
            <a:ext cx="0" cy="519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299920" y="4149080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6363816" y="4293096"/>
            <a:ext cx="31812" cy="3893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211416" y="440283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5" name="Straight Connector 64"/>
          <p:cNvCxnSpPr/>
          <p:nvPr/>
        </p:nvCxnSpPr>
        <p:spPr>
          <a:xfrm>
            <a:off x="7011888" y="3793232"/>
            <a:ext cx="0" cy="4998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819292" y="3793232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Rectangle 69"/>
          <p:cNvSpPr/>
          <p:nvPr/>
        </p:nvSpPr>
        <p:spPr>
          <a:xfrm>
            <a:off x="1815582" y="2636912"/>
            <a:ext cx="12442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57597" y="2731567"/>
            <a:ext cx="14093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Ring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82984" y="5467871"/>
            <a:ext cx="1149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958333" y="5517232"/>
            <a:ext cx="1401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Tree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2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 smtClean="0">
                <a:latin typeface="Serpentine-Bold" panose="02000500000000000000" pitchFamily="2" charset="0"/>
              </a:rPr>
              <a:t>LAMP</a:t>
            </a:r>
            <a:endParaRPr lang="en-IE" sz="4800" dirty="0">
              <a:latin typeface="Serpentine-Bold" panose="020005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55476"/>
            <a:ext cx="2381250" cy="12573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71050" y="1844824"/>
            <a:ext cx="6624736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4203873" y="4233862"/>
            <a:ext cx="1755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ySQL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90" y="4038933"/>
            <a:ext cx="1368152" cy="133428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071050" y="4149080"/>
            <a:ext cx="662473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ounded Rectangle 17"/>
          <p:cNvSpPr/>
          <p:nvPr/>
        </p:nvSpPr>
        <p:spPr>
          <a:xfrm>
            <a:off x="2071050" y="2996952"/>
            <a:ext cx="662473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ounded Rectangle 28"/>
          <p:cNvSpPr/>
          <p:nvPr/>
        </p:nvSpPr>
        <p:spPr>
          <a:xfrm>
            <a:off x="2071050" y="5301208"/>
            <a:ext cx="6624736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4353434" y="5379603"/>
            <a:ext cx="1435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inux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98" y="5317458"/>
            <a:ext cx="963128" cy="106387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261327" y="3068960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pache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00" y="2996952"/>
            <a:ext cx="3068672" cy="120832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462151" y="1949931"/>
            <a:ext cx="1513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ython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60" y="1949931"/>
            <a:ext cx="1218630" cy="90300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82" y="2002532"/>
            <a:ext cx="850404" cy="8504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21" y="1994545"/>
            <a:ext cx="1381125" cy="71437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999042" y="2001614"/>
            <a:ext cx="1080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hp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26724" y="1988840"/>
            <a:ext cx="1040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174752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User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Interface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1520" y="2996952"/>
            <a:ext cx="174752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Web Server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5451" y="4149080"/>
            <a:ext cx="174752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Database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1520" y="5301208"/>
            <a:ext cx="1747522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Operating System</a:t>
            </a:r>
            <a:endParaRPr lang="en-I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dirty="0" smtClean="0"/>
              <a:t>Hybrid Network </a:t>
            </a:r>
            <a:r>
              <a:rPr lang="en-IE" sz="4400" dirty="0"/>
              <a:t>Topologies</a:t>
            </a:r>
            <a:endParaRPr lang="en-I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98477" y="1944196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50877" y="1944196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42493" y="1584156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06589" y="1944196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06589" y="1659620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02261" y="1944369"/>
            <a:ext cx="2888704" cy="17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938165" y="1765904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>
            <a:off x="4074069" y="1371588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27"/>
          <p:cNvSpPr/>
          <p:nvPr/>
        </p:nvSpPr>
        <p:spPr>
          <a:xfrm>
            <a:off x="4074069" y="1769360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4074069" y="216367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5810645" y="1371588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5810645" y="216367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8546949" y="1769360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1" name="Straight Connector 40"/>
          <p:cNvCxnSpPr/>
          <p:nvPr/>
        </p:nvCxnSpPr>
        <p:spPr>
          <a:xfrm>
            <a:off x="7466829" y="1947652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58917" y="1947652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898877" y="1379972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682853" y="1371588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Rectangle 45"/>
          <p:cNvSpPr/>
          <p:nvPr/>
        </p:nvSpPr>
        <p:spPr>
          <a:xfrm>
            <a:off x="8106517" y="2201408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/>
          <p:cNvSpPr/>
          <p:nvPr/>
        </p:nvSpPr>
        <p:spPr>
          <a:xfrm>
            <a:off x="7314429" y="2235684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Rectangle 69"/>
          <p:cNvSpPr/>
          <p:nvPr/>
        </p:nvSpPr>
        <p:spPr>
          <a:xfrm>
            <a:off x="5250128" y="2546363"/>
            <a:ext cx="3017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 + Bus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826777" y="3050250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38273" y="3053706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38273" y="3338282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826777" y="3413746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204751" y="3053706"/>
            <a:ext cx="6564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195373" y="3701778"/>
            <a:ext cx="6564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41857" y="316344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Rectangle 74"/>
          <p:cNvSpPr/>
          <p:nvPr/>
        </p:nvSpPr>
        <p:spPr>
          <a:xfrm>
            <a:off x="2178433" y="316344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Rectangle 75"/>
          <p:cNvSpPr/>
          <p:nvPr/>
        </p:nvSpPr>
        <p:spPr>
          <a:xfrm>
            <a:off x="1665993" y="280340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Rectangle 76"/>
          <p:cNvSpPr/>
          <p:nvPr/>
        </p:nvSpPr>
        <p:spPr>
          <a:xfrm>
            <a:off x="1017921" y="280340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Rectangle 77"/>
          <p:cNvSpPr/>
          <p:nvPr/>
        </p:nvSpPr>
        <p:spPr>
          <a:xfrm>
            <a:off x="1674377" y="352348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Rectangle 78"/>
          <p:cNvSpPr/>
          <p:nvPr/>
        </p:nvSpPr>
        <p:spPr>
          <a:xfrm>
            <a:off x="1026305" y="352348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Rectangle 79"/>
          <p:cNvSpPr/>
          <p:nvPr/>
        </p:nvSpPr>
        <p:spPr>
          <a:xfrm>
            <a:off x="873905" y="3849250"/>
            <a:ext cx="3182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Ring + Bus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2402841" y="3304006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915009" y="3178700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Rectangle 82"/>
          <p:cNvSpPr/>
          <p:nvPr/>
        </p:nvSpPr>
        <p:spPr>
          <a:xfrm>
            <a:off x="2178433" y="3178700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4" name="Straight Connector 83"/>
          <p:cNvCxnSpPr/>
          <p:nvPr/>
        </p:nvCxnSpPr>
        <p:spPr>
          <a:xfrm>
            <a:off x="2834889" y="3304006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626977" y="3304006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66937" y="2736326"/>
            <a:ext cx="0" cy="56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050913" y="2727942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Rectangle 87"/>
          <p:cNvSpPr/>
          <p:nvPr/>
        </p:nvSpPr>
        <p:spPr>
          <a:xfrm>
            <a:off x="3474577" y="3557762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Rectangle 88"/>
          <p:cNvSpPr/>
          <p:nvPr/>
        </p:nvSpPr>
        <p:spPr>
          <a:xfrm>
            <a:off x="2682489" y="3592038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90" name="Straight Connector 89"/>
          <p:cNvCxnSpPr/>
          <p:nvPr/>
        </p:nvCxnSpPr>
        <p:spPr>
          <a:xfrm>
            <a:off x="5283696" y="5081728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436096" y="5081728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427712" y="4721688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291808" y="5081728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291808" y="4797152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172400" y="4790240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7083896" y="4793696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083896" y="5078272"/>
            <a:ext cx="495672" cy="363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172400" y="5153736"/>
            <a:ext cx="49567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550374" y="4793696"/>
            <a:ext cx="6564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540996" y="5441768"/>
            <a:ext cx="6564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5923384" y="4903436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Rectangle 101"/>
          <p:cNvSpPr/>
          <p:nvPr/>
        </p:nvSpPr>
        <p:spPr>
          <a:xfrm>
            <a:off x="5059288" y="4509120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Rectangle 102"/>
          <p:cNvSpPr/>
          <p:nvPr/>
        </p:nvSpPr>
        <p:spPr>
          <a:xfrm>
            <a:off x="5059288" y="4906892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Rectangle 103"/>
          <p:cNvSpPr/>
          <p:nvPr/>
        </p:nvSpPr>
        <p:spPr>
          <a:xfrm>
            <a:off x="5059288" y="5301208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Rectangle 104"/>
          <p:cNvSpPr/>
          <p:nvPr/>
        </p:nvSpPr>
        <p:spPr>
          <a:xfrm>
            <a:off x="6795864" y="4509120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Rectangle 106"/>
          <p:cNvSpPr/>
          <p:nvPr/>
        </p:nvSpPr>
        <p:spPr>
          <a:xfrm>
            <a:off x="6795864" y="5301208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Rectangle 107"/>
          <p:cNvSpPr/>
          <p:nvPr/>
        </p:nvSpPr>
        <p:spPr>
          <a:xfrm>
            <a:off x="6787480" y="490343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Rectangle 108"/>
          <p:cNvSpPr/>
          <p:nvPr/>
        </p:nvSpPr>
        <p:spPr>
          <a:xfrm>
            <a:off x="8524056" y="490343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Rectangle 109"/>
          <p:cNvSpPr/>
          <p:nvPr/>
        </p:nvSpPr>
        <p:spPr>
          <a:xfrm>
            <a:off x="8011616" y="454339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Rectangle 110"/>
          <p:cNvSpPr/>
          <p:nvPr/>
        </p:nvSpPr>
        <p:spPr>
          <a:xfrm>
            <a:off x="7363544" y="454339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Rectangle 111"/>
          <p:cNvSpPr/>
          <p:nvPr/>
        </p:nvSpPr>
        <p:spPr>
          <a:xfrm>
            <a:off x="8020000" y="526347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Rectangle 112"/>
          <p:cNvSpPr/>
          <p:nvPr/>
        </p:nvSpPr>
        <p:spPr>
          <a:xfrm>
            <a:off x="7371928" y="5263476"/>
            <a:ext cx="368424" cy="322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Rectangle 114"/>
          <p:cNvSpPr/>
          <p:nvPr/>
        </p:nvSpPr>
        <p:spPr>
          <a:xfrm>
            <a:off x="5292080" y="5877272"/>
            <a:ext cx="3276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 + Ring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95864" y="4906892"/>
            <a:ext cx="368424" cy="322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26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dirty="0"/>
              <a:t>Network </a:t>
            </a:r>
            <a:r>
              <a:rPr lang="en-IE" sz="4400" dirty="0" smtClean="0"/>
              <a:t>Types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1988841"/>
            <a:ext cx="2160242" cy="2159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90" y="1988840"/>
            <a:ext cx="2162150" cy="216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67950" y="4148600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705" y="4148600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6982" y="4148600"/>
            <a:ext cx="177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216024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r>
              <a:rPr lang="en-IE" sz="4000" dirty="0" smtClean="0"/>
              <a:t>Memory Management</a:t>
            </a:r>
            <a:br>
              <a:rPr lang="en-IE" sz="4000" dirty="0" smtClean="0"/>
            </a:br>
            <a:r>
              <a:rPr lang="en-IE" sz="4000" dirty="0" smtClean="0"/>
              <a:t>(Summary)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37983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7508" y="4869160"/>
            <a:ext cx="88634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4437112"/>
            <a:ext cx="463925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32040" y="3898050"/>
            <a:ext cx="753123" cy="1213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915816" y="5111937"/>
            <a:ext cx="2769347" cy="728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07309" y="3212976"/>
            <a:ext cx="1041155" cy="165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3848" y="52292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latin typeface="Arial Black" panose="020B0A04020102020204" pitchFamily="34" charset="0"/>
              </a:rPr>
              <a:t>10</a:t>
            </a:r>
            <a:r>
              <a:rPr lang="en-IE" sz="2000" b="1" baseline="30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3968" y="540515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Arial Black" panose="020B0A04020102020204" pitchFamily="34" charset="0"/>
              </a:rPr>
              <a:t>10</a:t>
            </a:r>
            <a:r>
              <a:rPr lang="en-IE" sz="2000" b="1" baseline="30000" dirty="0" smtClean="0">
                <a:latin typeface="Arial Black" panose="020B0A04020102020204" pitchFamily="34" charset="0"/>
              </a:rPr>
              <a:t>3</a:t>
            </a:r>
            <a:endParaRPr lang="en-IE" sz="2000" b="1" baseline="30000" dirty="0"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2120" y="5621178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Arial Black" panose="020B0A04020102020204" pitchFamily="34" charset="0"/>
              </a:rPr>
              <a:t>10</a:t>
            </a:r>
            <a:r>
              <a:rPr lang="en-IE" sz="2000" b="1" baseline="30000" dirty="0" smtClean="0">
                <a:latin typeface="Arial Black" panose="020B0A04020102020204" pitchFamily="34" charset="0"/>
              </a:rPr>
              <a:t>7</a:t>
            </a:r>
            <a:endParaRPr lang="en-IE" sz="2000" b="1" baseline="30000" dirty="0">
              <a:latin typeface="Arial Black" panose="020B0A040201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698992" y="5157192"/>
            <a:ext cx="1184805" cy="30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170805" y="4869160"/>
            <a:ext cx="554400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9512" y="1499095"/>
            <a:ext cx="6037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Approximate number of clock cycles to access </a:t>
            </a:r>
          </a:p>
          <a:p>
            <a:r>
              <a:rPr lang="en-IE" sz="2000" dirty="0"/>
              <a:t>t</a:t>
            </a:r>
            <a:r>
              <a:rPr lang="en-IE" sz="2000" dirty="0" smtClean="0"/>
              <a:t>he various elements of the memory hierarchy.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1842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I create a program: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/>
              <a:t>t</a:t>
            </a:r>
            <a:r>
              <a:rPr lang="en-IE" dirty="0" smtClean="0"/>
              <a:t>o be processed, it has</a:t>
            </a:r>
          </a:p>
          <a:p>
            <a:pPr marL="109728" indent="0">
              <a:buNone/>
            </a:pPr>
            <a:r>
              <a:rPr lang="en-IE" dirty="0" smtClean="0"/>
              <a:t>   to be </a:t>
            </a:r>
            <a:r>
              <a:rPr lang="en-IE" dirty="0" err="1" smtClean="0"/>
              <a:t>writen</a:t>
            </a:r>
            <a:r>
              <a:rPr lang="en-IE" dirty="0" smtClean="0"/>
              <a:t> entirely into</a:t>
            </a:r>
          </a:p>
          <a:p>
            <a:pPr marL="109728" indent="0">
              <a:buNone/>
            </a:pPr>
            <a:r>
              <a:rPr lang="en-IE" dirty="0"/>
              <a:t> </a:t>
            </a:r>
            <a:r>
              <a:rPr lang="en-IE" dirty="0" smtClean="0"/>
              <a:t>  Main Memory, in </a:t>
            </a:r>
          </a:p>
          <a:p>
            <a:pPr marL="109728" indent="0">
              <a:buNone/>
            </a:pPr>
            <a:r>
              <a:rPr lang="en-IE" dirty="0"/>
              <a:t> </a:t>
            </a:r>
            <a:r>
              <a:rPr lang="en-IE" dirty="0" smtClean="0"/>
              <a:t>  contiguous space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Single-User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640" y="2348880"/>
            <a:ext cx="2304256" cy="1224136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8" name="Right Brace 7"/>
          <p:cNvSpPr/>
          <p:nvPr/>
        </p:nvSpPr>
        <p:spPr>
          <a:xfrm>
            <a:off x="8028384" y="1556792"/>
            <a:ext cx="360040" cy="403244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8172400" y="333782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200K</a:t>
            </a:r>
          </a:p>
          <a:p>
            <a:r>
              <a:rPr lang="en-IE" sz="1400" dirty="0" smtClean="0"/>
              <a:t>available</a:t>
            </a:r>
            <a:endParaRPr lang="en-IE" sz="1400" dirty="0"/>
          </a:p>
        </p:txBody>
      </p:sp>
      <p:sp>
        <p:nvSpPr>
          <p:cNvPr id="10" name="Rectangle 9"/>
          <p:cNvSpPr/>
          <p:nvPr/>
        </p:nvSpPr>
        <p:spPr>
          <a:xfrm>
            <a:off x="5580112" y="1556792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Brace 14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Left Brace 15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16817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jobs 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Fixed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304256" cy="18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PARTITION 1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3357192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2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3815386"/>
            <a:ext cx="2304256" cy="45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3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4265386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4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5173780"/>
            <a:ext cx="2304256" cy="908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PARTITION </a:t>
            </a:r>
            <a:r>
              <a:rPr lang="en-IE" sz="2000" b="1" dirty="0" smtClean="0">
                <a:solidFill>
                  <a:schemeClr val="tx1"/>
                </a:solidFill>
              </a:rPr>
              <a:t>5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2400" y="1556792"/>
            <a:ext cx="216024" cy="1800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Brace 10"/>
          <p:cNvSpPr/>
          <p:nvPr/>
        </p:nvSpPr>
        <p:spPr>
          <a:xfrm>
            <a:off x="8172400" y="3356992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Brace 11"/>
          <p:cNvSpPr/>
          <p:nvPr/>
        </p:nvSpPr>
        <p:spPr>
          <a:xfrm>
            <a:off x="8172400" y="3789040"/>
            <a:ext cx="216024" cy="458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ight Brace 12"/>
          <p:cNvSpPr/>
          <p:nvPr/>
        </p:nvSpPr>
        <p:spPr>
          <a:xfrm>
            <a:off x="8172400" y="4293096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Brace 13"/>
          <p:cNvSpPr/>
          <p:nvPr/>
        </p:nvSpPr>
        <p:spPr>
          <a:xfrm>
            <a:off x="8172400" y="5212612"/>
            <a:ext cx="216024" cy="8806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316416" y="229835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100K</a:t>
            </a:r>
            <a:endParaRPr lang="en-I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345048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5483" y="386104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25K</a:t>
            </a:r>
            <a:endParaRPr lang="en-I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4581128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551723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50K</a:t>
            </a:r>
            <a:endParaRPr lang="en-IE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3356992"/>
            <a:ext cx="230425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580112" y="4242583"/>
            <a:ext cx="2304256" cy="6770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2771636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INTERNAL FRAGMENTATION</a:t>
            </a:r>
            <a:endParaRPr lang="en-IE" b="1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3640462" y="2956302"/>
            <a:ext cx="23716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3528" y="4859868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INTERNAL FRAGMENTATION</a:t>
            </a:r>
            <a:endParaRPr lang="en-IE" b="1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>
            <a:off x="3640462" y="5044534"/>
            <a:ext cx="23716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3528" y="3861048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EMPTY PARTITION</a:t>
            </a:r>
            <a:endParaRPr lang="en-IE" b="1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2532787" y="4045714"/>
            <a:ext cx="34793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5445224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EMPTY PARTITION</a:t>
            </a:r>
            <a:endParaRPr lang="en-IE" b="1" dirty="0"/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2532787" y="5629890"/>
            <a:ext cx="34793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IE" dirty="0" smtClean="0"/>
              <a:t>Let’s add some jobs 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Dynamic Partitions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556792"/>
            <a:ext cx="2304256" cy="45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860032" y="1556792"/>
            <a:ext cx="432048" cy="45253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5580112" y="1556792"/>
            <a:ext cx="2304256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580112" y="2636912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2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4015055" y="36450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250K</a:t>
            </a:r>
            <a:endParaRPr lang="en-IE" b="1" dirty="0"/>
          </a:p>
        </p:txBody>
      </p:sp>
      <p:sp>
        <p:nvSpPr>
          <p:cNvPr id="35" name="Rectangle 34"/>
          <p:cNvSpPr/>
          <p:nvPr/>
        </p:nvSpPr>
        <p:spPr>
          <a:xfrm>
            <a:off x="5580112" y="4293096"/>
            <a:ext cx="2304256" cy="1763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</a:t>
            </a:r>
            <a:r>
              <a:rPr lang="en-IE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0112" y="3140968"/>
            <a:ext cx="230425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385175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EXTERNAL FRAGMENTATION</a:t>
            </a:r>
            <a:endParaRPr lang="en-IE" b="1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3675728" y="4036422"/>
            <a:ext cx="23364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the Memory Manager </a:t>
            </a:r>
            <a:r>
              <a:rPr lang="en-IE" dirty="0"/>
              <a:t>wants a FIRST-FIT ALGORITHM </a:t>
            </a:r>
            <a:r>
              <a:rPr lang="en-IE" dirty="0" smtClean="0"/>
              <a:t>then it stores a table in order of memory locations.</a:t>
            </a:r>
          </a:p>
          <a:p>
            <a:r>
              <a:rPr lang="en-IE" dirty="0"/>
              <a:t>If the Memory Manager wants a </a:t>
            </a:r>
            <a:r>
              <a:rPr lang="en-IE" dirty="0" smtClean="0"/>
              <a:t>BEST-FIT </a:t>
            </a:r>
            <a:r>
              <a:rPr lang="en-IE" dirty="0"/>
              <a:t>ALGORITHM then it stores a table in order of </a:t>
            </a:r>
            <a:r>
              <a:rPr lang="en-IE" dirty="0" smtClean="0"/>
              <a:t>size of memory </a:t>
            </a:r>
            <a:r>
              <a:rPr lang="en-IE" dirty="0"/>
              <a:t>locations.</a:t>
            </a:r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Partitions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37447"/>
              </p:ext>
            </p:extLst>
          </p:nvPr>
        </p:nvGraphicFramePr>
        <p:xfrm>
          <a:off x="1691680" y="4228296"/>
          <a:ext cx="2664296" cy="235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Starts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Size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200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250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300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315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355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15752"/>
              </p:ext>
            </p:extLst>
          </p:nvPr>
        </p:nvGraphicFramePr>
        <p:xfrm>
          <a:off x="5652120" y="3789040"/>
          <a:ext cx="2664296" cy="116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Starts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Size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40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250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 smtClean="0"/>
                        <a:t>50</a:t>
                      </a:r>
                      <a:endParaRPr lang="en-IE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FREE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65020"/>
              </p:ext>
            </p:extLst>
          </p:nvPr>
        </p:nvGraphicFramePr>
        <p:xfrm>
          <a:off x="5652120" y="5589240"/>
          <a:ext cx="266429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300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15</a:t>
                      </a:r>
                      <a:endParaRPr lang="en-I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355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25</a:t>
                      </a:r>
                      <a:endParaRPr lang="en-I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315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40</a:t>
                      </a:r>
                      <a:endParaRPr lang="en-I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BUSY</a:t>
                      </a:r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61090"/>
              </p:ext>
            </p:extLst>
          </p:nvPr>
        </p:nvGraphicFramePr>
        <p:xfrm>
          <a:off x="5652120" y="5229200"/>
          <a:ext cx="266429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Starts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Size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1. There are jobs 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123728" y="3565381"/>
            <a:ext cx="1800200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2123728" y="4530611"/>
            <a:ext cx="1800200" cy="33854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123728" y="4242480"/>
            <a:ext cx="1800200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2123728" y="2924944"/>
            <a:ext cx="180020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3565381"/>
            <a:ext cx="1872208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5220072" y="4530611"/>
            <a:ext cx="1872208" cy="33854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4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220072" y="2924944"/>
            <a:ext cx="1872208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123728" y="2924943"/>
            <a:ext cx="1800200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2924944"/>
            <a:ext cx="1872208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085184"/>
            <a:ext cx="1800200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2" y="5085184"/>
            <a:ext cx="1872208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179512" y="3565381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4530611"/>
            <a:ext cx="1800200" cy="33854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315-340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4242480"/>
            <a:ext cx="1800200" cy="29152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924943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5085184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838717"/>
            <a:ext cx="1800200" cy="2915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340-355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3565382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6296" y="4530612"/>
            <a:ext cx="1800200" cy="33854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315-340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6" y="4242481"/>
            <a:ext cx="1800200" cy="2915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6296" y="2924944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6296" y="5085185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36296" y="4838718"/>
            <a:ext cx="1800200" cy="2915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340-355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Serpentine-Bold" panose="02000500000000000000" pitchFamily="2" charset="0"/>
              </a:rPr>
              <a:t>XAMPP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71050" y="1844824"/>
            <a:ext cx="6624736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3943258" y="4233862"/>
            <a:ext cx="206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ariaDB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071050" y="4149080"/>
            <a:ext cx="662473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ounded Rectangle 17"/>
          <p:cNvSpPr/>
          <p:nvPr/>
        </p:nvSpPr>
        <p:spPr>
          <a:xfrm>
            <a:off x="2071050" y="2996952"/>
            <a:ext cx="662473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ounded Rectangle 28"/>
          <p:cNvSpPr/>
          <p:nvPr/>
        </p:nvSpPr>
        <p:spPr>
          <a:xfrm>
            <a:off x="2071050" y="5301208"/>
            <a:ext cx="6624736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4261327" y="3068960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pache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00" y="2996952"/>
            <a:ext cx="3068672" cy="120832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462151" y="1949931"/>
            <a:ext cx="1513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ython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60" y="1949931"/>
            <a:ext cx="1218630" cy="90300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82" y="2002532"/>
            <a:ext cx="850404" cy="8504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21" y="1994545"/>
            <a:ext cx="1381125" cy="71437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999042" y="2001614"/>
            <a:ext cx="1080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hp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26724" y="1988840"/>
            <a:ext cx="1040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72" y="0"/>
            <a:ext cx="1557528" cy="15575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90" y="4221088"/>
            <a:ext cx="1273652" cy="83524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99971" y="5445224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08825" y="5465549"/>
            <a:ext cx="1234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Cross-</a:t>
            </a: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Platform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90" y="5445224"/>
            <a:ext cx="751071" cy="85836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251520" y="1844824"/>
            <a:ext cx="174752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User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Interface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1520" y="2996952"/>
            <a:ext cx="174752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Web Server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5451" y="4149080"/>
            <a:ext cx="1747522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Database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51520" y="5301208"/>
            <a:ext cx="1747522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Operating System</a:t>
            </a:r>
            <a:endParaRPr lang="en-I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2. There are is a job on one side, and it’s free on the other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123728" y="3565381"/>
            <a:ext cx="1800200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123728" y="4242480"/>
            <a:ext cx="1800200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2123728" y="2924944"/>
            <a:ext cx="180020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3565381"/>
            <a:ext cx="1872208" cy="67709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220072" y="2924944"/>
            <a:ext cx="1872208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123728" y="2924943"/>
            <a:ext cx="1800200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2924944"/>
            <a:ext cx="1872208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085184"/>
            <a:ext cx="1800200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2" y="5085184"/>
            <a:ext cx="1872208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179512" y="3565381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4242480"/>
            <a:ext cx="1800200" cy="29152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924943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5085184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534001"/>
            <a:ext cx="1800200" cy="5962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3565382"/>
            <a:ext cx="1800200" cy="67709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6" y="2924944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6296" y="5085185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6296" y="4243237"/>
            <a:ext cx="1800200" cy="8731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300-355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3. There are no jobs on either side of the freed space: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Deallocating</a:t>
            </a:r>
            <a:r>
              <a:rPr lang="en-IE" dirty="0"/>
              <a:t> </a:t>
            </a:r>
            <a:r>
              <a:rPr lang="en-IE" dirty="0" smtClean="0"/>
              <a:t>space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123728" y="4242480"/>
            <a:ext cx="1800200" cy="29152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PROGRAM 6</a:t>
            </a:r>
            <a:endParaRPr lang="en-IE" sz="1600" dirty="0"/>
          </a:p>
        </p:txBody>
      </p:sp>
      <p:sp>
        <p:nvSpPr>
          <p:cNvPr id="8" name="Rectangle 7"/>
          <p:cNvSpPr/>
          <p:nvPr/>
        </p:nvSpPr>
        <p:spPr>
          <a:xfrm>
            <a:off x="2123728" y="2924944"/>
            <a:ext cx="180020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072" y="2924944"/>
            <a:ext cx="1872208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5936" y="3789040"/>
            <a:ext cx="1152128" cy="7415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123728" y="2924943"/>
            <a:ext cx="1800200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2924944"/>
            <a:ext cx="1872208" cy="6404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5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085184"/>
            <a:ext cx="1800200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2" y="5085184"/>
            <a:ext cx="1872208" cy="5040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PROGRAM 8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179512" y="3565381"/>
            <a:ext cx="1800200" cy="6770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250-300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4242480"/>
            <a:ext cx="1800200" cy="29152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300-315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2924943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5085184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534001"/>
            <a:ext cx="1800200" cy="5962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315-355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96" y="3565382"/>
            <a:ext cx="1800200" cy="15198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250-355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6296" y="2924944"/>
            <a:ext cx="1800200" cy="64043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200-250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6" y="5085185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355-380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 fontScale="90000"/>
          </a:bodyPr>
          <a:lstStyle/>
          <a:p>
            <a:r>
              <a:rPr lang="en-IE" sz="4000" dirty="0" smtClean="0"/>
              <a:t>Memory Management: </a:t>
            </a:r>
            <a:br>
              <a:rPr lang="en-IE" sz="4000" dirty="0" smtClean="0"/>
            </a:br>
            <a:r>
              <a:rPr lang="en-IE" sz="4000" dirty="0" smtClean="0"/>
              <a:t>Virtual Memory</a:t>
            </a:r>
            <a:br>
              <a:rPr lang="en-IE" sz="4000" dirty="0" smtClean="0"/>
            </a:br>
            <a:r>
              <a:rPr lang="en-IE" sz="4000" dirty="0" smtClean="0"/>
              <a:t>(Summary)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15820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/>
              <a:t>Virtual Memory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9512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567764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478025" y="452173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3648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747784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279151" y="3789040"/>
            <a:ext cx="1469313" cy="1224136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Computer programs are stored here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08104" y="4437112"/>
            <a:ext cx="1469313" cy="1224136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Until they need to be executed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8" idx="0"/>
          </p:cNvCxnSpPr>
          <p:nvPr/>
        </p:nvCxnSpPr>
        <p:spPr>
          <a:xfrm flipH="1" flipV="1">
            <a:off x="7175678" y="3005663"/>
            <a:ext cx="838130" cy="78337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allelogram 25"/>
          <p:cNvSpPr/>
          <p:nvPr/>
        </p:nvSpPr>
        <p:spPr>
          <a:xfrm rot="3361991">
            <a:off x="685238" y="2920796"/>
            <a:ext cx="3326447" cy="2947487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ounded Rectangle 23"/>
          <p:cNvSpPr/>
          <p:nvPr/>
        </p:nvSpPr>
        <p:spPr>
          <a:xfrm>
            <a:off x="2169173" y="4409402"/>
            <a:ext cx="1469313" cy="1224136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Then they are moved to here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3638486" y="3640309"/>
            <a:ext cx="861506" cy="13811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6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In modern operating systems, before a job is loaded into main memory, it is divided into chunks, called </a:t>
            </a:r>
            <a:r>
              <a:rPr lang="en-IE" b="1" dirty="0"/>
              <a:t>PAGES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Virtual Memory</a:t>
            </a:r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3140968"/>
            <a:ext cx="259228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b="1" dirty="0" smtClean="0"/>
              <a:t>Job 3</a:t>
            </a:r>
            <a:endParaRPr lang="en-IE" b="1" dirty="0"/>
          </a:p>
        </p:txBody>
      </p:sp>
      <p:sp>
        <p:nvSpPr>
          <p:cNvPr id="5" name="Rectangle 4"/>
          <p:cNvSpPr/>
          <p:nvPr/>
        </p:nvSpPr>
        <p:spPr>
          <a:xfrm>
            <a:off x="5220072" y="3501008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Page 2</a:t>
            </a:r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5220072" y="3789040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Page 3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5220072" y="4077072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Page 4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5220071" y="4365104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Page 5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5220071" y="4653136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Page 6</a:t>
            </a:r>
            <a:endParaRPr lang="en-IE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5226235" y="3140968"/>
            <a:ext cx="2592288" cy="36004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Page 1</a:t>
            </a:r>
            <a:endParaRPr lang="en-IE" dirty="0"/>
          </a:p>
        </p:txBody>
      </p:sp>
      <p:grpSp>
        <p:nvGrpSpPr>
          <p:cNvPr id="7" name="Group 6"/>
          <p:cNvGrpSpPr/>
          <p:nvPr/>
        </p:nvGrpSpPr>
        <p:grpSpPr>
          <a:xfrm>
            <a:off x="5220072" y="4941168"/>
            <a:ext cx="2592288" cy="360040"/>
            <a:chOff x="5220072" y="4941168"/>
            <a:chExt cx="2592288" cy="360040"/>
          </a:xfrm>
        </p:grpSpPr>
        <p:sp>
          <p:nvSpPr>
            <p:cNvPr id="19" name="Round Same Side Corner Rectangle 18"/>
            <p:cNvSpPr/>
            <p:nvPr/>
          </p:nvSpPr>
          <p:spPr>
            <a:xfrm rot="10800000">
              <a:off x="5220072" y="4941168"/>
              <a:ext cx="2592288" cy="360040"/>
            </a:xfrm>
            <a:prstGeom prst="round2SameRect">
              <a:avLst>
                <a:gd name="adj1" fmla="val 5000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E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8143" y="4978746"/>
              <a:ext cx="1296144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/>
                <a:t>Page 7</a:t>
              </a:r>
              <a:endParaRPr lang="en-IE" dirty="0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4067944" y="393305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33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Each </a:t>
            </a:r>
            <a:r>
              <a:rPr lang="en-IE" b="1" dirty="0"/>
              <a:t>PAGE </a:t>
            </a:r>
            <a:r>
              <a:rPr lang="en-IE" dirty="0"/>
              <a:t>is loaded into memory locations called </a:t>
            </a:r>
            <a:r>
              <a:rPr lang="en-IE" b="1" dirty="0"/>
              <a:t>PAGE FRAMES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Virtual Memory</a:t>
            </a:r>
            <a:endParaRPr lang="en-IE" dirty="0"/>
          </a:p>
        </p:txBody>
      </p:sp>
      <p:sp>
        <p:nvSpPr>
          <p:cNvPr id="4" name="Right Brace 3"/>
          <p:cNvSpPr/>
          <p:nvPr/>
        </p:nvSpPr>
        <p:spPr>
          <a:xfrm>
            <a:off x="8028384" y="2060848"/>
            <a:ext cx="360040" cy="403244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5580112" y="2060848"/>
            <a:ext cx="2304256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MEMORY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2060848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1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2492896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2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2924944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3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3356992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4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3789040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112" y="4221088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6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4581128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7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0112" y="4941168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8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5301208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9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5661248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Frame 10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2400" y="3841884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200K</a:t>
            </a:r>
          </a:p>
          <a:p>
            <a:r>
              <a:rPr lang="en-IE" sz="1400" dirty="0" smtClean="0"/>
              <a:t>available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7479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Consider a program that 350 bytes, and the page size is 100 bytes.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Virtual Memory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3491880" y="2708920"/>
            <a:ext cx="1980000" cy="252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Job 1: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350 bytes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2709000"/>
            <a:ext cx="1980000" cy="72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0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880" y="3429000"/>
            <a:ext cx="1980000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1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1880" y="4149080"/>
            <a:ext cx="1980000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2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4869160"/>
            <a:ext cx="1980000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Page 3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 flipV="1">
            <a:off x="3491880" y="5228920"/>
            <a:ext cx="1980000" cy="2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32240" y="2132856"/>
            <a:ext cx="2088232" cy="4248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IE" sz="2800" dirty="0" smtClean="0">
                <a:solidFill>
                  <a:schemeClr val="tx1"/>
                </a:solidFill>
              </a:rPr>
              <a:t>Memory</a:t>
            </a:r>
            <a:endParaRPr lang="en-IE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2240" y="2132856"/>
            <a:ext cx="2088232" cy="100811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Operating</a:t>
            </a:r>
          </a:p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System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2240" y="3140968"/>
            <a:ext cx="2088232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2240" y="3501008"/>
            <a:ext cx="2088232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2240" y="3861048"/>
            <a:ext cx="2088232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Page 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2240" y="4221088"/>
            <a:ext cx="2088232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2240" y="4581128"/>
            <a:ext cx="2088232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240" y="4941168"/>
            <a:ext cx="2088232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Page 0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2240" y="5301208"/>
            <a:ext cx="2088232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2240" y="5661248"/>
            <a:ext cx="2088232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Page 1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32240" y="6021288"/>
            <a:ext cx="2088232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Page 3</a:t>
            </a:r>
            <a:endParaRPr lang="en-IE" sz="2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endCxn id="17" idx="1"/>
          </p:cNvCxnSpPr>
          <p:nvPr/>
        </p:nvCxnSpPr>
        <p:spPr>
          <a:xfrm>
            <a:off x="5471880" y="3140968"/>
            <a:ext cx="1260360" cy="1980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19" idx="1"/>
          </p:cNvCxnSpPr>
          <p:nvPr/>
        </p:nvCxnSpPr>
        <p:spPr>
          <a:xfrm>
            <a:off x="5471880" y="3789000"/>
            <a:ext cx="1260360" cy="2052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14" idx="1"/>
          </p:cNvCxnSpPr>
          <p:nvPr/>
        </p:nvCxnSpPr>
        <p:spPr>
          <a:xfrm flipV="1">
            <a:off x="5471880" y="4041068"/>
            <a:ext cx="1260360" cy="46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3"/>
            <a:endCxn id="20" idx="1"/>
          </p:cNvCxnSpPr>
          <p:nvPr/>
        </p:nvCxnSpPr>
        <p:spPr>
          <a:xfrm>
            <a:off x="5471880" y="5229160"/>
            <a:ext cx="1260360" cy="972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39552" y="2924944"/>
            <a:ext cx="2304256" cy="201622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 little bit of internal fragmentation</a:t>
            </a:r>
            <a:endParaRPr lang="en-I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r>
              <a:rPr lang="en-IE" sz="4000" dirty="0" smtClean="0"/>
              <a:t>Device Management</a:t>
            </a:r>
            <a:br>
              <a:rPr lang="en-IE" sz="4000" dirty="0" smtClean="0"/>
            </a:br>
            <a:r>
              <a:rPr lang="en-IE" sz="4000" dirty="0" smtClean="0"/>
              <a:t>(Summary)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3301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main functions of the device manager are: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IE" dirty="0" smtClean="0"/>
              <a:t>Monitor the status of all devices, including storage drives, printers and other peripherals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IE" dirty="0" smtClean="0"/>
              <a:t>Enforce pre-set policies on which process gets which device for how long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IE" dirty="0" smtClean="0"/>
              <a:t>Deal with the allocation of devices to processes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IE" dirty="0" smtClean="0"/>
              <a:t>Deal with the de-allocation of devices to processes, both at a temporary basis (e.g. when the process is interrupted) and on a permanent basis (e.g. when the process is completed).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Device Management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98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There are three main types of devices:</a:t>
            </a:r>
          </a:p>
          <a:p>
            <a:endParaRPr lang="en-IE" dirty="0"/>
          </a:p>
          <a:p>
            <a:pPr lvl="1"/>
            <a:r>
              <a:rPr lang="en-IE" dirty="0" smtClean="0"/>
              <a:t>Dedicated Devices</a:t>
            </a:r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r>
              <a:rPr lang="en-IE" dirty="0" smtClean="0"/>
              <a:t>Shared Devices</a:t>
            </a:r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r>
              <a:rPr lang="en-IE" dirty="0" smtClean="0"/>
              <a:t>Virtual Devices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Device Management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63" y="2996952"/>
            <a:ext cx="2142744" cy="1714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44" y="2005450"/>
            <a:ext cx="1944216" cy="1298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73611"/>
            <a:ext cx="2746648" cy="18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601225" y="764704"/>
            <a:ext cx="2050526" cy="1872208"/>
          </a:xfrm>
          <a:prstGeom prst="plaqu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Operating</a:t>
            </a:r>
          </a:p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System</a:t>
            </a:r>
            <a:endParaRPr lang="en-IE" sz="2000" b="1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>
            <a:endCxn id="2" idx="1"/>
          </p:cNvCxnSpPr>
          <p:nvPr/>
        </p:nvCxnSpPr>
        <p:spPr>
          <a:xfrm rot="5400000" flipH="1" flipV="1">
            <a:off x="1494325" y="1826158"/>
            <a:ext cx="2232249" cy="1981551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55576" y="3933056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Process</a:t>
            </a:r>
          </a:p>
          <a:p>
            <a:pPr algn="ctr"/>
            <a:r>
              <a:rPr lang="en-IE" dirty="0" smtClean="0"/>
              <a:t>Manager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42026" y="3068960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Memory</a:t>
            </a:r>
          </a:p>
          <a:p>
            <a:pPr algn="ctr"/>
            <a:r>
              <a:rPr lang="en-IE" dirty="0" smtClean="0"/>
              <a:t>Manager</a:t>
            </a:r>
          </a:p>
        </p:txBody>
      </p:sp>
      <p:cxnSp>
        <p:nvCxnSpPr>
          <p:cNvPr id="24" name="Elbow Connector 23"/>
          <p:cNvCxnSpPr/>
          <p:nvPr/>
        </p:nvCxnSpPr>
        <p:spPr>
          <a:xfrm rot="5400000">
            <a:off x="2581357" y="2049092"/>
            <a:ext cx="1152127" cy="887613"/>
          </a:xfrm>
          <a:prstGeom prst="bentConnector3">
            <a:avLst>
              <a:gd name="adj1" fmla="val 1899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770223" y="4797152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Network</a:t>
            </a:r>
          </a:p>
          <a:p>
            <a:pPr algn="ctr"/>
            <a:r>
              <a:rPr lang="en-IE" dirty="0" smtClean="0"/>
              <a:t>Manager</a:t>
            </a:r>
          </a:p>
        </p:txBody>
      </p:sp>
      <p:cxnSp>
        <p:nvCxnSpPr>
          <p:cNvPr id="27" name="Elbow Connector 26"/>
          <p:cNvCxnSpPr>
            <a:stCxn id="26" idx="0"/>
          </p:cNvCxnSpPr>
          <p:nvPr/>
        </p:nvCxnSpPr>
        <p:spPr>
          <a:xfrm rot="5400000" flipH="1" flipV="1">
            <a:off x="3410184" y="3573015"/>
            <a:ext cx="2448272" cy="2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660232" y="3933057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Device</a:t>
            </a:r>
          </a:p>
          <a:p>
            <a:pPr algn="ctr"/>
            <a:r>
              <a:rPr lang="en-IE" dirty="0" smtClean="0"/>
              <a:t>Manager</a:t>
            </a:r>
          </a:p>
        </p:txBody>
      </p:sp>
      <p:cxnSp>
        <p:nvCxnSpPr>
          <p:cNvPr id="34" name="Elbow Connector 33"/>
          <p:cNvCxnSpPr>
            <a:stCxn id="2" idx="3"/>
            <a:endCxn id="33" idx="0"/>
          </p:cNvCxnSpPr>
          <p:nvPr/>
        </p:nvCxnSpPr>
        <p:spPr>
          <a:xfrm>
            <a:off x="5651751" y="1700808"/>
            <a:ext cx="1872577" cy="2232249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5271430" y="2553949"/>
            <a:ext cx="1543410" cy="782762"/>
          </a:xfrm>
          <a:prstGeom prst="bentConnector3">
            <a:avLst>
              <a:gd name="adj1" fmla="val -11041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498410" y="2996952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File</a:t>
            </a:r>
          </a:p>
          <a:p>
            <a:pPr algn="ctr"/>
            <a:r>
              <a:rPr lang="en-IE" dirty="0" smtClean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1838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Two types of disks:</a:t>
            </a:r>
          </a:p>
          <a:p>
            <a:endParaRPr lang="en-IE" dirty="0"/>
          </a:p>
          <a:p>
            <a:pPr lvl="1"/>
            <a:r>
              <a:rPr lang="en-IE" dirty="0" smtClean="0"/>
              <a:t>Magnetic Disks – have magnetised “beads” that are either 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N-S</a:t>
            </a:r>
            <a:r>
              <a:rPr lang="en-IE" dirty="0" smtClean="0"/>
              <a:t> (1) </a:t>
            </a:r>
            <a:r>
              <a:rPr lang="en-IE" dirty="0"/>
              <a:t>or 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S-N</a:t>
            </a:r>
            <a:r>
              <a:rPr lang="en-IE" dirty="0" smtClean="0"/>
              <a:t> (0). The disk head reader reads magnetic fields. Has multiple tracks, and have different sector sizes.</a:t>
            </a:r>
          </a:p>
          <a:p>
            <a:pPr marL="393192" lvl="1" indent="0">
              <a:buNone/>
            </a:pPr>
            <a:endParaRPr lang="en-IE" dirty="0"/>
          </a:p>
          <a:p>
            <a:pPr lvl="1"/>
            <a:r>
              <a:rPr lang="en-IE" dirty="0" smtClean="0"/>
              <a:t>Optical Disks – have indented areas called</a:t>
            </a:r>
            <a:r>
              <a:rPr lang="en-IE" b="1" dirty="0" smtClean="0"/>
              <a:t> pits</a:t>
            </a:r>
            <a:r>
              <a:rPr lang="en-IE" dirty="0" smtClean="0"/>
              <a:t> (0) and non-indented areas called </a:t>
            </a:r>
            <a:r>
              <a:rPr lang="en-IE" b="1" dirty="0" smtClean="0"/>
              <a:t>lands</a:t>
            </a:r>
            <a:r>
              <a:rPr lang="en-IE" dirty="0" smtClean="0"/>
              <a:t> (</a:t>
            </a:r>
            <a:r>
              <a:rPr lang="en-IE" dirty="0"/>
              <a:t>1</a:t>
            </a:r>
            <a:r>
              <a:rPr lang="en-IE" dirty="0" smtClean="0"/>
              <a:t>). </a:t>
            </a:r>
            <a:r>
              <a:rPr lang="en-IE" dirty="0"/>
              <a:t>Has </a:t>
            </a:r>
            <a:r>
              <a:rPr lang="en-IE" dirty="0" smtClean="0"/>
              <a:t>a single track, </a:t>
            </a:r>
            <a:r>
              <a:rPr lang="en-IE" dirty="0"/>
              <a:t>and </a:t>
            </a:r>
            <a:r>
              <a:rPr lang="en-IE" dirty="0" smtClean="0"/>
              <a:t>has equal </a:t>
            </a:r>
            <a:r>
              <a:rPr lang="en-IE" dirty="0"/>
              <a:t>sector sizes.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Device Management</a:t>
            </a:r>
            <a:endParaRPr lang="en-IE" dirty="0"/>
          </a:p>
        </p:txBody>
      </p:sp>
      <p:grpSp>
        <p:nvGrpSpPr>
          <p:cNvPr id="7" name="Group 6"/>
          <p:cNvGrpSpPr/>
          <p:nvPr/>
        </p:nvGrpSpPr>
        <p:grpSpPr>
          <a:xfrm>
            <a:off x="6876256" y="1988840"/>
            <a:ext cx="1800000" cy="1800000"/>
            <a:chOff x="1691680" y="2420888"/>
            <a:chExt cx="2160240" cy="2160240"/>
          </a:xfrm>
        </p:grpSpPr>
        <p:sp>
          <p:nvSpPr>
            <p:cNvPr id="8" name="Oval 7"/>
            <p:cNvSpPr/>
            <p:nvPr/>
          </p:nvSpPr>
          <p:spPr>
            <a:xfrm>
              <a:off x="1763688" y="2492896"/>
              <a:ext cx="2016224" cy="20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Donut 8"/>
            <p:cNvSpPr/>
            <p:nvPr/>
          </p:nvSpPr>
          <p:spPr>
            <a:xfrm>
              <a:off x="1691680" y="2420888"/>
              <a:ext cx="2160240" cy="2160240"/>
            </a:xfrm>
            <a:prstGeom prst="donut">
              <a:avLst>
                <a:gd name="adj" fmla="val 315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27784" y="336613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/>
            <p:cNvSpPr/>
            <p:nvPr/>
          </p:nvSpPr>
          <p:spPr>
            <a:xfrm>
              <a:off x="1907704" y="2636912"/>
              <a:ext cx="1728192" cy="1728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Oval 11"/>
            <p:cNvSpPr/>
            <p:nvPr/>
          </p:nvSpPr>
          <p:spPr>
            <a:xfrm>
              <a:off x="2060104" y="2789312"/>
              <a:ext cx="1431776" cy="143177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Oval 12"/>
            <p:cNvSpPr/>
            <p:nvPr/>
          </p:nvSpPr>
          <p:spPr>
            <a:xfrm>
              <a:off x="2212504" y="2996952"/>
              <a:ext cx="1135360" cy="10801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Oval 13"/>
            <p:cNvSpPr/>
            <p:nvPr/>
          </p:nvSpPr>
          <p:spPr>
            <a:xfrm>
              <a:off x="2364904" y="3149352"/>
              <a:ext cx="838944" cy="7837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/>
            <p:cNvSpPr/>
            <p:nvPr/>
          </p:nvSpPr>
          <p:spPr>
            <a:xfrm>
              <a:off x="2511478" y="3274042"/>
              <a:ext cx="542528" cy="4872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36256" y="4207291"/>
            <a:ext cx="1800000" cy="1800000"/>
            <a:chOff x="5076056" y="2420888"/>
            <a:chExt cx="3275650" cy="33843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466887"/>
              <a:ext cx="3275650" cy="3292028"/>
            </a:xfrm>
            <a:prstGeom prst="rect">
              <a:avLst/>
            </a:prstGeom>
          </p:spPr>
        </p:pic>
        <p:sp>
          <p:nvSpPr>
            <p:cNvPr id="18" name="Donut 17"/>
            <p:cNvSpPr/>
            <p:nvPr/>
          </p:nvSpPr>
          <p:spPr>
            <a:xfrm>
              <a:off x="5076056" y="2420888"/>
              <a:ext cx="3240360" cy="3384376"/>
            </a:xfrm>
            <a:prstGeom prst="donut">
              <a:avLst>
                <a:gd name="adj" fmla="val 315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7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Magnetic Disks                     Optical Disks</a:t>
            </a:r>
          </a:p>
          <a:p>
            <a:pPr lvl="1"/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Device Management</a:t>
            </a:r>
            <a:endParaRPr lang="en-IE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9592" y="2420888"/>
            <a:ext cx="3240360" cy="3384376"/>
            <a:chOff x="1691680" y="2420888"/>
            <a:chExt cx="2160240" cy="2160240"/>
          </a:xfrm>
        </p:grpSpPr>
        <p:sp>
          <p:nvSpPr>
            <p:cNvPr id="6" name="Oval 5"/>
            <p:cNvSpPr/>
            <p:nvPr/>
          </p:nvSpPr>
          <p:spPr>
            <a:xfrm>
              <a:off x="1763688" y="2492896"/>
              <a:ext cx="2016224" cy="201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Donut 4"/>
            <p:cNvSpPr/>
            <p:nvPr/>
          </p:nvSpPr>
          <p:spPr>
            <a:xfrm>
              <a:off x="1691680" y="2420888"/>
              <a:ext cx="2160240" cy="2160240"/>
            </a:xfrm>
            <a:prstGeom prst="donut">
              <a:avLst>
                <a:gd name="adj" fmla="val 315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627784" y="336613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/>
            <p:cNvSpPr/>
            <p:nvPr/>
          </p:nvSpPr>
          <p:spPr>
            <a:xfrm>
              <a:off x="1907704" y="2636912"/>
              <a:ext cx="1728192" cy="1728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/>
            <p:cNvSpPr/>
            <p:nvPr/>
          </p:nvSpPr>
          <p:spPr>
            <a:xfrm>
              <a:off x="2060104" y="2789312"/>
              <a:ext cx="1431776" cy="143177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/>
            <p:cNvSpPr/>
            <p:nvPr/>
          </p:nvSpPr>
          <p:spPr>
            <a:xfrm>
              <a:off x="2212504" y="2996952"/>
              <a:ext cx="1135360" cy="10801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Oval 11"/>
            <p:cNvSpPr/>
            <p:nvPr/>
          </p:nvSpPr>
          <p:spPr>
            <a:xfrm>
              <a:off x="2364904" y="3149352"/>
              <a:ext cx="838944" cy="7837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Oval 12"/>
            <p:cNvSpPr/>
            <p:nvPr/>
          </p:nvSpPr>
          <p:spPr>
            <a:xfrm>
              <a:off x="2511478" y="3274042"/>
              <a:ext cx="542528" cy="4872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76056" y="2420888"/>
            <a:ext cx="3275650" cy="3384376"/>
            <a:chOff x="5076056" y="2420888"/>
            <a:chExt cx="3275650" cy="33843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466887"/>
              <a:ext cx="3275650" cy="3292028"/>
            </a:xfrm>
            <a:prstGeom prst="rect">
              <a:avLst/>
            </a:prstGeom>
          </p:spPr>
        </p:pic>
        <p:sp>
          <p:nvSpPr>
            <p:cNvPr id="15" name="Donut 14"/>
            <p:cNvSpPr/>
            <p:nvPr/>
          </p:nvSpPr>
          <p:spPr>
            <a:xfrm>
              <a:off x="5076056" y="2420888"/>
              <a:ext cx="3240360" cy="3384376"/>
            </a:xfrm>
            <a:prstGeom prst="donut">
              <a:avLst>
                <a:gd name="adj" fmla="val 315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7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We’ll look at two magnetic disk configurations:</a:t>
            </a:r>
          </a:p>
          <a:p>
            <a:endParaRPr lang="en-IE" dirty="0" smtClean="0"/>
          </a:p>
          <a:p>
            <a:pPr lvl="1"/>
            <a:r>
              <a:rPr lang="en-IE" dirty="0" smtClean="0"/>
              <a:t>Mobile-Head </a:t>
            </a:r>
            <a:r>
              <a:rPr lang="en-IE" dirty="0"/>
              <a:t>Magnetic Disk Storage</a:t>
            </a:r>
          </a:p>
          <a:p>
            <a:pPr lvl="1"/>
            <a:endParaRPr lang="en-IE" dirty="0" smtClean="0"/>
          </a:p>
          <a:p>
            <a:pPr lvl="1"/>
            <a:r>
              <a:rPr lang="en-IE" dirty="0" smtClean="0"/>
              <a:t>Fixed-Head Magnetic Disk Storage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Device Management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149081"/>
            <a:ext cx="3240000" cy="2331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97411"/>
            <a:ext cx="3240000" cy="24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Writing to disk:</a:t>
            </a:r>
          </a:p>
          <a:p>
            <a:endParaRPr lang="en-IE" dirty="0" smtClean="0"/>
          </a:p>
          <a:p>
            <a:pPr lvl="1"/>
            <a:r>
              <a:rPr lang="en-IE" dirty="0" smtClean="0"/>
              <a:t>One surface at a time (Case 1)</a:t>
            </a:r>
            <a:endParaRPr lang="en-IE" dirty="0"/>
          </a:p>
          <a:p>
            <a:pPr lvl="1"/>
            <a:endParaRPr lang="en-IE" dirty="0" smtClean="0"/>
          </a:p>
          <a:p>
            <a:pPr lvl="1"/>
            <a:r>
              <a:rPr lang="en-IE" dirty="0" smtClean="0"/>
              <a:t>One track at a time (Case 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Device Management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" y="3933056"/>
            <a:ext cx="4320000" cy="2629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3160"/>
            <a:ext cx="4320000" cy="27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Optical Disk Storage:</a:t>
            </a:r>
          </a:p>
          <a:p>
            <a:endParaRPr lang="en-IE" sz="2400" dirty="0"/>
          </a:p>
          <a:p>
            <a:pPr lvl="1"/>
            <a:r>
              <a:rPr lang="en-IE" sz="2400" dirty="0" smtClean="0"/>
              <a:t>Three important performance measures are:</a:t>
            </a:r>
          </a:p>
          <a:p>
            <a:pPr lvl="1"/>
            <a:endParaRPr lang="en-IE" sz="2400" dirty="0"/>
          </a:p>
          <a:p>
            <a:pPr lvl="2"/>
            <a:r>
              <a:rPr lang="en-IE" sz="2400" dirty="0" smtClean="0"/>
              <a:t>Data Transfer </a:t>
            </a:r>
            <a:r>
              <a:rPr lang="en-IE" sz="2400" dirty="0"/>
              <a:t>Rate - amount of data that can be read from the disk. </a:t>
            </a:r>
            <a:endParaRPr lang="en-IE" sz="2400" dirty="0" smtClean="0"/>
          </a:p>
          <a:p>
            <a:pPr lvl="2"/>
            <a:r>
              <a:rPr lang="en-IE" sz="2400" dirty="0" smtClean="0"/>
              <a:t>Average Access </a:t>
            </a:r>
            <a:r>
              <a:rPr lang="en-IE" sz="2400" dirty="0"/>
              <a:t>Time - how long (on average) it takes to move the disk head to a specific place on the disk.</a:t>
            </a:r>
            <a:endParaRPr lang="en-IE" sz="2400" dirty="0" smtClean="0"/>
          </a:p>
          <a:p>
            <a:pPr lvl="2"/>
            <a:r>
              <a:rPr lang="en-IE" sz="2400" dirty="0" smtClean="0"/>
              <a:t>Cache Size – measures re-read ability.</a:t>
            </a:r>
            <a:endParaRPr lang="en-I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Device Management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75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Device Management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00808"/>
            <a:ext cx="50292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Device Management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82" y="1396678"/>
            <a:ext cx="6163836" cy="49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75"/>
            <a:ext cx="7772400" cy="1470025"/>
          </a:xfrm>
        </p:spPr>
        <p:txBody>
          <a:bodyPr/>
          <a:lstStyle/>
          <a:p>
            <a:pPr algn="ctr"/>
            <a:r>
              <a:rPr lang="en-IE" dirty="0" smtClean="0"/>
              <a:t>Linux (Summary)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48544"/>
          </a:xfrm>
        </p:spPr>
        <p:txBody>
          <a:bodyPr/>
          <a:lstStyle/>
          <a:p>
            <a:endParaRPr lang="en-IE" dirty="0" smtClean="0">
              <a:solidFill>
                <a:schemeClr val="tx1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Damian Gordon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24" y="1916832"/>
            <a:ext cx="264132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95400"/>
            <a:ext cx="2806700" cy="4267200"/>
          </a:xfrm>
          <a:prstGeom prst="rect">
            <a:avLst/>
          </a:prstGeom>
        </p:spPr>
      </p:pic>
      <p:sp>
        <p:nvSpPr>
          <p:cNvPr id="10" name="Title 9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IE" smtClean="0">
                <a:solidFill>
                  <a:schemeClr val="tx1"/>
                </a:solidFill>
              </a:rPr>
              <a:t>Linus Benedict Torvalds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45720" rIns="45720">
            <a:normAutofit lnSpcReduction="1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tx1"/>
                </a:solidFill>
              </a:rPr>
              <a:t>Born: December 28, 1969 (age 45)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tx1"/>
                </a:solidFill>
              </a:rPr>
              <a:t>Born in Helsinki, Finland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tx1"/>
                </a:solidFill>
              </a:rPr>
              <a:t>Chief developer on the Linux kernel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tx1"/>
                </a:solidFill>
              </a:rPr>
              <a:t>Created the revision control system Git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tx1"/>
                </a:solidFill>
              </a:rPr>
              <a:t>2014 IEEE Computer Society Computer Pioneer Award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E" dirty="0" smtClean="0">
                <a:solidFill>
                  <a:schemeClr val="tx1"/>
                </a:solidFill>
              </a:rPr>
              <a:t>Design Goals of Linux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mtClean="0">
                <a:solidFill>
                  <a:schemeClr val="tx1"/>
                </a:solidFill>
              </a:rPr>
              <a:t>The three design goals of Linux are: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E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IE" smtClean="0"/>
              <a:t>Modularity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IE" smtClean="0"/>
              <a:t>Simplicity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IE" smtClean="0"/>
              <a:t>Portability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14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Password Hacking </a:t>
            </a:r>
            <a:r>
              <a:rPr lang="en-IE" dirty="0" smtClean="0"/>
              <a:t>Attacks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44293"/>
              </p:ext>
            </p:extLst>
          </p:nvPr>
        </p:nvGraphicFramePr>
        <p:xfrm>
          <a:off x="899592" y="1397000"/>
          <a:ext cx="7416824" cy="4840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71">
                  <a:extLst>
                    <a:ext uri="{9D8B030D-6E8A-4147-A177-3AD203B41FA5}">
                      <a16:colId xmlns:a16="http://schemas.microsoft.com/office/drawing/2014/main" val="1972833447"/>
                    </a:ext>
                  </a:extLst>
                </a:gridCol>
                <a:gridCol w="3014745">
                  <a:extLst>
                    <a:ext uri="{9D8B030D-6E8A-4147-A177-3AD203B41FA5}">
                      <a16:colId xmlns:a16="http://schemas.microsoft.com/office/drawing/2014/main" val="3642579594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415917990"/>
                    </a:ext>
                  </a:extLst>
                </a:gridCol>
              </a:tblGrid>
              <a:tr h="537812">
                <a:tc>
                  <a:txBody>
                    <a:bodyPr/>
                    <a:lstStyle/>
                    <a:p>
                      <a:r>
                        <a:rPr lang="en-IE" dirty="0" smtClean="0"/>
                        <a:t>#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Attack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Description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56270"/>
                  </a:ext>
                </a:extLst>
              </a:tr>
              <a:tr h="537812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1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Dictionary Attack 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Aardvark-Zoo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32936"/>
                  </a:ext>
                </a:extLst>
              </a:tr>
              <a:tr h="537812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2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Brute Force Attack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aaa00-ZZZ11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1081"/>
                  </a:ext>
                </a:extLst>
              </a:tr>
              <a:tr h="537812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3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Rainbow Table Attack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i="1" dirty="0" smtClean="0"/>
                        <a:t>Pre-computed hashes</a:t>
                      </a:r>
                      <a:endParaRPr lang="en-IE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483640"/>
                  </a:ext>
                </a:extLst>
              </a:tr>
              <a:tr h="537812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4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Phishing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i="1" dirty="0" smtClean="0"/>
                        <a:t>Fake emails</a:t>
                      </a:r>
                      <a:endParaRPr lang="en-IE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636254"/>
                  </a:ext>
                </a:extLst>
              </a:tr>
              <a:tr h="537812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5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smtClean="0"/>
                        <a:t>Social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i="1" dirty="0" smtClean="0"/>
                        <a:t>Pose as the IT guy</a:t>
                      </a:r>
                      <a:endParaRPr lang="en-IE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47977"/>
                  </a:ext>
                </a:extLst>
              </a:tr>
              <a:tr h="537812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6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smtClean="0"/>
                        <a:t>Malware/Key loggers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i="1" dirty="0" smtClean="0"/>
                        <a:t>Records everything</a:t>
                      </a:r>
                      <a:endParaRPr lang="en-IE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411025"/>
                  </a:ext>
                </a:extLst>
              </a:tr>
              <a:tr h="537812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7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smtClean="0"/>
                        <a:t>Shoulder surfing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i="1" dirty="0" smtClean="0"/>
                        <a:t>Pose as a </a:t>
                      </a:r>
                      <a:r>
                        <a:rPr lang="en-IE" sz="2000" i="1" dirty="0" smtClean="0"/>
                        <a:t>parcel courier</a:t>
                      </a:r>
                      <a:endParaRPr lang="en-IE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24392"/>
                  </a:ext>
                </a:extLst>
              </a:tr>
              <a:tr h="537812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8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err="1" smtClean="0"/>
                        <a:t>Spidering</a:t>
                      </a:r>
                      <a:endParaRPr lang="en-IE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i="1" dirty="0" smtClean="0"/>
                        <a:t>Study corporate literature</a:t>
                      </a:r>
                      <a:endParaRPr lang="en-IE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84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2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Linux: Processor Management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 does JOB SCHEDULING and PROCESS SCHEDULING as we have discussed before.</a:t>
            </a:r>
          </a:p>
          <a:p>
            <a:endParaRPr lang="en-IE" dirty="0" smtClean="0"/>
          </a:p>
          <a:p>
            <a:r>
              <a:rPr lang="en-IE" dirty="0" smtClean="0"/>
              <a:t>Linux also has </a:t>
            </a:r>
            <a:r>
              <a:rPr lang="en-IE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IE" dirty="0" smtClean="0"/>
              <a:t> and </a:t>
            </a:r>
            <a:r>
              <a:rPr lang="en-IE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  <a:endParaRPr lang="en-IE" dirty="0" smtClean="0"/>
          </a:p>
          <a:p>
            <a:endParaRPr lang="en-IE" dirty="0" smtClean="0"/>
          </a:p>
          <a:p>
            <a:pPr lvl="1"/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IE" dirty="0" smtClean="0"/>
              <a:t> gives the user to create a copy of an executing program.</a:t>
            </a:r>
          </a:p>
          <a:p>
            <a:pPr lvl="1"/>
            <a:endParaRPr lang="en-IE" dirty="0" smtClean="0"/>
          </a:p>
          <a:p>
            <a:pPr lvl="1"/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en-IE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dirty="0"/>
              <a:t> </a:t>
            </a:r>
            <a:r>
              <a:rPr lang="en-IE" dirty="0" smtClean="0"/>
              <a:t>overwrites an existing program, </a:t>
            </a:r>
            <a:r>
              <a:rPr lang="en-IE" dirty="0"/>
              <a:t>but doesn’t change the process id (</a:t>
            </a:r>
            <a:r>
              <a:rPr lang="en-IE" dirty="0" err="1"/>
              <a:t>pid</a:t>
            </a:r>
            <a:r>
              <a:rPr lang="en-IE" dirty="0" smtClean="0"/>
              <a:t>).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09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Linux: Processor Management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6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567582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3473433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8992270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94666457"/>
                    </a:ext>
                  </a:extLst>
                </a:gridCol>
              </a:tblGrid>
              <a:tr h="1123274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Name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Priority Level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Process Type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smtClean="0"/>
                        <a:t>Scheduling Policy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12529"/>
                  </a:ext>
                </a:extLst>
              </a:tr>
              <a:tr h="1123274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/>
                        <a:t>SCHED_FIFO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Highest</a:t>
                      </a:r>
                      <a:r>
                        <a:rPr lang="en-IE" sz="2000" baseline="0" dirty="0" smtClean="0"/>
                        <a:t> Priority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For non-pre-</a:t>
                      </a:r>
                      <a:r>
                        <a:rPr lang="en-IE" sz="2000" dirty="0" err="1" smtClean="0"/>
                        <a:t>emptable</a:t>
                      </a:r>
                      <a:r>
                        <a:rPr lang="en-IE" sz="2000" dirty="0" smtClean="0"/>
                        <a:t> real-time processes.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First In,</a:t>
                      </a:r>
                      <a:r>
                        <a:rPr lang="en-IE" sz="2000" baseline="0" dirty="0" smtClean="0"/>
                        <a:t> First Out (FIFO)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8096"/>
                  </a:ext>
                </a:extLst>
              </a:tr>
              <a:tr h="1123274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/>
                        <a:t>SCHED_RR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Medium</a:t>
                      </a:r>
                      <a:r>
                        <a:rPr lang="en-IE" sz="2000" baseline="0" dirty="0" smtClean="0"/>
                        <a:t> Priority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smtClean="0"/>
                        <a:t>For pre-</a:t>
                      </a:r>
                      <a:r>
                        <a:rPr lang="en-IE" sz="2000" dirty="0" err="1" smtClean="0"/>
                        <a:t>emptable</a:t>
                      </a:r>
                      <a:r>
                        <a:rPr lang="en-IE" sz="2000" dirty="0" smtClean="0"/>
                        <a:t> real-time processes.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Round Robin and priority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06579"/>
                  </a:ext>
                </a:extLst>
              </a:tr>
              <a:tr h="1123274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/>
                        <a:t>SCHED_OTHER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Lowest</a:t>
                      </a:r>
                      <a:r>
                        <a:rPr lang="en-IE" sz="2000" baseline="0" dirty="0" smtClean="0"/>
                        <a:t> Priority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For normal processes.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Priority only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7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7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Linux: File Management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A typical Linux file structure is:</a:t>
            </a:r>
          </a:p>
          <a:p>
            <a:endParaRPr lang="en-IE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32537"/>
            <a:ext cx="5328592" cy="3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Linux: Memory Management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 allocated 1GB for the kernel, and 3GB for executing processes.</a:t>
            </a:r>
          </a:p>
          <a:p>
            <a:r>
              <a:rPr lang="en-IE" dirty="0" smtClean="0"/>
              <a:t>The 3GB address space is divided into:</a:t>
            </a:r>
          </a:p>
          <a:p>
            <a:pPr lvl="1"/>
            <a:r>
              <a:rPr lang="en-IE" dirty="0" smtClean="0"/>
              <a:t>Process code</a:t>
            </a:r>
          </a:p>
          <a:p>
            <a:pPr lvl="1"/>
            <a:r>
              <a:rPr lang="en-IE" dirty="0" smtClean="0"/>
              <a:t>Process data</a:t>
            </a:r>
          </a:p>
          <a:p>
            <a:pPr lvl="1"/>
            <a:r>
              <a:rPr lang="en-IE" dirty="0" smtClean="0"/>
              <a:t>Shared library data used by processes</a:t>
            </a:r>
          </a:p>
          <a:p>
            <a:pPr lvl="1"/>
            <a:r>
              <a:rPr lang="en-IE" dirty="0" smtClean="0"/>
              <a:t>Stack used by process</a:t>
            </a:r>
          </a:p>
        </p:txBody>
      </p:sp>
    </p:spTree>
    <p:extLst>
      <p:ext uri="{BB962C8B-B14F-4D97-AF65-F5344CB8AC3E}">
        <p14:creationId xmlns:p14="http://schemas.microsoft.com/office/powerpoint/2010/main" val="42798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Linux: Memory Management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Each virtual address in memory is stored as four </a:t>
            </a:r>
            <a:r>
              <a:rPr lang="en-IE" dirty="0" smtClean="0"/>
              <a:t>elements: Main Directory, Middle Directory, Page </a:t>
            </a:r>
            <a:r>
              <a:rPr lang="en-IE" dirty="0"/>
              <a:t>Table </a:t>
            </a:r>
            <a:r>
              <a:rPr lang="en-IE" dirty="0" smtClean="0"/>
              <a:t>Directory, Page </a:t>
            </a:r>
            <a:r>
              <a:rPr lang="en-IE" dirty="0"/>
              <a:t>Frame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55" y="2852936"/>
            <a:ext cx="4986089" cy="3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Linux: Device Management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/>
              <a:t>Linux is </a:t>
            </a:r>
            <a:r>
              <a:rPr lang="en-IE" b="1" dirty="0"/>
              <a:t>device independent</a:t>
            </a:r>
            <a:r>
              <a:rPr lang="en-IE" dirty="0"/>
              <a:t>, which improves its portability from one system to another</a:t>
            </a:r>
            <a:r>
              <a:rPr lang="en-IE" dirty="0" smtClean="0"/>
              <a:t>.</a:t>
            </a:r>
          </a:p>
          <a:p>
            <a:r>
              <a:rPr lang="en-IE" b="1" dirty="0"/>
              <a:t>Device drivers </a:t>
            </a:r>
            <a:r>
              <a:rPr lang="en-IE" dirty="0"/>
              <a:t>supervise the transmission of data between main memory and </a:t>
            </a:r>
            <a:r>
              <a:rPr lang="en-IE" dirty="0" smtClean="0"/>
              <a:t>the peripheral unit.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57" y="3744309"/>
            <a:ext cx="4884286" cy="24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Linux: Device Management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A </a:t>
            </a:r>
            <a:r>
              <a:rPr lang="en-IE" b="1" dirty="0"/>
              <a:t>device driver</a:t>
            </a:r>
            <a:r>
              <a:rPr lang="en-IE" dirty="0"/>
              <a:t> </a:t>
            </a:r>
            <a:r>
              <a:rPr lang="en-IE" dirty="0" smtClean="0"/>
              <a:t>(or </a:t>
            </a:r>
            <a:r>
              <a:rPr lang="en-IE" b="1" dirty="0"/>
              <a:t>driver</a:t>
            </a:r>
            <a:r>
              <a:rPr lang="en-IE" dirty="0"/>
              <a:t>) is a computer program that operates or controls a particular type of device that is attached to a </a:t>
            </a:r>
            <a:r>
              <a:rPr lang="en-IE" dirty="0" smtClean="0"/>
              <a:t>computer.</a:t>
            </a:r>
          </a:p>
          <a:p>
            <a:r>
              <a:rPr lang="en-IE" dirty="0" smtClean="0"/>
              <a:t>A </a:t>
            </a:r>
            <a:r>
              <a:rPr lang="en-IE" dirty="0"/>
              <a:t>driver provides a software interface to hardware devices, enabling operating systems and other computer programs to access hardware functions without needing to know precise details of the hardware being used.</a:t>
            </a:r>
            <a:endParaRPr lang="en-IE" sz="2800" dirty="0" smtClean="0"/>
          </a:p>
        </p:txBody>
      </p:sp>
    </p:spTree>
    <p:extLst>
      <p:ext uri="{BB962C8B-B14F-4D97-AF65-F5344CB8AC3E}">
        <p14:creationId xmlns:p14="http://schemas.microsoft.com/office/powerpoint/2010/main" val="16967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Thanks!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361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r>
              <a:rPr lang="en-IE" sz="4000" dirty="0" smtClean="0"/>
              <a:t>Computer Security</a:t>
            </a:r>
            <a:br>
              <a:rPr lang="en-IE" sz="4000" dirty="0" smtClean="0"/>
            </a:br>
            <a:r>
              <a:rPr lang="en-IE" sz="4000" dirty="0" smtClean="0"/>
              <a:t>(Summary)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42820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601225" y="764704"/>
            <a:ext cx="2050526" cy="1872208"/>
          </a:xfrm>
          <a:prstGeom prst="plaqu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Operating</a:t>
            </a:r>
          </a:p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System</a:t>
            </a:r>
            <a:endParaRPr lang="en-IE" sz="2000" b="1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>
            <a:endCxn id="2" idx="1"/>
          </p:cNvCxnSpPr>
          <p:nvPr/>
        </p:nvCxnSpPr>
        <p:spPr>
          <a:xfrm rot="5400000" flipH="1" flipV="1">
            <a:off x="1494325" y="1826158"/>
            <a:ext cx="2232249" cy="1981551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55576" y="3933056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Process</a:t>
            </a:r>
          </a:p>
          <a:p>
            <a:pPr algn="ctr"/>
            <a:r>
              <a:rPr lang="en-IE" dirty="0" smtClean="0"/>
              <a:t>Manager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42026" y="3068960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Memory</a:t>
            </a:r>
          </a:p>
          <a:p>
            <a:pPr algn="ctr"/>
            <a:r>
              <a:rPr lang="en-IE" dirty="0" smtClean="0"/>
              <a:t>Manager</a:t>
            </a:r>
          </a:p>
        </p:txBody>
      </p:sp>
      <p:cxnSp>
        <p:nvCxnSpPr>
          <p:cNvPr id="24" name="Elbow Connector 23"/>
          <p:cNvCxnSpPr/>
          <p:nvPr/>
        </p:nvCxnSpPr>
        <p:spPr>
          <a:xfrm rot="5400000">
            <a:off x="2581357" y="2049092"/>
            <a:ext cx="1152127" cy="887613"/>
          </a:xfrm>
          <a:prstGeom prst="bentConnector3">
            <a:avLst>
              <a:gd name="adj1" fmla="val 1899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770223" y="4797152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Network</a:t>
            </a:r>
          </a:p>
          <a:p>
            <a:pPr algn="ctr"/>
            <a:r>
              <a:rPr lang="en-IE" dirty="0" smtClean="0"/>
              <a:t>Manager</a:t>
            </a:r>
          </a:p>
        </p:txBody>
      </p:sp>
      <p:cxnSp>
        <p:nvCxnSpPr>
          <p:cNvPr id="27" name="Elbow Connector 26"/>
          <p:cNvCxnSpPr>
            <a:stCxn id="26" idx="0"/>
          </p:cNvCxnSpPr>
          <p:nvPr/>
        </p:nvCxnSpPr>
        <p:spPr>
          <a:xfrm rot="5400000" flipH="1" flipV="1">
            <a:off x="3410184" y="3573015"/>
            <a:ext cx="2448272" cy="2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660232" y="3933057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Device</a:t>
            </a:r>
          </a:p>
          <a:p>
            <a:pPr algn="ctr"/>
            <a:r>
              <a:rPr lang="en-IE" dirty="0" smtClean="0"/>
              <a:t>Manager</a:t>
            </a:r>
          </a:p>
        </p:txBody>
      </p:sp>
      <p:cxnSp>
        <p:nvCxnSpPr>
          <p:cNvPr id="34" name="Elbow Connector 33"/>
          <p:cNvCxnSpPr>
            <a:stCxn id="2" idx="3"/>
            <a:endCxn id="33" idx="0"/>
          </p:cNvCxnSpPr>
          <p:nvPr/>
        </p:nvCxnSpPr>
        <p:spPr>
          <a:xfrm>
            <a:off x="5651751" y="1700808"/>
            <a:ext cx="1872577" cy="2232249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4264846" y="3289042"/>
            <a:ext cx="2736307" cy="1459753"/>
          </a:xfrm>
          <a:prstGeom prst="bentConnector3">
            <a:avLst>
              <a:gd name="adj1" fmla="val 62658"/>
            </a:avLst>
          </a:prstGeom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652120" y="5373216"/>
            <a:ext cx="1728192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Security</a:t>
            </a:r>
          </a:p>
          <a:p>
            <a:pPr algn="ctr"/>
            <a:r>
              <a:rPr lang="en-IE" dirty="0" smtClean="0"/>
              <a:t>Manager</a:t>
            </a: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5199788" y="2553949"/>
            <a:ext cx="1543410" cy="782762"/>
          </a:xfrm>
          <a:prstGeom prst="bentConnector3">
            <a:avLst>
              <a:gd name="adj1" fmla="val -11041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498410" y="2996952"/>
            <a:ext cx="1728192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File</a:t>
            </a:r>
          </a:p>
          <a:p>
            <a:pPr algn="ctr"/>
            <a:r>
              <a:rPr lang="en-IE" dirty="0" smtClean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31575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693</TotalTime>
  <Words>2061</Words>
  <Application>Microsoft Office PowerPoint</Application>
  <PresentationFormat>On-screen Show (4:3)</PresentationFormat>
  <Paragraphs>707</Paragraphs>
  <Slides>77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Arial</vt:lpstr>
      <vt:lpstr>Arial Black</vt:lpstr>
      <vt:lpstr>Arial Rounded MT Bold</vt:lpstr>
      <vt:lpstr>Calibri</vt:lpstr>
      <vt:lpstr>Courier New</vt:lpstr>
      <vt:lpstr>Franklin Gothic Medium</vt:lpstr>
      <vt:lpstr>Lucida Sans Unicode</vt:lpstr>
      <vt:lpstr>Serpentine-Bold</vt:lpstr>
      <vt:lpstr>SimHei</vt:lpstr>
      <vt:lpstr>Verdana</vt:lpstr>
      <vt:lpstr>Wingdings 2</vt:lpstr>
      <vt:lpstr>Wingdings 3</vt:lpstr>
      <vt:lpstr>Concourse</vt:lpstr>
      <vt:lpstr>Introduction to Operating Systems (Summary)</vt:lpstr>
      <vt:lpstr>PowerPoint Presentation</vt:lpstr>
      <vt:lpstr>Typical OS Architecture</vt:lpstr>
      <vt:lpstr>LAMP</vt:lpstr>
      <vt:lpstr>XAMPP</vt:lpstr>
      <vt:lpstr>PowerPoint Presentation</vt:lpstr>
      <vt:lpstr>Password Hacking Attacks</vt:lpstr>
      <vt:lpstr>Computer Security (Summary)</vt:lpstr>
      <vt:lpstr>PowerPoint Presentation</vt:lpstr>
      <vt:lpstr>Operating System Security</vt:lpstr>
      <vt:lpstr>Operating Systems Attacks</vt:lpstr>
      <vt:lpstr>System Protection</vt:lpstr>
      <vt:lpstr>Data Structures (Summary)</vt:lpstr>
      <vt:lpstr>Data Structures</vt:lpstr>
      <vt:lpstr>Processor Management (Summary)</vt:lpstr>
      <vt:lpstr>Processor Management</vt:lpstr>
      <vt:lpstr>Processor Management</vt:lpstr>
      <vt:lpstr>Job Scheduler</vt:lpstr>
      <vt:lpstr>Job Scheduler</vt:lpstr>
      <vt:lpstr>Job Scheduler</vt:lpstr>
      <vt:lpstr>Process Scheduler</vt:lpstr>
      <vt:lpstr>Processor Management</vt:lpstr>
      <vt:lpstr>Processor Management</vt:lpstr>
      <vt:lpstr>Process Scheduling Policies (Summary)</vt:lpstr>
      <vt:lpstr>Process Scheduling Policies</vt:lpstr>
      <vt:lpstr>Process Scheduling Algorithms</vt:lpstr>
      <vt:lpstr>Seven Types of Deadlock</vt:lpstr>
      <vt:lpstr>File Management (Summary)</vt:lpstr>
      <vt:lpstr>Hard Disk</vt:lpstr>
      <vt:lpstr>File Management</vt:lpstr>
      <vt:lpstr>Physical Storage Allocation</vt:lpstr>
      <vt:lpstr>Contiguous Storage</vt:lpstr>
      <vt:lpstr>Non-contiguous Storage</vt:lpstr>
      <vt:lpstr>Indexed Storage</vt:lpstr>
      <vt:lpstr>Access Control Matrix </vt:lpstr>
      <vt:lpstr>Network Management (Summary)</vt:lpstr>
      <vt:lpstr>Computer Networks</vt:lpstr>
      <vt:lpstr>Computer Networks</vt:lpstr>
      <vt:lpstr>Network Topologies</vt:lpstr>
      <vt:lpstr>Hybrid Network Topologies</vt:lpstr>
      <vt:lpstr>Network Types</vt:lpstr>
      <vt:lpstr>Memory Management (Summary)</vt:lpstr>
      <vt:lpstr>Memory Management</vt:lpstr>
      <vt:lpstr>Single-User System</vt:lpstr>
      <vt:lpstr>Fixed Partitions</vt:lpstr>
      <vt:lpstr>Fixed Partitions</vt:lpstr>
      <vt:lpstr>Dynamic Partitions</vt:lpstr>
      <vt:lpstr>Partitions</vt:lpstr>
      <vt:lpstr>Deallocating space</vt:lpstr>
      <vt:lpstr>Deallocating space</vt:lpstr>
      <vt:lpstr>Deallocating space</vt:lpstr>
      <vt:lpstr>Memory Management:  Virtual Memory (Summary)</vt:lpstr>
      <vt:lpstr>Virtual Memory</vt:lpstr>
      <vt:lpstr>Virtual Memory</vt:lpstr>
      <vt:lpstr>Virtual Memory</vt:lpstr>
      <vt:lpstr>Virtual Memory</vt:lpstr>
      <vt:lpstr>Device Management (Summary)</vt:lpstr>
      <vt:lpstr>Device Management</vt:lpstr>
      <vt:lpstr>Device Management</vt:lpstr>
      <vt:lpstr>Device Management</vt:lpstr>
      <vt:lpstr>Device Management</vt:lpstr>
      <vt:lpstr>Device Management</vt:lpstr>
      <vt:lpstr>Device Management</vt:lpstr>
      <vt:lpstr>Device Management</vt:lpstr>
      <vt:lpstr>Device Management</vt:lpstr>
      <vt:lpstr>Device Management</vt:lpstr>
      <vt:lpstr>Linux (Summary)</vt:lpstr>
      <vt:lpstr>PowerPoint Presentation</vt:lpstr>
      <vt:lpstr>PowerPoint Presentation</vt:lpstr>
      <vt:lpstr>Linux: Processor Management</vt:lpstr>
      <vt:lpstr>Linux: Processor Management</vt:lpstr>
      <vt:lpstr>Linux: File Management</vt:lpstr>
      <vt:lpstr>Linux: Memory Management</vt:lpstr>
      <vt:lpstr>Linux: Memory Management</vt:lpstr>
      <vt:lpstr>Linux: Device Management</vt:lpstr>
      <vt:lpstr>Linux: Device Management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CMPU1022 Operating Systems 1</dc:title>
  <dc:creator>Damian Gordon</dc:creator>
  <cp:lastModifiedBy>Damian Gordon</cp:lastModifiedBy>
  <cp:revision>50</cp:revision>
  <dcterms:created xsi:type="dcterms:W3CDTF">2015-01-19T19:52:08Z</dcterms:created>
  <dcterms:modified xsi:type="dcterms:W3CDTF">2019-04-09T21:38:11Z</dcterms:modified>
</cp:coreProperties>
</file>