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3" r:id="rId3"/>
    <p:sldId id="325" r:id="rId4"/>
    <p:sldId id="324" r:id="rId5"/>
    <p:sldId id="326" r:id="rId6"/>
    <p:sldId id="329" r:id="rId7"/>
    <p:sldId id="327" r:id="rId8"/>
    <p:sldId id="328" r:id="rId9"/>
    <p:sldId id="330" r:id="rId10"/>
    <p:sldId id="332" r:id="rId11"/>
    <p:sldId id="331" r:id="rId12"/>
    <p:sldId id="333" r:id="rId13"/>
    <p:sldId id="334" r:id="rId14"/>
    <p:sldId id="335" r:id="rId15"/>
    <p:sldId id="336" r:id="rId16"/>
    <p:sldId id="337" r:id="rId17"/>
    <p:sldId id="314" r:id="rId18"/>
    <p:sldId id="320" r:id="rId19"/>
    <p:sldId id="322" r:id="rId20"/>
    <p:sldId id="319" r:id="rId21"/>
    <p:sldId id="315" r:id="rId22"/>
    <p:sldId id="321" r:id="rId23"/>
    <p:sldId id="323" r:id="rId24"/>
    <p:sldId id="318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00CC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1DE19-709F-45BB-86C4-C53FD6787161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BB046-8E5F-49FC-A5AE-7B9485E5FA7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572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029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735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7491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2247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4572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77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4353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48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2510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79466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445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A2C37-8F1F-45E4-9F09-0C6418E8659E}" type="datetimeFigureOut">
              <a:rPr lang="en-IE" smtClean="0"/>
              <a:t>21/03/2017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90B77-9714-4332-BE7E-1F1231BCB1E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222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8775"/>
            <a:ext cx="7772400" cy="1470025"/>
          </a:xfrm>
        </p:spPr>
        <p:txBody>
          <a:bodyPr/>
          <a:lstStyle/>
          <a:p>
            <a:r>
              <a:rPr lang="en-IE" dirty="0" smtClean="0"/>
              <a:t>Other Versions of </a:t>
            </a:r>
            <a:r>
              <a:rPr lang="en-IE" dirty="0" smtClean="0"/>
              <a:t>Linux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248544"/>
          </a:xfrm>
        </p:spPr>
        <p:txBody>
          <a:bodyPr/>
          <a:lstStyle/>
          <a:p>
            <a:r>
              <a:rPr lang="en-IE" dirty="0" smtClean="0">
                <a:solidFill>
                  <a:schemeClr val="tx1"/>
                </a:solidFill>
              </a:rPr>
              <a:t>Damian Gordon</a:t>
            </a:r>
            <a:endParaRPr lang="en-IE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24" y="2061200"/>
            <a:ext cx="2641320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CentOS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The project is affiliated with Red Hat but aspires to be more public, open, and inclusive.</a:t>
            </a:r>
            <a:endParaRPr lang="en-IE" dirty="0" smtClean="0"/>
          </a:p>
          <a:p>
            <a:r>
              <a:rPr lang="en-IE" dirty="0" smtClean="0"/>
              <a:t>Provides </a:t>
            </a:r>
            <a:r>
              <a:rPr lang="en-IE" dirty="0"/>
              <a:t>a free, enterprise-class, community-supported computing </a:t>
            </a:r>
            <a:r>
              <a:rPr lang="en-IE" dirty="0" smtClean="0"/>
              <a:t>platform.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2004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David Parsley, Lance Davis and the CentOS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17" y="3789040"/>
            <a:ext cx="4255784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Ubuntu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Committed </a:t>
            </a:r>
            <a:r>
              <a:rPr lang="en-IE" dirty="0"/>
              <a:t>to </a:t>
            </a:r>
            <a:r>
              <a:rPr lang="en-IE" dirty="0" smtClean="0"/>
              <a:t>open </a:t>
            </a:r>
            <a:r>
              <a:rPr lang="en-IE" dirty="0"/>
              <a:t>source development; </a:t>
            </a:r>
            <a:r>
              <a:rPr lang="en-IE" dirty="0" smtClean="0"/>
              <a:t>encouraged </a:t>
            </a:r>
            <a:r>
              <a:rPr lang="en-IE" dirty="0"/>
              <a:t>to use free software, study how it works, improve upon it, and distribute </a:t>
            </a:r>
            <a:r>
              <a:rPr lang="en-IE" dirty="0" smtClean="0"/>
              <a:t>it.</a:t>
            </a:r>
          </a:p>
          <a:p>
            <a:r>
              <a:rPr lang="en-IE" dirty="0" smtClean="0"/>
              <a:t>Named </a:t>
            </a:r>
            <a:r>
              <a:rPr lang="en-IE" dirty="0"/>
              <a:t>after the Southern African philosophy of </a:t>
            </a:r>
            <a:r>
              <a:rPr lang="en-IE" dirty="0" err="1"/>
              <a:t>ubuntu</a:t>
            </a:r>
            <a:r>
              <a:rPr lang="en-IE" dirty="0"/>
              <a:t> (literally, "human-ness</a:t>
            </a:r>
            <a:r>
              <a:rPr lang="en-IE" dirty="0" smtClean="0"/>
              <a:t>").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2004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Mark </a:t>
            </a:r>
            <a:r>
              <a:rPr lang="en-IE" b="1" dirty="0" err="1">
                <a:solidFill>
                  <a:schemeClr val="tx1"/>
                </a:solidFill>
              </a:rPr>
              <a:t>Shuttleworth</a:t>
            </a:r>
            <a:r>
              <a:rPr lang="en-IE" b="1" dirty="0">
                <a:solidFill>
                  <a:schemeClr val="tx1"/>
                </a:solidFill>
              </a:rPr>
              <a:t> and Canonical Ltd.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3096"/>
            <a:ext cx="3995936" cy="256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Alpine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Lightweight </a:t>
            </a:r>
            <a:r>
              <a:rPr lang="en-IE" dirty="0"/>
              <a:t>and secure by default while still being useful for general-purpose </a:t>
            </a:r>
            <a:r>
              <a:rPr lang="en-IE" dirty="0" smtClean="0"/>
              <a:t>tasks.</a:t>
            </a:r>
          </a:p>
          <a:p>
            <a:r>
              <a:rPr lang="en-IE" dirty="0" smtClean="0"/>
              <a:t>Compiles </a:t>
            </a:r>
            <a:r>
              <a:rPr lang="en-IE" dirty="0"/>
              <a:t>all packages with stack-smashing </a:t>
            </a:r>
            <a:r>
              <a:rPr lang="en-IE" dirty="0" smtClean="0"/>
              <a:t>protection.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Alpine Linux development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61047"/>
            <a:ext cx="2766151" cy="29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Oracle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5482952" cy="4525963"/>
          </a:xfrm>
        </p:spPr>
        <p:txBody>
          <a:bodyPr/>
          <a:lstStyle/>
          <a:p>
            <a:r>
              <a:rPr lang="en-IE" dirty="0" smtClean="0"/>
              <a:t>Based </a:t>
            </a:r>
            <a:r>
              <a:rPr lang="en-IE" dirty="0"/>
              <a:t>on Red Hat Enterprise Linux (RHEL), repackaged and freely distributed by </a:t>
            </a:r>
            <a:r>
              <a:rPr lang="en-IE" dirty="0" smtClean="0"/>
              <a:t>Oracle.</a:t>
            </a:r>
          </a:p>
          <a:p>
            <a:r>
              <a:rPr lang="en-IE" dirty="0"/>
              <a:t>Oracle Linux supports KVM and </a:t>
            </a:r>
            <a:r>
              <a:rPr lang="en-IE" dirty="0" err="1"/>
              <a:t>Xen</a:t>
            </a:r>
            <a:r>
              <a:rPr lang="en-IE" dirty="0"/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October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Oracle Corporation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413" y="2852936"/>
            <a:ext cx="304558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Musix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Collection </a:t>
            </a:r>
            <a:r>
              <a:rPr lang="en-IE" dirty="0"/>
              <a:t>of software for audio production, graphic design, video editing and general purpose </a:t>
            </a:r>
            <a:r>
              <a:rPr lang="en-IE" dirty="0" smtClean="0"/>
              <a:t>applications.</a:t>
            </a:r>
          </a:p>
          <a:p>
            <a:r>
              <a:rPr lang="en-IE" dirty="0" smtClean="0"/>
              <a:t>Documentation is in Spanish.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December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Marcos </a:t>
            </a:r>
            <a:r>
              <a:rPr lang="en-IE" b="1" dirty="0" err="1">
                <a:solidFill>
                  <a:schemeClr val="tx1"/>
                </a:solidFill>
              </a:rPr>
              <a:t>Germán</a:t>
            </a:r>
            <a:r>
              <a:rPr lang="en-IE" b="1" dirty="0">
                <a:solidFill>
                  <a:schemeClr val="tx1"/>
                </a:solidFill>
              </a:rPr>
              <a:t> </a:t>
            </a:r>
            <a:r>
              <a:rPr lang="en-IE" b="1" dirty="0" err="1">
                <a:solidFill>
                  <a:schemeClr val="tx1"/>
                </a:solidFill>
              </a:rPr>
              <a:t>Guglielmetti</a:t>
            </a:r>
            <a:r>
              <a:rPr lang="en-IE" b="1" dirty="0" smtClean="0">
                <a:solidFill>
                  <a:schemeClr val="tx1"/>
                </a:solidFill>
              </a:rPr>
              <a:t>. And teams </a:t>
            </a:r>
            <a:r>
              <a:rPr lang="en-IE" b="1" dirty="0">
                <a:solidFill>
                  <a:schemeClr val="tx1"/>
                </a:solidFill>
              </a:rPr>
              <a:t>from Argentina, Spain, Mexico and Brazil.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16319"/>
            <a:ext cx="3131840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6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Android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Android is designed primarily for touchscreen mobile devices such as smartphones and tablet </a:t>
            </a:r>
            <a:r>
              <a:rPr lang="en-IE" dirty="0" smtClean="0"/>
              <a:t>computers.</a:t>
            </a:r>
          </a:p>
          <a:p>
            <a:r>
              <a:rPr lang="en-IE" dirty="0" smtClean="0"/>
              <a:t>The </a:t>
            </a:r>
            <a:r>
              <a:rPr lang="en-IE" dirty="0"/>
              <a:t>most widely used mobile </a:t>
            </a:r>
            <a:r>
              <a:rPr lang="en-IE" dirty="0" smtClean="0"/>
              <a:t>OS. </a:t>
            </a:r>
          </a:p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2008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Google, and Open Handset Alliance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05182"/>
            <a:ext cx="2411760" cy="40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8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Mageia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 </a:t>
            </a:r>
            <a:r>
              <a:rPr lang="en-IE" dirty="0"/>
              <a:t>secure, </a:t>
            </a:r>
            <a:r>
              <a:rPr lang="en-IE" dirty="0" smtClean="0"/>
              <a:t>and </a:t>
            </a:r>
            <a:r>
              <a:rPr lang="en-IE" dirty="0"/>
              <a:t>sustainable operating system, </a:t>
            </a:r>
            <a:r>
              <a:rPr lang="en-IE" dirty="0" smtClean="0"/>
              <a:t>designed </a:t>
            </a:r>
            <a:r>
              <a:rPr lang="en-IE" dirty="0"/>
              <a:t>to set up a stable and trustable governance to direct collaborative projects</a:t>
            </a:r>
            <a:r>
              <a:rPr lang="en-IE" dirty="0" smtClean="0"/>
              <a:t>.</a:t>
            </a:r>
          </a:p>
          <a:p>
            <a:r>
              <a:rPr lang="en-IE" dirty="0" smtClean="0"/>
              <a:t>Uses </a:t>
            </a:r>
            <a:r>
              <a:rPr lang="en-IE" dirty="0"/>
              <a:t>all major desktop environments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June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Former </a:t>
            </a:r>
            <a:r>
              <a:rPr lang="en-IE" b="1" dirty="0">
                <a:solidFill>
                  <a:schemeClr val="tx1"/>
                </a:solidFill>
              </a:rPr>
              <a:t>employees of </a:t>
            </a:r>
            <a:r>
              <a:rPr lang="en-IE" b="1" dirty="0" err="1">
                <a:solidFill>
                  <a:schemeClr val="tx1"/>
                </a:solidFill>
              </a:rPr>
              <a:t>Mandriva</a:t>
            </a:r>
            <a:r>
              <a:rPr lang="en-IE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87" y="4017640"/>
            <a:ext cx="375285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9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Some Linux Desktop Environments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997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Xfce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It aims to be fast and lightweight, while still being visually appealing and easy to use</a:t>
            </a:r>
            <a:r>
              <a:rPr lang="en-IE" dirty="0" smtClean="0"/>
              <a:t>.</a:t>
            </a:r>
          </a:p>
          <a:p>
            <a:r>
              <a:rPr lang="en-IE" dirty="0" smtClean="0"/>
              <a:t>Does </a:t>
            </a:r>
            <a:r>
              <a:rPr lang="en-IE" dirty="0"/>
              <a:t>not feature any desktop animations, but translucency effect is supported.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Olivier </a:t>
            </a:r>
            <a:r>
              <a:rPr lang="en-IE" sz="2000" b="1" dirty="0" err="1">
                <a:solidFill>
                  <a:schemeClr val="tx1"/>
                </a:solidFill>
              </a:rPr>
              <a:t>Fourdan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9558"/>
            <a:ext cx="5160640" cy="313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Enlightenment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Enlightenment developers have referred to it as "the original eye-candy window </a:t>
            </a:r>
            <a:r>
              <a:rPr lang="en-IE" dirty="0" smtClean="0"/>
              <a:t>manager“</a:t>
            </a:r>
          </a:p>
          <a:p>
            <a:r>
              <a:rPr lang="en-IE" dirty="0" smtClean="0"/>
              <a:t>Supports virtual desktops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1997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</a:t>
            </a:r>
            <a:r>
              <a:rPr lang="en-IE" sz="20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Carsten </a:t>
            </a:r>
            <a:r>
              <a:rPr lang="en-IE" sz="2000" b="1" dirty="0" err="1">
                <a:solidFill>
                  <a:schemeClr val="tx1"/>
                </a:solidFill>
              </a:rPr>
              <a:t>Haitzler</a:t>
            </a:r>
            <a:r>
              <a:rPr lang="en-IE" sz="2000" b="1" dirty="0">
                <a:solidFill>
                  <a:schemeClr val="tx1"/>
                </a:solidFill>
              </a:rPr>
              <a:t> </a:t>
            </a:r>
            <a:r>
              <a:rPr lang="en-IE" sz="2000" b="1" dirty="0" smtClean="0">
                <a:solidFill>
                  <a:schemeClr val="tx1"/>
                </a:solidFill>
              </a:rPr>
              <a:t>(aka </a:t>
            </a:r>
            <a:r>
              <a:rPr lang="en-IE" sz="2000" b="1" dirty="0">
                <a:solidFill>
                  <a:schemeClr val="tx1"/>
                </a:solidFill>
              </a:rPr>
              <a:t>Raster or </a:t>
            </a:r>
            <a:r>
              <a:rPr lang="en-IE" sz="2000" b="1" dirty="0" err="1" smtClean="0">
                <a:solidFill>
                  <a:schemeClr val="tx1"/>
                </a:solidFill>
              </a:rPr>
              <a:t>Rasterman</a:t>
            </a:r>
            <a:r>
              <a:rPr lang="en-IE" sz="2000" b="1" dirty="0" smtClean="0">
                <a:solidFill>
                  <a:schemeClr val="tx1"/>
                </a:solidFill>
              </a:rPr>
              <a:t>)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7"/>
            <a:ext cx="5452665" cy="33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Slackware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err="1"/>
              <a:t>Slackware</a:t>
            </a:r>
            <a:r>
              <a:rPr lang="en-IE" dirty="0"/>
              <a:t> is oriented toward </a:t>
            </a:r>
            <a:r>
              <a:rPr lang="en-IE" dirty="0" smtClean="0"/>
              <a:t>simplicity and </a:t>
            </a:r>
            <a:r>
              <a:rPr lang="en-IE" dirty="0"/>
              <a:t>software </a:t>
            </a:r>
            <a:r>
              <a:rPr lang="en-IE" dirty="0" smtClean="0"/>
              <a:t>purity</a:t>
            </a:r>
          </a:p>
          <a:p>
            <a:r>
              <a:rPr lang="en-IE" dirty="0" smtClean="0"/>
              <a:t>Provides </a:t>
            </a:r>
            <a:r>
              <a:rPr lang="en-IE" dirty="0"/>
              <a:t>no graphical installation </a:t>
            </a:r>
            <a:r>
              <a:rPr lang="en-IE" dirty="0" smtClean="0"/>
              <a:t>procedure</a:t>
            </a:r>
          </a:p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1993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Patrick </a:t>
            </a:r>
            <a:r>
              <a:rPr lang="en-IE" b="1" dirty="0" err="1">
                <a:solidFill>
                  <a:schemeClr val="tx1"/>
                </a:solidFill>
              </a:rPr>
              <a:t>Volkerding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83" y="3717032"/>
            <a:ext cx="3193217" cy="312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1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KDE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Developed as an easy-to-use environment</a:t>
            </a:r>
          </a:p>
          <a:p>
            <a:r>
              <a:rPr lang="en-IE" dirty="0" smtClean="0"/>
              <a:t>Works well with multimedia devices and applications and mobile devices.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July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1998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Matthias </a:t>
            </a:r>
            <a:r>
              <a:rPr lang="en-IE" sz="2000" b="1" dirty="0" err="1" smtClean="0">
                <a:solidFill>
                  <a:schemeClr val="tx1"/>
                </a:solidFill>
              </a:rPr>
              <a:t>Ettrich</a:t>
            </a:r>
            <a:r>
              <a:rPr lang="en-IE" sz="2000" b="1" dirty="0" smtClean="0">
                <a:solidFill>
                  <a:schemeClr val="tx1"/>
                </a:solidFill>
              </a:rPr>
              <a:t> and KDE</a:t>
            </a:r>
            <a:endParaRPr lang="en-IE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27106"/>
            <a:ext cx="5220666" cy="333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GNOME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>
            <a:normAutofit/>
          </a:bodyPr>
          <a:lstStyle/>
          <a:p>
            <a:r>
              <a:rPr lang="en-IE" sz="2800" dirty="0"/>
              <a:t>Focuses on </a:t>
            </a:r>
            <a:r>
              <a:rPr lang="en-IE" sz="2800" dirty="0" smtClean="0"/>
              <a:t>internationalization </a:t>
            </a:r>
            <a:r>
              <a:rPr lang="en-IE" sz="2800" dirty="0"/>
              <a:t>and localization and accessibility of </a:t>
            </a:r>
            <a:r>
              <a:rPr lang="en-IE" sz="2800" dirty="0" smtClean="0"/>
              <a:t>software.</a:t>
            </a:r>
          </a:p>
          <a:p>
            <a:r>
              <a:rPr lang="en-IE" sz="2800" dirty="0" smtClean="0"/>
              <a:t>Incorporates </a:t>
            </a:r>
            <a:r>
              <a:rPr lang="en-IE" sz="2800" i="1" dirty="0" smtClean="0"/>
              <a:t>freedesktop.org</a:t>
            </a:r>
            <a:r>
              <a:rPr lang="en-IE" sz="2800" dirty="0" smtClean="0"/>
              <a:t> </a:t>
            </a:r>
            <a:r>
              <a:rPr lang="en-IE" sz="2800" dirty="0"/>
              <a:t>standards and programs</a:t>
            </a:r>
            <a:r>
              <a:rPr lang="en-IE" sz="2800" dirty="0" smtClean="0"/>
              <a:t> </a:t>
            </a:r>
            <a:r>
              <a:rPr lang="en-IE" sz="2800" dirty="0"/>
              <a:t>to better interoperate with other desktops.</a:t>
            </a:r>
          </a:p>
          <a:p>
            <a:pPr marL="0" indent="0">
              <a:buNone/>
            </a:pPr>
            <a:endParaRPr lang="en-IE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1999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Miguel de </a:t>
            </a:r>
            <a:r>
              <a:rPr lang="en-IE" b="1" dirty="0" err="1" smtClean="0">
                <a:solidFill>
                  <a:schemeClr val="tx1"/>
                </a:solidFill>
              </a:rPr>
              <a:t>Icaza</a:t>
            </a:r>
            <a:r>
              <a:rPr lang="en-IE" b="1" dirty="0" smtClean="0">
                <a:solidFill>
                  <a:schemeClr val="tx1"/>
                </a:solidFill>
              </a:rPr>
              <a:t>, Federico Mena, and the GNOME project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01008"/>
            <a:ext cx="5148064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0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LXDE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Suitable </a:t>
            </a:r>
            <a:r>
              <a:rPr lang="en-IE" dirty="0"/>
              <a:t>for resource-constrained </a:t>
            </a:r>
            <a:r>
              <a:rPr lang="en-IE" dirty="0" smtClean="0"/>
              <a:t>computers, e.g., netbooks </a:t>
            </a:r>
            <a:r>
              <a:rPr lang="en-IE" dirty="0"/>
              <a:t>or System on a chip computers.</a:t>
            </a:r>
          </a:p>
          <a:p>
            <a:r>
              <a:rPr lang="en-IE" dirty="0" smtClean="0"/>
              <a:t>A </a:t>
            </a:r>
            <a:r>
              <a:rPr lang="en-IE" dirty="0"/>
              <a:t>desktop environment that is fast and energy efficient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2006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Hong Jen Yee </a:t>
            </a:r>
            <a:r>
              <a:rPr lang="en-IE" b="1" dirty="0" smtClean="0">
                <a:solidFill>
                  <a:schemeClr val="tx1"/>
                </a:solidFill>
              </a:rPr>
              <a:t>( aka </a:t>
            </a:r>
            <a:r>
              <a:rPr lang="en-IE" b="1" dirty="0" err="1" smtClean="0">
                <a:solidFill>
                  <a:schemeClr val="tx1"/>
                </a:solidFill>
              </a:rPr>
              <a:t>PCMan</a:t>
            </a:r>
            <a:r>
              <a:rPr lang="en-IE" b="1" dirty="0" smtClean="0">
                <a:solidFill>
                  <a:schemeClr val="tx1"/>
                </a:solidFill>
              </a:rPr>
              <a:t>)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36239"/>
            <a:ext cx="4729733" cy="354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Razor-</a:t>
            </a:r>
            <a:r>
              <a:rPr lang="en-IE" dirty="0" err="1" smtClean="0"/>
              <a:t>qt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Tailored </a:t>
            </a:r>
            <a:r>
              <a:rPr lang="en-IE" dirty="0"/>
              <a:t>for users who value simplicity, speed, and an intuitive </a:t>
            </a:r>
            <a:r>
              <a:rPr lang="en-IE" dirty="0" smtClean="0"/>
              <a:t>interface</a:t>
            </a:r>
          </a:p>
          <a:p>
            <a:r>
              <a:rPr lang="en-IE" dirty="0" smtClean="0"/>
              <a:t>Merged with LXDE in 2013 to become </a:t>
            </a:r>
            <a:r>
              <a:rPr lang="en-IE" dirty="0" err="1" smtClean="0"/>
              <a:t>LXQt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2010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The Razor-</a:t>
            </a:r>
            <a:r>
              <a:rPr lang="en-IE" sz="2000" b="1" dirty="0" err="1">
                <a:solidFill>
                  <a:schemeClr val="tx1"/>
                </a:solidFill>
              </a:rPr>
              <a:t>qt</a:t>
            </a:r>
            <a:r>
              <a:rPr lang="en-IE" sz="2000" b="1" dirty="0">
                <a:solidFill>
                  <a:schemeClr val="tx1"/>
                </a:solidFill>
              </a:rPr>
              <a:t> </a:t>
            </a:r>
            <a:r>
              <a:rPr lang="en-IE" sz="2000" b="1" dirty="0" smtClean="0">
                <a:solidFill>
                  <a:schemeClr val="tx1"/>
                </a:solidFill>
              </a:rPr>
              <a:t>Team</a:t>
            </a:r>
            <a:endParaRPr lang="en-IE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374" y="3255280"/>
            <a:ext cx="4803626" cy="36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MATE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Forked from GNOME 2, to maintain the simple and clean interface that was controversially removed in GNOME 3.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August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 err="1">
                <a:solidFill>
                  <a:schemeClr val="tx1"/>
                </a:solidFill>
              </a:rPr>
              <a:t>Perberos</a:t>
            </a:r>
            <a:r>
              <a:rPr lang="en-IE" sz="2000" b="1" dirty="0">
                <a:solidFill>
                  <a:schemeClr val="tx1"/>
                </a:solidFill>
              </a:rPr>
              <a:t> and MATE Developers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06" y="3429000"/>
            <a:ext cx="5209770" cy="340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Cinnamon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Another fork of GNOME 2, which provides a range of user configurable interface components.</a:t>
            </a:r>
          </a:p>
          <a:p>
            <a:r>
              <a:rPr lang="en-IE" dirty="0" smtClean="0"/>
              <a:t>Better performance. 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December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2011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323528" y="3719558"/>
            <a:ext cx="2880320" cy="2409131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sz="2000" b="1" dirty="0">
                <a:solidFill>
                  <a:schemeClr val="tx1"/>
                </a:solidFill>
              </a:rPr>
              <a:t>Linux Mint development team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493831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5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 smtClean="0"/>
              <a:t>Debian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The </a:t>
            </a:r>
            <a:r>
              <a:rPr lang="en-IE" dirty="0" err="1" smtClean="0"/>
              <a:t>Debian</a:t>
            </a:r>
            <a:r>
              <a:rPr lang="en-IE" dirty="0" smtClean="0"/>
              <a:t> Project's </a:t>
            </a:r>
            <a:r>
              <a:rPr lang="en-IE" dirty="0"/>
              <a:t>policies </a:t>
            </a:r>
            <a:r>
              <a:rPr lang="en-IE" dirty="0" smtClean="0"/>
              <a:t>focus </a:t>
            </a:r>
            <a:r>
              <a:rPr lang="en-IE" dirty="0"/>
              <a:t>on collaborative software development and testing </a:t>
            </a:r>
            <a:r>
              <a:rPr lang="en-IE" dirty="0" smtClean="0"/>
              <a:t>processes</a:t>
            </a:r>
          </a:p>
          <a:p>
            <a:r>
              <a:rPr lang="en-IE" dirty="0" smtClean="0"/>
              <a:t>New release every two years.</a:t>
            </a:r>
          </a:p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1993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 smtClean="0">
                <a:solidFill>
                  <a:schemeClr val="tx1"/>
                </a:solidFill>
              </a:rPr>
              <a:t>Ian Murdock and the </a:t>
            </a:r>
            <a:r>
              <a:rPr lang="en-IE" b="1" dirty="0" err="1" smtClean="0">
                <a:solidFill>
                  <a:schemeClr val="tx1"/>
                </a:solidFill>
              </a:rPr>
              <a:t>Debian</a:t>
            </a:r>
            <a:r>
              <a:rPr lang="en-IE" b="1" dirty="0" smtClean="0">
                <a:solidFill>
                  <a:schemeClr val="tx1"/>
                </a:solidFill>
              </a:rPr>
              <a:t> Project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601489"/>
            <a:ext cx="2987824" cy="32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SUSE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"Software und System-</a:t>
            </a:r>
            <a:r>
              <a:rPr lang="en-IE" dirty="0" err="1"/>
              <a:t>Entwicklung</a:t>
            </a:r>
            <a:r>
              <a:rPr lang="en-IE" dirty="0"/>
              <a:t>", meaning "Software and systems development</a:t>
            </a:r>
            <a:r>
              <a:rPr lang="en-IE" dirty="0" smtClean="0"/>
              <a:t>".</a:t>
            </a:r>
          </a:p>
          <a:p>
            <a:r>
              <a:rPr lang="en-IE" dirty="0" smtClean="0"/>
              <a:t>Often includes </a:t>
            </a:r>
            <a:r>
              <a:rPr lang="en-IE" dirty="0" err="1" smtClean="0"/>
              <a:t>YaST</a:t>
            </a:r>
            <a:r>
              <a:rPr lang="en-IE" dirty="0" smtClean="0"/>
              <a:t> setup </a:t>
            </a:r>
            <a:r>
              <a:rPr lang="en-IE" dirty="0"/>
              <a:t>and configuration </a:t>
            </a:r>
            <a:r>
              <a:rPr lang="en-IE" dirty="0" smtClean="0"/>
              <a:t>tool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1994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Roland </a:t>
            </a:r>
            <a:r>
              <a:rPr lang="en-IE" b="1" dirty="0" err="1">
                <a:solidFill>
                  <a:schemeClr val="tx1"/>
                </a:solidFill>
              </a:rPr>
              <a:t>Dyroff</a:t>
            </a:r>
            <a:r>
              <a:rPr lang="en-IE" b="1" dirty="0">
                <a:solidFill>
                  <a:schemeClr val="tx1"/>
                </a:solidFill>
              </a:rPr>
              <a:t>, Thomas Fehr, </a:t>
            </a:r>
            <a:r>
              <a:rPr lang="en-IE" b="1" dirty="0" err="1">
                <a:solidFill>
                  <a:schemeClr val="tx1"/>
                </a:solidFill>
              </a:rPr>
              <a:t>Burchard</a:t>
            </a:r>
            <a:r>
              <a:rPr lang="en-IE" b="1" dirty="0">
                <a:solidFill>
                  <a:schemeClr val="tx1"/>
                </a:solidFill>
              </a:rPr>
              <a:t> </a:t>
            </a:r>
            <a:r>
              <a:rPr lang="en-IE" b="1" dirty="0" err="1">
                <a:solidFill>
                  <a:schemeClr val="tx1"/>
                </a:solidFill>
              </a:rPr>
              <a:t>Steinbild</a:t>
            </a:r>
            <a:r>
              <a:rPr lang="en-IE" b="1" dirty="0">
                <a:solidFill>
                  <a:schemeClr val="tx1"/>
                </a:solidFill>
              </a:rPr>
              <a:t>, and Hubert Mantel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822593"/>
            <a:ext cx="3347864" cy="30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Red Hat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In </a:t>
            </a:r>
            <a:r>
              <a:rPr lang="en-IE" dirty="0" smtClean="0"/>
              <a:t>2003 Red </a:t>
            </a:r>
            <a:r>
              <a:rPr lang="en-IE" dirty="0"/>
              <a:t>Hat Linux merged with the community-based Fedora Project</a:t>
            </a:r>
            <a:endParaRPr lang="en-IE" dirty="0" smtClean="0"/>
          </a:p>
          <a:p>
            <a:r>
              <a:rPr lang="en-IE" dirty="0"/>
              <a:t>Introduced a graphical installer called Anaconda and </a:t>
            </a:r>
            <a:r>
              <a:rPr lang="en-IE" dirty="0" err="1"/>
              <a:t>Lokkit</a:t>
            </a:r>
            <a:r>
              <a:rPr lang="en-IE" dirty="0"/>
              <a:t> for configuring the firewall capabilities.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May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1995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Bob </a:t>
            </a:r>
            <a:r>
              <a:rPr lang="en-IE" b="1" dirty="0" smtClean="0">
                <a:solidFill>
                  <a:schemeClr val="tx1"/>
                </a:solidFill>
              </a:rPr>
              <a:t>Young, Marc Ewing and Red Hat Inc.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58158"/>
            <a:ext cx="3131840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err="1"/>
              <a:t>Knoppix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Can </a:t>
            </a:r>
            <a:r>
              <a:rPr lang="en-IE" dirty="0"/>
              <a:t>be used to copy files easily from hard drives with inaccessible operating systems.</a:t>
            </a:r>
            <a:endParaRPr lang="en-IE" dirty="0" smtClean="0"/>
          </a:p>
          <a:p>
            <a:r>
              <a:rPr lang="en-IE" dirty="0" smtClean="0"/>
              <a:t>Designed to be booted straight from CD, DVD or USB.</a:t>
            </a:r>
          </a:p>
          <a:p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September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2000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Klaus </a:t>
            </a:r>
            <a:r>
              <a:rPr lang="en-IE" b="1" dirty="0" err="1">
                <a:solidFill>
                  <a:schemeClr val="tx1"/>
                </a:solidFill>
              </a:rPr>
              <a:t>Knopper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62292"/>
            <a:ext cx="3419694" cy="359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Gentoo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/>
              <a:t>Gentoo package management is designed to be modular, portable, </a:t>
            </a:r>
            <a:r>
              <a:rPr lang="en-IE" dirty="0" smtClean="0"/>
              <a:t>and easy </a:t>
            </a:r>
            <a:r>
              <a:rPr lang="en-IE" dirty="0"/>
              <a:t>to </a:t>
            </a:r>
            <a:r>
              <a:rPr lang="en-IE" dirty="0" smtClean="0"/>
              <a:t>maintain. </a:t>
            </a:r>
          </a:p>
          <a:p>
            <a:r>
              <a:rPr lang="en-IE" dirty="0" smtClean="0"/>
              <a:t>Not a </a:t>
            </a:r>
            <a:r>
              <a:rPr lang="en-IE" dirty="0"/>
              <a:t>binary software distribution, </a:t>
            </a:r>
            <a:r>
              <a:rPr lang="en-IE" dirty="0" smtClean="0"/>
              <a:t>source </a:t>
            </a:r>
            <a:r>
              <a:rPr lang="en-IE" dirty="0"/>
              <a:t>code is compiled locally </a:t>
            </a:r>
            <a:r>
              <a:rPr lang="en-IE" dirty="0" smtClean="0"/>
              <a:t>and optimized </a:t>
            </a:r>
            <a:r>
              <a:rPr lang="en-IE" dirty="0"/>
              <a:t>for the specific type of computer.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2002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Daniel </a:t>
            </a:r>
            <a:r>
              <a:rPr lang="en-IE" b="1" dirty="0" smtClean="0">
                <a:solidFill>
                  <a:schemeClr val="tx1"/>
                </a:solidFill>
              </a:rPr>
              <a:t>Robbins and Gentoo Foundation</a:t>
            </a:r>
            <a:endParaRPr lang="en-IE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26160"/>
            <a:ext cx="3131840" cy="3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Arch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The </a:t>
            </a:r>
            <a:r>
              <a:rPr lang="en-IE" dirty="0"/>
              <a:t>development team </a:t>
            </a:r>
            <a:r>
              <a:rPr lang="en-IE" dirty="0" smtClean="0"/>
              <a:t>focused </a:t>
            </a:r>
            <a:r>
              <a:rPr lang="en-IE" dirty="0"/>
              <a:t>on elegance, code correctness, </a:t>
            </a:r>
            <a:r>
              <a:rPr lang="en-IE" dirty="0" smtClean="0"/>
              <a:t>and minimalism.</a:t>
            </a:r>
          </a:p>
          <a:p>
            <a:r>
              <a:rPr lang="en-IE" dirty="0" smtClean="0"/>
              <a:t>The user is expected to make significant effort to understand the systems function.</a:t>
            </a:r>
            <a:endParaRPr lang="en-IE" dirty="0"/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March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2002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Judd </a:t>
            </a:r>
            <a:r>
              <a:rPr lang="en-IE" b="1" dirty="0" err="1" smtClean="0">
                <a:solidFill>
                  <a:schemeClr val="tx1"/>
                </a:solidFill>
              </a:rPr>
              <a:t>Vinet</a:t>
            </a:r>
            <a:r>
              <a:rPr lang="en-IE" b="1" dirty="0" smtClean="0">
                <a:solidFill>
                  <a:schemeClr val="tx1"/>
                </a:solidFill>
              </a:rPr>
              <a:t>, Aaron </a:t>
            </a:r>
            <a:r>
              <a:rPr lang="en-IE" b="1" dirty="0">
                <a:solidFill>
                  <a:schemeClr val="tx1"/>
                </a:solidFill>
              </a:rPr>
              <a:t>Griffin and the Arch Linux team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34" y="3800475"/>
            <a:ext cx="3648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6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Fedora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en-IE" dirty="0" smtClean="0"/>
              <a:t>Focuses </a:t>
            </a:r>
            <a:r>
              <a:rPr lang="en-IE" dirty="0"/>
              <a:t>on innovation, integrating new technologies early on and working closely with </a:t>
            </a:r>
            <a:r>
              <a:rPr lang="en-IE" dirty="0" smtClean="0"/>
              <a:t>Linux </a:t>
            </a:r>
            <a:r>
              <a:rPr lang="en-IE" dirty="0"/>
              <a:t>communities.</a:t>
            </a:r>
          </a:p>
          <a:p>
            <a:r>
              <a:rPr lang="en-IE" dirty="0" smtClean="0"/>
              <a:t>Linus Torvalds uses </a:t>
            </a:r>
            <a:r>
              <a:rPr lang="en-IE" dirty="0"/>
              <a:t>Fedora on all of his computers.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76256" y="116632"/>
            <a:ext cx="2195736" cy="14401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November</a:t>
            </a:r>
          </a:p>
          <a:p>
            <a:pPr algn="ctr"/>
            <a:r>
              <a:rPr lang="en-IE" sz="2800" dirty="0" smtClean="0">
                <a:solidFill>
                  <a:schemeClr val="bg1">
                    <a:lumMod val="95000"/>
                  </a:schemeClr>
                </a:solidFill>
              </a:rPr>
              <a:t>2003</a:t>
            </a:r>
            <a:endParaRPr lang="en-IE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971600" y="4293096"/>
            <a:ext cx="3168352" cy="2088232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tx1"/>
                </a:solidFill>
              </a:rPr>
              <a:t>Developed by:</a:t>
            </a:r>
          </a:p>
          <a:p>
            <a:pPr algn="ctr"/>
            <a:r>
              <a:rPr lang="en-IE" b="1" dirty="0">
                <a:solidFill>
                  <a:schemeClr val="tx1"/>
                </a:solidFill>
              </a:rPr>
              <a:t>Fedora Project (owned by Red Hat)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3787300"/>
            <a:ext cx="3059832" cy="30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829</Words>
  <Application>Microsoft Office PowerPoint</Application>
  <PresentationFormat>On-screen Show (4:3)</PresentationFormat>
  <Paragraphs>163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Other Versions of Linux</vt:lpstr>
      <vt:lpstr>Slackware</vt:lpstr>
      <vt:lpstr>Debian</vt:lpstr>
      <vt:lpstr>SUSE</vt:lpstr>
      <vt:lpstr>Red Hat</vt:lpstr>
      <vt:lpstr>Knoppix</vt:lpstr>
      <vt:lpstr>Gentoo</vt:lpstr>
      <vt:lpstr>Arch</vt:lpstr>
      <vt:lpstr>Fedora</vt:lpstr>
      <vt:lpstr>CentOS</vt:lpstr>
      <vt:lpstr>Ubuntu</vt:lpstr>
      <vt:lpstr>Alpine</vt:lpstr>
      <vt:lpstr>Oracle</vt:lpstr>
      <vt:lpstr>Musix</vt:lpstr>
      <vt:lpstr>Android</vt:lpstr>
      <vt:lpstr>Mageia</vt:lpstr>
      <vt:lpstr>Some Linux Desktop Environments</vt:lpstr>
      <vt:lpstr>Xfce</vt:lpstr>
      <vt:lpstr>Enlightenment</vt:lpstr>
      <vt:lpstr>KDE</vt:lpstr>
      <vt:lpstr>GNOME</vt:lpstr>
      <vt:lpstr>LXDE</vt:lpstr>
      <vt:lpstr>Razor-qt</vt:lpstr>
      <vt:lpstr>MATE</vt:lpstr>
      <vt:lpstr>Cinnamon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</cp:lastModifiedBy>
  <cp:revision>95</cp:revision>
  <dcterms:created xsi:type="dcterms:W3CDTF">2015-01-20T22:21:56Z</dcterms:created>
  <dcterms:modified xsi:type="dcterms:W3CDTF">2017-03-21T12:39:03Z</dcterms:modified>
</cp:coreProperties>
</file>