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352" r:id="rId3"/>
    <p:sldId id="348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7" r:id="rId36"/>
    <p:sldId id="426" r:id="rId37"/>
    <p:sldId id="425" r:id="rId38"/>
    <p:sldId id="353" r:id="rId39"/>
    <p:sldId id="358" r:id="rId40"/>
    <p:sldId id="359" r:id="rId41"/>
    <p:sldId id="360" r:id="rId42"/>
    <p:sldId id="361" r:id="rId43"/>
    <p:sldId id="362" r:id="rId44"/>
    <p:sldId id="363" r:id="rId45"/>
    <p:sldId id="355" r:id="rId46"/>
    <p:sldId id="378" r:id="rId47"/>
    <p:sldId id="387" r:id="rId48"/>
    <p:sldId id="379" r:id="rId49"/>
    <p:sldId id="380" r:id="rId50"/>
    <p:sldId id="383" r:id="rId51"/>
    <p:sldId id="382" r:id="rId52"/>
    <p:sldId id="384" r:id="rId53"/>
    <p:sldId id="385" r:id="rId54"/>
    <p:sldId id="386" r:id="rId55"/>
    <p:sldId id="388" r:id="rId56"/>
    <p:sldId id="389" r:id="rId57"/>
    <p:sldId id="357" r:id="rId58"/>
    <p:sldId id="408" r:id="rId59"/>
    <p:sldId id="428" r:id="rId60"/>
    <p:sldId id="429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00CC"/>
    <a:srgbClr val="99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1DE19-709F-45BB-86C4-C53FD6787161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BB046-8E5F-49FC-A5AE-7B9485E5FA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572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213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2986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3381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656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4613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8884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5570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874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39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37650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41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0073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42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8285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24070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43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31239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44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9751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46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63733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47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6021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48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21965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49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44522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50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97723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56669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52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1394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53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1704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46519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54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65852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55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7672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56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67949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58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8023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59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07369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60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9080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8094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054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9024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973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5708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https://en.wikipedia.org/wiki/Linux_kernel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AD605-85DC-4C3F-8936-F595966FA876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607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029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735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749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247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572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778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353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483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251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946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445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2C37-8F1F-45E4-9F09-0C6418E8659E}" type="datetimeFigureOut">
              <a:rPr lang="en-IE" smtClean="0"/>
              <a:t>27/03/2019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0B77-9714-4332-BE7E-1F1231BCB1E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222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werk.at/jsuix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werk.at/jsuix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775"/>
            <a:ext cx="7772400" cy="1470025"/>
          </a:xfrm>
        </p:spPr>
        <p:txBody>
          <a:bodyPr/>
          <a:lstStyle/>
          <a:p>
            <a:r>
              <a:rPr lang="en-IE" dirty="0" smtClean="0"/>
              <a:t>Linux in Detail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248544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Damian Gordon</a:t>
            </a:r>
            <a:endParaRPr lang="en-IE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24" y="2061200"/>
            <a:ext cx="2641320" cy="31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8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b="1" dirty="0" smtClean="0"/>
              <a:t>exec()</a:t>
            </a:r>
          </a:p>
          <a:p>
            <a:r>
              <a:rPr lang="en-IE" dirty="0" smtClean="0"/>
              <a:t>Alternatively, the </a:t>
            </a:r>
            <a:r>
              <a:rPr lang="en-IE" dirty="0"/>
              <a:t>exec family of </a:t>
            </a:r>
            <a:r>
              <a:rPr lang="en-IE" dirty="0" smtClean="0"/>
              <a:t>commands—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execl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 smtClean="0"/>
              <a:t>,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 smtClean="0"/>
              <a:t>,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execle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 smtClean="0"/>
              <a:t>,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execlp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 smtClean="0"/>
              <a:t>, </a:t>
            </a:r>
            <a:r>
              <a:rPr lang="en-IE" dirty="0"/>
              <a:t>and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execlvp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 smtClean="0"/>
              <a:t>—</a:t>
            </a:r>
            <a:r>
              <a:rPr lang="en-IE" dirty="0"/>
              <a:t>is used </a:t>
            </a:r>
            <a:r>
              <a:rPr lang="en-IE" dirty="0" smtClean="0"/>
              <a:t>to start </a:t>
            </a:r>
            <a:r>
              <a:rPr lang="en-IE" dirty="0"/>
              <a:t>execution of a new program from another </a:t>
            </a:r>
            <a:r>
              <a:rPr lang="en-IE" dirty="0" smtClean="0"/>
              <a:t>program, but </a:t>
            </a:r>
            <a:r>
              <a:rPr lang="en-IE" dirty="0"/>
              <a:t>u</a:t>
            </a:r>
            <a:r>
              <a:rPr lang="en-IE" dirty="0" smtClean="0"/>
              <a:t>nlike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IE" dirty="0" smtClean="0"/>
              <a:t>, </a:t>
            </a:r>
            <a:r>
              <a:rPr lang="en-IE" dirty="0"/>
              <a:t>which results </a:t>
            </a:r>
            <a:r>
              <a:rPr lang="en-IE" dirty="0" smtClean="0"/>
              <a:t>in two </a:t>
            </a:r>
            <a:r>
              <a:rPr lang="en-IE" dirty="0"/>
              <a:t>processes running the same </a:t>
            </a:r>
            <a:r>
              <a:rPr lang="en-IE" dirty="0" smtClean="0"/>
              <a:t>program in </a:t>
            </a:r>
            <a:r>
              <a:rPr lang="en-IE" dirty="0"/>
              <a:t>memory, a successful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exec()</a:t>
            </a:r>
            <a:r>
              <a:rPr lang="en-IE" dirty="0" smtClean="0"/>
              <a:t> </a:t>
            </a:r>
            <a:r>
              <a:rPr lang="en-IE" dirty="0"/>
              <a:t>call </a:t>
            </a:r>
            <a:r>
              <a:rPr lang="en-IE" dirty="0" smtClean="0"/>
              <a:t>will lay </a:t>
            </a:r>
            <a:r>
              <a:rPr lang="en-IE" dirty="0"/>
              <a:t>the second program over the first, leaving only the second program in memory.</a:t>
            </a:r>
          </a:p>
          <a:p>
            <a:r>
              <a:rPr lang="en-IE" dirty="0" smtClean="0"/>
              <a:t>So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exec()</a:t>
            </a:r>
            <a:r>
              <a:rPr lang="en-IE" dirty="0" smtClean="0"/>
              <a:t> changes what the program is doing, but doesn’t change the process id (</a:t>
            </a:r>
            <a:r>
              <a:rPr lang="en-IE" dirty="0" err="1" smtClean="0"/>
              <a:t>pid</a:t>
            </a:r>
            <a:r>
              <a:rPr lang="en-IE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743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So often you </a:t>
            </a:r>
            <a:r>
              <a:rPr lang="en-IE" b="1" dirty="0"/>
              <a:t>d</a:t>
            </a:r>
            <a:r>
              <a:rPr lang="en-IE" b="1" dirty="0" smtClean="0"/>
              <a:t>o a fork() followed by an exec() on the child process…</a:t>
            </a:r>
          </a:p>
        </p:txBody>
      </p:sp>
    </p:spTree>
    <p:extLst>
      <p:ext uri="{BB962C8B-B14F-4D97-AF65-F5344CB8AC3E}">
        <p14:creationId xmlns:p14="http://schemas.microsoft.com/office/powerpoint/2010/main" val="42845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96752"/>
            <a:ext cx="5688632" cy="544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56" y="1844824"/>
            <a:ext cx="4392488" cy="4419941"/>
          </a:xfrm>
        </p:spPr>
      </p:pic>
    </p:spTree>
    <p:extLst>
      <p:ext uri="{BB962C8B-B14F-4D97-AF65-F5344CB8AC3E}">
        <p14:creationId xmlns:p14="http://schemas.microsoft.com/office/powerpoint/2010/main" val="22149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The Linux </a:t>
            </a:r>
            <a:r>
              <a:rPr lang="en-IE" dirty="0" smtClean="0"/>
              <a:t>process scheduler typically scans </a:t>
            </a:r>
            <a:r>
              <a:rPr lang="en-IE" dirty="0"/>
              <a:t>the list of processes in the READY state and, using </a:t>
            </a:r>
            <a:r>
              <a:rPr lang="en-IE" dirty="0" smtClean="0"/>
              <a:t>predefined criteria</a:t>
            </a:r>
            <a:r>
              <a:rPr lang="en-IE" dirty="0"/>
              <a:t>, chooses which process to execute. </a:t>
            </a:r>
            <a:endParaRPr lang="en-IE" dirty="0" smtClean="0"/>
          </a:p>
          <a:p>
            <a:r>
              <a:rPr lang="en-IE" dirty="0" smtClean="0"/>
              <a:t>The </a:t>
            </a:r>
            <a:r>
              <a:rPr lang="en-IE" dirty="0"/>
              <a:t>scheduler has three </a:t>
            </a:r>
            <a:r>
              <a:rPr lang="en-IE" dirty="0" smtClean="0"/>
              <a:t>different scheduling </a:t>
            </a:r>
            <a:r>
              <a:rPr lang="en-IE" dirty="0"/>
              <a:t>types: two for real-time processes and one for normal processes. 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9700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49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567582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3473433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68992270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194666457"/>
                    </a:ext>
                  </a:extLst>
                </a:gridCol>
              </a:tblGrid>
              <a:tr h="112327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Name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Priority Level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Process Type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Scheduling Policy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812529"/>
                  </a:ext>
                </a:extLst>
              </a:tr>
              <a:tr h="1123274"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/>
                        <a:t>SCHED_FIFO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Highest</a:t>
                      </a:r>
                      <a:r>
                        <a:rPr lang="en-IE" sz="2000" baseline="0" dirty="0" smtClean="0"/>
                        <a:t> Priority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For non-pre-</a:t>
                      </a:r>
                      <a:r>
                        <a:rPr lang="en-IE" sz="2000" dirty="0" err="1" smtClean="0"/>
                        <a:t>emptable</a:t>
                      </a:r>
                      <a:r>
                        <a:rPr lang="en-IE" sz="2000" dirty="0" smtClean="0"/>
                        <a:t> real-time processes.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First In,</a:t>
                      </a:r>
                      <a:r>
                        <a:rPr lang="en-IE" sz="2000" baseline="0" dirty="0" smtClean="0"/>
                        <a:t> First Out (FIFO)</a:t>
                      </a: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328096"/>
                  </a:ext>
                </a:extLst>
              </a:tr>
              <a:tr h="1123274"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/>
                        <a:t>SCHED_RR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Medium</a:t>
                      </a:r>
                      <a:r>
                        <a:rPr lang="en-IE" sz="2000" baseline="0" dirty="0" smtClean="0"/>
                        <a:t> Priority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dirty="0" smtClean="0"/>
                        <a:t>For pre-</a:t>
                      </a:r>
                      <a:r>
                        <a:rPr lang="en-IE" sz="2000" dirty="0" err="1" smtClean="0"/>
                        <a:t>emptable</a:t>
                      </a:r>
                      <a:r>
                        <a:rPr lang="en-IE" sz="2000" dirty="0" smtClean="0"/>
                        <a:t> real-time processes.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Round Robin and priority</a:t>
                      </a: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606579"/>
                  </a:ext>
                </a:extLst>
              </a:tr>
              <a:tr h="1123274"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/>
                        <a:t>SCHED_OTHER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Lowest</a:t>
                      </a:r>
                      <a:r>
                        <a:rPr lang="en-IE" sz="2000" baseline="0" dirty="0" smtClean="0"/>
                        <a:t> Priority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For normal processes.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Priority only</a:t>
                      </a: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75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7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800" b="1" dirty="0"/>
              <a:t>SCHED_FIFO</a:t>
            </a:r>
          </a:p>
          <a:p>
            <a:r>
              <a:rPr lang="en-IE" sz="2800" dirty="0" smtClean="0"/>
              <a:t>From </a:t>
            </a:r>
            <a:r>
              <a:rPr lang="en-IE" sz="2800" dirty="0"/>
              <a:t>among the processes with the highest </a:t>
            </a:r>
            <a:r>
              <a:rPr lang="en-IE" sz="2800" dirty="0" smtClean="0"/>
              <a:t>priority, </a:t>
            </a:r>
            <a:r>
              <a:rPr lang="en-IE" sz="2800" dirty="0"/>
              <a:t>the </a:t>
            </a:r>
            <a:r>
              <a:rPr lang="en-IE" sz="2800" dirty="0" smtClean="0"/>
              <a:t>scheduler selects </a:t>
            </a:r>
            <a:r>
              <a:rPr lang="en-IE" sz="2800" dirty="0"/>
              <a:t>the process with the highest priority and executes it using the first in, first </a:t>
            </a:r>
            <a:r>
              <a:rPr lang="en-IE" sz="2800" dirty="0" smtClean="0"/>
              <a:t>out algorithm</a:t>
            </a:r>
            <a:r>
              <a:rPr lang="en-IE" sz="2800" dirty="0"/>
              <a:t>. This process is normally not </a:t>
            </a:r>
            <a:r>
              <a:rPr lang="en-IE" sz="2800" dirty="0" smtClean="0"/>
              <a:t>pre-emptible </a:t>
            </a:r>
            <a:r>
              <a:rPr lang="en-IE" sz="2800" dirty="0"/>
              <a:t>and runs to </a:t>
            </a:r>
            <a:r>
              <a:rPr lang="en-IE" sz="2800" dirty="0" smtClean="0"/>
              <a:t>completion.</a:t>
            </a:r>
          </a:p>
        </p:txBody>
      </p:sp>
    </p:spTree>
    <p:extLst>
      <p:ext uri="{BB962C8B-B14F-4D97-AF65-F5344CB8AC3E}">
        <p14:creationId xmlns:p14="http://schemas.microsoft.com/office/powerpoint/2010/main" val="27725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800" b="1" dirty="0"/>
              <a:t>SCHED_RR</a:t>
            </a:r>
          </a:p>
          <a:p>
            <a:r>
              <a:rPr lang="en-IE" sz="2800" dirty="0" smtClean="0"/>
              <a:t>When </a:t>
            </a:r>
            <a:r>
              <a:rPr lang="en-IE" sz="2800" dirty="0"/>
              <a:t>executing a process of the second </a:t>
            </a:r>
            <a:r>
              <a:rPr lang="en-IE" sz="2800" dirty="0" smtClean="0"/>
              <a:t>type, </a:t>
            </a:r>
            <a:r>
              <a:rPr lang="en-IE" sz="2800" dirty="0"/>
              <a:t>the scheduler </a:t>
            </a:r>
            <a:r>
              <a:rPr lang="en-IE" sz="2800" dirty="0" smtClean="0"/>
              <a:t>chooses from </a:t>
            </a:r>
            <a:r>
              <a:rPr lang="en-IE" sz="2800" dirty="0"/>
              <a:t>this group with the highest priority and uses a round robin algorithm </a:t>
            </a:r>
            <a:r>
              <a:rPr lang="en-IE" sz="2800" dirty="0" smtClean="0"/>
              <a:t>with a </a:t>
            </a:r>
            <a:r>
              <a:rPr lang="en-IE" sz="2800" dirty="0"/>
              <a:t>small time </a:t>
            </a:r>
            <a:r>
              <a:rPr lang="en-IE" sz="2800" dirty="0" smtClean="0"/>
              <a:t>quantum, and when </a:t>
            </a:r>
            <a:r>
              <a:rPr lang="en-IE" sz="2800" dirty="0"/>
              <a:t>the time </a:t>
            </a:r>
            <a:r>
              <a:rPr lang="en-IE" sz="2800" dirty="0" smtClean="0"/>
              <a:t>expires</a:t>
            </a:r>
            <a:r>
              <a:rPr lang="en-IE" sz="2800" dirty="0"/>
              <a:t>, other processes (such </a:t>
            </a:r>
            <a:r>
              <a:rPr lang="en-IE" sz="2800" dirty="0" smtClean="0"/>
              <a:t>as a </a:t>
            </a:r>
            <a:r>
              <a:rPr lang="en-IE" sz="2800" dirty="0"/>
              <a:t>FIFO or another RR type with a higher priority) may be selected and executed </a:t>
            </a:r>
            <a:r>
              <a:rPr lang="en-IE" sz="2800" dirty="0" smtClean="0"/>
              <a:t>before the </a:t>
            </a:r>
            <a:r>
              <a:rPr lang="en-IE" sz="2800" dirty="0"/>
              <a:t>first process is allowed to run to </a:t>
            </a:r>
            <a:r>
              <a:rPr lang="en-IE" sz="2800" dirty="0" smtClean="0"/>
              <a:t>completion.</a:t>
            </a:r>
          </a:p>
        </p:txBody>
      </p:sp>
    </p:spTree>
    <p:extLst>
      <p:ext uri="{BB962C8B-B14F-4D97-AF65-F5344CB8AC3E}">
        <p14:creationId xmlns:p14="http://schemas.microsoft.com/office/powerpoint/2010/main" val="23333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800" b="1" dirty="0"/>
              <a:t>SCHED_OTHER</a:t>
            </a:r>
          </a:p>
          <a:p>
            <a:r>
              <a:rPr lang="en-IE" sz="2800" dirty="0" smtClean="0"/>
              <a:t>The third type of process has the lowest priority and is executed only when there are no processes with higher priority in the READY queue.</a:t>
            </a:r>
          </a:p>
        </p:txBody>
      </p:sp>
    </p:spTree>
    <p:extLst>
      <p:ext uri="{BB962C8B-B14F-4D97-AF65-F5344CB8AC3E}">
        <p14:creationId xmlns:p14="http://schemas.microsoft.com/office/powerpoint/2010/main" val="10196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72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775"/>
            <a:ext cx="7772400" cy="1470025"/>
          </a:xfrm>
        </p:spPr>
        <p:txBody>
          <a:bodyPr/>
          <a:lstStyle/>
          <a:p>
            <a:r>
              <a:rPr lang="en-IE" dirty="0" smtClean="0"/>
              <a:t>Linux in Detail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248544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Damian Gordon</a:t>
            </a:r>
            <a:endParaRPr lang="en-IE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24" y="2061200"/>
            <a:ext cx="2641320" cy="3168000"/>
          </a:xfrm>
          <a:prstGeom prst="rect">
            <a:avLst/>
          </a:prstGeom>
        </p:spPr>
      </p:pic>
      <p:sp>
        <p:nvSpPr>
          <p:cNvPr id="4" name="Left Arrow Callout 3"/>
          <p:cNvSpPr/>
          <p:nvPr/>
        </p:nvSpPr>
        <p:spPr>
          <a:xfrm>
            <a:off x="5652120" y="2060848"/>
            <a:ext cx="3168352" cy="2736304"/>
          </a:xfrm>
          <a:prstGeom prst="leftArrowCallout">
            <a:avLst>
              <a:gd name="adj1" fmla="val 13737"/>
              <a:gd name="adj2" fmla="val 11391"/>
              <a:gd name="adj3" fmla="val 25000"/>
              <a:gd name="adj4" fmla="val 6497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This is “Tux”, the </a:t>
            </a:r>
            <a:r>
              <a:rPr lang="en-IE" dirty="0">
                <a:solidFill>
                  <a:schemeClr val="tx1"/>
                </a:solidFill>
              </a:rPr>
              <a:t>Linux mascot. </a:t>
            </a:r>
            <a:r>
              <a:rPr lang="en-IE" dirty="0" smtClean="0">
                <a:solidFill>
                  <a:schemeClr val="tx1"/>
                </a:solidFill>
              </a:rPr>
              <a:t>It was originally created </a:t>
            </a:r>
            <a:r>
              <a:rPr lang="en-IE" dirty="0">
                <a:solidFill>
                  <a:schemeClr val="tx1"/>
                </a:solidFill>
              </a:rPr>
              <a:t>as an entry to a Linux logo </a:t>
            </a:r>
            <a:r>
              <a:rPr lang="en-IE" dirty="0" smtClean="0">
                <a:solidFill>
                  <a:schemeClr val="tx1"/>
                </a:solidFill>
              </a:rPr>
              <a:t>competition. </a:t>
            </a:r>
            <a:r>
              <a:rPr lang="en-IE" dirty="0">
                <a:solidFill>
                  <a:schemeClr val="tx1"/>
                </a:solidFill>
              </a:rPr>
              <a:t>Tux is the most commonly used icon for </a:t>
            </a:r>
            <a:r>
              <a:rPr lang="en-IE" dirty="0" smtClean="0">
                <a:solidFill>
                  <a:schemeClr val="tx1"/>
                </a:solidFill>
              </a:rPr>
              <a:t>Linux.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File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 smtClean="0"/>
              <a:t>Linux is case sensitive, so the following are different files:</a:t>
            </a:r>
          </a:p>
          <a:p>
            <a:pPr lvl="1"/>
            <a:r>
              <a:rPr lang="en-IE" sz="3600" dirty="0" smtClean="0"/>
              <a:t>README.TXT</a:t>
            </a:r>
          </a:p>
          <a:p>
            <a:pPr lvl="1"/>
            <a:r>
              <a:rPr lang="en-IE" sz="3600" dirty="0" smtClean="0"/>
              <a:t>ReadMe.TXT</a:t>
            </a:r>
          </a:p>
          <a:p>
            <a:pPr lvl="1"/>
            <a:r>
              <a:rPr lang="en-IE" sz="3600" dirty="0" smtClean="0"/>
              <a:t>readMe.TXT</a:t>
            </a:r>
          </a:p>
          <a:p>
            <a:pPr lvl="1"/>
            <a:r>
              <a:rPr lang="en-IE" sz="3600" dirty="0"/>
              <a:t>r</a:t>
            </a:r>
            <a:r>
              <a:rPr lang="en-IE" sz="3600" dirty="0" smtClean="0"/>
              <a:t>eadme.TXT</a:t>
            </a:r>
          </a:p>
        </p:txBody>
      </p:sp>
    </p:spTree>
    <p:extLst>
      <p:ext uri="{BB962C8B-B14F-4D97-AF65-F5344CB8AC3E}">
        <p14:creationId xmlns:p14="http://schemas.microsoft.com/office/powerpoint/2010/main" val="25815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File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 smtClean="0"/>
              <a:t>A typical Linux file structure is:</a:t>
            </a:r>
          </a:p>
          <a:p>
            <a:endParaRPr lang="en-IE" sz="3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432537"/>
            <a:ext cx="5328592" cy="387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3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File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400" dirty="0"/>
              <a:t>Filenames can be up to 255 characters long and </a:t>
            </a:r>
            <a:r>
              <a:rPr lang="en-IE" sz="2400" dirty="0" smtClean="0"/>
              <a:t>can contain </a:t>
            </a:r>
            <a:r>
              <a:rPr lang="en-IE" sz="2400" dirty="0"/>
              <a:t>alphabetic characters, </a:t>
            </a:r>
            <a:r>
              <a:rPr lang="en-IE" sz="2400" dirty="0" smtClean="0"/>
              <a:t>underscores, and </a:t>
            </a:r>
            <a:r>
              <a:rPr lang="en-IE" sz="2400" dirty="0"/>
              <a:t>numbers. </a:t>
            </a:r>
            <a:endParaRPr lang="en-IE" sz="2400" dirty="0" smtClean="0"/>
          </a:p>
          <a:p>
            <a:r>
              <a:rPr lang="en-IE" sz="2400" dirty="0" smtClean="0"/>
              <a:t>File </a:t>
            </a:r>
            <a:r>
              <a:rPr lang="en-IE" sz="2400" dirty="0"/>
              <a:t>suffixes </a:t>
            </a:r>
            <a:r>
              <a:rPr lang="en-IE" sz="2400" dirty="0" smtClean="0"/>
              <a:t>(which is the Linux term for </a:t>
            </a:r>
            <a:r>
              <a:rPr lang="en-IE" sz="2400" dirty="0"/>
              <a:t>file </a:t>
            </a:r>
            <a:r>
              <a:rPr lang="en-IE" sz="2400" dirty="0" smtClean="0"/>
              <a:t>extensions) </a:t>
            </a:r>
            <a:r>
              <a:rPr lang="en-IE" sz="2400" dirty="0"/>
              <a:t>are optional.</a:t>
            </a:r>
          </a:p>
          <a:p>
            <a:r>
              <a:rPr lang="en-IE" sz="2400" dirty="0"/>
              <a:t>Filenames can include a space; however, this can cause complications if you’re </a:t>
            </a:r>
            <a:r>
              <a:rPr lang="en-IE" sz="2400" dirty="0" smtClean="0"/>
              <a:t>running programs </a:t>
            </a:r>
            <a:r>
              <a:rPr lang="en-IE" sz="2400" dirty="0"/>
              <a:t>from the command line because a program named </a:t>
            </a:r>
            <a:r>
              <a:rPr lang="en-IE" sz="2400" i="1" dirty="0"/>
              <a:t>interview notes </a:t>
            </a:r>
            <a:r>
              <a:rPr lang="en-IE" sz="2400" dirty="0"/>
              <a:t>would </a:t>
            </a:r>
            <a:r>
              <a:rPr lang="en-IE" sz="2400" dirty="0" smtClean="0"/>
              <a:t>be viewed </a:t>
            </a:r>
            <a:r>
              <a:rPr lang="en-IE" sz="2400" dirty="0"/>
              <a:t>as a command to run two files: </a:t>
            </a:r>
            <a:r>
              <a:rPr lang="en-IE" sz="2400" i="1" dirty="0"/>
              <a:t>interview </a:t>
            </a:r>
            <a:r>
              <a:rPr lang="en-IE" sz="2400" dirty="0"/>
              <a:t>and </a:t>
            </a:r>
            <a:r>
              <a:rPr lang="en-IE" sz="2400" i="1" dirty="0"/>
              <a:t>notes</a:t>
            </a:r>
            <a:r>
              <a:rPr lang="en-IE" sz="2400" dirty="0"/>
              <a:t>. To avoid confusion, </a:t>
            </a:r>
            <a:r>
              <a:rPr lang="en-IE" sz="2400" dirty="0" smtClean="0"/>
              <a:t>the two </a:t>
            </a:r>
            <a:r>
              <a:rPr lang="en-IE" sz="2400" dirty="0"/>
              <a:t>words can be enclosed in quotes: </a:t>
            </a:r>
            <a:r>
              <a:rPr lang="en-IE" sz="2400" i="1" dirty="0"/>
              <a:t>“interview notes.”</a:t>
            </a:r>
            <a:endParaRPr lang="en-IE" sz="2800" dirty="0" smtClean="0"/>
          </a:p>
        </p:txBody>
      </p:sp>
    </p:spTree>
    <p:extLst>
      <p:ext uri="{BB962C8B-B14F-4D97-AF65-F5344CB8AC3E}">
        <p14:creationId xmlns:p14="http://schemas.microsoft.com/office/powerpoint/2010/main" val="6231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full filename includes path information:</a:t>
            </a:r>
          </a:p>
          <a:p>
            <a:pPr lvl="0"/>
            <a:endParaRPr lang="en-GB" sz="2400" dirty="0"/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/Office/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Powerpoint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/LinuxInDetail.ppt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5940152" y="2031230"/>
            <a:ext cx="648072" cy="2808312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5644320" y="3816622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Filename</a:t>
            </a:r>
            <a:endParaRPr lang="en-IE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7776355" y="3219361"/>
            <a:ext cx="648072" cy="5760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7747931" y="3831431"/>
            <a:ext cx="85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suffix</a:t>
            </a:r>
            <a:endParaRPr lang="en-IE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2519772" y="1491170"/>
            <a:ext cx="648072" cy="3888432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2493143" y="3759422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path</a:t>
            </a:r>
            <a:endParaRPr lang="en-IE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251519" y="3169917"/>
            <a:ext cx="648072" cy="5760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251520" y="3789040"/>
            <a:ext cx="71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root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382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the Access Controls are:</a:t>
            </a:r>
          </a:p>
          <a:p>
            <a:endParaRPr lang="en-IE" dirty="0"/>
          </a:p>
          <a:p>
            <a:pPr lvl="1"/>
            <a:r>
              <a:rPr lang="en-IE" sz="2800" dirty="0" smtClean="0"/>
              <a:t>R: Read</a:t>
            </a:r>
          </a:p>
          <a:p>
            <a:pPr lvl="1"/>
            <a:r>
              <a:rPr lang="en-IE" sz="2800" dirty="0" smtClean="0"/>
              <a:t>W: Write</a:t>
            </a:r>
          </a:p>
          <a:p>
            <a:pPr lvl="1"/>
            <a:r>
              <a:rPr lang="en-IE" sz="2800" dirty="0" smtClean="0"/>
              <a:t>X: Execute</a:t>
            </a:r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65990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</a:p>
          <a:p>
            <a:endParaRPr lang="en-IE" sz="2800" dirty="0"/>
          </a:p>
          <a:p>
            <a:r>
              <a:rPr lang="en-IE" sz="2800" dirty="0" smtClean="0"/>
              <a:t>User</a:t>
            </a:r>
          </a:p>
          <a:p>
            <a:r>
              <a:rPr lang="en-IE" sz="2800" dirty="0" smtClean="0"/>
              <a:t>User Group</a:t>
            </a:r>
          </a:p>
          <a:p>
            <a:r>
              <a:rPr lang="en-IE" sz="2800" dirty="0" smtClean="0"/>
              <a:t>World</a:t>
            </a:r>
          </a:p>
          <a:p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6576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</a:p>
          <a:p>
            <a:endParaRPr lang="en-IE" sz="2800" dirty="0"/>
          </a:p>
          <a:p>
            <a:r>
              <a:rPr lang="en-IE" sz="2800" dirty="0" smtClean="0"/>
              <a:t>User -you</a:t>
            </a:r>
          </a:p>
          <a:p>
            <a:r>
              <a:rPr lang="en-IE" sz="2800" dirty="0" smtClean="0"/>
              <a:t>User Group – everyone in your group</a:t>
            </a:r>
          </a:p>
          <a:p>
            <a:r>
              <a:rPr lang="en-IE" sz="2800" dirty="0" smtClean="0"/>
              <a:t>World – everyone with a login to the system</a:t>
            </a:r>
          </a:p>
          <a:p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426046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</a:p>
          <a:p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7200" dirty="0" smtClean="0"/>
              <a:t>-</a:t>
            </a:r>
            <a:r>
              <a:rPr lang="en-IE" sz="7200" dirty="0" err="1" smtClean="0"/>
              <a:t>rwxrwxrwx</a:t>
            </a:r>
            <a:endParaRPr lang="en-IE" sz="7200" dirty="0" smtClean="0"/>
          </a:p>
          <a:p>
            <a:endParaRPr lang="en-IE" sz="2800" dirty="0" smtClean="0"/>
          </a:p>
          <a:p>
            <a:r>
              <a:rPr lang="en-IE" sz="2800" dirty="0"/>
              <a:t> </a:t>
            </a:r>
            <a:r>
              <a:rPr lang="en-IE" sz="2800" dirty="0" smtClean="0"/>
              <a:t>        User   </a:t>
            </a:r>
            <a:r>
              <a:rPr lang="en-IE" sz="2800" dirty="0" err="1" smtClean="0"/>
              <a:t>User</a:t>
            </a:r>
            <a:r>
              <a:rPr lang="en-IE" sz="2800" dirty="0" smtClean="0"/>
              <a:t> Group   World</a:t>
            </a:r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1641377" y="3839342"/>
            <a:ext cx="648072" cy="141156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3059833" y="3933056"/>
            <a:ext cx="648072" cy="122413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4391980" y="3825044"/>
            <a:ext cx="648072" cy="144016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42016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rwxrwxrwx</a:t>
            </a:r>
            <a:endParaRPr lang="en-IE" sz="5400" dirty="0" smtClean="0"/>
          </a:p>
          <a:p>
            <a:r>
              <a:rPr lang="en-IE" sz="5400" dirty="0" smtClean="0"/>
              <a:t>-111111111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21245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rwxr</a:t>
            </a:r>
            <a:r>
              <a:rPr lang="en-IE" sz="5400" dirty="0" smtClean="0"/>
              <a:t>-</a:t>
            </a:r>
            <a:r>
              <a:rPr lang="en-IE" sz="5400" dirty="0" err="1" smtClean="0"/>
              <a:t>xr</a:t>
            </a:r>
            <a:r>
              <a:rPr lang="en-IE" sz="5400" dirty="0" smtClean="0"/>
              <a:t>-x</a:t>
            </a:r>
          </a:p>
          <a:p>
            <a:r>
              <a:rPr lang="en-IE" sz="5400" dirty="0" smtClean="0"/>
              <a:t>-111101101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5225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 in Detail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look at:</a:t>
            </a:r>
          </a:p>
          <a:p>
            <a:pPr lvl="1"/>
            <a:r>
              <a:rPr lang="en-IE" dirty="0" smtClean="0"/>
              <a:t>Processor Management</a:t>
            </a:r>
          </a:p>
          <a:p>
            <a:pPr lvl="1"/>
            <a:r>
              <a:rPr lang="en-IE" dirty="0" smtClean="0"/>
              <a:t>File Management</a:t>
            </a:r>
          </a:p>
          <a:p>
            <a:pPr lvl="1"/>
            <a:r>
              <a:rPr lang="en-IE" dirty="0"/>
              <a:t>Memory Management</a:t>
            </a:r>
          </a:p>
          <a:p>
            <a:pPr lvl="1"/>
            <a:r>
              <a:rPr lang="en-IE" dirty="0" smtClean="0"/>
              <a:t>Device </a:t>
            </a:r>
            <a:r>
              <a:rPr lang="en-IE" dirty="0"/>
              <a:t>Management</a:t>
            </a:r>
          </a:p>
          <a:p>
            <a:pPr lvl="1"/>
            <a:r>
              <a:rPr lang="en-IE" dirty="0" smtClean="0"/>
              <a:t>Command Line Interface	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986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</a:t>
            </a:r>
            <a:r>
              <a:rPr lang="en-IE" sz="5400" dirty="0" smtClean="0"/>
              <a:t>--x--x</a:t>
            </a:r>
          </a:p>
          <a:p>
            <a:r>
              <a:rPr lang="en-IE" sz="5400" dirty="0" smtClean="0"/>
              <a:t>-</a:t>
            </a:r>
            <a:r>
              <a:rPr lang="en-IE" sz="5400" dirty="0" smtClean="0"/>
              <a:t>111001001</a:t>
            </a:r>
            <a:endParaRPr lang="en-IE" sz="5400" dirty="0" smtClean="0"/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42782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rwxrwxrwx</a:t>
            </a:r>
            <a:endParaRPr lang="en-IE" sz="5400" dirty="0" smtClean="0"/>
          </a:p>
          <a:p>
            <a:r>
              <a:rPr lang="en-IE" sz="5400" dirty="0" smtClean="0"/>
              <a:t>-111111111</a:t>
            </a:r>
          </a:p>
          <a:p>
            <a:r>
              <a:rPr lang="en-IE" sz="5400" dirty="0" smtClean="0"/>
              <a:t>-  7     7    7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41346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rwxr</a:t>
            </a:r>
            <a:r>
              <a:rPr lang="en-IE" sz="5400" dirty="0" smtClean="0"/>
              <a:t>-</a:t>
            </a:r>
            <a:r>
              <a:rPr lang="en-IE" sz="5400" dirty="0" err="1" smtClean="0"/>
              <a:t>xr</a:t>
            </a:r>
            <a:r>
              <a:rPr lang="en-IE" sz="5400" dirty="0" smtClean="0"/>
              <a:t>-x</a:t>
            </a:r>
          </a:p>
          <a:p>
            <a:r>
              <a:rPr lang="en-IE" sz="5400" dirty="0" smtClean="0"/>
              <a:t>-111101101</a:t>
            </a:r>
          </a:p>
          <a:p>
            <a:r>
              <a:rPr lang="en-IE" sz="5400" dirty="0" smtClean="0"/>
              <a:t>-  7    5    5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31668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</a:t>
            </a:r>
            <a:r>
              <a:rPr lang="en-IE" sz="5400" dirty="0" smtClean="0"/>
              <a:t>--x--x</a:t>
            </a:r>
          </a:p>
          <a:p>
            <a:r>
              <a:rPr lang="en-IE" sz="5400" dirty="0" smtClean="0"/>
              <a:t>-111001001</a:t>
            </a:r>
          </a:p>
          <a:p>
            <a:r>
              <a:rPr lang="en-IE" sz="5400" dirty="0" smtClean="0"/>
              <a:t>-  7     1   1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125505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If we want to grant permissions to file, e.g. MakeABackup.bat, we do:</a:t>
            </a:r>
          </a:p>
          <a:p>
            <a:endParaRPr lang="en-IE" sz="2800" dirty="0"/>
          </a:p>
          <a:p>
            <a:r>
              <a:rPr lang="en-IE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755 MakeABackup.sh</a:t>
            </a:r>
          </a:p>
          <a:p>
            <a:r>
              <a:rPr lang="en-IE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777 MakeABackup.sh</a:t>
            </a:r>
          </a:p>
          <a:p>
            <a:r>
              <a:rPr lang="en-IE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700 MakeABackup.sh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25292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</a:p>
          <a:p>
            <a:endParaRPr lang="en-IE" sz="2800" dirty="0"/>
          </a:p>
          <a:p>
            <a:pPr marL="0" indent="0">
              <a:buNone/>
            </a:pPr>
            <a:r>
              <a:rPr lang="en-IE" sz="2800" dirty="0" smtClean="0"/>
              <a:t>     </a:t>
            </a:r>
            <a:r>
              <a:rPr lang="en-IE" sz="7200" dirty="0" smtClean="0"/>
              <a:t>-</a:t>
            </a:r>
            <a:r>
              <a:rPr lang="en-IE" sz="7200" dirty="0" err="1" smtClean="0"/>
              <a:t>rwxrwxrwx</a:t>
            </a:r>
            <a:endParaRPr lang="en-IE" sz="7200" dirty="0" smtClean="0"/>
          </a:p>
          <a:p>
            <a:endParaRPr lang="en-IE" sz="2800" dirty="0" smtClean="0"/>
          </a:p>
          <a:p>
            <a:r>
              <a:rPr lang="en-IE" sz="2800" dirty="0"/>
              <a:t> </a:t>
            </a:r>
            <a:r>
              <a:rPr lang="en-IE" sz="2800" dirty="0" smtClean="0"/>
              <a:t>        User   </a:t>
            </a:r>
            <a:r>
              <a:rPr lang="en-IE" sz="2800" dirty="0" err="1" smtClean="0"/>
              <a:t>User</a:t>
            </a:r>
            <a:r>
              <a:rPr lang="en-IE" sz="2800" dirty="0" smtClean="0"/>
              <a:t> Group   World</a:t>
            </a:r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1641377" y="3839342"/>
            <a:ext cx="648072" cy="141156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3059833" y="3933056"/>
            <a:ext cx="648072" cy="122413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4391980" y="3825044"/>
            <a:ext cx="648072" cy="144016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5686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 access to a file can assigned to one of three groups:</a:t>
            </a:r>
          </a:p>
          <a:p>
            <a:endParaRPr lang="en-IE" sz="2800" dirty="0"/>
          </a:p>
          <a:p>
            <a:pPr marL="0" indent="0">
              <a:buNone/>
            </a:pPr>
            <a:r>
              <a:rPr lang="en-IE" sz="2800" dirty="0"/>
              <a:t> </a:t>
            </a:r>
            <a:r>
              <a:rPr lang="en-IE" sz="2800" dirty="0" smtClean="0"/>
              <a:t>  </a:t>
            </a:r>
            <a:r>
              <a:rPr lang="en-IE" sz="7200" dirty="0" err="1" smtClean="0"/>
              <a:t>drwxrwxrwx</a:t>
            </a:r>
            <a:endParaRPr lang="en-IE" sz="7200" dirty="0" smtClean="0"/>
          </a:p>
          <a:p>
            <a:endParaRPr lang="en-IE" sz="2800" dirty="0" smtClean="0"/>
          </a:p>
          <a:p>
            <a:r>
              <a:rPr lang="en-IE" sz="2800" dirty="0"/>
              <a:t> </a:t>
            </a:r>
            <a:r>
              <a:rPr lang="en-IE" sz="2800" dirty="0" smtClean="0"/>
              <a:t>        User   </a:t>
            </a:r>
            <a:r>
              <a:rPr lang="en-IE" sz="2800" dirty="0" err="1" smtClean="0"/>
              <a:t>User</a:t>
            </a:r>
            <a:r>
              <a:rPr lang="en-IE" sz="2800" dirty="0" smtClean="0"/>
              <a:t> Group   World</a:t>
            </a:r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File Management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1641377" y="3839342"/>
            <a:ext cx="648072" cy="141156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3059833" y="3933056"/>
            <a:ext cx="648072" cy="122413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4391980" y="3825044"/>
            <a:ext cx="648072" cy="144016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5997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7356653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Memory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075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Memory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 allocated 1GB for the kernel, and 3GB for executing processes.</a:t>
            </a:r>
          </a:p>
          <a:p>
            <a:r>
              <a:rPr lang="en-IE" dirty="0" smtClean="0"/>
              <a:t>The 3GB address space is divided into:</a:t>
            </a:r>
          </a:p>
          <a:p>
            <a:pPr lvl="1"/>
            <a:r>
              <a:rPr lang="en-IE" dirty="0" smtClean="0"/>
              <a:t>Process code</a:t>
            </a:r>
          </a:p>
          <a:p>
            <a:pPr lvl="1"/>
            <a:r>
              <a:rPr lang="en-IE" dirty="0" smtClean="0"/>
              <a:t>Process data</a:t>
            </a:r>
          </a:p>
          <a:p>
            <a:pPr lvl="1"/>
            <a:r>
              <a:rPr lang="en-IE" dirty="0" smtClean="0"/>
              <a:t>Shared library data used by processes</a:t>
            </a:r>
          </a:p>
          <a:p>
            <a:pPr lvl="1"/>
            <a:r>
              <a:rPr lang="en-IE" dirty="0" smtClean="0"/>
              <a:t>Stack used by process</a:t>
            </a:r>
          </a:p>
        </p:txBody>
      </p:sp>
    </p:spTree>
    <p:extLst>
      <p:ext uri="{BB962C8B-B14F-4D97-AF65-F5344CB8AC3E}">
        <p14:creationId xmlns:p14="http://schemas.microsoft.com/office/powerpoint/2010/main" val="25782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Processor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39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2926448" cy="4500500"/>
          </a:xfrm>
        </p:spPr>
        <p:txBody>
          <a:bodyPr>
            <a:normAutofit/>
          </a:bodyPr>
          <a:lstStyle/>
          <a:p>
            <a:r>
              <a:rPr lang="en-IE" sz="2400" dirty="0" smtClean="0"/>
              <a:t>When thinking about virtual memory we’ll remember that the operating system divides a process into pages, </a:t>
            </a:r>
            <a:r>
              <a:rPr lang="en-IE" sz="2400" dirty="0"/>
              <a:t>a</a:t>
            </a:r>
            <a:r>
              <a:rPr lang="en-IE" sz="2400" dirty="0" smtClean="0"/>
              <a:t>nd it divides main memory into page frames.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Memory Management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6865912" y="2132856"/>
            <a:ext cx="1954560" cy="42484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Memory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65912" y="2132856"/>
            <a:ext cx="1954560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Operating</a:t>
            </a:r>
          </a:p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System</a:t>
            </a:r>
          </a:p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Memory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65912" y="3140968"/>
            <a:ext cx="1954560" cy="360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65912" y="3501008"/>
            <a:ext cx="1954560" cy="360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65912" y="3861048"/>
            <a:ext cx="1954560" cy="360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Page 2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912" y="4221088"/>
            <a:ext cx="1954560" cy="360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65912" y="4581128"/>
            <a:ext cx="1954560" cy="360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65912" y="4941168"/>
            <a:ext cx="1954560" cy="360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Page 0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65912" y="5301208"/>
            <a:ext cx="1954560" cy="360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65912" y="5661248"/>
            <a:ext cx="1954560" cy="360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Page 1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65912" y="6021288"/>
            <a:ext cx="1954560" cy="360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Page 3</a:t>
            </a:r>
            <a:endParaRPr lang="en-IE" sz="2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endCxn id="17" idx="1"/>
          </p:cNvCxnSpPr>
          <p:nvPr/>
        </p:nvCxnSpPr>
        <p:spPr>
          <a:xfrm>
            <a:off x="5605552" y="3140968"/>
            <a:ext cx="1260360" cy="19802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9" idx="1"/>
          </p:cNvCxnSpPr>
          <p:nvPr/>
        </p:nvCxnSpPr>
        <p:spPr>
          <a:xfrm>
            <a:off x="5605552" y="3789000"/>
            <a:ext cx="1260360" cy="2052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4" idx="1"/>
          </p:cNvCxnSpPr>
          <p:nvPr/>
        </p:nvCxnSpPr>
        <p:spPr>
          <a:xfrm flipV="1">
            <a:off x="5605552" y="4041068"/>
            <a:ext cx="1260360" cy="468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0" idx="1"/>
          </p:cNvCxnSpPr>
          <p:nvPr/>
        </p:nvCxnSpPr>
        <p:spPr>
          <a:xfrm>
            <a:off x="5605552" y="5229160"/>
            <a:ext cx="1260360" cy="9721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23928" y="4868920"/>
            <a:ext cx="1681624" cy="72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Page 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23928" y="2708920"/>
            <a:ext cx="1681624" cy="252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Program 4: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350 bytes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23928" y="2709000"/>
            <a:ext cx="1681624" cy="72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Page 0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23928" y="3429000"/>
            <a:ext cx="1681624" cy="72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Page 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23928" y="4149080"/>
            <a:ext cx="1681624" cy="72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Page 2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968402" y="5228680"/>
            <a:ext cx="1584000" cy="24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030609" y="2123905"/>
            <a:ext cx="14700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Process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70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Memory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When a process requests pages, Linux loads them into memory. </a:t>
            </a:r>
          </a:p>
          <a:p>
            <a:r>
              <a:rPr lang="en-IE" dirty="0" smtClean="0"/>
              <a:t>When the kernel needs memory space, the pages are released on a Least-Recently Used (LRU) basis.</a:t>
            </a:r>
          </a:p>
          <a:p>
            <a:r>
              <a:rPr lang="en-IE" dirty="0" smtClean="0"/>
              <a:t>To keep track of free and busy pages, Linux uses a system of page tables.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4178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Memory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Each virtual address in memory is stored as four elements:</a:t>
            </a:r>
          </a:p>
          <a:p>
            <a:pPr lvl="1"/>
            <a:r>
              <a:rPr lang="en-IE" dirty="0" smtClean="0"/>
              <a:t>Main Directory</a:t>
            </a:r>
          </a:p>
          <a:p>
            <a:pPr lvl="1"/>
            <a:r>
              <a:rPr lang="en-IE" dirty="0" smtClean="0"/>
              <a:t>Middle Directory</a:t>
            </a:r>
          </a:p>
          <a:p>
            <a:pPr lvl="1"/>
            <a:r>
              <a:rPr lang="en-IE" dirty="0" smtClean="0"/>
              <a:t>Page Table Directory</a:t>
            </a:r>
          </a:p>
          <a:p>
            <a:pPr lvl="1"/>
            <a:r>
              <a:rPr lang="en-IE" dirty="0" smtClean="0"/>
              <a:t>Page Frame</a:t>
            </a:r>
          </a:p>
        </p:txBody>
      </p:sp>
    </p:spTree>
    <p:extLst>
      <p:ext uri="{BB962C8B-B14F-4D97-AF65-F5344CB8AC3E}">
        <p14:creationId xmlns:p14="http://schemas.microsoft.com/office/powerpoint/2010/main" val="8591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Memory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Each virtual address in memory is stored as four elements:</a:t>
            </a:r>
          </a:p>
          <a:p>
            <a:pPr lvl="1"/>
            <a:r>
              <a:rPr lang="en-IE" dirty="0" smtClean="0"/>
              <a:t>Main Directory</a:t>
            </a:r>
          </a:p>
          <a:p>
            <a:pPr lvl="1"/>
            <a:r>
              <a:rPr lang="en-IE" dirty="0" smtClean="0"/>
              <a:t>Middle Directory</a:t>
            </a:r>
          </a:p>
          <a:p>
            <a:pPr lvl="1"/>
            <a:r>
              <a:rPr lang="en-IE" dirty="0" smtClean="0"/>
              <a:t>Page Table Directory</a:t>
            </a:r>
          </a:p>
          <a:p>
            <a:pPr lvl="1"/>
            <a:r>
              <a:rPr lang="en-IE" dirty="0" smtClean="0"/>
              <a:t>Page Frame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996849"/>
              </p:ext>
            </p:extLst>
          </p:nvPr>
        </p:nvGraphicFramePr>
        <p:xfrm>
          <a:off x="4788024" y="2132856"/>
          <a:ext cx="376808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080">
                  <a:extLst>
                    <a:ext uri="{9D8B030D-6E8A-4147-A177-3AD203B41FA5}">
                      <a16:colId xmlns:a16="http://schemas.microsoft.com/office/drawing/2014/main" val="172919094"/>
                    </a:ext>
                  </a:extLst>
                </a:gridCol>
              </a:tblGrid>
              <a:tr h="498517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Example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09077"/>
                  </a:ext>
                </a:extLst>
              </a:tr>
              <a:tr h="505441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Page 1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288841"/>
                  </a:ext>
                </a:extLst>
              </a:tr>
              <a:tr h="505441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Table 3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91128"/>
                  </a:ext>
                </a:extLst>
              </a:tr>
              <a:tr h="505441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Page Table 2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92650"/>
                  </a:ext>
                </a:extLst>
              </a:tr>
              <a:tr h="505441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Location</a:t>
                      </a:r>
                      <a:r>
                        <a:rPr lang="en-IE" sz="2800" baseline="0" dirty="0" smtClean="0"/>
                        <a:t> of Line 214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120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Memory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As a diagram: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151" y="2276872"/>
            <a:ext cx="5651698" cy="431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Device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857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/>
              <a:t>Linux is </a:t>
            </a:r>
            <a:r>
              <a:rPr lang="en-IE" b="1" dirty="0"/>
              <a:t>device independent</a:t>
            </a:r>
            <a:r>
              <a:rPr lang="en-IE" dirty="0"/>
              <a:t>, which improves its portability from one system to another</a:t>
            </a:r>
            <a:r>
              <a:rPr lang="en-IE" dirty="0" smtClean="0"/>
              <a:t>.</a:t>
            </a:r>
          </a:p>
          <a:p>
            <a:r>
              <a:rPr lang="en-IE" b="1" dirty="0"/>
              <a:t>Device drivers </a:t>
            </a:r>
            <a:r>
              <a:rPr lang="en-IE" dirty="0"/>
              <a:t>supervise the transmission of data between main memory and </a:t>
            </a:r>
            <a:r>
              <a:rPr lang="en-IE" dirty="0" smtClean="0"/>
              <a:t>the peripheral unit.</a:t>
            </a:r>
          </a:p>
        </p:txBody>
      </p:sp>
    </p:spTree>
    <p:extLst>
      <p:ext uri="{BB962C8B-B14F-4D97-AF65-F5344CB8AC3E}">
        <p14:creationId xmlns:p14="http://schemas.microsoft.com/office/powerpoint/2010/main" val="36742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 smtClean="0"/>
              <a:t>Linux treats devices as if they are files, and you can access devices the same way you access files in Linux.</a:t>
            </a:r>
          </a:p>
          <a:p>
            <a:r>
              <a:rPr lang="en-IE" dirty="0" smtClean="0"/>
              <a:t>Devices </a:t>
            </a:r>
            <a:r>
              <a:rPr lang="en-IE" dirty="0"/>
              <a:t>are assigned not only a name but also descriptors that </a:t>
            </a:r>
            <a:r>
              <a:rPr lang="en-IE" dirty="0" smtClean="0"/>
              <a:t>further identify </a:t>
            </a:r>
            <a:r>
              <a:rPr lang="en-IE" dirty="0"/>
              <a:t>each device and are stored in the device </a:t>
            </a:r>
            <a:r>
              <a:rPr lang="en-IE" dirty="0" smtClean="0"/>
              <a:t>directory.</a:t>
            </a:r>
          </a:p>
          <a:p>
            <a:endParaRPr lang="en-IE" sz="2800" dirty="0" smtClean="0"/>
          </a:p>
        </p:txBody>
      </p:sp>
    </p:spTree>
    <p:extLst>
      <p:ext uri="{BB962C8B-B14F-4D97-AF65-F5344CB8AC3E}">
        <p14:creationId xmlns:p14="http://schemas.microsoft.com/office/powerpoint/2010/main" val="32623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26" y="1772816"/>
            <a:ext cx="7752348" cy="387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9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 smtClean="0"/>
              <a:t>A </a:t>
            </a:r>
            <a:r>
              <a:rPr lang="en-IE" b="1" dirty="0"/>
              <a:t>device driver</a:t>
            </a:r>
            <a:r>
              <a:rPr lang="en-IE" dirty="0"/>
              <a:t> </a:t>
            </a:r>
            <a:r>
              <a:rPr lang="en-IE" dirty="0" smtClean="0"/>
              <a:t>(or </a:t>
            </a:r>
            <a:r>
              <a:rPr lang="en-IE" b="1" dirty="0"/>
              <a:t>driver</a:t>
            </a:r>
            <a:r>
              <a:rPr lang="en-IE" dirty="0"/>
              <a:t>) is a computer program that operates or controls a particular type of device that is attached to a </a:t>
            </a:r>
            <a:r>
              <a:rPr lang="en-IE" dirty="0" smtClean="0"/>
              <a:t>computer.</a:t>
            </a:r>
          </a:p>
          <a:p>
            <a:r>
              <a:rPr lang="en-IE" dirty="0" smtClean="0"/>
              <a:t>A </a:t>
            </a:r>
            <a:r>
              <a:rPr lang="en-IE" dirty="0"/>
              <a:t>driver provides a software interface to hardware devices, enabling operating systems and other computer programs to access hardware functions without needing to know precise details of the hardware being used.</a:t>
            </a:r>
            <a:endParaRPr lang="en-IE" sz="2800" dirty="0" smtClean="0"/>
          </a:p>
        </p:txBody>
      </p:sp>
    </p:spTree>
    <p:extLst>
      <p:ext uri="{BB962C8B-B14F-4D97-AF65-F5344CB8AC3E}">
        <p14:creationId xmlns:p14="http://schemas.microsoft.com/office/powerpoint/2010/main" val="31929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412776"/>
            <a:ext cx="8208912" cy="525658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</a:t>
            </a:r>
            <a:r>
              <a:rPr lang="en-IE" dirty="0" smtClean="0"/>
              <a:t>Processor </a:t>
            </a:r>
            <a:r>
              <a:rPr lang="en-IE" dirty="0"/>
              <a:t>Management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68044" y="5517232"/>
            <a:ext cx="3708412" cy="100811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latin typeface="Arial Black" panose="020B0A04020102020204" pitchFamily="34" charset="0"/>
              </a:rPr>
              <a:t>Process Scheduler</a:t>
            </a:r>
          </a:p>
        </p:txBody>
      </p:sp>
      <p:sp>
        <p:nvSpPr>
          <p:cNvPr id="25" name="Right Arrow Callout 24"/>
          <p:cNvSpPr/>
          <p:nvPr/>
        </p:nvSpPr>
        <p:spPr>
          <a:xfrm rot="5400000">
            <a:off x="6084168" y="3104964"/>
            <a:ext cx="1476164" cy="370841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2400" b="1" dirty="0">
                <a:latin typeface="Arial Black" panose="020B0A04020102020204" pitchFamily="34" charset="0"/>
              </a:rPr>
              <a:t>Job Scheduler</a:t>
            </a:r>
          </a:p>
        </p:txBody>
      </p:sp>
      <p:sp>
        <p:nvSpPr>
          <p:cNvPr id="26" name="Oval 25"/>
          <p:cNvSpPr/>
          <p:nvPr/>
        </p:nvSpPr>
        <p:spPr>
          <a:xfrm>
            <a:off x="5652120" y="1628800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 smtClean="0"/>
              <a:t>2</a:t>
            </a:r>
            <a:endParaRPr lang="en-IE" sz="1400" b="1" dirty="0"/>
          </a:p>
        </p:txBody>
      </p:sp>
      <p:sp>
        <p:nvSpPr>
          <p:cNvPr id="28" name="Bent Arrow 27"/>
          <p:cNvSpPr/>
          <p:nvPr/>
        </p:nvSpPr>
        <p:spPr>
          <a:xfrm rot="5400000">
            <a:off x="3042335" y="-800963"/>
            <a:ext cx="2628294" cy="7343804"/>
          </a:xfrm>
          <a:prstGeom prst="bentArrow">
            <a:avLst>
              <a:gd name="adj1" fmla="val 32776"/>
              <a:gd name="adj2" fmla="val 50000"/>
              <a:gd name="adj3" fmla="val 44328"/>
              <a:gd name="adj4" fmla="val 352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067944" y="1628800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/>
              <a:t>3</a:t>
            </a:r>
          </a:p>
        </p:txBody>
      </p:sp>
      <p:sp>
        <p:nvSpPr>
          <p:cNvPr id="30" name="Oval 29"/>
          <p:cNvSpPr/>
          <p:nvPr/>
        </p:nvSpPr>
        <p:spPr>
          <a:xfrm>
            <a:off x="2447904" y="1628800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/>
              <a:t>4</a:t>
            </a:r>
          </a:p>
        </p:txBody>
      </p:sp>
      <p:sp>
        <p:nvSpPr>
          <p:cNvPr id="32" name="Oval 31"/>
          <p:cNvSpPr/>
          <p:nvPr/>
        </p:nvSpPr>
        <p:spPr>
          <a:xfrm>
            <a:off x="827584" y="1628800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/>
              <a:t>5</a:t>
            </a:r>
          </a:p>
        </p:txBody>
      </p:sp>
      <p:sp>
        <p:nvSpPr>
          <p:cNvPr id="33" name="Oval 32"/>
          <p:cNvSpPr/>
          <p:nvPr/>
        </p:nvSpPr>
        <p:spPr>
          <a:xfrm>
            <a:off x="6120312" y="2996952"/>
            <a:ext cx="1260000" cy="7560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/>
              <a:t>Process</a:t>
            </a:r>
          </a:p>
          <a:p>
            <a:pPr algn="ctr"/>
            <a:r>
              <a:rPr lang="en-IE" sz="1400" b="1" dirty="0" smtClean="0"/>
              <a:t>1</a:t>
            </a:r>
            <a:endParaRPr lang="en-IE" sz="1400" b="1" dirty="0"/>
          </a:p>
        </p:txBody>
      </p:sp>
    </p:spTree>
    <p:extLst>
      <p:ext uri="{BB962C8B-B14F-4D97-AF65-F5344CB8AC3E}">
        <p14:creationId xmlns:p14="http://schemas.microsoft.com/office/powerpoint/2010/main" val="21218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/>
              <a:t>Linux identifies each device by a </a:t>
            </a:r>
            <a:r>
              <a:rPr lang="en-IE" dirty="0" smtClean="0"/>
              <a:t>major </a:t>
            </a:r>
            <a:r>
              <a:rPr lang="en-IE" dirty="0"/>
              <a:t>device number and a </a:t>
            </a:r>
            <a:r>
              <a:rPr lang="en-IE" dirty="0" smtClean="0"/>
              <a:t>minor </a:t>
            </a:r>
            <a:r>
              <a:rPr lang="en-IE" dirty="0"/>
              <a:t>device number.</a:t>
            </a:r>
          </a:p>
          <a:p>
            <a:pPr lvl="1"/>
            <a:r>
              <a:rPr lang="en-IE" dirty="0"/>
              <a:t>the </a:t>
            </a:r>
            <a:r>
              <a:rPr lang="en-IE" i="1" dirty="0"/>
              <a:t>major </a:t>
            </a:r>
            <a:r>
              <a:rPr lang="en-IE" i="1" dirty="0" smtClean="0"/>
              <a:t>device number</a:t>
            </a:r>
            <a:r>
              <a:rPr lang="en-IE" dirty="0" smtClean="0"/>
              <a:t> </a:t>
            </a:r>
            <a:r>
              <a:rPr lang="en-IE" dirty="0"/>
              <a:t>identifies the driver associated with the device</a:t>
            </a:r>
            <a:r>
              <a:rPr lang="en-IE" dirty="0" smtClean="0"/>
              <a:t>.</a:t>
            </a:r>
            <a:endParaRPr lang="en-IE" dirty="0"/>
          </a:p>
          <a:p>
            <a:pPr lvl="1"/>
            <a:r>
              <a:rPr lang="en-IE" dirty="0" smtClean="0"/>
              <a:t>the </a:t>
            </a:r>
            <a:r>
              <a:rPr lang="en-IE" i="1" dirty="0"/>
              <a:t>minor </a:t>
            </a:r>
            <a:r>
              <a:rPr lang="en-IE" i="1" dirty="0" smtClean="0"/>
              <a:t>device number </a:t>
            </a:r>
            <a:r>
              <a:rPr lang="en-IE" dirty="0"/>
              <a:t>is used by the kernel to determine exactly which device is being referred </a:t>
            </a:r>
            <a:r>
              <a:rPr lang="en-IE" dirty="0" smtClean="0"/>
              <a:t>to.</a:t>
            </a:r>
            <a:endParaRPr lang="en-IE" sz="2400" dirty="0" smtClean="0"/>
          </a:p>
        </p:txBody>
      </p:sp>
    </p:spTree>
    <p:extLst>
      <p:ext uri="{BB962C8B-B14F-4D97-AF65-F5344CB8AC3E}">
        <p14:creationId xmlns:p14="http://schemas.microsoft.com/office/powerpoint/2010/main" val="21577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99" y="1700808"/>
            <a:ext cx="8004501" cy="340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99" y="1700808"/>
            <a:ext cx="8004501" cy="3401913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4109509" y="2348880"/>
            <a:ext cx="432048" cy="27363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ounded Rectangle 4"/>
          <p:cNvSpPr/>
          <p:nvPr/>
        </p:nvSpPr>
        <p:spPr>
          <a:xfrm>
            <a:off x="4572000" y="2348880"/>
            <a:ext cx="432048" cy="27363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/>
          <p:cNvSpPr txBox="1"/>
          <p:nvPr/>
        </p:nvSpPr>
        <p:spPr>
          <a:xfrm>
            <a:off x="1449296" y="5742797"/>
            <a:ext cx="2876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>
                <a:solidFill>
                  <a:schemeClr val="bg1"/>
                </a:solidFill>
              </a:rPr>
              <a:t>Major device number</a:t>
            </a:r>
            <a:endParaRPr lang="en-IE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8349" y="5750793"/>
            <a:ext cx="288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>
                <a:solidFill>
                  <a:schemeClr val="bg1"/>
                </a:solidFill>
              </a:rPr>
              <a:t>Minor device number</a:t>
            </a:r>
            <a:endParaRPr lang="en-IE" sz="2400" dirty="0">
              <a:solidFill>
                <a:schemeClr val="bg1"/>
              </a:solidFill>
            </a:endParaRPr>
          </a:p>
        </p:txBody>
      </p:sp>
      <p:cxnSp>
        <p:nvCxnSpPr>
          <p:cNvPr id="10" name="Elbow Connector 9"/>
          <p:cNvCxnSpPr>
            <a:stCxn id="7" idx="0"/>
            <a:endCxn id="5" idx="2"/>
          </p:cNvCxnSpPr>
          <p:nvPr/>
        </p:nvCxnSpPr>
        <p:spPr>
          <a:xfrm rot="16200000" flipV="1">
            <a:off x="5277247" y="4595962"/>
            <a:ext cx="665609" cy="1644054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3" idx="0"/>
            <a:endCxn id="2" idx="2"/>
          </p:cNvCxnSpPr>
          <p:nvPr/>
        </p:nvCxnSpPr>
        <p:spPr>
          <a:xfrm rot="5400000" flipH="1" flipV="1">
            <a:off x="3277668" y="4694932"/>
            <a:ext cx="657613" cy="1438118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259632" y="5742797"/>
            <a:ext cx="3209917" cy="56652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ounded Rectangle 14"/>
          <p:cNvSpPr/>
          <p:nvPr/>
        </p:nvSpPr>
        <p:spPr>
          <a:xfrm>
            <a:off x="4860032" y="5733256"/>
            <a:ext cx="3209917" cy="56652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63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/>
              <a:t>Standard versions of Linux often provide a comprehensive collection of </a:t>
            </a:r>
            <a:r>
              <a:rPr lang="en-IE" dirty="0" smtClean="0"/>
              <a:t>common device </a:t>
            </a:r>
            <a:r>
              <a:rPr lang="en-IE" dirty="0"/>
              <a:t>drivers; but if the computer system should include hardware or peripherals </a:t>
            </a:r>
            <a:r>
              <a:rPr lang="en-IE" dirty="0" smtClean="0"/>
              <a:t>that are </a:t>
            </a:r>
            <a:r>
              <a:rPr lang="en-IE" dirty="0"/>
              <a:t>not on the standard list, their device drivers can be retrieved from another </a:t>
            </a:r>
            <a:r>
              <a:rPr lang="en-IE" dirty="0" smtClean="0"/>
              <a:t>source and </a:t>
            </a:r>
            <a:r>
              <a:rPr lang="en-IE" dirty="0"/>
              <a:t>installed separately. </a:t>
            </a:r>
            <a:endParaRPr lang="en-IE" dirty="0" smtClean="0"/>
          </a:p>
          <a:p>
            <a:r>
              <a:rPr lang="en-IE" dirty="0" smtClean="0"/>
              <a:t>Alternatively</a:t>
            </a:r>
            <a:r>
              <a:rPr lang="en-IE" dirty="0"/>
              <a:t>, a </a:t>
            </a:r>
            <a:r>
              <a:rPr lang="en-IE" dirty="0" smtClean="0"/>
              <a:t>computer </a:t>
            </a:r>
            <a:r>
              <a:rPr lang="en-IE" dirty="0"/>
              <a:t>programmer can write a device </a:t>
            </a:r>
            <a:r>
              <a:rPr lang="en-IE" dirty="0" smtClean="0"/>
              <a:t>driver and </a:t>
            </a:r>
            <a:r>
              <a:rPr lang="en-IE" dirty="0"/>
              <a:t>install it for use.</a:t>
            </a:r>
            <a:endParaRPr lang="en-IE" sz="2400" dirty="0" smtClean="0"/>
          </a:p>
        </p:txBody>
      </p:sp>
    </p:spTree>
    <p:extLst>
      <p:ext uri="{BB962C8B-B14F-4D97-AF65-F5344CB8AC3E}">
        <p14:creationId xmlns:p14="http://schemas.microsoft.com/office/powerpoint/2010/main" val="27562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 smtClean="0"/>
              <a:t>Classes of device drivers:</a:t>
            </a:r>
            <a:endParaRPr lang="en-IE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10" y="2374900"/>
            <a:ext cx="5088979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800" b="1" dirty="0"/>
              <a:t>Char </a:t>
            </a:r>
            <a:r>
              <a:rPr lang="en-IE" sz="2800" b="1" dirty="0" smtClean="0"/>
              <a:t>Devices</a:t>
            </a:r>
            <a:r>
              <a:rPr lang="en-IE" sz="2800" dirty="0" smtClean="0"/>
              <a:t>: Character devices are </a:t>
            </a:r>
            <a:r>
              <a:rPr lang="en-IE" sz="2800" dirty="0"/>
              <a:t>those that can be accessed as </a:t>
            </a:r>
            <a:r>
              <a:rPr lang="en-IE" sz="2800" dirty="0" smtClean="0"/>
              <a:t>a stream </a:t>
            </a:r>
            <a:r>
              <a:rPr lang="en-IE" sz="2800" dirty="0"/>
              <a:t>of bytes, such as a communications port, monitor, or other </a:t>
            </a:r>
            <a:r>
              <a:rPr lang="en-IE" sz="2800" dirty="0" smtClean="0"/>
              <a:t>byte-stream-fed device.</a:t>
            </a:r>
          </a:p>
          <a:p>
            <a:r>
              <a:rPr lang="en-IE" sz="2800" b="1" dirty="0"/>
              <a:t>Block D</a:t>
            </a:r>
            <a:r>
              <a:rPr lang="en-IE" sz="2800" b="1" dirty="0" smtClean="0"/>
              <a:t>evices</a:t>
            </a:r>
            <a:r>
              <a:rPr lang="en-IE" sz="2800" dirty="0" smtClean="0"/>
              <a:t>: Similar </a:t>
            </a:r>
            <a:r>
              <a:rPr lang="en-IE" sz="2800" dirty="0"/>
              <a:t>to char devices except that they can host a file system, </a:t>
            </a:r>
            <a:r>
              <a:rPr lang="en-IE" sz="2800" dirty="0" smtClean="0"/>
              <a:t>such as </a:t>
            </a:r>
            <a:r>
              <a:rPr lang="en-IE" sz="2800" dirty="0"/>
              <a:t>a hard disk. </a:t>
            </a:r>
            <a:endParaRPr lang="en-IE" sz="2800" dirty="0" smtClean="0"/>
          </a:p>
          <a:p>
            <a:r>
              <a:rPr lang="en-IE" sz="2800" b="1" dirty="0" smtClean="0"/>
              <a:t>Network Devices</a:t>
            </a:r>
            <a:r>
              <a:rPr lang="en-IE" sz="2800" dirty="0" smtClean="0"/>
              <a:t>: Their function is </a:t>
            </a:r>
            <a:r>
              <a:rPr lang="en-IE" sz="2800" dirty="0"/>
              <a:t>to send and receive packets of information as directed by the network </a:t>
            </a:r>
            <a:r>
              <a:rPr lang="en-IE" sz="2800" dirty="0" smtClean="0"/>
              <a:t>subsystem of </a:t>
            </a:r>
            <a:r>
              <a:rPr lang="en-IE" sz="2800" dirty="0"/>
              <a:t>the kernel.</a:t>
            </a:r>
            <a:endParaRPr lang="en-IE" sz="2800" dirty="0" smtClean="0"/>
          </a:p>
          <a:p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33970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Device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/>
              <a:t>A notable feature of Linux is its ability to accept new device drivers on the fly, </a:t>
            </a:r>
            <a:r>
              <a:rPr lang="en-IE" dirty="0" smtClean="0"/>
              <a:t>while the </a:t>
            </a:r>
            <a:r>
              <a:rPr lang="en-IE" dirty="0"/>
              <a:t>system is up and running. </a:t>
            </a:r>
            <a:endParaRPr lang="en-IE" dirty="0" smtClean="0"/>
          </a:p>
          <a:p>
            <a:r>
              <a:rPr lang="en-IE" dirty="0" smtClean="0"/>
              <a:t>That </a:t>
            </a:r>
            <a:r>
              <a:rPr lang="en-IE" dirty="0"/>
              <a:t>means administrators can give the kernel </a:t>
            </a:r>
            <a:r>
              <a:rPr lang="en-IE" dirty="0" smtClean="0"/>
              <a:t>additional functionality </a:t>
            </a:r>
            <a:r>
              <a:rPr lang="en-IE" dirty="0"/>
              <a:t>by loading and testing new drivers without having to reboot </a:t>
            </a:r>
            <a:r>
              <a:rPr lang="en-IE" dirty="0" smtClean="0"/>
              <a:t>each time </a:t>
            </a:r>
            <a:r>
              <a:rPr lang="en-IE" dirty="0"/>
              <a:t>to reconfigure the kernel.</a:t>
            </a:r>
            <a:endParaRPr lang="en-IE" sz="2400" dirty="0" smtClean="0"/>
          </a:p>
        </p:txBody>
      </p:sp>
    </p:spTree>
    <p:extLst>
      <p:ext uri="{BB962C8B-B14F-4D97-AF65-F5344CB8AC3E}">
        <p14:creationId xmlns:p14="http://schemas.microsoft.com/office/powerpoint/2010/main" val="9174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Command Line Interface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784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Command Line Interface</a:t>
            </a:r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023" y="1417638"/>
            <a:ext cx="5269954" cy="507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Command Line Interface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1" indent="0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://www.masswerk.at/jsuix</a:t>
            </a: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/</a:t>
            </a:r>
            <a:endParaRPr lang="en-IE" sz="3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endParaRPr lang="en-IE" sz="3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ls –la</a:t>
            </a:r>
          </a:p>
          <a:p>
            <a:pPr marL="514350" lvl="1" indent="0">
              <a:buNone/>
            </a:pP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cd .</a:t>
            </a:r>
          </a:p>
          <a:p>
            <a:pPr marL="514350" lvl="1" indent="0">
              <a:buNone/>
            </a:pP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cd ..</a:t>
            </a:r>
          </a:p>
          <a:p>
            <a:pPr marL="514350" lvl="1" indent="0">
              <a:buNone/>
            </a:pP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man 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656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412776"/>
            <a:ext cx="8208912" cy="525658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3200" dirty="0"/>
          </a:p>
        </p:txBody>
      </p:sp>
      <p:sp>
        <p:nvSpPr>
          <p:cNvPr id="18" name="Rectangle 17"/>
          <p:cNvSpPr/>
          <p:nvPr/>
        </p:nvSpPr>
        <p:spPr>
          <a:xfrm>
            <a:off x="827584" y="3356992"/>
            <a:ext cx="7776864" cy="3096344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pPr algn="ctr"/>
            <a:endParaRPr lang="en-IE" sz="2000" b="1" dirty="0">
              <a:solidFill>
                <a:schemeClr val="tx1"/>
              </a:solidFill>
            </a:endParaRPr>
          </a:p>
          <a:p>
            <a:pPr algn="ctr"/>
            <a:endParaRPr lang="en-IE" sz="2000" b="1" dirty="0" smtClean="0">
              <a:solidFill>
                <a:schemeClr val="tx1"/>
              </a:solidFill>
            </a:endParaRPr>
          </a:p>
          <a:p>
            <a:r>
              <a:rPr lang="en-IE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PROCESS SCHEDULER</a:t>
            </a:r>
            <a:endParaRPr lang="en-IE" sz="2400" b="1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700808"/>
            <a:ext cx="7776864" cy="149420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b="1" dirty="0" smtClean="0">
              <a:solidFill>
                <a:schemeClr val="tx1"/>
              </a:solidFill>
            </a:endParaRPr>
          </a:p>
          <a:p>
            <a:r>
              <a:rPr lang="en-IE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JOB SCHEDULER</a:t>
            </a:r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Linux: </a:t>
            </a:r>
            <a:r>
              <a:rPr lang="en-IE" dirty="0" smtClean="0"/>
              <a:t>Processor </a:t>
            </a:r>
            <a:r>
              <a:rPr lang="en-IE" dirty="0"/>
              <a:t>Management</a:t>
            </a:r>
          </a:p>
        </p:txBody>
      </p:sp>
      <p:cxnSp>
        <p:nvCxnSpPr>
          <p:cNvPr id="23" name="Curved Connector 22"/>
          <p:cNvCxnSpPr/>
          <p:nvPr/>
        </p:nvCxnSpPr>
        <p:spPr>
          <a:xfrm rot="10800000">
            <a:off x="3275856" y="4221088"/>
            <a:ext cx="432048" cy="1476164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5238074" y="4707142"/>
            <a:ext cx="1476164" cy="504056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5400000" flipH="1" flipV="1">
            <a:off x="4752020" y="2904603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4752020" y="3362859"/>
            <a:ext cx="12700" cy="1526642"/>
          </a:xfrm>
          <a:prstGeom prst="curvedConnector3">
            <a:avLst>
              <a:gd name="adj1" fmla="val 25473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>
            <a:off x="2267744" y="2852936"/>
            <a:ext cx="1008112" cy="72008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 flipH="1" flipV="1">
            <a:off x="6318184" y="2727016"/>
            <a:ext cx="756000" cy="93600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9632" y="2204864"/>
            <a:ext cx="2016224" cy="648072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>
                <a:solidFill>
                  <a:schemeClr val="tx1"/>
                </a:solidFill>
              </a:rPr>
              <a:t>HOLD</a:t>
            </a:r>
            <a:endParaRPr lang="en-IE" sz="1200" b="1" i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67744" y="3573016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READY</a:t>
            </a:r>
            <a:endParaRPr lang="en-IE" sz="1200" b="1" i="1" dirty="0"/>
          </a:p>
        </p:txBody>
      </p:sp>
      <p:sp>
        <p:nvSpPr>
          <p:cNvPr id="21" name="Oval 20"/>
          <p:cNvSpPr/>
          <p:nvPr/>
        </p:nvSpPr>
        <p:spPr>
          <a:xfrm>
            <a:off x="3707904" y="5373216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WAITING</a:t>
            </a:r>
            <a:endParaRPr lang="en-IE" sz="1200" b="1" i="1" dirty="0"/>
          </a:p>
        </p:txBody>
      </p:sp>
      <p:sp>
        <p:nvSpPr>
          <p:cNvPr id="22" name="Oval 21"/>
          <p:cNvSpPr/>
          <p:nvPr/>
        </p:nvSpPr>
        <p:spPr>
          <a:xfrm>
            <a:off x="5220072" y="3573016"/>
            <a:ext cx="2016224" cy="648072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i="1" dirty="0" smtClean="0"/>
              <a:t>RUNNING</a:t>
            </a:r>
            <a:endParaRPr lang="en-IE" sz="1200" b="1" i="1" dirty="0"/>
          </a:p>
        </p:txBody>
      </p:sp>
      <p:sp>
        <p:nvSpPr>
          <p:cNvPr id="24" name="Oval 23"/>
          <p:cNvSpPr/>
          <p:nvPr/>
        </p:nvSpPr>
        <p:spPr>
          <a:xfrm>
            <a:off x="5940152" y="2132856"/>
            <a:ext cx="2232248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i="1" dirty="0" smtClean="0"/>
              <a:t>FINISHED</a:t>
            </a:r>
            <a:endParaRPr lang="en-IE" sz="1000" b="1" i="1" dirty="0"/>
          </a:p>
        </p:txBody>
      </p:sp>
    </p:spTree>
    <p:extLst>
      <p:ext uri="{BB962C8B-B14F-4D97-AF65-F5344CB8AC3E}">
        <p14:creationId xmlns:p14="http://schemas.microsoft.com/office/powerpoint/2010/main" val="13845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Command Line Interface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http://www.masswerk.at/jsuix</a:t>
            </a:r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/</a:t>
            </a:r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BackUpFolder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*.txt 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BackUpFolder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ls -la 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BackUpFolder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2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b="1" dirty="0"/>
              <a:t>f</a:t>
            </a:r>
            <a:r>
              <a:rPr lang="en-IE" b="1" dirty="0" smtClean="0"/>
              <a:t>ork()</a:t>
            </a:r>
          </a:p>
          <a:p>
            <a:r>
              <a:rPr lang="en-IE" dirty="0" smtClean="0"/>
              <a:t>Linux uses the same parent-child process management found in Unix, centring on the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IE" dirty="0" smtClean="0"/>
              <a:t> command.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IE" dirty="0" smtClean="0"/>
              <a:t> gives the user to create a copy of an executing program.</a:t>
            </a:r>
          </a:p>
          <a:p>
            <a:r>
              <a:rPr lang="en-IE" dirty="0" smtClean="0"/>
              <a:t>This </a:t>
            </a:r>
            <a:r>
              <a:rPr lang="en-IE" dirty="0"/>
              <a:t>command gives the </a:t>
            </a:r>
            <a:r>
              <a:rPr lang="en-IE" dirty="0" smtClean="0"/>
              <a:t>second program </a:t>
            </a:r>
            <a:r>
              <a:rPr lang="en-IE" dirty="0"/>
              <a:t>all the attributes of the first program, such as any open files, and </a:t>
            </a:r>
            <a:r>
              <a:rPr lang="en-IE" dirty="0" smtClean="0"/>
              <a:t>saves the </a:t>
            </a:r>
            <a:r>
              <a:rPr lang="en-IE" dirty="0"/>
              <a:t>first program in its original form.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1032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48826"/>
            <a:ext cx="6480720" cy="483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05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Linux: Processor Management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The system call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IE" dirty="0" smtClean="0"/>
              <a:t> </a:t>
            </a:r>
            <a:r>
              <a:rPr lang="en-IE" dirty="0"/>
              <a:t>splits a program into two copies, which are both running </a:t>
            </a:r>
            <a:r>
              <a:rPr lang="en-IE" dirty="0" smtClean="0"/>
              <a:t>from the </a:t>
            </a:r>
            <a:r>
              <a:rPr lang="en-IE" dirty="0"/>
              <a:t>statement after the fork command. </a:t>
            </a:r>
            <a:endParaRPr lang="en-IE" dirty="0" smtClean="0"/>
          </a:p>
          <a:p>
            <a:r>
              <a:rPr lang="en-IE" dirty="0"/>
              <a:t>The original process (Process </a:t>
            </a:r>
            <a:r>
              <a:rPr lang="en-IE" dirty="0" smtClean="0"/>
              <a:t>A) </a:t>
            </a:r>
            <a:r>
              <a:rPr lang="en-IE" dirty="0"/>
              <a:t>is called the </a:t>
            </a:r>
            <a:r>
              <a:rPr lang="en-IE" b="1" dirty="0"/>
              <a:t>parent process </a:t>
            </a:r>
            <a:r>
              <a:rPr lang="en-IE" dirty="0"/>
              <a:t>and the </a:t>
            </a:r>
            <a:r>
              <a:rPr lang="en-IE" dirty="0" smtClean="0"/>
              <a:t>resulting process </a:t>
            </a:r>
            <a:r>
              <a:rPr lang="en-IE" dirty="0"/>
              <a:t>(Process </a:t>
            </a:r>
            <a:r>
              <a:rPr lang="en-IE" dirty="0" smtClean="0"/>
              <a:t>B) </a:t>
            </a:r>
            <a:r>
              <a:rPr lang="en-IE" dirty="0"/>
              <a:t>is the </a:t>
            </a:r>
            <a:r>
              <a:rPr lang="en-IE" b="1" dirty="0"/>
              <a:t>child process</a:t>
            </a:r>
            <a:r>
              <a:rPr lang="en-IE" dirty="0"/>
              <a:t>. A child inherits the parent’s open </a:t>
            </a:r>
            <a:r>
              <a:rPr lang="en-IE" dirty="0" smtClean="0"/>
              <a:t>files.</a:t>
            </a:r>
            <a:endParaRPr lang="en-IE" dirty="0"/>
          </a:p>
          <a:p>
            <a:r>
              <a:rPr lang="en-IE" dirty="0" smtClean="0"/>
              <a:t>When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IE" dirty="0" smtClean="0"/>
              <a:t> </a:t>
            </a:r>
            <a:r>
              <a:rPr lang="en-IE" dirty="0"/>
              <a:t>is executed, </a:t>
            </a:r>
            <a:r>
              <a:rPr lang="en-IE" dirty="0" smtClean="0"/>
              <a:t>the </a:t>
            </a:r>
            <a:r>
              <a:rPr lang="en-IE" b="1" dirty="0"/>
              <a:t>child process</a:t>
            </a:r>
            <a:r>
              <a:rPr lang="en-IE" dirty="0" smtClean="0"/>
              <a:t> gets a new process id </a:t>
            </a:r>
            <a:r>
              <a:rPr lang="en-IE" dirty="0"/>
              <a:t>(</a:t>
            </a:r>
            <a:r>
              <a:rPr lang="en-IE" dirty="0" smtClean="0"/>
              <a:t>called </a:t>
            </a:r>
            <a:r>
              <a:rPr lang="en-IE" i="1" dirty="0" err="1" smtClean="0"/>
              <a:t>pid</a:t>
            </a:r>
            <a:r>
              <a:rPr lang="en-IE" i="1" dirty="0" smtClean="0"/>
              <a:t> </a:t>
            </a:r>
            <a:r>
              <a:rPr lang="en-IE" dirty="0"/>
              <a:t>for short</a:t>
            </a:r>
            <a:r>
              <a:rPr lang="en-IE" dirty="0" smtClean="0"/>
              <a:t>), this </a:t>
            </a:r>
            <a:r>
              <a:rPr lang="en-IE" dirty="0"/>
              <a:t>is done in a way that ensures </a:t>
            </a:r>
            <a:r>
              <a:rPr lang="en-IE" dirty="0" smtClean="0"/>
              <a:t>that each </a:t>
            </a:r>
            <a:r>
              <a:rPr lang="en-IE" dirty="0"/>
              <a:t>process has its own unique ID number</a:t>
            </a:r>
            <a:r>
              <a:rPr lang="en-I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8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1960</Words>
  <Application>Microsoft Office PowerPoint</Application>
  <PresentationFormat>On-screen Show (4:3)</PresentationFormat>
  <Paragraphs>353</Paragraphs>
  <Slides>60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5" baseType="lpstr">
      <vt:lpstr>Arial</vt:lpstr>
      <vt:lpstr>Arial Black</vt:lpstr>
      <vt:lpstr>Calibri</vt:lpstr>
      <vt:lpstr>Courier New</vt:lpstr>
      <vt:lpstr>Office Theme</vt:lpstr>
      <vt:lpstr>Linux in Detail</vt:lpstr>
      <vt:lpstr>Linux in Detail</vt:lpstr>
      <vt:lpstr>Linux in Detail</vt:lpstr>
      <vt:lpstr>Processor Management</vt:lpstr>
      <vt:lpstr>Linux: Processor Management</vt:lpstr>
      <vt:lpstr>Linux: Processor Management</vt:lpstr>
      <vt:lpstr>Linux: Processor Management</vt:lpstr>
      <vt:lpstr>Linux: Processor Management</vt:lpstr>
      <vt:lpstr>Linux: Processor Management</vt:lpstr>
      <vt:lpstr>Linux: Processor Management</vt:lpstr>
      <vt:lpstr>Linux: Processor Management</vt:lpstr>
      <vt:lpstr>Linux: Processor Management</vt:lpstr>
      <vt:lpstr>Linux: Processor Management</vt:lpstr>
      <vt:lpstr>Linux: Processor Management</vt:lpstr>
      <vt:lpstr>Linux: Processor Management</vt:lpstr>
      <vt:lpstr>Linux: Processor Management</vt:lpstr>
      <vt:lpstr>Linux: Processor Management</vt:lpstr>
      <vt:lpstr>Linux: Processor Management</vt:lpstr>
      <vt:lpstr>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Linux: File Management</vt:lpstr>
      <vt:lpstr>Access Control Matrix </vt:lpstr>
      <vt:lpstr>Memory Management</vt:lpstr>
      <vt:lpstr>Linux: Memory Management</vt:lpstr>
      <vt:lpstr>Linux: Memory Management</vt:lpstr>
      <vt:lpstr>Linux: Memory Management</vt:lpstr>
      <vt:lpstr>Linux: Memory Management</vt:lpstr>
      <vt:lpstr>Linux: Memory Management</vt:lpstr>
      <vt:lpstr>Linux: Memory Management</vt:lpstr>
      <vt:lpstr>Device Management</vt:lpstr>
      <vt:lpstr>Linux: Device Management</vt:lpstr>
      <vt:lpstr>Linux: Device Management</vt:lpstr>
      <vt:lpstr>Linux: Device Management</vt:lpstr>
      <vt:lpstr>Linux: Device Management</vt:lpstr>
      <vt:lpstr>Linux: Device Management</vt:lpstr>
      <vt:lpstr>Linux: Device Management</vt:lpstr>
      <vt:lpstr>Linux: Device Management</vt:lpstr>
      <vt:lpstr>Linux: Device Management</vt:lpstr>
      <vt:lpstr>Linux: Device Management</vt:lpstr>
      <vt:lpstr>Linux: Device Management</vt:lpstr>
      <vt:lpstr>Linux: Device Management</vt:lpstr>
      <vt:lpstr>Command Line Interface</vt:lpstr>
      <vt:lpstr>Linux: Command Line Interface</vt:lpstr>
      <vt:lpstr>Linux: Command Line Interface</vt:lpstr>
      <vt:lpstr>Linux: Command Line Interface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Gordon</dc:creator>
  <cp:lastModifiedBy>Damian Gordon</cp:lastModifiedBy>
  <cp:revision>119</cp:revision>
  <dcterms:created xsi:type="dcterms:W3CDTF">2015-01-20T22:21:56Z</dcterms:created>
  <dcterms:modified xsi:type="dcterms:W3CDTF">2019-03-27T08:01:10Z</dcterms:modified>
</cp:coreProperties>
</file>