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8"/>
  </p:notesMasterIdLst>
  <p:sldIdLst>
    <p:sldId id="256" r:id="rId2"/>
    <p:sldId id="490" r:id="rId3"/>
    <p:sldId id="492" r:id="rId4"/>
    <p:sldId id="491" r:id="rId5"/>
    <p:sldId id="565" r:id="rId6"/>
    <p:sldId id="496" r:id="rId7"/>
    <p:sldId id="493" r:id="rId8"/>
    <p:sldId id="494" r:id="rId9"/>
    <p:sldId id="495" r:id="rId10"/>
    <p:sldId id="497" r:id="rId11"/>
    <p:sldId id="498" r:id="rId12"/>
    <p:sldId id="503" r:id="rId13"/>
    <p:sldId id="508" r:id="rId14"/>
    <p:sldId id="509" r:id="rId15"/>
    <p:sldId id="510" r:id="rId16"/>
    <p:sldId id="511" r:id="rId17"/>
    <p:sldId id="513" r:id="rId18"/>
    <p:sldId id="522" r:id="rId19"/>
    <p:sldId id="514" r:id="rId20"/>
    <p:sldId id="515" r:id="rId21"/>
    <p:sldId id="519" r:id="rId22"/>
    <p:sldId id="520" r:id="rId23"/>
    <p:sldId id="516" r:id="rId24"/>
    <p:sldId id="517" r:id="rId25"/>
    <p:sldId id="518" r:id="rId26"/>
    <p:sldId id="521" r:id="rId27"/>
    <p:sldId id="523" r:id="rId28"/>
    <p:sldId id="501" r:id="rId29"/>
    <p:sldId id="500" r:id="rId30"/>
    <p:sldId id="502" r:id="rId31"/>
    <p:sldId id="504" r:id="rId32"/>
    <p:sldId id="526" r:id="rId33"/>
    <p:sldId id="527" r:id="rId34"/>
    <p:sldId id="528" r:id="rId35"/>
    <p:sldId id="529" r:id="rId36"/>
    <p:sldId id="530" r:id="rId37"/>
    <p:sldId id="531" r:id="rId38"/>
    <p:sldId id="578" r:id="rId39"/>
    <p:sldId id="534" r:id="rId40"/>
    <p:sldId id="540" r:id="rId41"/>
    <p:sldId id="535" r:id="rId42"/>
    <p:sldId id="536" r:id="rId43"/>
    <p:sldId id="537" r:id="rId44"/>
    <p:sldId id="538" r:id="rId45"/>
    <p:sldId id="539" r:id="rId46"/>
    <p:sldId id="541" r:id="rId47"/>
    <p:sldId id="542" r:id="rId48"/>
    <p:sldId id="543" r:id="rId49"/>
    <p:sldId id="544" r:id="rId50"/>
    <p:sldId id="545" r:id="rId51"/>
    <p:sldId id="546" r:id="rId52"/>
    <p:sldId id="548" r:id="rId53"/>
    <p:sldId id="547" r:id="rId54"/>
    <p:sldId id="549" r:id="rId55"/>
    <p:sldId id="550" r:id="rId56"/>
    <p:sldId id="551" r:id="rId57"/>
    <p:sldId id="552" r:id="rId58"/>
    <p:sldId id="553" r:id="rId59"/>
    <p:sldId id="554" r:id="rId60"/>
    <p:sldId id="555" r:id="rId61"/>
    <p:sldId id="556" r:id="rId62"/>
    <p:sldId id="560" r:id="rId63"/>
    <p:sldId id="557" r:id="rId64"/>
    <p:sldId id="558" r:id="rId65"/>
    <p:sldId id="559" r:id="rId66"/>
    <p:sldId id="561" r:id="rId67"/>
    <p:sldId id="562" r:id="rId68"/>
    <p:sldId id="564" r:id="rId69"/>
    <p:sldId id="566" r:id="rId70"/>
    <p:sldId id="567" r:id="rId71"/>
    <p:sldId id="569" r:id="rId72"/>
    <p:sldId id="571" r:id="rId73"/>
    <p:sldId id="572" r:id="rId74"/>
    <p:sldId id="573" r:id="rId75"/>
    <p:sldId id="570" r:id="rId76"/>
    <p:sldId id="574" r:id="rId77"/>
    <p:sldId id="575" r:id="rId78"/>
    <p:sldId id="576" r:id="rId79"/>
    <p:sldId id="577" r:id="rId80"/>
    <p:sldId id="579" r:id="rId81"/>
    <p:sldId id="580" r:id="rId82"/>
    <p:sldId id="581" r:id="rId83"/>
    <p:sldId id="582" r:id="rId84"/>
    <p:sldId id="583" r:id="rId85"/>
    <p:sldId id="584" r:id="rId86"/>
    <p:sldId id="585"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FFFFCC"/>
    <a:srgbClr val="C49500"/>
    <a:srgbClr val="993366"/>
    <a:srgbClr val="FF0066"/>
    <a:srgbClr val="FF6600"/>
    <a:srgbClr val="E114E6"/>
    <a:srgbClr val="B5E9F4"/>
    <a:srgbClr val="8C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C5812-F25A-4D33-A0D7-EB4357A8E2B7}" type="datetimeFigureOut">
              <a:rPr lang="en-IE" smtClean="0"/>
              <a:t>20/03/2017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65A0A-D293-4793-973F-502017F190E0}" type="slidenum">
              <a:rPr lang="en-IE" smtClean="0"/>
              <a:t>‹#›</a:t>
            </a:fld>
            <a:endParaRPr lang="en-IE"/>
          </a:p>
        </p:txBody>
      </p:sp>
    </p:spTree>
    <p:extLst>
      <p:ext uri="{BB962C8B-B14F-4D97-AF65-F5344CB8AC3E}">
        <p14:creationId xmlns:p14="http://schemas.microsoft.com/office/powerpoint/2010/main" val="422246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17C9C-4760-45F1-84CC-7009737AD252}" type="datetimeFigureOut">
              <a:rPr lang="en-IE" smtClean="0"/>
              <a:t>20/03/2017</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469B94-3665-4D3D-B183-E83E74E1064C}"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17C9C-4760-45F1-84CC-7009737AD252}" type="datetimeFigureOut">
              <a:rPr lang="en-IE" smtClean="0"/>
              <a:t>20/03/2017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17C9C-4760-45F1-84CC-7009737AD252}" type="datetimeFigureOut">
              <a:rPr lang="en-IE" smtClean="0"/>
              <a:t>20/03/2017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17C9C-4760-45F1-84CC-7009737AD252}" type="datetimeFigureOut">
              <a:rPr lang="en-IE" smtClean="0"/>
              <a:t>20/03/2017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117C9C-4760-45F1-84CC-7009737AD252}" type="datetimeFigureOut">
              <a:rPr lang="en-IE" smtClean="0"/>
              <a:t>20/03/2017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117C9C-4760-45F1-84CC-7009737AD252}" type="datetimeFigureOut">
              <a:rPr lang="en-IE" smtClean="0"/>
              <a:t>20/03/2017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8469B94-3665-4D3D-B183-E83E74E1064C}" type="slidenum">
              <a:rPr lang="en-IE" smtClean="0"/>
              <a:t>‹#›</a:t>
            </a:fld>
            <a:endParaRPr lang="en-IE"/>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117C9C-4760-45F1-84CC-7009737AD252}" type="datetimeFigureOut">
              <a:rPr lang="en-IE" smtClean="0"/>
              <a:t>20/03/2017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117C9C-4760-45F1-84CC-7009737AD252}" type="datetimeFigureOut">
              <a:rPr lang="en-IE" smtClean="0"/>
              <a:t>20/03/2017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8469B94-3665-4D3D-B183-E83E74E1064C}" type="slidenum">
              <a:rPr lang="en-IE" smtClean="0"/>
              <a:t>‹#›</a:t>
            </a:fld>
            <a:endParaRPr lang="en-IE"/>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17C9C-4760-45F1-84CC-7009737AD252}" type="datetimeFigureOut">
              <a:rPr lang="en-IE" smtClean="0"/>
              <a:t>20/03/2017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8469B94-3665-4D3D-B183-E83E74E1064C}"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5117C9C-4760-45F1-84CC-7009737AD252}" type="datetimeFigureOut">
              <a:rPr lang="en-IE" smtClean="0"/>
              <a:t>20/03/2017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17C9C-4760-45F1-84CC-7009737AD252}" type="datetimeFigureOut">
              <a:rPr lang="en-IE" smtClean="0"/>
              <a:t>20/03/2017</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469B94-3665-4D3D-B183-E83E74E1064C}" type="slidenum">
              <a:rPr lang="en-IE" smtClean="0"/>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117C9C-4760-45F1-84CC-7009737AD252}" type="datetimeFigureOut">
              <a:rPr lang="en-IE" smtClean="0"/>
              <a:t>20/03/2017</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469B94-3665-4D3D-B183-E83E74E1064C}"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Device Management</a:t>
            </a:r>
            <a:endParaRPr lang="en-IE" sz="4000" dirty="0"/>
          </a:p>
        </p:txBody>
      </p:sp>
      <p:sp>
        <p:nvSpPr>
          <p:cNvPr id="3" name="Subtitle 2"/>
          <p:cNvSpPr>
            <a:spLocks noGrp="1"/>
          </p:cNvSpPr>
          <p:nvPr>
            <p:ph type="subTitle" idx="1"/>
          </p:nvPr>
        </p:nvSpPr>
        <p:spPr>
          <a:xfrm>
            <a:off x="685800" y="4245520"/>
            <a:ext cx="7772400" cy="1199704"/>
          </a:xfrm>
        </p:spPr>
        <p:txBody>
          <a:bodyPr/>
          <a:lstStyle/>
          <a:p>
            <a:r>
              <a:rPr lang="en-IE" dirty="0" smtClean="0"/>
              <a:t>Damian Gordon</a:t>
            </a:r>
          </a:p>
        </p:txBody>
      </p:sp>
    </p:spTree>
    <p:extLst>
      <p:ext uri="{BB962C8B-B14F-4D97-AF65-F5344CB8AC3E}">
        <p14:creationId xmlns:p14="http://schemas.microsoft.com/office/powerpoint/2010/main" val="4236784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Virtual Devices</a:t>
            </a:r>
          </a:p>
          <a:p>
            <a:pPr marL="109728" indent="0">
              <a:buNone/>
            </a:pPr>
            <a:endParaRPr lang="en-IE" dirty="0" smtClean="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668" y="1976518"/>
            <a:ext cx="5976664" cy="4030773"/>
          </a:xfrm>
          <a:prstGeom prst="rect">
            <a:avLst/>
          </a:prstGeom>
        </p:spPr>
      </p:pic>
      <p:sp>
        <p:nvSpPr>
          <p:cNvPr id="6" name="TextBox 5"/>
          <p:cNvSpPr txBox="1"/>
          <p:nvPr/>
        </p:nvSpPr>
        <p:spPr>
          <a:xfrm>
            <a:off x="3635896" y="2708920"/>
            <a:ext cx="829073" cy="338554"/>
          </a:xfrm>
          <a:prstGeom prst="rect">
            <a:avLst/>
          </a:prstGeom>
          <a:noFill/>
        </p:spPr>
        <p:txBody>
          <a:bodyPr wrap="none" rtlCol="0">
            <a:spAutoFit/>
          </a:bodyPr>
          <a:lstStyle/>
          <a:p>
            <a:r>
              <a:rPr lang="en-IE" sz="1600" b="1" dirty="0" smtClean="0">
                <a:latin typeface="Times New Roman" panose="02020603050405020304" pitchFamily="18" charset="0"/>
                <a:cs typeface="Times New Roman" panose="02020603050405020304" pitchFamily="18" charset="0"/>
              </a:rPr>
              <a:t>Spool 1</a:t>
            </a:r>
            <a:endParaRPr lang="en-IE" sz="1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399111" y="3501008"/>
            <a:ext cx="829073" cy="338554"/>
          </a:xfrm>
          <a:prstGeom prst="rect">
            <a:avLst/>
          </a:prstGeom>
          <a:noFill/>
        </p:spPr>
        <p:txBody>
          <a:bodyPr wrap="none" rtlCol="0">
            <a:spAutoFit/>
          </a:bodyPr>
          <a:lstStyle/>
          <a:p>
            <a:r>
              <a:rPr lang="en-IE" sz="1600" b="1" dirty="0" smtClean="0">
                <a:latin typeface="Times New Roman" panose="02020603050405020304" pitchFamily="18" charset="0"/>
                <a:cs typeface="Times New Roman" panose="02020603050405020304" pitchFamily="18" charset="0"/>
              </a:rPr>
              <a:t>Spool 2</a:t>
            </a:r>
            <a:endParaRPr lang="en-IE"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002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Virtual Devices</a:t>
            </a:r>
          </a:p>
          <a:p>
            <a:endParaRPr lang="en-IE" dirty="0" smtClean="0"/>
          </a:p>
          <a:p>
            <a:pPr lvl="1"/>
            <a:r>
              <a:rPr lang="en-IE" dirty="0" smtClean="0"/>
              <a:t>These are devices are a combination of Dedicated and Shared Devices.</a:t>
            </a:r>
          </a:p>
          <a:p>
            <a:pPr lvl="1"/>
            <a:r>
              <a:rPr lang="en-IE" dirty="0" smtClean="0"/>
              <a:t>So a printer is a dedicated device, but using the spooling (queues) means it can be shared.</a:t>
            </a:r>
          </a:p>
          <a:p>
            <a:pPr lvl="1"/>
            <a:r>
              <a:rPr lang="en-IE" dirty="0" smtClean="0"/>
              <a:t>A print job isn’t sent straight to the printer, instead it goes to the disk (spool) until it is fully prepared with all the necessary printer sequences and formatting, then it goes to the printer, ensuring that the printers (and all I/O devices) are used efficiently.</a:t>
            </a: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1851256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IE" sz="4000" dirty="0" smtClean="0"/>
              <a:t>Hard Disks:</a:t>
            </a:r>
            <a:br>
              <a:rPr lang="en-IE" sz="4000" dirty="0" smtClean="0"/>
            </a:br>
            <a:r>
              <a:rPr lang="en-IE" sz="4000" dirty="0" smtClean="0"/>
              <a:t>Direct </a:t>
            </a:r>
            <a:r>
              <a:rPr lang="en-IE" sz="4000" dirty="0"/>
              <a:t>Access </a:t>
            </a:r>
            <a:r>
              <a:rPr lang="en-IE" sz="4000" dirty="0" smtClean="0"/>
              <a:t>Storage Devices</a:t>
            </a:r>
            <a:endParaRPr lang="en-IE" sz="4000" dirty="0"/>
          </a:p>
        </p:txBody>
      </p:sp>
      <p:sp>
        <p:nvSpPr>
          <p:cNvPr id="3" name="Subtitle 2"/>
          <p:cNvSpPr>
            <a:spLocks noGrp="1"/>
          </p:cNvSpPr>
          <p:nvPr>
            <p:ph type="subTitle" idx="1"/>
          </p:nvPr>
        </p:nvSpPr>
        <p:spPr/>
        <p:txBody>
          <a:bodyPr/>
          <a:lstStyle/>
          <a:p>
            <a:r>
              <a:rPr lang="en-IE" dirty="0" smtClean="0"/>
              <a:t>  </a:t>
            </a:r>
            <a:endParaRPr lang="en-IE" dirty="0"/>
          </a:p>
        </p:txBody>
      </p:sp>
    </p:spTree>
    <p:extLst>
      <p:ext uri="{BB962C8B-B14F-4D97-AF65-F5344CB8AC3E}">
        <p14:creationId xmlns:p14="http://schemas.microsoft.com/office/powerpoint/2010/main" val="2732442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effectLst/>
              </a:rPr>
              <a:t>Hard Disk</a:t>
            </a:r>
            <a:endParaRPr lang="en-IE" dirty="0"/>
          </a:p>
        </p:txBody>
      </p:sp>
      <p:sp>
        <p:nvSpPr>
          <p:cNvPr id="4" name="Oval 3"/>
          <p:cNvSpPr/>
          <p:nvPr/>
        </p:nvSpPr>
        <p:spPr>
          <a:xfrm>
            <a:off x="1907704" y="1268760"/>
            <a:ext cx="5400600" cy="54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cxnSp>
        <p:nvCxnSpPr>
          <p:cNvPr id="6" name="Straight Connector 5"/>
          <p:cNvCxnSpPr>
            <a:stCxn id="4" idx="0"/>
            <a:endCxn id="4" idx="4"/>
          </p:cNvCxnSpPr>
          <p:nvPr/>
        </p:nvCxnSpPr>
        <p:spPr>
          <a:xfrm>
            <a:off x="4608004" y="1268760"/>
            <a:ext cx="0" cy="54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6"/>
            <a:endCxn id="4" idx="2"/>
          </p:cNvCxnSpPr>
          <p:nvPr/>
        </p:nvCxnSpPr>
        <p:spPr>
          <a:xfrm flipH="1">
            <a:off x="1907704" y="3968760"/>
            <a:ext cx="540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1"/>
            <a:endCxn id="4" idx="5"/>
          </p:cNvCxnSpPr>
          <p:nvPr/>
        </p:nvCxnSpPr>
        <p:spPr>
          <a:xfrm>
            <a:off x="2698604" y="2059572"/>
            <a:ext cx="3818800" cy="381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7"/>
            <a:endCxn id="4" idx="3"/>
          </p:cNvCxnSpPr>
          <p:nvPr/>
        </p:nvCxnSpPr>
        <p:spPr>
          <a:xfrm flipH="1">
            <a:off x="2698604" y="2059572"/>
            <a:ext cx="3818800" cy="381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040234" y="3415145"/>
            <a:ext cx="1152128" cy="11521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4" name="Oval 13"/>
          <p:cNvSpPr/>
          <p:nvPr/>
        </p:nvSpPr>
        <p:spPr>
          <a:xfrm>
            <a:off x="2376256" y="1700808"/>
            <a:ext cx="4500000" cy="45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7" name="Oval 16"/>
          <p:cNvSpPr/>
          <p:nvPr/>
        </p:nvSpPr>
        <p:spPr>
          <a:xfrm>
            <a:off x="2844208" y="2163699"/>
            <a:ext cx="3600000" cy="36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9" name="Oval 18"/>
          <p:cNvSpPr/>
          <p:nvPr/>
        </p:nvSpPr>
        <p:spPr>
          <a:xfrm>
            <a:off x="2555776" y="1881288"/>
            <a:ext cx="4140000" cy="4176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20" name="Oval 19"/>
          <p:cNvSpPr/>
          <p:nvPr/>
        </p:nvSpPr>
        <p:spPr>
          <a:xfrm>
            <a:off x="3187260" y="2534461"/>
            <a:ext cx="2880000" cy="288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2" name="Oval 21"/>
          <p:cNvSpPr/>
          <p:nvPr/>
        </p:nvSpPr>
        <p:spPr>
          <a:xfrm>
            <a:off x="3564128" y="2861320"/>
            <a:ext cx="2160000" cy="21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3" name="Oval 22"/>
          <p:cNvSpPr/>
          <p:nvPr/>
        </p:nvSpPr>
        <p:spPr>
          <a:xfrm>
            <a:off x="3716528" y="3069160"/>
            <a:ext cx="1800000" cy="18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Tree>
    <p:extLst>
      <p:ext uri="{BB962C8B-B14F-4D97-AF65-F5344CB8AC3E}">
        <p14:creationId xmlns:p14="http://schemas.microsoft.com/office/powerpoint/2010/main" val="3620851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effectLst/>
              </a:rPr>
              <a:t>Hard Disk</a:t>
            </a:r>
            <a:endParaRPr lang="en-IE" dirty="0"/>
          </a:p>
        </p:txBody>
      </p:sp>
      <p:sp>
        <p:nvSpPr>
          <p:cNvPr id="4" name="Oval 3"/>
          <p:cNvSpPr/>
          <p:nvPr/>
        </p:nvSpPr>
        <p:spPr>
          <a:xfrm>
            <a:off x="1907704" y="1268760"/>
            <a:ext cx="5400600" cy="54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cxnSp>
        <p:nvCxnSpPr>
          <p:cNvPr id="6" name="Straight Connector 5"/>
          <p:cNvCxnSpPr>
            <a:stCxn id="4" idx="0"/>
            <a:endCxn id="4" idx="4"/>
          </p:cNvCxnSpPr>
          <p:nvPr/>
        </p:nvCxnSpPr>
        <p:spPr>
          <a:xfrm>
            <a:off x="4608004" y="1268760"/>
            <a:ext cx="0" cy="54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6"/>
            <a:endCxn id="4" idx="2"/>
          </p:cNvCxnSpPr>
          <p:nvPr/>
        </p:nvCxnSpPr>
        <p:spPr>
          <a:xfrm flipH="1">
            <a:off x="1907704" y="3968760"/>
            <a:ext cx="540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1"/>
            <a:endCxn id="4" idx="5"/>
          </p:cNvCxnSpPr>
          <p:nvPr/>
        </p:nvCxnSpPr>
        <p:spPr>
          <a:xfrm>
            <a:off x="2698604" y="2059572"/>
            <a:ext cx="3818800" cy="381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7"/>
            <a:endCxn id="4" idx="3"/>
          </p:cNvCxnSpPr>
          <p:nvPr/>
        </p:nvCxnSpPr>
        <p:spPr>
          <a:xfrm flipH="1">
            <a:off x="2698604" y="2059572"/>
            <a:ext cx="3818800" cy="381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040234" y="3415145"/>
            <a:ext cx="1152128" cy="11521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4" name="Oval 13"/>
          <p:cNvSpPr/>
          <p:nvPr/>
        </p:nvSpPr>
        <p:spPr>
          <a:xfrm>
            <a:off x="2376256" y="1700808"/>
            <a:ext cx="4500000" cy="45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7" name="Oval 16"/>
          <p:cNvSpPr/>
          <p:nvPr/>
        </p:nvSpPr>
        <p:spPr>
          <a:xfrm>
            <a:off x="2844208" y="2163699"/>
            <a:ext cx="3600000" cy="36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9" name="Oval 18"/>
          <p:cNvSpPr/>
          <p:nvPr/>
        </p:nvSpPr>
        <p:spPr>
          <a:xfrm>
            <a:off x="2555776" y="1881288"/>
            <a:ext cx="4140000" cy="4140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20" name="Oval 19"/>
          <p:cNvSpPr/>
          <p:nvPr/>
        </p:nvSpPr>
        <p:spPr>
          <a:xfrm>
            <a:off x="3187260" y="2534461"/>
            <a:ext cx="2880000" cy="288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2" name="Oval 21"/>
          <p:cNvSpPr/>
          <p:nvPr/>
        </p:nvSpPr>
        <p:spPr>
          <a:xfrm>
            <a:off x="3564128" y="2861320"/>
            <a:ext cx="2160000" cy="21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3" name="Oval 22"/>
          <p:cNvSpPr/>
          <p:nvPr/>
        </p:nvSpPr>
        <p:spPr>
          <a:xfrm>
            <a:off x="3716528" y="3069160"/>
            <a:ext cx="1800000" cy="18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 name="Curved Left Arrow 1"/>
          <p:cNvSpPr/>
          <p:nvPr/>
        </p:nvSpPr>
        <p:spPr>
          <a:xfrm>
            <a:off x="6695776" y="620688"/>
            <a:ext cx="900560" cy="2794457"/>
          </a:xfrm>
          <a:prstGeom prst="curvedLef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5" name="Rectangle 4"/>
          <p:cNvSpPr/>
          <p:nvPr/>
        </p:nvSpPr>
        <p:spPr>
          <a:xfrm>
            <a:off x="4683281" y="260648"/>
            <a:ext cx="20489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Track</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00411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effectLst/>
              </a:rPr>
              <a:t>Hard Disk</a:t>
            </a:r>
            <a:endParaRPr lang="en-IE" dirty="0"/>
          </a:p>
        </p:txBody>
      </p:sp>
      <p:sp>
        <p:nvSpPr>
          <p:cNvPr id="4" name="Oval 3"/>
          <p:cNvSpPr/>
          <p:nvPr/>
        </p:nvSpPr>
        <p:spPr>
          <a:xfrm>
            <a:off x="1907704" y="1268760"/>
            <a:ext cx="5400600" cy="54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cxnSp>
        <p:nvCxnSpPr>
          <p:cNvPr id="6" name="Straight Connector 5"/>
          <p:cNvCxnSpPr>
            <a:stCxn id="4" idx="0"/>
            <a:endCxn id="4" idx="4"/>
          </p:cNvCxnSpPr>
          <p:nvPr/>
        </p:nvCxnSpPr>
        <p:spPr>
          <a:xfrm>
            <a:off x="4608004" y="1268760"/>
            <a:ext cx="0" cy="54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6"/>
            <a:endCxn id="4" idx="2"/>
          </p:cNvCxnSpPr>
          <p:nvPr/>
        </p:nvCxnSpPr>
        <p:spPr>
          <a:xfrm flipH="1">
            <a:off x="1907704" y="3968760"/>
            <a:ext cx="540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1"/>
            <a:endCxn id="4" idx="5"/>
          </p:cNvCxnSpPr>
          <p:nvPr/>
        </p:nvCxnSpPr>
        <p:spPr>
          <a:xfrm>
            <a:off x="2698604" y="2059572"/>
            <a:ext cx="3818800" cy="381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7"/>
            <a:endCxn id="4" idx="3"/>
          </p:cNvCxnSpPr>
          <p:nvPr/>
        </p:nvCxnSpPr>
        <p:spPr>
          <a:xfrm flipH="1">
            <a:off x="2698604" y="2059572"/>
            <a:ext cx="3818800" cy="381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040234" y="3415145"/>
            <a:ext cx="1152128" cy="11521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4" name="Oval 13"/>
          <p:cNvSpPr/>
          <p:nvPr/>
        </p:nvSpPr>
        <p:spPr>
          <a:xfrm>
            <a:off x="2376256" y="1700808"/>
            <a:ext cx="4500000" cy="45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7" name="Oval 16"/>
          <p:cNvSpPr/>
          <p:nvPr/>
        </p:nvSpPr>
        <p:spPr>
          <a:xfrm>
            <a:off x="2844208" y="2163699"/>
            <a:ext cx="3600000" cy="36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9" name="Oval 18"/>
          <p:cNvSpPr/>
          <p:nvPr/>
        </p:nvSpPr>
        <p:spPr>
          <a:xfrm>
            <a:off x="2555776" y="1881288"/>
            <a:ext cx="4140000" cy="4140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20" name="Oval 19"/>
          <p:cNvSpPr/>
          <p:nvPr/>
        </p:nvSpPr>
        <p:spPr>
          <a:xfrm>
            <a:off x="3187260" y="2534461"/>
            <a:ext cx="2880000" cy="288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2" name="Oval 21"/>
          <p:cNvSpPr/>
          <p:nvPr/>
        </p:nvSpPr>
        <p:spPr>
          <a:xfrm>
            <a:off x="3564128" y="2861320"/>
            <a:ext cx="2160000" cy="21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3" name="Oval 22"/>
          <p:cNvSpPr/>
          <p:nvPr/>
        </p:nvSpPr>
        <p:spPr>
          <a:xfrm>
            <a:off x="3716528" y="3069160"/>
            <a:ext cx="1800000" cy="18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 name="Curved Left Arrow 1"/>
          <p:cNvSpPr/>
          <p:nvPr/>
        </p:nvSpPr>
        <p:spPr>
          <a:xfrm>
            <a:off x="6695776" y="620688"/>
            <a:ext cx="900560" cy="2794457"/>
          </a:xfrm>
          <a:prstGeom prst="curvedLef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5" name="Rectangle 4"/>
          <p:cNvSpPr/>
          <p:nvPr/>
        </p:nvSpPr>
        <p:spPr>
          <a:xfrm>
            <a:off x="4683281" y="260648"/>
            <a:ext cx="20489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Track</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Curved Left Arrow 35"/>
          <p:cNvSpPr/>
          <p:nvPr/>
        </p:nvSpPr>
        <p:spPr>
          <a:xfrm rot="19654887" flipV="1">
            <a:off x="7037258" y="4035173"/>
            <a:ext cx="900560" cy="2205617"/>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37" name="Rectangle 36"/>
          <p:cNvSpPr/>
          <p:nvPr/>
        </p:nvSpPr>
        <p:spPr>
          <a:xfrm>
            <a:off x="5327766" y="5661248"/>
            <a:ext cx="22685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50"/>
                </a:solidFill>
                <a:effectLst>
                  <a:outerShdw blurRad="50800" dist="39000" dir="5460000" algn="tl">
                    <a:srgbClr val="000000">
                      <a:alpha val="38000"/>
                    </a:srgbClr>
                  </a:outerShdw>
                </a:effectLst>
              </a:rPr>
              <a:t>Sector</a:t>
            </a:r>
            <a:endParaRPr lang="en-US" sz="5400" b="1" cap="none" spc="0" dirty="0">
              <a:ln w="11430"/>
              <a:solidFill>
                <a:srgbClr val="00B050"/>
              </a:solidFill>
              <a:effectLst>
                <a:outerShdw blurRad="50800" dist="39000" dir="5460000" algn="tl">
                  <a:srgbClr val="000000">
                    <a:alpha val="38000"/>
                  </a:srgbClr>
                </a:outerShdw>
              </a:effectLst>
            </a:endParaRPr>
          </a:p>
        </p:txBody>
      </p:sp>
      <p:sp>
        <p:nvSpPr>
          <p:cNvPr id="38" name="Block Arc 37"/>
          <p:cNvSpPr/>
          <p:nvPr/>
        </p:nvSpPr>
        <p:spPr>
          <a:xfrm rot="8293368">
            <a:off x="2558328" y="1833521"/>
            <a:ext cx="4140000" cy="4140000"/>
          </a:xfrm>
          <a:prstGeom prst="blockArc">
            <a:avLst>
              <a:gd name="adj1" fmla="val 13430606"/>
              <a:gd name="adj2" fmla="val 16139835"/>
              <a:gd name="adj3" fmla="val 65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2554208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effectLst/>
              </a:rPr>
              <a:t>Hard Disk</a:t>
            </a:r>
            <a:endParaRPr lang="en-IE" dirty="0"/>
          </a:p>
        </p:txBody>
      </p:sp>
      <p:sp>
        <p:nvSpPr>
          <p:cNvPr id="4" name="Oval 3"/>
          <p:cNvSpPr/>
          <p:nvPr/>
        </p:nvSpPr>
        <p:spPr>
          <a:xfrm>
            <a:off x="1907704" y="1268760"/>
            <a:ext cx="5400600" cy="54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cxnSp>
        <p:nvCxnSpPr>
          <p:cNvPr id="6" name="Straight Connector 5"/>
          <p:cNvCxnSpPr>
            <a:stCxn id="4" idx="0"/>
            <a:endCxn id="4" idx="4"/>
          </p:cNvCxnSpPr>
          <p:nvPr/>
        </p:nvCxnSpPr>
        <p:spPr>
          <a:xfrm>
            <a:off x="4608004" y="1268760"/>
            <a:ext cx="0" cy="54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6"/>
            <a:endCxn id="4" idx="2"/>
          </p:cNvCxnSpPr>
          <p:nvPr/>
        </p:nvCxnSpPr>
        <p:spPr>
          <a:xfrm flipH="1">
            <a:off x="1907704" y="3968760"/>
            <a:ext cx="540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1"/>
            <a:endCxn id="4" idx="5"/>
          </p:cNvCxnSpPr>
          <p:nvPr/>
        </p:nvCxnSpPr>
        <p:spPr>
          <a:xfrm>
            <a:off x="2698604" y="2059572"/>
            <a:ext cx="3818800" cy="381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7"/>
            <a:endCxn id="4" idx="3"/>
          </p:cNvCxnSpPr>
          <p:nvPr/>
        </p:nvCxnSpPr>
        <p:spPr>
          <a:xfrm flipH="1">
            <a:off x="2698604" y="2059572"/>
            <a:ext cx="3818800" cy="381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040234" y="3415145"/>
            <a:ext cx="1152128" cy="11521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4" name="Oval 13"/>
          <p:cNvSpPr/>
          <p:nvPr/>
        </p:nvSpPr>
        <p:spPr>
          <a:xfrm>
            <a:off x="2376256" y="1700808"/>
            <a:ext cx="4500000" cy="45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7" name="Oval 16"/>
          <p:cNvSpPr/>
          <p:nvPr/>
        </p:nvSpPr>
        <p:spPr>
          <a:xfrm>
            <a:off x="2844208" y="2163699"/>
            <a:ext cx="3600000" cy="36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9" name="Oval 18"/>
          <p:cNvSpPr/>
          <p:nvPr/>
        </p:nvSpPr>
        <p:spPr>
          <a:xfrm>
            <a:off x="2555776" y="1881288"/>
            <a:ext cx="4140000" cy="4140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20" name="Oval 19"/>
          <p:cNvSpPr/>
          <p:nvPr/>
        </p:nvSpPr>
        <p:spPr>
          <a:xfrm>
            <a:off x="3187260" y="2534461"/>
            <a:ext cx="2880000" cy="288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2" name="Oval 21"/>
          <p:cNvSpPr/>
          <p:nvPr/>
        </p:nvSpPr>
        <p:spPr>
          <a:xfrm>
            <a:off x="3564128" y="2861320"/>
            <a:ext cx="2160000" cy="21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3" name="Oval 22"/>
          <p:cNvSpPr/>
          <p:nvPr/>
        </p:nvSpPr>
        <p:spPr>
          <a:xfrm>
            <a:off x="3716528" y="3069160"/>
            <a:ext cx="1800000" cy="18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 name="Curved Left Arrow 1"/>
          <p:cNvSpPr/>
          <p:nvPr/>
        </p:nvSpPr>
        <p:spPr>
          <a:xfrm>
            <a:off x="6695776" y="620688"/>
            <a:ext cx="900560" cy="2794457"/>
          </a:xfrm>
          <a:prstGeom prst="curvedLef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5" name="Rectangle 4"/>
          <p:cNvSpPr/>
          <p:nvPr/>
        </p:nvSpPr>
        <p:spPr>
          <a:xfrm>
            <a:off x="4683281" y="260648"/>
            <a:ext cx="20489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Track</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Block Arc 31"/>
          <p:cNvSpPr/>
          <p:nvPr/>
        </p:nvSpPr>
        <p:spPr>
          <a:xfrm rot="16200000">
            <a:off x="2564070" y="1845284"/>
            <a:ext cx="4140000" cy="4140000"/>
          </a:xfrm>
          <a:prstGeom prst="blockArc">
            <a:avLst>
              <a:gd name="adj1" fmla="val 13430606"/>
              <a:gd name="adj2" fmla="val 16044964"/>
              <a:gd name="adj3" fmla="val 5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33" name="Curved Right Arrow 32"/>
          <p:cNvSpPr/>
          <p:nvPr/>
        </p:nvSpPr>
        <p:spPr>
          <a:xfrm rot="20808669">
            <a:off x="1126724" y="1494687"/>
            <a:ext cx="1224136" cy="38313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34" name="Rectangle 33"/>
          <p:cNvSpPr/>
          <p:nvPr/>
        </p:nvSpPr>
        <p:spPr>
          <a:xfrm>
            <a:off x="1914245" y="993502"/>
            <a:ext cx="19704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75000"/>
                  </a:schemeClr>
                </a:solidFill>
                <a:effectLst>
                  <a:outerShdw blurRad="50800" dist="39000" dir="5460000" algn="tl">
                    <a:srgbClr val="000000">
                      <a:alpha val="38000"/>
                    </a:srgbClr>
                  </a:outerShdw>
                </a:effectLst>
              </a:rPr>
              <a:t>Block</a:t>
            </a:r>
            <a:endParaRPr lang="en-US" sz="5400" b="1" cap="none" spc="0" dirty="0">
              <a:ln w="11430"/>
              <a:solidFill>
                <a:schemeClr val="accent1">
                  <a:lumMod val="75000"/>
                </a:schemeClr>
              </a:solidFill>
              <a:effectLst>
                <a:outerShdw blurRad="50800" dist="39000" dir="5460000" algn="tl">
                  <a:srgbClr val="000000">
                    <a:alpha val="38000"/>
                  </a:srgbClr>
                </a:outerShdw>
              </a:effectLst>
            </a:endParaRPr>
          </a:p>
        </p:txBody>
      </p:sp>
      <p:sp>
        <p:nvSpPr>
          <p:cNvPr id="36" name="Curved Left Arrow 35"/>
          <p:cNvSpPr/>
          <p:nvPr/>
        </p:nvSpPr>
        <p:spPr>
          <a:xfrm rot="19654887" flipV="1">
            <a:off x="7037258" y="4035173"/>
            <a:ext cx="900560" cy="2205617"/>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37" name="Rectangle 36"/>
          <p:cNvSpPr/>
          <p:nvPr/>
        </p:nvSpPr>
        <p:spPr>
          <a:xfrm>
            <a:off x="5327766" y="5661248"/>
            <a:ext cx="22685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50"/>
                </a:solidFill>
                <a:effectLst>
                  <a:outerShdw blurRad="50800" dist="39000" dir="5460000" algn="tl">
                    <a:srgbClr val="000000">
                      <a:alpha val="38000"/>
                    </a:srgbClr>
                  </a:outerShdw>
                </a:effectLst>
              </a:rPr>
              <a:t>Sector</a:t>
            </a:r>
            <a:endParaRPr lang="en-US" sz="5400" b="1" cap="none" spc="0" dirty="0">
              <a:ln w="11430"/>
              <a:solidFill>
                <a:srgbClr val="00B050"/>
              </a:solidFill>
              <a:effectLst>
                <a:outerShdw blurRad="50800" dist="39000" dir="5460000" algn="tl">
                  <a:srgbClr val="000000">
                    <a:alpha val="38000"/>
                  </a:srgbClr>
                </a:outerShdw>
              </a:effectLst>
            </a:endParaRPr>
          </a:p>
        </p:txBody>
      </p:sp>
      <p:sp>
        <p:nvSpPr>
          <p:cNvPr id="38" name="Block Arc 37"/>
          <p:cNvSpPr/>
          <p:nvPr/>
        </p:nvSpPr>
        <p:spPr>
          <a:xfrm rot="8293368">
            <a:off x="2558328" y="1833521"/>
            <a:ext cx="4140000" cy="4140000"/>
          </a:xfrm>
          <a:prstGeom prst="blockArc">
            <a:avLst>
              <a:gd name="adj1" fmla="val 13430606"/>
              <a:gd name="adj2" fmla="val 16139835"/>
              <a:gd name="adj3" fmla="val 65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4071827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418738"/>
            <a:ext cx="6192688" cy="4954150"/>
          </a:xfrm>
          <a:prstGeom prst="rect">
            <a:avLst/>
          </a:prstGeom>
        </p:spPr>
      </p:pic>
    </p:spTree>
    <p:extLst>
      <p:ext uri="{BB962C8B-B14F-4D97-AF65-F5344CB8AC3E}">
        <p14:creationId xmlns:p14="http://schemas.microsoft.com/office/powerpoint/2010/main" val="1172626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0346" y="1417638"/>
            <a:ext cx="6323307" cy="4608512"/>
          </a:xfrm>
          <a:prstGeom prst="rect">
            <a:avLst/>
          </a:prstGeom>
        </p:spPr>
      </p:pic>
    </p:spTree>
    <p:extLst>
      <p:ext uri="{BB962C8B-B14F-4D97-AF65-F5344CB8AC3E}">
        <p14:creationId xmlns:p14="http://schemas.microsoft.com/office/powerpoint/2010/main" val="3071004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84" y="1718246"/>
            <a:ext cx="6366072" cy="4087018"/>
          </a:xfrm>
          <a:prstGeom prst="rect">
            <a:avLst/>
          </a:prstGeom>
        </p:spPr>
      </p:pic>
    </p:spTree>
    <p:extLst>
      <p:ext uri="{BB962C8B-B14F-4D97-AF65-F5344CB8AC3E}">
        <p14:creationId xmlns:p14="http://schemas.microsoft.com/office/powerpoint/2010/main" val="2400699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087" y="1417638"/>
            <a:ext cx="6383825" cy="4613857"/>
          </a:xfrm>
          <a:prstGeom prst="rect">
            <a:avLst/>
          </a:prstGeom>
        </p:spPr>
      </p:pic>
    </p:spTree>
    <p:extLst>
      <p:ext uri="{BB962C8B-B14F-4D97-AF65-F5344CB8AC3E}">
        <p14:creationId xmlns:p14="http://schemas.microsoft.com/office/powerpoint/2010/main" val="3804069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345" y="1417638"/>
            <a:ext cx="6323307" cy="4608512"/>
          </a:xfrm>
          <a:prstGeom prst="rect">
            <a:avLst/>
          </a:prstGeom>
        </p:spPr>
      </p:pic>
    </p:spTree>
    <p:extLst>
      <p:ext uri="{BB962C8B-B14F-4D97-AF65-F5344CB8AC3E}">
        <p14:creationId xmlns:p14="http://schemas.microsoft.com/office/powerpoint/2010/main" val="4072715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We’ll look at two hard disk configurations:</a:t>
            </a:r>
          </a:p>
          <a:p>
            <a:endParaRPr lang="en-IE" dirty="0" smtClean="0"/>
          </a:p>
          <a:p>
            <a:pPr lvl="1"/>
            <a:r>
              <a:rPr lang="en-IE" dirty="0" smtClean="0"/>
              <a:t>Mobile-Head </a:t>
            </a:r>
            <a:r>
              <a:rPr lang="en-IE" dirty="0"/>
              <a:t>Magnetic Disk Storage</a:t>
            </a:r>
          </a:p>
          <a:p>
            <a:pPr lvl="1"/>
            <a:endParaRPr lang="en-IE" dirty="0" smtClean="0"/>
          </a:p>
          <a:p>
            <a:pPr lvl="1"/>
            <a:r>
              <a:rPr lang="en-IE" dirty="0" smtClean="0"/>
              <a:t>Fixed-Head Magnetic Disk Storage</a:t>
            </a:r>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953412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Mobile-Head Magnetic Disk Storage</a:t>
            </a:r>
          </a:p>
          <a:p>
            <a:pPr lvl="1"/>
            <a:endParaRPr lang="en-IE" dirty="0"/>
          </a:p>
          <a:p>
            <a:pPr lvl="1"/>
            <a:r>
              <a:rPr lang="en-IE" dirty="0" smtClean="0"/>
              <a:t>Both the reading(/writing) head moves and the </a:t>
            </a:r>
            <a:r>
              <a:rPr lang="en-IE" dirty="0"/>
              <a:t>disk </a:t>
            </a:r>
            <a:r>
              <a:rPr lang="en-IE" dirty="0" smtClean="0"/>
              <a:t>spins.</a:t>
            </a:r>
            <a:endParaRPr lang="en-IE" dirty="0"/>
          </a:p>
          <a:p>
            <a:pPr lvl="1"/>
            <a:endParaRPr lang="en-IE" dirty="0"/>
          </a:p>
          <a:p>
            <a:pPr lvl="1"/>
            <a:r>
              <a:rPr lang="en-IE" dirty="0"/>
              <a:t>Usually formatted on both sides.</a:t>
            </a:r>
          </a:p>
          <a:p>
            <a:pPr lvl="1"/>
            <a:endParaRPr lang="en-IE" dirty="0"/>
          </a:p>
          <a:p>
            <a:pPr lvl="1"/>
            <a:r>
              <a:rPr lang="en-IE" dirty="0"/>
              <a:t>Data is recorded on tracks.</a:t>
            </a:r>
          </a:p>
          <a:p>
            <a:pPr lvl="1"/>
            <a:endParaRPr lang="en-IE" dirty="0"/>
          </a:p>
          <a:p>
            <a:pPr lvl="2"/>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185894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rot="10800000">
            <a:off x="7236296" y="3387635"/>
            <a:ext cx="1522512" cy="1958221"/>
          </a:xfrm>
          <a:prstGeom prst="flowChartOnline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lstStyle/>
          <a:p>
            <a:r>
              <a:rPr lang="en-IE" dirty="0"/>
              <a:t>Device Management</a:t>
            </a:r>
          </a:p>
        </p:txBody>
      </p:sp>
      <p:sp>
        <p:nvSpPr>
          <p:cNvPr id="14" name="Oval 13"/>
          <p:cNvSpPr/>
          <p:nvPr/>
        </p:nvSpPr>
        <p:spPr>
          <a:xfrm>
            <a:off x="2376256" y="2025344"/>
            <a:ext cx="4500000" cy="45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7" name="Oval 16"/>
          <p:cNvSpPr/>
          <p:nvPr/>
        </p:nvSpPr>
        <p:spPr>
          <a:xfrm>
            <a:off x="2844208" y="2488235"/>
            <a:ext cx="3600000" cy="36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20" name="Oval 19"/>
          <p:cNvSpPr/>
          <p:nvPr/>
        </p:nvSpPr>
        <p:spPr>
          <a:xfrm>
            <a:off x="3187260" y="2858997"/>
            <a:ext cx="2880000" cy="288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2" name="Oval 21"/>
          <p:cNvSpPr/>
          <p:nvPr/>
        </p:nvSpPr>
        <p:spPr>
          <a:xfrm>
            <a:off x="3564128" y="3185856"/>
            <a:ext cx="2160000" cy="21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32" name="TextBox 31"/>
          <p:cNvSpPr txBox="1"/>
          <p:nvPr/>
        </p:nvSpPr>
        <p:spPr>
          <a:xfrm>
            <a:off x="7459330" y="3969560"/>
            <a:ext cx="1289134" cy="861774"/>
          </a:xfrm>
          <a:prstGeom prst="rect">
            <a:avLst/>
          </a:prstGeom>
          <a:noFill/>
        </p:spPr>
        <p:txBody>
          <a:bodyPr wrap="none" rtlCol="0">
            <a:spAutoFit/>
          </a:bodyPr>
          <a:lstStyle/>
          <a:p>
            <a:pPr algn="ctr"/>
            <a:r>
              <a:rPr lang="en-IE" sz="1600" dirty="0" smtClean="0"/>
              <a:t>Moving</a:t>
            </a:r>
          </a:p>
          <a:p>
            <a:pPr algn="ctr"/>
            <a:r>
              <a:rPr lang="en-IE" sz="1600" dirty="0" smtClean="0"/>
              <a:t>Read/Write</a:t>
            </a:r>
          </a:p>
          <a:p>
            <a:pPr algn="ctr"/>
            <a:r>
              <a:rPr lang="en-IE" sz="1600" dirty="0" smtClean="0"/>
              <a:t>Head</a:t>
            </a:r>
            <a:endParaRPr lang="en-IE" sz="1600" dirty="0"/>
          </a:p>
        </p:txBody>
      </p:sp>
      <p:grpSp>
        <p:nvGrpSpPr>
          <p:cNvPr id="39" name="Group 38"/>
          <p:cNvGrpSpPr/>
          <p:nvPr/>
        </p:nvGrpSpPr>
        <p:grpSpPr>
          <a:xfrm>
            <a:off x="2367462" y="2025424"/>
            <a:ext cx="4500000" cy="4500000"/>
            <a:chOff x="2367462" y="2025424"/>
            <a:chExt cx="4500000" cy="4500000"/>
          </a:xfrm>
        </p:grpSpPr>
        <p:cxnSp>
          <p:nvCxnSpPr>
            <p:cNvPr id="33" name="Straight Connector 32"/>
            <p:cNvCxnSpPr/>
            <p:nvPr/>
          </p:nvCxnSpPr>
          <p:spPr>
            <a:xfrm>
              <a:off x="4608004" y="2025424"/>
              <a:ext cx="0" cy="45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4" idx="3"/>
            </p:cNvCxnSpPr>
            <p:nvPr/>
          </p:nvCxnSpPr>
          <p:spPr>
            <a:xfrm flipH="1">
              <a:off x="3035266" y="2664622"/>
              <a:ext cx="3165208" cy="3201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4" idx="1"/>
            </p:cNvCxnSpPr>
            <p:nvPr/>
          </p:nvCxnSpPr>
          <p:spPr>
            <a:xfrm>
              <a:off x="3035266" y="2684354"/>
              <a:ext cx="3179063" cy="3179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367462" y="4293096"/>
              <a:ext cx="45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4040234" y="3739681"/>
            <a:ext cx="1152128" cy="11521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6" name="Oval 25"/>
          <p:cNvSpPr/>
          <p:nvPr/>
        </p:nvSpPr>
        <p:spPr>
          <a:xfrm>
            <a:off x="3749469" y="3387635"/>
            <a:ext cx="1800000" cy="18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7" name="Oval 26"/>
          <p:cNvSpPr/>
          <p:nvPr/>
        </p:nvSpPr>
        <p:spPr>
          <a:xfrm>
            <a:off x="3347864" y="3024662"/>
            <a:ext cx="2520000" cy="252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36" name="Oval 35"/>
          <p:cNvSpPr/>
          <p:nvPr/>
        </p:nvSpPr>
        <p:spPr>
          <a:xfrm>
            <a:off x="3018627" y="2668345"/>
            <a:ext cx="3240000" cy="324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38" name="Oval 37"/>
          <p:cNvSpPr/>
          <p:nvPr/>
        </p:nvSpPr>
        <p:spPr>
          <a:xfrm>
            <a:off x="2633250" y="2318837"/>
            <a:ext cx="3996000" cy="39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5" name="Trapezoid 14"/>
          <p:cNvSpPr/>
          <p:nvPr/>
        </p:nvSpPr>
        <p:spPr>
          <a:xfrm rot="15620712">
            <a:off x="6122602" y="3780724"/>
            <a:ext cx="396544" cy="1542811"/>
          </a:xfrm>
          <a:prstGeom prst="trapezoid">
            <a:avLst>
              <a:gd name="adj" fmla="val 480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6912320" y="3551017"/>
            <a:ext cx="540000" cy="16061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72655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rot="10800000">
            <a:off x="7236296" y="3387635"/>
            <a:ext cx="1522512" cy="1958221"/>
          </a:xfrm>
          <a:prstGeom prst="flowChartOnline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lstStyle/>
          <a:p>
            <a:r>
              <a:rPr lang="en-IE" dirty="0"/>
              <a:t>Device Management</a:t>
            </a:r>
          </a:p>
        </p:txBody>
      </p:sp>
      <p:sp>
        <p:nvSpPr>
          <p:cNvPr id="14" name="Oval 13"/>
          <p:cNvSpPr/>
          <p:nvPr/>
        </p:nvSpPr>
        <p:spPr>
          <a:xfrm>
            <a:off x="2376256" y="2025344"/>
            <a:ext cx="4500000" cy="45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7" name="Oval 16"/>
          <p:cNvSpPr/>
          <p:nvPr/>
        </p:nvSpPr>
        <p:spPr>
          <a:xfrm>
            <a:off x="2844208" y="2488235"/>
            <a:ext cx="3600000" cy="36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20" name="Oval 19"/>
          <p:cNvSpPr/>
          <p:nvPr/>
        </p:nvSpPr>
        <p:spPr>
          <a:xfrm>
            <a:off x="3187260" y="2858997"/>
            <a:ext cx="2880000" cy="288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2" name="Oval 21"/>
          <p:cNvSpPr/>
          <p:nvPr/>
        </p:nvSpPr>
        <p:spPr>
          <a:xfrm>
            <a:off x="3564128" y="3185856"/>
            <a:ext cx="2160000" cy="21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32" name="TextBox 31"/>
          <p:cNvSpPr txBox="1"/>
          <p:nvPr/>
        </p:nvSpPr>
        <p:spPr>
          <a:xfrm>
            <a:off x="7459330" y="3969560"/>
            <a:ext cx="1289134" cy="861774"/>
          </a:xfrm>
          <a:prstGeom prst="rect">
            <a:avLst/>
          </a:prstGeom>
          <a:noFill/>
        </p:spPr>
        <p:txBody>
          <a:bodyPr wrap="none" rtlCol="0">
            <a:spAutoFit/>
          </a:bodyPr>
          <a:lstStyle/>
          <a:p>
            <a:pPr algn="ctr"/>
            <a:r>
              <a:rPr lang="en-IE" sz="1600" dirty="0" smtClean="0"/>
              <a:t>Moving</a:t>
            </a:r>
          </a:p>
          <a:p>
            <a:pPr algn="ctr"/>
            <a:r>
              <a:rPr lang="en-IE" sz="1600" dirty="0" smtClean="0"/>
              <a:t>Read/Write</a:t>
            </a:r>
          </a:p>
          <a:p>
            <a:pPr algn="ctr"/>
            <a:r>
              <a:rPr lang="en-IE" sz="1600" dirty="0" smtClean="0"/>
              <a:t>Head</a:t>
            </a:r>
            <a:endParaRPr lang="en-IE" sz="1600" dirty="0"/>
          </a:p>
        </p:txBody>
      </p:sp>
      <p:grpSp>
        <p:nvGrpSpPr>
          <p:cNvPr id="39" name="Group 38"/>
          <p:cNvGrpSpPr/>
          <p:nvPr/>
        </p:nvGrpSpPr>
        <p:grpSpPr>
          <a:xfrm>
            <a:off x="2367462" y="2025424"/>
            <a:ext cx="4500000" cy="4500000"/>
            <a:chOff x="2367462" y="2025424"/>
            <a:chExt cx="4500000" cy="4500000"/>
          </a:xfrm>
        </p:grpSpPr>
        <p:cxnSp>
          <p:nvCxnSpPr>
            <p:cNvPr id="33" name="Straight Connector 32"/>
            <p:cNvCxnSpPr/>
            <p:nvPr/>
          </p:nvCxnSpPr>
          <p:spPr>
            <a:xfrm>
              <a:off x="4608004" y="2025424"/>
              <a:ext cx="0" cy="45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4" idx="3"/>
            </p:cNvCxnSpPr>
            <p:nvPr/>
          </p:nvCxnSpPr>
          <p:spPr>
            <a:xfrm flipH="1">
              <a:off x="3035266" y="2664622"/>
              <a:ext cx="3165208" cy="3201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4" idx="1"/>
            </p:cNvCxnSpPr>
            <p:nvPr/>
          </p:nvCxnSpPr>
          <p:spPr>
            <a:xfrm>
              <a:off x="3035266" y="2684354"/>
              <a:ext cx="3179063" cy="3179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367462" y="4293096"/>
              <a:ext cx="45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4040234" y="3739681"/>
            <a:ext cx="1152128" cy="11521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6" name="Oval 25"/>
          <p:cNvSpPr/>
          <p:nvPr/>
        </p:nvSpPr>
        <p:spPr>
          <a:xfrm>
            <a:off x="3749469" y="3387635"/>
            <a:ext cx="1800000" cy="18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7" name="Oval 26"/>
          <p:cNvSpPr/>
          <p:nvPr/>
        </p:nvSpPr>
        <p:spPr>
          <a:xfrm>
            <a:off x="3347864" y="3024662"/>
            <a:ext cx="2520000" cy="252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36" name="Oval 35"/>
          <p:cNvSpPr/>
          <p:nvPr/>
        </p:nvSpPr>
        <p:spPr>
          <a:xfrm>
            <a:off x="3018627" y="2668345"/>
            <a:ext cx="3240000" cy="324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38" name="Oval 37"/>
          <p:cNvSpPr/>
          <p:nvPr/>
        </p:nvSpPr>
        <p:spPr>
          <a:xfrm>
            <a:off x="2633250" y="2318837"/>
            <a:ext cx="3996000" cy="39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5" name="Trapezoid 14"/>
          <p:cNvSpPr/>
          <p:nvPr/>
        </p:nvSpPr>
        <p:spPr>
          <a:xfrm rot="15590387">
            <a:off x="6122602" y="3780923"/>
            <a:ext cx="396544" cy="1542811"/>
          </a:xfrm>
          <a:prstGeom prst="trapezoid">
            <a:avLst>
              <a:gd name="adj" fmla="val 480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p:cNvSpPr/>
          <p:nvPr/>
        </p:nvSpPr>
        <p:spPr>
          <a:xfrm>
            <a:off x="6912320" y="3551017"/>
            <a:ext cx="540000" cy="16061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0466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path" presetSubtype="0" accel="50000" decel="50000" fill="hold" grpId="0" nodeType="clickEffect">
                                  <p:stCondLst>
                                    <p:cond delay="0"/>
                                  </p:stCondLst>
                                  <p:childTnLst>
                                    <p:animMotion origin="layout" path="M 5.55556E-7 -0.01389 C 5.55556E-7 0.01944 0.00017 0.06574 0.00121 0.06551 C 0.00295 0.06551 0.00295 -0.09005 0.00486 -0.09028 C 0.0066 -0.09028 0.00556 0.04514 0.00729 0.04467 C 0.00903 0.04467 0.00799 -0.05347 0.00972 -0.05347 C 0.01146 -0.05347 0.01059 0.0125 0.01198 0.0125 C 0.01354 0.0125 0.01267 -0.03796 0.01389 -0.03796 C 0.01476 -0.03796 0.01476 -0.02408 0.0151 -0.01389 " pathEditMode="relative" rAng="0" ptsTypes="AAAAAAAA">
                                      <p:cBhvr>
                                        <p:cTn id="6" dur="4000" fill="hold"/>
                                        <p:tgtEl>
                                          <p:spTgt spid="15"/>
                                        </p:tgtEl>
                                        <p:attrNameLst>
                                          <p:attrName>ppt_x</p:attrName>
                                          <p:attrName>ppt_y</p:attrName>
                                        </p:attrNameLst>
                                      </p:cBhvr>
                                      <p:rCtr x="74700" y="13900"/>
                                    </p:animMotion>
                                  </p:childTnLst>
                                </p:cTn>
                              </p:par>
                              <p:par>
                                <p:cTn id="7" presetID="8" presetClass="emph" presetSubtype="0" fill="hold" nodeType="withEffect">
                                  <p:stCondLst>
                                    <p:cond delay="0"/>
                                  </p:stCondLst>
                                  <p:childTnLst>
                                    <p:animRot by="21600000">
                                      <p:cBhvr>
                                        <p:cTn id="8" dur="40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Device Management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124744"/>
            <a:ext cx="5837659" cy="5624897"/>
          </a:xfrm>
          <a:prstGeom prst="rect">
            <a:avLst/>
          </a:prstGeom>
        </p:spPr>
      </p:pic>
    </p:spTree>
    <p:extLst>
      <p:ext uri="{BB962C8B-B14F-4D97-AF65-F5344CB8AC3E}">
        <p14:creationId xmlns:p14="http://schemas.microsoft.com/office/powerpoint/2010/main" val="2179987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Mobile-Head Magnetic Disk Storage</a:t>
            </a:r>
          </a:p>
          <a:p>
            <a:endParaRPr lang="en-IE" dirty="0"/>
          </a:p>
          <a:p>
            <a:r>
              <a:rPr lang="en-IE" dirty="0" smtClean="0"/>
              <a:t>Typically there is more than one disk (platter), and they are arranged in a stack (we also call this as being part of a disk pack).</a:t>
            </a:r>
          </a:p>
          <a:p>
            <a:r>
              <a:rPr lang="en-IE" dirty="0" smtClean="0"/>
              <a:t>The disks are stacked on a common spindle, and have Read/Write heads on both sides.</a:t>
            </a:r>
          </a:p>
          <a:p>
            <a:r>
              <a:rPr lang="en-IE" dirty="0" smtClean="0"/>
              <a:t>All of the Read/Write heads are move in unison.</a:t>
            </a:r>
            <a:endParaRPr lang="en-IE" dirty="0"/>
          </a:p>
          <a:p>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1703237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Mobile-Head Magnetic Disk Storage</a:t>
            </a:r>
          </a:p>
          <a:p>
            <a:endParaRPr lang="en-IE" dirty="0"/>
          </a:p>
          <a:p>
            <a:pPr marL="109728" indent="0">
              <a:buNone/>
            </a:pPr>
            <a:endParaRPr lang="en-IE" dirty="0"/>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95" y="2094334"/>
            <a:ext cx="7650209" cy="3782938"/>
          </a:xfrm>
          <a:prstGeom prst="rect">
            <a:avLst/>
          </a:prstGeom>
        </p:spPr>
      </p:pic>
      <p:sp>
        <p:nvSpPr>
          <p:cNvPr id="4" name="TextBox 3"/>
          <p:cNvSpPr txBox="1"/>
          <p:nvPr/>
        </p:nvSpPr>
        <p:spPr>
          <a:xfrm>
            <a:off x="4450225" y="2498552"/>
            <a:ext cx="752129" cy="307777"/>
          </a:xfrm>
          <a:prstGeom prst="rect">
            <a:avLst/>
          </a:prstGeom>
          <a:noFill/>
        </p:spPr>
        <p:txBody>
          <a:bodyPr wrap="none" rtlCol="0">
            <a:spAutoFit/>
          </a:bodyPr>
          <a:lstStyle/>
          <a:p>
            <a:r>
              <a:rPr lang="en-IE" sz="1400" dirty="0">
                <a:solidFill>
                  <a:schemeClr val="tx1">
                    <a:lumMod val="65000"/>
                    <a:lumOff val="35000"/>
                  </a:schemeClr>
                </a:solidFill>
                <a:latin typeface="Arial" panose="020B0604020202020204" pitchFamily="34" charset="0"/>
                <a:cs typeface="Arial" panose="020B0604020202020204" pitchFamily="34" charset="0"/>
              </a:rPr>
              <a:t>s</a:t>
            </a:r>
            <a:r>
              <a:rPr lang="en-IE" sz="1400" dirty="0" smtClean="0">
                <a:solidFill>
                  <a:schemeClr val="tx1">
                    <a:lumMod val="65000"/>
                    <a:lumOff val="35000"/>
                  </a:schemeClr>
                </a:solidFill>
                <a:latin typeface="Arial" panose="020B0604020202020204" pitchFamily="34" charset="0"/>
                <a:cs typeface="Arial" panose="020B0604020202020204" pitchFamily="34" charset="0"/>
              </a:rPr>
              <a:t>pindle</a:t>
            </a:r>
            <a:endParaRPr lang="en-IE" sz="14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6" name="Straight Arrow Connector 5"/>
          <p:cNvCxnSpPr/>
          <p:nvPr/>
        </p:nvCxnSpPr>
        <p:spPr>
          <a:xfrm>
            <a:off x="4815734" y="2722775"/>
            <a:ext cx="0" cy="5040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907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Fixed-Head Magnetic Disk Storage</a:t>
            </a:r>
          </a:p>
          <a:p>
            <a:endParaRPr lang="en-IE" dirty="0"/>
          </a:p>
          <a:p>
            <a:r>
              <a:rPr lang="en-IE" dirty="0" smtClean="0"/>
              <a:t>Works like a CD or DVD, the disk spins and the reading head stays stationary.</a:t>
            </a:r>
          </a:p>
          <a:p>
            <a:endParaRPr lang="en-IE" dirty="0"/>
          </a:p>
          <a:p>
            <a:r>
              <a:rPr lang="en-IE" dirty="0" smtClean="0"/>
              <a:t>Usually formatted on both sides.</a:t>
            </a:r>
          </a:p>
          <a:p>
            <a:endParaRPr lang="en-IE" dirty="0"/>
          </a:p>
          <a:p>
            <a:r>
              <a:rPr lang="en-IE" dirty="0" smtClean="0"/>
              <a:t>Data is recorded on tracks.</a:t>
            </a:r>
          </a:p>
          <a:p>
            <a:endParaRPr lang="en-IE" dirty="0"/>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2809868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Device Management</a:t>
            </a:r>
          </a:p>
        </p:txBody>
      </p:sp>
      <p:sp>
        <p:nvSpPr>
          <p:cNvPr id="14" name="Oval 13"/>
          <p:cNvSpPr/>
          <p:nvPr/>
        </p:nvSpPr>
        <p:spPr>
          <a:xfrm>
            <a:off x="2376256" y="2025344"/>
            <a:ext cx="4500000" cy="45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7" name="Oval 16"/>
          <p:cNvSpPr/>
          <p:nvPr/>
        </p:nvSpPr>
        <p:spPr>
          <a:xfrm>
            <a:off x="2844208" y="2488235"/>
            <a:ext cx="3600000" cy="36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20" name="Oval 19"/>
          <p:cNvSpPr/>
          <p:nvPr/>
        </p:nvSpPr>
        <p:spPr>
          <a:xfrm>
            <a:off x="3187260" y="2858997"/>
            <a:ext cx="2880000" cy="288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2" name="Oval 21"/>
          <p:cNvSpPr/>
          <p:nvPr/>
        </p:nvSpPr>
        <p:spPr>
          <a:xfrm>
            <a:off x="3564128" y="3185856"/>
            <a:ext cx="2160000" cy="21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 name="Arc 1"/>
          <p:cNvSpPr/>
          <p:nvPr/>
        </p:nvSpPr>
        <p:spPr>
          <a:xfrm>
            <a:off x="1763688" y="1665304"/>
            <a:ext cx="5472608" cy="5076064"/>
          </a:xfrm>
          <a:prstGeom prst="arc">
            <a:avLst>
              <a:gd name="adj1" fmla="val 16200000"/>
              <a:gd name="adj2" fmla="val 20367705"/>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TextBox 6"/>
          <p:cNvSpPr txBox="1"/>
          <p:nvPr/>
        </p:nvSpPr>
        <p:spPr>
          <a:xfrm rot="1831739">
            <a:off x="5664327" y="1756163"/>
            <a:ext cx="1124026" cy="369332"/>
          </a:xfrm>
          <a:prstGeom prst="rect">
            <a:avLst/>
          </a:prstGeom>
          <a:noFill/>
        </p:spPr>
        <p:txBody>
          <a:bodyPr wrap="none" rtlCol="0">
            <a:spAutoFit/>
          </a:bodyPr>
          <a:lstStyle/>
          <a:p>
            <a:r>
              <a:rPr lang="en-IE" dirty="0" smtClean="0"/>
              <a:t>Rotation</a:t>
            </a:r>
            <a:endParaRPr lang="en-IE" dirty="0"/>
          </a:p>
        </p:txBody>
      </p:sp>
      <p:sp>
        <p:nvSpPr>
          <p:cNvPr id="28" name="TextBox 27"/>
          <p:cNvSpPr txBox="1"/>
          <p:nvPr/>
        </p:nvSpPr>
        <p:spPr>
          <a:xfrm>
            <a:off x="4139952" y="6129800"/>
            <a:ext cx="1026243" cy="369332"/>
          </a:xfrm>
          <a:prstGeom prst="rect">
            <a:avLst/>
          </a:prstGeom>
          <a:noFill/>
        </p:spPr>
        <p:txBody>
          <a:bodyPr wrap="none" rtlCol="0">
            <a:spAutoFit/>
          </a:bodyPr>
          <a:lstStyle/>
          <a:p>
            <a:r>
              <a:rPr lang="en-IE" dirty="0" smtClean="0"/>
              <a:t>Track 1</a:t>
            </a:r>
            <a:endParaRPr lang="en-IE" dirty="0"/>
          </a:p>
        </p:txBody>
      </p:sp>
      <p:sp>
        <p:nvSpPr>
          <p:cNvPr id="29" name="TextBox 28"/>
          <p:cNvSpPr txBox="1"/>
          <p:nvPr/>
        </p:nvSpPr>
        <p:spPr>
          <a:xfrm>
            <a:off x="4139952" y="5718903"/>
            <a:ext cx="1026243" cy="369332"/>
          </a:xfrm>
          <a:prstGeom prst="rect">
            <a:avLst/>
          </a:prstGeom>
          <a:noFill/>
        </p:spPr>
        <p:txBody>
          <a:bodyPr wrap="none" rtlCol="0">
            <a:spAutoFit/>
          </a:bodyPr>
          <a:lstStyle/>
          <a:p>
            <a:r>
              <a:rPr lang="en-IE" dirty="0" smtClean="0"/>
              <a:t>Track 2</a:t>
            </a:r>
            <a:endParaRPr lang="en-IE" dirty="0"/>
          </a:p>
        </p:txBody>
      </p:sp>
      <p:sp>
        <p:nvSpPr>
          <p:cNvPr id="30" name="TextBox 29"/>
          <p:cNvSpPr txBox="1"/>
          <p:nvPr/>
        </p:nvSpPr>
        <p:spPr>
          <a:xfrm>
            <a:off x="4139952" y="5337712"/>
            <a:ext cx="1026243" cy="369332"/>
          </a:xfrm>
          <a:prstGeom prst="rect">
            <a:avLst/>
          </a:prstGeom>
          <a:noFill/>
        </p:spPr>
        <p:txBody>
          <a:bodyPr wrap="none" rtlCol="0">
            <a:spAutoFit/>
          </a:bodyPr>
          <a:lstStyle/>
          <a:p>
            <a:r>
              <a:rPr lang="en-IE" dirty="0" smtClean="0"/>
              <a:t>Track 3</a:t>
            </a:r>
            <a:endParaRPr lang="en-IE" dirty="0"/>
          </a:p>
        </p:txBody>
      </p:sp>
      <p:sp>
        <p:nvSpPr>
          <p:cNvPr id="31" name="TextBox 30"/>
          <p:cNvSpPr txBox="1"/>
          <p:nvPr/>
        </p:nvSpPr>
        <p:spPr>
          <a:xfrm>
            <a:off x="4139952" y="4905664"/>
            <a:ext cx="1026243" cy="369332"/>
          </a:xfrm>
          <a:prstGeom prst="rect">
            <a:avLst/>
          </a:prstGeom>
          <a:noFill/>
        </p:spPr>
        <p:txBody>
          <a:bodyPr wrap="none" rtlCol="0">
            <a:spAutoFit/>
          </a:bodyPr>
          <a:lstStyle/>
          <a:p>
            <a:r>
              <a:rPr lang="en-IE" dirty="0" smtClean="0"/>
              <a:t>Track 4</a:t>
            </a:r>
            <a:endParaRPr lang="en-IE" dirty="0"/>
          </a:p>
        </p:txBody>
      </p:sp>
      <p:grpSp>
        <p:nvGrpSpPr>
          <p:cNvPr id="39" name="Group 38"/>
          <p:cNvGrpSpPr/>
          <p:nvPr/>
        </p:nvGrpSpPr>
        <p:grpSpPr>
          <a:xfrm>
            <a:off x="2367462" y="2025424"/>
            <a:ext cx="4500000" cy="4500000"/>
            <a:chOff x="2367462" y="2025424"/>
            <a:chExt cx="4500000" cy="4500000"/>
          </a:xfrm>
        </p:grpSpPr>
        <p:cxnSp>
          <p:nvCxnSpPr>
            <p:cNvPr id="33" name="Straight Connector 32"/>
            <p:cNvCxnSpPr/>
            <p:nvPr/>
          </p:nvCxnSpPr>
          <p:spPr>
            <a:xfrm>
              <a:off x="4608004" y="2025424"/>
              <a:ext cx="0" cy="45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4" idx="3"/>
            </p:cNvCxnSpPr>
            <p:nvPr/>
          </p:nvCxnSpPr>
          <p:spPr>
            <a:xfrm flipH="1">
              <a:off x="3035266" y="2664622"/>
              <a:ext cx="3165208" cy="3201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4" idx="1"/>
            </p:cNvCxnSpPr>
            <p:nvPr/>
          </p:nvCxnSpPr>
          <p:spPr>
            <a:xfrm>
              <a:off x="3035266" y="2684354"/>
              <a:ext cx="3179063" cy="3179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367462" y="4293096"/>
              <a:ext cx="45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4040234" y="3739681"/>
            <a:ext cx="1152128" cy="11521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7" name="TextBox 26"/>
          <p:cNvSpPr txBox="1"/>
          <p:nvPr/>
        </p:nvSpPr>
        <p:spPr>
          <a:xfrm>
            <a:off x="7202977" y="3969560"/>
            <a:ext cx="1657826" cy="830997"/>
          </a:xfrm>
          <a:prstGeom prst="rect">
            <a:avLst/>
          </a:prstGeom>
          <a:noFill/>
        </p:spPr>
        <p:txBody>
          <a:bodyPr wrap="none" rtlCol="0">
            <a:spAutoFit/>
          </a:bodyPr>
          <a:lstStyle/>
          <a:p>
            <a:pPr algn="ctr"/>
            <a:r>
              <a:rPr lang="en-IE" sz="1600" dirty="0" smtClean="0"/>
              <a:t>Multiple Fixed </a:t>
            </a:r>
          </a:p>
          <a:p>
            <a:pPr algn="ctr"/>
            <a:r>
              <a:rPr lang="en-IE" sz="1600" dirty="0" smtClean="0"/>
              <a:t>Read/Write</a:t>
            </a:r>
          </a:p>
          <a:p>
            <a:pPr algn="ctr"/>
            <a:r>
              <a:rPr lang="en-IE" sz="1600" dirty="0" smtClean="0"/>
              <a:t>Heads</a:t>
            </a:r>
            <a:endParaRPr lang="en-IE" sz="1600" dirty="0"/>
          </a:p>
        </p:txBody>
      </p:sp>
      <p:sp>
        <p:nvSpPr>
          <p:cNvPr id="32" name="Trapezoid 31"/>
          <p:cNvSpPr/>
          <p:nvPr/>
        </p:nvSpPr>
        <p:spPr>
          <a:xfrm rot="10800000">
            <a:off x="5361671" y="4454841"/>
            <a:ext cx="122869" cy="387267"/>
          </a:xfrm>
          <a:prstGeom prst="trapezoid">
            <a:avLst>
              <a:gd name="adj" fmla="val 480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Trapezoid 35"/>
          <p:cNvSpPr/>
          <p:nvPr/>
        </p:nvSpPr>
        <p:spPr>
          <a:xfrm rot="10800000">
            <a:off x="5745275" y="4481892"/>
            <a:ext cx="122869" cy="387267"/>
          </a:xfrm>
          <a:prstGeom prst="trapezoid">
            <a:avLst>
              <a:gd name="adj" fmla="val 480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Trapezoid 37"/>
          <p:cNvSpPr/>
          <p:nvPr/>
        </p:nvSpPr>
        <p:spPr>
          <a:xfrm rot="10800000">
            <a:off x="6105315" y="4481892"/>
            <a:ext cx="122869" cy="387267"/>
          </a:xfrm>
          <a:prstGeom prst="trapezoid">
            <a:avLst>
              <a:gd name="adj" fmla="val 480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Trapezoid 39"/>
          <p:cNvSpPr/>
          <p:nvPr/>
        </p:nvSpPr>
        <p:spPr>
          <a:xfrm rot="10800000">
            <a:off x="6537363" y="4481892"/>
            <a:ext cx="122869" cy="387267"/>
          </a:xfrm>
          <a:prstGeom prst="trapezoid">
            <a:avLst>
              <a:gd name="adj" fmla="val 480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Trapezoid 25"/>
          <p:cNvSpPr/>
          <p:nvPr/>
        </p:nvSpPr>
        <p:spPr>
          <a:xfrm rot="16200000">
            <a:off x="5726559" y="3035887"/>
            <a:ext cx="360040" cy="265943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41767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The main functions of the device manager are:</a:t>
            </a:r>
          </a:p>
          <a:p>
            <a:pPr marL="850392" lvl="1" indent="-457200">
              <a:buFont typeface="+mj-lt"/>
              <a:buAutoNum type="arabicPeriod"/>
            </a:pPr>
            <a:r>
              <a:rPr lang="en-IE" dirty="0" smtClean="0"/>
              <a:t>Monitor the status of all devices, including storage drives, printers and other peripherals</a:t>
            </a:r>
          </a:p>
          <a:p>
            <a:pPr marL="850392" lvl="1" indent="-457200">
              <a:buFont typeface="+mj-lt"/>
              <a:buAutoNum type="arabicPeriod"/>
            </a:pPr>
            <a:r>
              <a:rPr lang="en-IE" dirty="0" smtClean="0"/>
              <a:t>Enforce pre-set policies on which process gets which device for how long</a:t>
            </a:r>
          </a:p>
          <a:p>
            <a:pPr marL="850392" lvl="1" indent="-457200">
              <a:buFont typeface="+mj-lt"/>
              <a:buAutoNum type="arabicPeriod"/>
            </a:pPr>
            <a:r>
              <a:rPr lang="en-IE" dirty="0" smtClean="0"/>
              <a:t>Deal with the allocation of devices to processes</a:t>
            </a:r>
          </a:p>
          <a:p>
            <a:pPr marL="850392" lvl="1" indent="-457200">
              <a:buFont typeface="+mj-lt"/>
              <a:buAutoNum type="arabicPeriod"/>
            </a:pPr>
            <a:r>
              <a:rPr lang="en-IE" dirty="0" smtClean="0"/>
              <a:t>Deal with the de-allocation of devices to processes, both at a temporary basis (e.g. when the process is interrupted) and on a permanent basis (e.g. when the process is completed).</a:t>
            </a: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3272776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Device Management</a:t>
            </a:r>
          </a:p>
        </p:txBody>
      </p:sp>
      <p:sp>
        <p:nvSpPr>
          <p:cNvPr id="14" name="Oval 13"/>
          <p:cNvSpPr/>
          <p:nvPr/>
        </p:nvSpPr>
        <p:spPr>
          <a:xfrm>
            <a:off x="2376256" y="2025344"/>
            <a:ext cx="4500000" cy="45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17" name="Oval 16"/>
          <p:cNvSpPr/>
          <p:nvPr/>
        </p:nvSpPr>
        <p:spPr>
          <a:xfrm>
            <a:off x="2844208" y="2488235"/>
            <a:ext cx="3600000" cy="360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20" name="Oval 19"/>
          <p:cNvSpPr/>
          <p:nvPr/>
        </p:nvSpPr>
        <p:spPr>
          <a:xfrm>
            <a:off x="3187260" y="2858997"/>
            <a:ext cx="2880000" cy="288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2" name="Oval 21"/>
          <p:cNvSpPr/>
          <p:nvPr/>
        </p:nvSpPr>
        <p:spPr>
          <a:xfrm>
            <a:off x="3564128" y="3185856"/>
            <a:ext cx="2160000" cy="21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noFill/>
              </a:rPr>
              <a:t>v</a:t>
            </a:r>
            <a:endParaRPr lang="en-IE" dirty="0">
              <a:noFill/>
            </a:endParaRPr>
          </a:p>
        </p:txBody>
      </p:sp>
      <p:sp>
        <p:nvSpPr>
          <p:cNvPr id="2" name="Arc 1"/>
          <p:cNvSpPr/>
          <p:nvPr/>
        </p:nvSpPr>
        <p:spPr>
          <a:xfrm>
            <a:off x="1763688" y="1665304"/>
            <a:ext cx="5472608" cy="5076064"/>
          </a:xfrm>
          <a:prstGeom prst="arc">
            <a:avLst>
              <a:gd name="adj1" fmla="val 16200000"/>
              <a:gd name="adj2" fmla="val 20367705"/>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TextBox 6"/>
          <p:cNvSpPr txBox="1"/>
          <p:nvPr/>
        </p:nvSpPr>
        <p:spPr>
          <a:xfrm rot="1831739">
            <a:off x="5664327" y="1756163"/>
            <a:ext cx="1124026" cy="369332"/>
          </a:xfrm>
          <a:prstGeom prst="rect">
            <a:avLst/>
          </a:prstGeom>
          <a:noFill/>
        </p:spPr>
        <p:txBody>
          <a:bodyPr wrap="none" rtlCol="0">
            <a:spAutoFit/>
          </a:bodyPr>
          <a:lstStyle/>
          <a:p>
            <a:r>
              <a:rPr lang="en-IE" dirty="0" smtClean="0"/>
              <a:t>Rotation</a:t>
            </a:r>
            <a:endParaRPr lang="en-IE" dirty="0"/>
          </a:p>
        </p:txBody>
      </p:sp>
      <p:sp>
        <p:nvSpPr>
          <p:cNvPr id="28" name="TextBox 27"/>
          <p:cNvSpPr txBox="1"/>
          <p:nvPr/>
        </p:nvSpPr>
        <p:spPr>
          <a:xfrm>
            <a:off x="4139952" y="6129800"/>
            <a:ext cx="1026243" cy="369332"/>
          </a:xfrm>
          <a:prstGeom prst="rect">
            <a:avLst/>
          </a:prstGeom>
          <a:noFill/>
        </p:spPr>
        <p:txBody>
          <a:bodyPr wrap="none" rtlCol="0">
            <a:spAutoFit/>
          </a:bodyPr>
          <a:lstStyle/>
          <a:p>
            <a:r>
              <a:rPr lang="en-IE" dirty="0" smtClean="0"/>
              <a:t>Track 1</a:t>
            </a:r>
            <a:endParaRPr lang="en-IE" dirty="0"/>
          </a:p>
        </p:txBody>
      </p:sp>
      <p:sp>
        <p:nvSpPr>
          <p:cNvPr id="29" name="TextBox 28"/>
          <p:cNvSpPr txBox="1"/>
          <p:nvPr/>
        </p:nvSpPr>
        <p:spPr>
          <a:xfrm>
            <a:off x="4139952" y="5718903"/>
            <a:ext cx="1026243" cy="369332"/>
          </a:xfrm>
          <a:prstGeom prst="rect">
            <a:avLst/>
          </a:prstGeom>
          <a:noFill/>
        </p:spPr>
        <p:txBody>
          <a:bodyPr wrap="none" rtlCol="0">
            <a:spAutoFit/>
          </a:bodyPr>
          <a:lstStyle/>
          <a:p>
            <a:r>
              <a:rPr lang="en-IE" dirty="0" smtClean="0"/>
              <a:t>Track 2</a:t>
            </a:r>
            <a:endParaRPr lang="en-IE" dirty="0"/>
          </a:p>
        </p:txBody>
      </p:sp>
      <p:sp>
        <p:nvSpPr>
          <p:cNvPr id="30" name="TextBox 29"/>
          <p:cNvSpPr txBox="1"/>
          <p:nvPr/>
        </p:nvSpPr>
        <p:spPr>
          <a:xfrm>
            <a:off x="4139952" y="5337712"/>
            <a:ext cx="1026243" cy="369332"/>
          </a:xfrm>
          <a:prstGeom prst="rect">
            <a:avLst/>
          </a:prstGeom>
          <a:noFill/>
        </p:spPr>
        <p:txBody>
          <a:bodyPr wrap="none" rtlCol="0">
            <a:spAutoFit/>
          </a:bodyPr>
          <a:lstStyle/>
          <a:p>
            <a:r>
              <a:rPr lang="en-IE" dirty="0" smtClean="0"/>
              <a:t>Track 3</a:t>
            </a:r>
            <a:endParaRPr lang="en-IE" dirty="0"/>
          </a:p>
        </p:txBody>
      </p:sp>
      <p:sp>
        <p:nvSpPr>
          <p:cNvPr id="31" name="TextBox 30"/>
          <p:cNvSpPr txBox="1"/>
          <p:nvPr/>
        </p:nvSpPr>
        <p:spPr>
          <a:xfrm>
            <a:off x="4139952" y="4905664"/>
            <a:ext cx="1026243" cy="369332"/>
          </a:xfrm>
          <a:prstGeom prst="rect">
            <a:avLst/>
          </a:prstGeom>
          <a:noFill/>
        </p:spPr>
        <p:txBody>
          <a:bodyPr wrap="none" rtlCol="0">
            <a:spAutoFit/>
          </a:bodyPr>
          <a:lstStyle/>
          <a:p>
            <a:r>
              <a:rPr lang="en-IE" dirty="0" smtClean="0"/>
              <a:t>Track 4</a:t>
            </a:r>
            <a:endParaRPr lang="en-IE" dirty="0"/>
          </a:p>
        </p:txBody>
      </p:sp>
      <p:sp>
        <p:nvSpPr>
          <p:cNvPr id="32" name="TextBox 31"/>
          <p:cNvSpPr txBox="1"/>
          <p:nvPr/>
        </p:nvSpPr>
        <p:spPr>
          <a:xfrm>
            <a:off x="7202977" y="3969560"/>
            <a:ext cx="1657826" cy="830997"/>
          </a:xfrm>
          <a:prstGeom prst="rect">
            <a:avLst/>
          </a:prstGeom>
          <a:noFill/>
        </p:spPr>
        <p:txBody>
          <a:bodyPr wrap="none" rtlCol="0">
            <a:spAutoFit/>
          </a:bodyPr>
          <a:lstStyle/>
          <a:p>
            <a:pPr algn="ctr"/>
            <a:r>
              <a:rPr lang="en-IE" sz="1600" dirty="0" smtClean="0"/>
              <a:t>Multiple Fixed </a:t>
            </a:r>
          </a:p>
          <a:p>
            <a:pPr algn="ctr"/>
            <a:r>
              <a:rPr lang="en-IE" sz="1600" dirty="0" smtClean="0"/>
              <a:t>Read/Write</a:t>
            </a:r>
          </a:p>
          <a:p>
            <a:pPr algn="ctr"/>
            <a:r>
              <a:rPr lang="en-IE" sz="1600" dirty="0" smtClean="0"/>
              <a:t>Heads</a:t>
            </a:r>
            <a:endParaRPr lang="en-IE" sz="1600" dirty="0"/>
          </a:p>
        </p:txBody>
      </p:sp>
      <p:grpSp>
        <p:nvGrpSpPr>
          <p:cNvPr id="39" name="Group 38"/>
          <p:cNvGrpSpPr/>
          <p:nvPr/>
        </p:nvGrpSpPr>
        <p:grpSpPr>
          <a:xfrm>
            <a:off x="2367462" y="2025424"/>
            <a:ext cx="4500000" cy="4500000"/>
            <a:chOff x="2367462" y="2025424"/>
            <a:chExt cx="4500000" cy="4500000"/>
          </a:xfrm>
        </p:grpSpPr>
        <p:cxnSp>
          <p:nvCxnSpPr>
            <p:cNvPr id="33" name="Straight Connector 32"/>
            <p:cNvCxnSpPr/>
            <p:nvPr/>
          </p:nvCxnSpPr>
          <p:spPr>
            <a:xfrm>
              <a:off x="4608004" y="2025424"/>
              <a:ext cx="0" cy="45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4" idx="3"/>
            </p:cNvCxnSpPr>
            <p:nvPr/>
          </p:nvCxnSpPr>
          <p:spPr>
            <a:xfrm flipH="1">
              <a:off x="3035266" y="2664622"/>
              <a:ext cx="3165208" cy="3201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4" idx="1"/>
            </p:cNvCxnSpPr>
            <p:nvPr/>
          </p:nvCxnSpPr>
          <p:spPr>
            <a:xfrm>
              <a:off x="3035266" y="2684354"/>
              <a:ext cx="3179063" cy="3179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367462" y="4293096"/>
              <a:ext cx="45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4040234" y="3739681"/>
            <a:ext cx="1152128" cy="11521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6" name="Trapezoid 25"/>
          <p:cNvSpPr/>
          <p:nvPr/>
        </p:nvSpPr>
        <p:spPr>
          <a:xfrm rot="10800000">
            <a:off x="5361671" y="4454841"/>
            <a:ext cx="122869" cy="387267"/>
          </a:xfrm>
          <a:prstGeom prst="trapezoid">
            <a:avLst>
              <a:gd name="adj" fmla="val 480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rapezoid 26"/>
          <p:cNvSpPr/>
          <p:nvPr/>
        </p:nvSpPr>
        <p:spPr>
          <a:xfrm rot="10800000">
            <a:off x="5745275" y="4481892"/>
            <a:ext cx="122869" cy="387267"/>
          </a:xfrm>
          <a:prstGeom prst="trapezoid">
            <a:avLst>
              <a:gd name="adj" fmla="val 480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Trapezoid 35"/>
          <p:cNvSpPr/>
          <p:nvPr/>
        </p:nvSpPr>
        <p:spPr>
          <a:xfrm rot="10800000">
            <a:off x="6105315" y="4481892"/>
            <a:ext cx="122869" cy="387267"/>
          </a:xfrm>
          <a:prstGeom prst="trapezoid">
            <a:avLst>
              <a:gd name="adj" fmla="val 480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Trapezoid 37"/>
          <p:cNvSpPr/>
          <p:nvPr/>
        </p:nvSpPr>
        <p:spPr>
          <a:xfrm rot="10800000">
            <a:off x="6537363" y="4481892"/>
            <a:ext cx="122869" cy="387267"/>
          </a:xfrm>
          <a:prstGeom prst="trapezoid">
            <a:avLst>
              <a:gd name="adj" fmla="val 480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rapezoid 14"/>
          <p:cNvSpPr/>
          <p:nvPr/>
        </p:nvSpPr>
        <p:spPr>
          <a:xfrm rot="16200000">
            <a:off x="5726559" y="3035887"/>
            <a:ext cx="360040" cy="265943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984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40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Fixed-Head Magnetic Disk Storage</a:t>
            </a:r>
          </a:p>
          <a:p>
            <a:endParaRPr lang="en-IE" dirty="0"/>
          </a:p>
          <a:p>
            <a:r>
              <a:rPr lang="en-IE" dirty="0" smtClean="0"/>
              <a:t>This means it’s very fast compared to a moving Read/Write head, however, it is more costly to manufacture, and it has less storage space as the tracks have to be positioned  farther apart.</a:t>
            </a:r>
          </a:p>
          <a:p>
            <a:r>
              <a:rPr lang="en-IE" dirty="0" smtClean="0"/>
              <a:t>These are often used in space flight and aircraft applications where speed is most important.</a:t>
            </a:r>
            <a:endParaRPr lang="en-IE" dirty="0"/>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1989331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In either case we may have a disk pack:</a:t>
            </a:r>
            <a:endParaRPr lang="en-IE" dirty="0"/>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080220"/>
            <a:ext cx="6192688" cy="4229100"/>
          </a:xfrm>
          <a:prstGeom prst="rect">
            <a:avLst/>
          </a:prstGeom>
        </p:spPr>
      </p:pic>
    </p:spTree>
    <p:extLst>
      <p:ext uri="{BB962C8B-B14F-4D97-AF65-F5344CB8AC3E}">
        <p14:creationId xmlns:p14="http://schemas.microsoft.com/office/powerpoint/2010/main" val="6855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Disk </a:t>
            </a:r>
            <a:r>
              <a:rPr lang="en-IE" dirty="0"/>
              <a:t>pack:</a:t>
            </a:r>
          </a:p>
          <a:p>
            <a:endParaRPr lang="en-IE" dirty="0"/>
          </a:p>
          <a:p>
            <a:pPr marL="109728" indent="0">
              <a:buNone/>
            </a:pPr>
            <a:endParaRPr lang="en-IE" dirty="0"/>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060848"/>
            <a:ext cx="5901095" cy="4330024"/>
          </a:xfrm>
          <a:prstGeom prst="rect">
            <a:avLst/>
          </a:prstGeom>
        </p:spPr>
      </p:pic>
    </p:spTree>
    <p:extLst>
      <p:ext uri="{BB962C8B-B14F-4D97-AF65-F5344CB8AC3E}">
        <p14:creationId xmlns:p14="http://schemas.microsoft.com/office/powerpoint/2010/main" val="426490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Disk pack</a:t>
            </a:r>
            <a:r>
              <a:rPr lang="en-IE" dirty="0"/>
              <a:t>:</a:t>
            </a:r>
          </a:p>
          <a:p>
            <a:endParaRPr lang="en-IE" dirty="0"/>
          </a:p>
          <a:p>
            <a:pPr marL="109728" indent="0">
              <a:buNone/>
            </a:pPr>
            <a:endParaRPr lang="en-IE" dirty="0"/>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 y="2080220"/>
            <a:ext cx="7515225" cy="4229100"/>
          </a:xfrm>
          <a:prstGeom prst="rect">
            <a:avLst/>
          </a:prstGeom>
        </p:spPr>
      </p:pic>
    </p:spTree>
    <p:extLst>
      <p:ext uri="{BB962C8B-B14F-4D97-AF65-F5344CB8AC3E}">
        <p14:creationId xmlns:p14="http://schemas.microsoft.com/office/powerpoint/2010/main" val="3573330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Disk </a:t>
            </a:r>
            <a:r>
              <a:rPr lang="en-IE" dirty="0"/>
              <a:t>pack:</a:t>
            </a:r>
          </a:p>
          <a:p>
            <a:endParaRPr lang="en-IE" dirty="0"/>
          </a:p>
          <a:p>
            <a:pPr marL="109728" indent="0">
              <a:buNone/>
            </a:pPr>
            <a:endParaRPr lang="en-IE" dirty="0"/>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285924"/>
            <a:ext cx="7473641" cy="3816424"/>
          </a:xfrm>
          <a:prstGeom prst="rect">
            <a:avLst/>
          </a:prstGeom>
        </p:spPr>
      </p:pic>
    </p:spTree>
    <p:extLst>
      <p:ext uri="{BB962C8B-B14F-4D97-AF65-F5344CB8AC3E}">
        <p14:creationId xmlns:p14="http://schemas.microsoft.com/office/powerpoint/2010/main" val="223027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Disk </a:t>
            </a:r>
            <a:r>
              <a:rPr lang="en-IE" dirty="0"/>
              <a:t>pack:</a:t>
            </a:r>
          </a:p>
          <a:p>
            <a:endParaRPr lang="en-IE" dirty="0"/>
          </a:p>
          <a:p>
            <a:pPr marL="109728" indent="0">
              <a:buNone/>
            </a:pPr>
            <a:endParaRPr lang="en-IE" dirty="0"/>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492" y="2282563"/>
            <a:ext cx="6837015" cy="3747889"/>
          </a:xfrm>
          <a:prstGeom prst="rect">
            <a:avLst/>
          </a:prstGeom>
        </p:spPr>
      </p:pic>
    </p:spTree>
    <p:extLst>
      <p:ext uri="{BB962C8B-B14F-4D97-AF65-F5344CB8AC3E}">
        <p14:creationId xmlns:p14="http://schemas.microsoft.com/office/powerpoint/2010/main" val="1123667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D</a:t>
            </a:r>
            <a:r>
              <a:rPr lang="en-IE" dirty="0" smtClean="0"/>
              <a:t>isk pack:</a:t>
            </a:r>
          </a:p>
          <a:p>
            <a:endParaRPr lang="en-IE" dirty="0"/>
          </a:p>
          <a:p>
            <a:pPr lvl="1"/>
            <a:r>
              <a:rPr lang="en-IE" dirty="0" smtClean="0"/>
              <a:t>An interesting question occurs about disk packs, is it more efficient to write a series of records on one surface of a disk and then the opposite surface of that disk, followed by the next disk, and the next one, and so on? Or is better to do fill the other surface of each surface of each disk, then the next track, then the next? </a:t>
            </a:r>
            <a:endParaRPr lang="en-IE" dirty="0"/>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2165635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1696" y="2094333"/>
            <a:ext cx="626368" cy="397664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ontent Placeholder 1"/>
          <p:cNvSpPr>
            <a:spLocks noGrp="1"/>
          </p:cNvSpPr>
          <p:nvPr>
            <p:ph idx="1"/>
          </p:nvPr>
        </p:nvSpPr>
        <p:spPr/>
        <p:txBody>
          <a:bodyPr>
            <a:normAutofit/>
          </a:bodyPr>
          <a:lstStyle/>
          <a:p>
            <a:r>
              <a:rPr lang="en-IE" dirty="0"/>
              <a:t>D</a:t>
            </a:r>
            <a:r>
              <a:rPr lang="en-IE" dirty="0" smtClean="0"/>
              <a:t>isk pack (Case 1):</a:t>
            </a:r>
          </a:p>
          <a:p>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
        <p:nvSpPr>
          <p:cNvPr id="4" name="Rounded Rectangle 3"/>
          <p:cNvSpPr/>
          <p:nvPr/>
        </p:nvSpPr>
        <p:spPr>
          <a:xfrm>
            <a:off x="1835696" y="299695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835696" y="407707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1835696" y="5229200"/>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own Arrow 8"/>
          <p:cNvSpPr/>
          <p:nvPr/>
        </p:nvSpPr>
        <p:spPr>
          <a:xfrm>
            <a:off x="1835696" y="2276872"/>
            <a:ext cx="432048" cy="5760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4539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44444E-6 -2.59259E-6 L 0.61423 0.00023 " pathEditMode="relative" rAng="0" ptsTypes="AA">
                                      <p:cBhvr>
                                        <p:cTn id="6" dur="1500" fill="hold"/>
                                        <p:tgtEl>
                                          <p:spTgt spid="9"/>
                                        </p:tgtEl>
                                        <p:attrNameLst>
                                          <p:attrName>ppt_x</p:attrName>
                                          <p:attrName>ppt_y</p:attrName>
                                        </p:attrNameLst>
                                      </p:cBhvr>
                                      <p:rCtr x="30712" y="0"/>
                                    </p:animMotion>
                                  </p:childTnLst>
                                </p:cTn>
                              </p:par>
                            </p:childTnLst>
                          </p:cTn>
                        </p:par>
                        <p:par>
                          <p:cTn id="7" fill="hold">
                            <p:stCondLst>
                              <p:cond delay="1500"/>
                            </p:stCondLst>
                            <p:childTnLst>
                              <p:par>
                                <p:cTn id="8" presetID="58" presetClass="path" presetSubtype="0" accel="50000" decel="50000" fill="hold" grpId="1" nodeType="afterEffect">
                                  <p:stCondLst>
                                    <p:cond delay="0"/>
                                  </p:stCondLst>
                                  <p:childTnLst>
                                    <p:animMotion origin="layout" path="M 0.61423 0.00023 L 0.65399 0.03959 C 0.66302 0.04792 0.66805 0.06019 0.66805 0.07315 C 0.66805 0.08797 0.66302 0.09954 0.65399 0.10787 L 0.61423 0.14746 " pathEditMode="relative" rAng="0" ptsTypes="AAAAA">
                                      <p:cBhvr>
                                        <p:cTn id="9" dur="500" fill="hold"/>
                                        <p:tgtEl>
                                          <p:spTgt spid="9"/>
                                        </p:tgtEl>
                                        <p:attrNameLst>
                                          <p:attrName>ppt_x</p:attrName>
                                          <p:attrName>ppt_y</p:attrName>
                                        </p:attrNameLst>
                                      </p:cBhvr>
                                      <p:rCtr x="2691" y="7361"/>
                                    </p:animMotion>
                                  </p:childTnLst>
                                </p:cTn>
                              </p:par>
                              <p:par>
                                <p:cTn id="10" presetID="8" presetClass="emph" presetSubtype="0" fill="hold" grpId="2" nodeType="withEffect">
                                  <p:stCondLst>
                                    <p:cond delay="0"/>
                                  </p:stCondLst>
                                  <p:childTnLst>
                                    <p:animRot by="10800000">
                                      <p:cBhvr>
                                        <p:cTn id="11" dur="500" fill="hold"/>
                                        <p:tgtEl>
                                          <p:spTgt spid="9"/>
                                        </p:tgtEl>
                                        <p:attrNameLst>
                                          <p:attrName>r</p:attrName>
                                        </p:attrNameLst>
                                      </p:cBhvr>
                                    </p:animRot>
                                  </p:childTnLst>
                                </p:cTn>
                              </p:par>
                            </p:childTnLst>
                          </p:cTn>
                        </p:par>
                        <p:par>
                          <p:cTn id="12" fill="hold">
                            <p:stCondLst>
                              <p:cond delay="2000"/>
                            </p:stCondLst>
                            <p:childTnLst>
                              <p:par>
                                <p:cTn id="13" presetID="35" presetClass="path" presetSubtype="0" accel="50000" decel="50000" fill="hold" grpId="3" nodeType="afterEffect">
                                  <p:stCondLst>
                                    <p:cond delay="0"/>
                                  </p:stCondLst>
                                  <p:childTnLst>
                                    <p:animMotion origin="layout" path="M 0.61423 0.14746 L 4.44444E-6 0.1581 " pathEditMode="relative" rAng="0" ptsTypes="AA">
                                      <p:cBhvr>
                                        <p:cTn id="14" dur="1500" fill="hold"/>
                                        <p:tgtEl>
                                          <p:spTgt spid="9"/>
                                        </p:tgtEl>
                                        <p:attrNameLst>
                                          <p:attrName>ppt_x</p:attrName>
                                          <p:attrName>ppt_y</p:attrName>
                                        </p:attrNameLst>
                                      </p:cBhvr>
                                      <p:rCtr x="-30712" y="532"/>
                                    </p:animMotion>
                                  </p:childTnLst>
                                </p:cTn>
                              </p:par>
                            </p:childTnLst>
                          </p:cTn>
                        </p:par>
                        <p:par>
                          <p:cTn id="15" fill="hold">
                            <p:stCondLst>
                              <p:cond delay="3500"/>
                            </p:stCondLst>
                            <p:childTnLst>
                              <p:par>
                                <p:cTn id="16" presetID="8" presetClass="emph" presetSubtype="0" fill="hold" grpId="4" nodeType="afterEffect">
                                  <p:stCondLst>
                                    <p:cond delay="0"/>
                                  </p:stCondLst>
                                  <p:childTnLst>
                                    <p:animRot by="-10800000">
                                      <p:cBhvr>
                                        <p:cTn id="17" dur="500" fill="hold"/>
                                        <p:tgtEl>
                                          <p:spTgt spid="9"/>
                                        </p:tgtEl>
                                        <p:attrNameLst>
                                          <p:attrName>r</p:attrName>
                                        </p:attrNameLst>
                                      </p:cBhvr>
                                    </p:animRot>
                                  </p:childTnLst>
                                </p:cTn>
                              </p:par>
                            </p:childTnLst>
                          </p:cTn>
                        </p:par>
                        <p:par>
                          <p:cTn id="18" fill="hold">
                            <p:stCondLst>
                              <p:cond delay="4000"/>
                            </p:stCondLst>
                            <p:childTnLst>
                              <p:par>
                                <p:cTn id="19" presetID="63" presetClass="path" presetSubtype="0" accel="50000" decel="50000" fill="hold" grpId="5" nodeType="afterEffect">
                                  <p:stCondLst>
                                    <p:cond delay="0"/>
                                  </p:stCondLst>
                                  <p:childTnLst>
                                    <p:animMotion origin="layout" path="M 4.44444E-6 0.1581 L 0.61423 0.14745 " pathEditMode="relative" rAng="0" ptsTypes="AA">
                                      <p:cBhvr>
                                        <p:cTn id="20" dur="1000" fill="hold"/>
                                        <p:tgtEl>
                                          <p:spTgt spid="9"/>
                                        </p:tgtEl>
                                        <p:attrNameLst>
                                          <p:attrName>ppt_x</p:attrName>
                                          <p:attrName>ppt_y</p:attrName>
                                        </p:attrNameLst>
                                      </p:cBhvr>
                                      <p:rCtr x="30712" y="0"/>
                                    </p:animMotion>
                                  </p:childTnLst>
                                </p:cTn>
                              </p:par>
                            </p:childTnLst>
                          </p:cTn>
                        </p:par>
                        <p:par>
                          <p:cTn id="21" fill="hold">
                            <p:stCondLst>
                              <p:cond delay="5000"/>
                            </p:stCondLst>
                            <p:childTnLst>
                              <p:par>
                                <p:cTn id="22" presetID="58" presetClass="path" presetSubtype="0" accel="50000" decel="50000" fill="hold" grpId="6" nodeType="afterEffect">
                                  <p:stCondLst>
                                    <p:cond delay="0"/>
                                  </p:stCondLst>
                                  <p:childTnLst>
                                    <p:animMotion origin="layout" path="M 0.61423 0.14746 L 0.65416 0.18959 C 0.66319 0.19838 0.66822 0.21181 0.66822 0.22547 C 0.66822 0.24144 0.66319 0.25394 0.65416 0.26273 L 0.61423 0.3051 " pathEditMode="relative" rAng="0" ptsTypes="AAAAA">
                                      <p:cBhvr>
                                        <p:cTn id="23" dur="500" fill="hold"/>
                                        <p:tgtEl>
                                          <p:spTgt spid="9"/>
                                        </p:tgtEl>
                                        <p:attrNameLst>
                                          <p:attrName>ppt_x</p:attrName>
                                          <p:attrName>ppt_y</p:attrName>
                                        </p:attrNameLst>
                                      </p:cBhvr>
                                      <p:rCtr x="2691" y="7870"/>
                                    </p:animMotion>
                                  </p:childTnLst>
                                </p:cTn>
                              </p:par>
                              <p:par>
                                <p:cTn id="24" presetID="8" presetClass="emph" presetSubtype="0" fill="hold" grpId="7" nodeType="withEffect">
                                  <p:stCondLst>
                                    <p:cond delay="0"/>
                                  </p:stCondLst>
                                  <p:childTnLst>
                                    <p:animRot by="10800000">
                                      <p:cBhvr>
                                        <p:cTn id="25" dur="500" fill="hold"/>
                                        <p:tgtEl>
                                          <p:spTgt spid="9"/>
                                        </p:tgtEl>
                                        <p:attrNameLst>
                                          <p:attrName>r</p:attrName>
                                        </p:attrNameLst>
                                      </p:cBhvr>
                                    </p:animRot>
                                  </p:childTnLst>
                                </p:cTn>
                              </p:par>
                            </p:childTnLst>
                          </p:cTn>
                        </p:par>
                        <p:par>
                          <p:cTn id="26" fill="hold">
                            <p:stCondLst>
                              <p:cond delay="5500"/>
                            </p:stCondLst>
                            <p:childTnLst>
                              <p:par>
                                <p:cTn id="27" presetID="35" presetClass="path" presetSubtype="0" accel="50000" decel="50000" fill="hold" grpId="8" nodeType="afterEffect">
                                  <p:stCondLst>
                                    <p:cond delay="0"/>
                                  </p:stCondLst>
                                  <p:childTnLst>
                                    <p:animMotion origin="layout" path="M 0.61423 0.3051 L 4.44444E-6 0.3051 " pathEditMode="relative" rAng="0" ptsTypes="AA">
                                      <p:cBhvr>
                                        <p:cTn id="28" dur="1000" fill="hold"/>
                                        <p:tgtEl>
                                          <p:spTgt spid="9"/>
                                        </p:tgtEl>
                                        <p:attrNameLst>
                                          <p:attrName>ppt_x</p:attrName>
                                          <p:attrName>ppt_y</p:attrName>
                                        </p:attrNameLst>
                                      </p:cBhvr>
                                      <p:rCtr x="-307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P spid="9" grpId="8"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1696" y="2094333"/>
            <a:ext cx="626368" cy="397664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ontent Placeholder 1"/>
          <p:cNvSpPr>
            <a:spLocks noGrp="1"/>
          </p:cNvSpPr>
          <p:nvPr>
            <p:ph idx="1"/>
          </p:nvPr>
        </p:nvSpPr>
        <p:spPr/>
        <p:txBody>
          <a:bodyPr>
            <a:normAutofit/>
          </a:bodyPr>
          <a:lstStyle/>
          <a:p>
            <a:r>
              <a:rPr lang="en-IE" dirty="0"/>
              <a:t>D</a:t>
            </a:r>
            <a:r>
              <a:rPr lang="en-IE" dirty="0" smtClean="0"/>
              <a:t>isk pack (Case 2):</a:t>
            </a:r>
          </a:p>
          <a:p>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
        <p:nvSpPr>
          <p:cNvPr id="4" name="Rounded Rectangle 3"/>
          <p:cNvSpPr/>
          <p:nvPr/>
        </p:nvSpPr>
        <p:spPr>
          <a:xfrm>
            <a:off x="1835696" y="299695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835696" y="407707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1835696" y="5229200"/>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own Arrow 8"/>
          <p:cNvSpPr/>
          <p:nvPr/>
        </p:nvSpPr>
        <p:spPr>
          <a:xfrm>
            <a:off x="1835696" y="2348880"/>
            <a:ext cx="432048" cy="5760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6382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Examples of devices:</a:t>
            </a:r>
          </a:p>
          <a:p>
            <a:pPr lvl="1"/>
            <a:r>
              <a:rPr lang="en-IE" dirty="0" smtClean="0"/>
              <a:t>Keyboard</a:t>
            </a:r>
          </a:p>
          <a:p>
            <a:pPr lvl="1"/>
            <a:r>
              <a:rPr lang="en-IE" dirty="0" smtClean="0"/>
              <a:t>Mouse</a:t>
            </a:r>
          </a:p>
          <a:p>
            <a:pPr lvl="1"/>
            <a:r>
              <a:rPr lang="en-IE" dirty="0" smtClean="0"/>
              <a:t>Monitor</a:t>
            </a:r>
          </a:p>
          <a:p>
            <a:pPr lvl="1"/>
            <a:r>
              <a:rPr lang="en-IE" dirty="0" smtClean="0"/>
              <a:t>Scanner</a:t>
            </a:r>
          </a:p>
          <a:p>
            <a:pPr lvl="1"/>
            <a:r>
              <a:rPr lang="en-IE" dirty="0" smtClean="0"/>
              <a:t>Camcorder</a:t>
            </a:r>
          </a:p>
          <a:p>
            <a:pPr lvl="1"/>
            <a:r>
              <a:rPr lang="en-IE" dirty="0" smtClean="0"/>
              <a:t>CD-ROM</a:t>
            </a:r>
          </a:p>
          <a:p>
            <a:pPr lvl="1"/>
            <a:r>
              <a:rPr lang="en-IE" dirty="0" smtClean="0"/>
              <a:t>USB Ports</a:t>
            </a:r>
          </a:p>
          <a:p>
            <a:pPr lvl="1"/>
            <a:r>
              <a:rPr lang="en-IE" dirty="0" err="1" smtClean="0"/>
              <a:t>WebCam</a:t>
            </a:r>
            <a:endParaRPr lang="en-IE" dirty="0" smtClean="0"/>
          </a:p>
          <a:p>
            <a:pPr lvl="1"/>
            <a:r>
              <a:rPr lang="en-IE" dirty="0" smtClean="0"/>
              <a:t>Microphone</a:t>
            </a:r>
          </a:p>
          <a:p>
            <a:pPr lvl="1"/>
            <a:r>
              <a:rPr lang="en-IE" dirty="0" smtClean="0"/>
              <a:t>Printer</a:t>
            </a: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1844824"/>
            <a:ext cx="4896544" cy="3652119"/>
          </a:xfrm>
          <a:prstGeom prst="rect">
            <a:avLst/>
          </a:prstGeom>
        </p:spPr>
      </p:pic>
    </p:spTree>
    <p:extLst>
      <p:ext uri="{BB962C8B-B14F-4D97-AF65-F5344CB8AC3E}">
        <p14:creationId xmlns:p14="http://schemas.microsoft.com/office/powerpoint/2010/main" val="1699161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1696" y="2094333"/>
            <a:ext cx="626368" cy="397664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ontent Placeholder 1"/>
          <p:cNvSpPr>
            <a:spLocks noGrp="1"/>
          </p:cNvSpPr>
          <p:nvPr>
            <p:ph idx="1"/>
          </p:nvPr>
        </p:nvSpPr>
        <p:spPr/>
        <p:txBody>
          <a:bodyPr>
            <a:normAutofit/>
          </a:bodyPr>
          <a:lstStyle/>
          <a:p>
            <a:r>
              <a:rPr lang="en-IE" dirty="0"/>
              <a:t>D</a:t>
            </a:r>
            <a:r>
              <a:rPr lang="en-IE" dirty="0" smtClean="0"/>
              <a:t>isk pack (Case 2):</a:t>
            </a:r>
          </a:p>
          <a:p>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
        <p:nvSpPr>
          <p:cNvPr id="4" name="Rounded Rectangle 3"/>
          <p:cNvSpPr/>
          <p:nvPr/>
        </p:nvSpPr>
        <p:spPr>
          <a:xfrm>
            <a:off x="1835696" y="299695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835696" y="407707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1835696" y="5229200"/>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own Arrow 8"/>
          <p:cNvSpPr/>
          <p:nvPr/>
        </p:nvSpPr>
        <p:spPr>
          <a:xfrm>
            <a:off x="1835696" y="2348880"/>
            <a:ext cx="432048" cy="5760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8615518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1696" y="2094333"/>
            <a:ext cx="626368" cy="397664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ontent Placeholder 1"/>
          <p:cNvSpPr>
            <a:spLocks noGrp="1"/>
          </p:cNvSpPr>
          <p:nvPr>
            <p:ph idx="1"/>
          </p:nvPr>
        </p:nvSpPr>
        <p:spPr/>
        <p:txBody>
          <a:bodyPr>
            <a:normAutofit/>
          </a:bodyPr>
          <a:lstStyle/>
          <a:p>
            <a:r>
              <a:rPr lang="en-IE" dirty="0"/>
              <a:t>D</a:t>
            </a:r>
            <a:r>
              <a:rPr lang="en-IE" dirty="0" smtClean="0"/>
              <a:t>isk pack (Case 2):</a:t>
            </a:r>
          </a:p>
          <a:p>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
        <p:nvSpPr>
          <p:cNvPr id="4" name="Rounded Rectangle 3"/>
          <p:cNvSpPr/>
          <p:nvPr/>
        </p:nvSpPr>
        <p:spPr>
          <a:xfrm>
            <a:off x="1835696" y="299695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835696" y="407707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1835696" y="5229200"/>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own Arrow 8"/>
          <p:cNvSpPr/>
          <p:nvPr/>
        </p:nvSpPr>
        <p:spPr>
          <a:xfrm rot="10800000">
            <a:off x="1835696" y="3212976"/>
            <a:ext cx="432048" cy="5760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00724970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1696" y="2094333"/>
            <a:ext cx="626368" cy="397664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ontent Placeholder 1"/>
          <p:cNvSpPr>
            <a:spLocks noGrp="1"/>
          </p:cNvSpPr>
          <p:nvPr>
            <p:ph idx="1"/>
          </p:nvPr>
        </p:nvSpPr>
        <p:spPr/>
        <p:txBody>
          <a:bodyPr>
            <a:normAutofit/>
          </a:bodyPr>
          <a:lstStyle/>
          <a:p>
            <a:r>
              <a:rPr lang="en-IE" dirty="0"/>
              <a:t>D</a:t>
            </a:r>
            <a:r>
              <a:rPr lang="en-IE" dirty="0" smtClean="0"/>
              <a:t>isk pack (Case 2):</a:t>
            </a:r>
          </a:p>
          <a:p>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
        <p:nvSpPr>
          <p:cNvPr id="4" name="Rounded Rectangle 3"/>
          <p:cNvSpPr/>
          <p:nvPr/>
        </p:nvSpPr>
        <p:spPr>
          <a:xfrm>
            <a:off x="1835696" y="299695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835696" y="407707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1835696" y="5229200"/>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own Arrow 8"/>
          <p:cNvSpPr/>
          <p:nvPr/>
        </p:nvSpPr>
        <p:spPr>
          <a:xfrm>
            <a:off x="1835696" y="3429000"/>
            <a:ext cx="432048" cy="5760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5111453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1696" y="2094333"/>
            <a:ext cx="626368" cy="397664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ontent Placeholder 1"/>
          <p:cNvSpPr>
            <a:spLocks noGrp="1"/>
          </p:cNvSpPr>
          <p:nvPr>
            <p:ph idx="1"/>
          </p:nvPr>
        </p:nvSpPr>
        <p:spPr/>
        <p:txBody>
          <a:bodyPr>
            <a:normAutofit/>
          </a:bodyPr>
          <a:lstStyle/>
          <a:p>
            <a:r>
              <a:rPr lang="en-IE" dirty="0"/>
              <a:t>D</a:t>
            </a:r>
            <a:r>
              <a:rPr lang="en-IE" dirty="0" smtClean="0"/>
              <a:t>isk pack (Case 2):</a:t>
            </a:r>
          </a:p>
          <a:p>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
        <p:nvSpPr>
          <p:cNvPr id="4" name="Rounded Rectangle 3"/>
          <p:cNvSpPr/>
          <p:nvPr/>
        </p:nvSpPr>
        <p:spPr>
          <a:xfrm>
            <a:off x="1835696" y="299695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835696" y="407707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1835696" y="5229200"/>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own Arrow 8"/>
          <p:cNvSpPr/>
          <p:nvPr/>
        </p:nvSpPr>
        <p:spPr>
          <a:xfrm rot="10800000">
            <a:off x="1835696" y="4293096"/>
            <a:ext cx="432048" cy="5760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1535249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1696" y="2094333"/>
            <a:ext cx="626368" cy="397664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ontent Placeholder 1"/>
          <p:cNvSpPr>
            <a:spLocks noGrp="1"/>
          </p:cNvSpPr>
          <p:nvPr>
            <p:ph idx="1"/>
          </p:nvPr>
        </p:nvSpPr>
        <p:spPr/>
        <p:txBody>
          <a:bodyPr>
            <a:normAutofit/>
          </a:bodyPr>
          <a:lstStyle/>
          <a:p>
            <a:r>
              <a:rPr lang="en-IE" dirty="0"/>
              <a:t>D</a:t>
            </a:r>
            <a:r>
              <a:rPr lang="en-IE" dirty="0" smtClean="0"/>
              <a:t>isk pack (Case 2):</a:t>
            </a:r>
          </a:p>
          <a:p>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
        <p:nvSpPr>
          <p:cNvPr id="4" name="Rounded Rectangle 3"/>
          <p:cNvSpPr/>
          <p:nvPr/>
        </p:nvSpPr>
        <p:spPr>
          <a:xfrm>
            <a:off x="1835696" y="299695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835696" y="407707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1835696" y="5229200"/>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own Arrow 8"/>
          <p:cNvSpPr/>
          <p:nvPr/>
        </p:nvSpPr>
        <p:spPr>
          <a:xfrm>
            <a:off x="1835696" y="4581128"/>
            <a:ext cx="432048" cy="5760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6237513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1696" y="2094333"/>
            <a:ext cx="626368" cy="397664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ontent Placeholder 1"/>
          <p:cNvSpPr>
            <a:spLocks noGrp="1"/>
          </p:cNvSpPr>
          <p:nvPr>
            <p:ph idx="1"/>
          </p:nvPr>
        </p:nvSpPr>
        <p:spPr/>
        <p:txBody>
          <a:bodyPr>
            <a:normAutofit/>
          </a:bodyPr>
          <a:lstStyle/>
          <a:p>
            <a:r>
              <a:rPr lang="en-IE" dirty="0"/>
              <a:t>D</a:t>
            </a:r>
            <a:r>
              <a:rPr lang="en-IE" dirty="0" smtClean="0"/>
              <a:t>isk pack (Case 2):</a:t>
            </a:r>
          </a:p>
          <a:p>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
        <p:nvSpPr>
          <p:cNvPr id="4" name="Rounded Rectangle 3"/>
          <p:cNvSpPr/>
          <p:nvPr/>
        </p:nvSpPr>
        <p:spPr>
          <a:xfrm>
            <a:off x="1835696" y="299695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835696" y="407707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1835696" y="5229200"/>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own Arrow 8"/>
          <p:cNvSpPr/>
          <p:nvPr/>
        </p:nvSpPr>
        <p:spPr>
          <a:xfrm rot="10800000">
            <a:off x="1835696" y="5445224"/>
            <a:ext cx="432048" cy="5760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1277270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1696" y="2094333"/>
            <a:ext cx="626368" cy="397664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ontent Placeholder 1"/>
          <p:cNvSpPr>
            <a:spLocks noGrp="1"/>
          </p:cNvSpPr>
          <p:nvPr>
            <p:ph idx="1"/>
          </p:nvPr>
        </p:nvSpPr>
        <p:spPr/>
        <p:txBody>
          <a:bodyPr>
            <a:normAutofit/>
          </a:bodyPr>
          <a:lstStyle/>
          <a:p>
            <a:r>
              <a:rPr lang="en-IE" dirty="0"/>
              <a:t>D</a:t>
            </a:r>
            <a:r>
              <a:rPr lang="en-IE" dirty="0" smtClean="0"/>
              <a:t>isk pack (Case 2):</a:t>
            </a:r>
          </a:p>
          <a:p>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
        <p:nvSpPr>
          <p:cNvPr id="4" name="Rounded Rectangle 3"/>
          <p:cNvSpPr/>
          <p:nvPr/>
        </p:nvSpPr>
        <p:spPr>
          <a:xfrm>
            <a:off x="1835696" y="299695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1835696" y="4077072"/>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1835696" y="5229200"/>
            <a:ext cx="6048672" cy="1440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ounded Rectangle 6"/>
          <p:cNvSpPr/>
          <p:nvPr/>
        </p:nvSpPr>
        <p:spPr>
          <a:xfrm>
            <a:off x="1907704" y="2996952"/>
            <a:ext cx="360040" cy="2376264"/>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 y l </a:t>
            </a:r>
            <a:r>
              <a:rPr lang="en-IE" dirty="0" err="1" smtClean="0">
                <a:solidFill>
                  <a:schemeClr val="tx1"/>
                </a:solidFill>
              </a:rPr>
              <a:t>i</a:t>
            </a:r>
            <a:r>
              <a:rPr lang="en-IE" dirty="0" smtClean="0">
                <a:solidFill>
                  <a:schemeClr val="tx1"/>
                </a:solidFill>
              </a:rPr>
              <a:t> n d e r</a:t>
            </a:r>
            <a:endParaRPr lang="en-IE" dirty="0">
              <a:solidFill>
                <a:schemeClr val="tx1"/>
              </a:solidFill>
            </a:endParaRPr>
          </a:p>
        </p:txBody>
      </p:sp>
    </p:spTree>
    <p:extLst>
      <p:ext uri="{BB962C8B-B14F-4D97-AF65-F5344CB8AC3E}">
        <p14:creationId xmlns:p14="http://schemas.microsoft.com/office/powerpoint/2010/main" val="284194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D</a:t>
            </a:r>
            <a:r>
              <a:rPr lang="en-IE" dirty="0" smtClean="0"/>
              <a:t>isk pack:</a:t>
            </a:r>
          </a:p>
          <a:p>
            <a:endParaRPr lang="en-IE" dirty="0"/>
          </a:p>
          <a:p>
            <a:pPr lvl="1"/>
            <a:r>
              <a:rPr lang="en-IE" dirty="0" smtClean="0"/>
              <a:t>It turns out it’s faster to fill the disks a track at a time (case 2), and this leads up to the concept of a virtual cylinder of data.</a:t>
            </a:r>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717032"/>
            <a:ext cx="5976664" cy="2436914"/>
          </a:xfrm>
          <a:prstGeom prst="rect">
            <a:avLst/>
          </a:prstGeom>
        </p:spPr>
      </p:pic>
    </p:spTree>
    <p:extLst>
      <p:ext uri="{BB962C8B-B14F-4D97-AF65-F5344CB8AC3E}">
        <p14:creationId xmlns:p14="http://schemas.microsoft.com/office/powerpoint/2010/main" val="33314667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D</a:t>
            </a:r>
            <a:r>
              <a:rPr lang="en-IE" dirty="0" smtClean="0"/>
              <a:t>isk pack:</a:t>
            </a:r>
          </a:p>
          <a:p>
            <a:endParaRPr lang="en-IE" dirty="0"/>
          </a:p>
          <a:p>
            <a:pPr lvl="1"/>
            <a:r>
              <a:rPr lang="en-IE" dirty="0" smtClean="0"/>
              <a:t>So to access a record, the device manager needs; the cylinder number, the surface number, and the sector number.</a:t>
            </a:r>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75" y="4005063"/>
            <a:ext cx="8072981" cy="2002227"/>
          </a:xfrm>
          <a:prstGeom prst="rect">
            <a:avLst/>
          </a:prstGeom>
        </p:spPr>
      </p:pic>
    </p:spTree>
    <p:extLst>
      <p:ext uri="{BB962C8B-B14F-4D97-AF65-F5344CB8AC3E}">
        <p14:creationId xmlns:p14="http://schemas.microsoft.com/office/powerpoint/2010/main" val="337084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IE" sz="4000" dirty="0" smtClean="0"/>
              <a:t>Optical Disk Storage</a:t>
            </a:r>
            <a:endParaRPr lang="en-IE" sz="4000" dirty="0"/>
          </a:p>
        </p:txBody>
      </p:sp>
      <p:sp>
        <p:nvSpPr>
          <p:cNvPr id="3" name="Subtitle 2"/>
          <p:cNvSpPr>
            <a:spLocks noGrp="1"/>
          </p:cNvSpPr>
          <p:nvPr>
            <p:ph type="subTitle" idx="1"/>
          </p:nvPr>
        </p:nvSpPr>
        <p:spPr/>
        <p:txBody>
          <a:bodyPr/>
          <a:lstStyle/>
          <a:p>
            <a:r>
              <a:rPr lang="en-IE" dirty="0" smtClean="0"/>
              <a:t>  </a:t>
            </a:r>
            <a:endParaRPr lang="en-IE" dirty="0"/>
          </a:p>
        </p:txBody>
      </p:sp>
    </p:spTree>
    <p:extLst>
      <p:ext uri="{BB962C8B-B14F-4D97-AF65-F5344CB8AC3E}">
        <p14:creationId xmlns:p14="http://schemas.microsoft.com/office/powerpoint/2010/main" val="348144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There are three main types of devices:</a:t>
            </a:r>
          </a:p>
          <a:p>
            <a:endParaRPr lang="en-IE" dirty="0"/>
          </a:p>
          <a:p>
            <a:pPr lvl="1"/>
            <a:r>
              <a:rPr lang="en-IE" dirty="0" smtClean="0"/>
              <a:t>Dedicated Devices</a:t>
            </a:r>
          </a:p>
          <a:p>
            <a:pPr lvl="1"/>
            <a:endParaRPr lang="en-IE" dirty="0" smtClean="0"/>
          </a:p>
          <a:p>
            <a:pPr lvl="1"/>
            <a:r>
              <a:rPr lang="en-IE" dirty="0" smtClean="0"/>
              <a:t>Shared Devices</a:t>
            </a:r>
          </a:p>
          <a:p>
            <a:pPr lvl="1"/>
            <a:endParaRPr lang="en-IE" dirty="0" smtClean="0"/>
          </a:p>
          <a:p>
            <a:pPr lvl="1"/>
            <a:r>
              <a:rPr lang="en-IE" dirty="0" smtClean="0"/>
              <a:t>Virtual Devices</a:t>
            </a: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1851028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Optical Disk Storage:</a:t>
            </a:r>
          </a:p>
          <a:p>
            <a:endParaRPr lang="en-IE" dirty="0"/>
          </a:p>
          <a:p>
            <a:pPr lvl="1"/>
            <a:r>
              <a:rPr lang="en-IE" dirty="0" smtClean="0"/>
              <a:t>Because of advances in laser technology it is possible to store data optically rather than magnetically, and CDs and DVDs are examples of optical storage.</a:t>
            </a:r>
          </a:p>
          <a:p>
            <a:pPr lvl="1"/>
            <a:endParaRPr lang="en-IE" dirty="0" smtClean="0"/>
          </a:p>
          <a:p>
            <a:pPr lvl="1"/>
            <a:r>
              <a:rPr lang="en-IE" dirty="0" smtClean="0"/>
              <a:t>Unlike magnetic disks, which typically consist of tracks as a series of concentric circles, optical disks are usually a single continuous spiral track.</a:t>
            </a: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7451244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Magnetic Disks                     Optical Disks</a:t>
            </a:r>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grpSp>
        <p:nvGrpSpPr>
          <p:cNvPr id="14" name="Group 13"/>
          <p:cNvGrpSpPr/>
          <p:nvPr/>
        </p:nvGrpSpPr>
        <p:grpSpPr>
          <a:xfrm>
            <a:off x="899592" y="2420888"/>
            <a:ext cx="3240360" cy="3384376"/>
            <a:chOff x="1691680" y="2420888"/>
            <a:chExt cx="2160240" cy="2160240"/>
          </a:xfrm>
        </p:grpSpPr>
        <p:sp>
          <p:nvSpPr>
            <p:cNvPr id="6" name="Oval 5"/>
            <p:cNvSpPr/>
            <p:nvPr/>
          </p:nvSpPr>
          <p:spPr>
            <a:xfrm>
              <a:off x="1763688" y="2492896"/>
              <a:ext cx="2016224" cy="2016000"/>
            </a:xfrm>
            <a:prstGeom prst="ellipse">
              <a:avLst/>
            </a:prstGeom>
            <a:solidFill>
              <a:schemeClr val="bg1">
                <a:lumMod val="8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Donut 4"/>
            <p:cNvSpPr/>
            <p:nvPr/>
          </p:nvSpPr>
          <p:spPr>
            <a:xfrm>
              <a:off x="1691680" y="2420888"/>
              <a:ext cx="2160240" cy="2160240"/>
            </a:xfrm>
            <a:prstGeom prst="donut">
              <a:avLst>
                <a:gd name="adj" fmla="val 3155"/>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Oval 6"/>
            <p:cNvSpPr/>
            <p:nvPr/>
          </p:nvSpPr>
          <p:spPr>
            <a:xfrm>
              <a:off x="2627784" y="3366138"/>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1907704" y="2636912"/>
              <a:ext cx="1728192" cy="172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2060104" y="2789312"/>
              <a:ext cx="1431776" cy="14317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2212504" y="2996952"/>
              <a:ext cx="1135360" cy="10801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2364904" y="3149352"/>
              <a:ext cx="838944" cy="78370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2511478" y="3274042"/>
              <a:ext cx="542528" cy="4872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p:cNvGrpSpPr/>
          <p:nvPr/>
        </p:nvGrpSpPr>
        <p:grpSpPr>
          <a:xfrm>
            <a:off x="5076056" y="2420888"/>
            <a:ext cx="3275650" cy="3384376"/>
            <a:chOff x="5076056" y="2420888"/>
            <a:chExt cx="3275650" cy="3384376"/>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466887"/>
              <a:ext cx="3275650" cy="3292028"/>
            </a:xfrm>
            <a:prstGeom prst="rect">
              <a:avLst/>
            </a:prstGeom>
          </p:spPr>
        </p:pic>
        <p:sp>
          <p:nvSpPr>
            <p:cNvPr id="15" name="Donut 14"/>
            <p:cNvSpPr/>
            <p:nvPr/>
          </p:nvSpPr>
          <p:spPr>
            <a:xfrm>
              <a:off x="5076056" y="2420888"/>
              <a:ext cx="3240360" cy="3384376"/>
            </a:xfrm>
            <a:prstGeom prst="donut">
              <a:avLst>
                <a:gd name="adj" fmla="val 3155"/>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spTree>
    <p:extLst>
      <p:ext uri="{BB962C8B-B14F-4D97-AF65-F5344CB8AC3E}">
        <p14:creationId xmlns:p14="http://schemas.microsoft.com/office/powerpoint/2010/main" val="39095147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Optical Disk Storage:</a:t>
            </a:r>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grpSp>
        <p:nvGrpSpPr>
          <p:cNvPr id="9" name="Group 8"/>
          <p:cNvGrpSpPr/>
          <p:nvPr/>
        </p:nvGrpSpPr>
        <p:grpSpPr>
          <a:xfrm>
            <a:off x="2528546" y="2039175"/>
            <a:ext cx="4320000" cy="4284000"/>
            <a:chOff x="2528546" y="2039175"/>
            <a:chExt cx="4320000" cy="428400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2132856"/>
              <a:ext cx="4102237" cy="4122748"/>
            </a:xfrm>
            <a:prstGeom prst="rect">
              <a:avLst/>
            </a:prstGeom>
          </p:spPr>
        </p:pic>
        <p:sp>
          <p:nvSpPr>
            <p:cNvPr id="5" name="Oval 4"/>
            <p:cNvSpPr/>
            <p:nvPr/>
          </p:nvSpPr>
          <p:spPr>
            <a:xfrm>
              <a:off x="4386419" y="3905410"/>
              <a:ext cx="576064" cy="57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Donut 6"/>
            <p:cNvSpPr/>
            <p:nvPr/>
          </p:nvSpPr>
          <p:spPr>
            <a:xfrm>
              <a:off x="2528546" y="2039175"/>
              <a:ext cx="4320000" cy="4284000"/>
            </a:xfrm>
            <a:prstGeom prst="donut">
              <a:avLst>
                <a:gd name="adj" fmla="val 3155"/>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Oval 7"/>
            <p:cNvSpPr/>
            <p:nvPr/>
          </p:nvSpPr>
          <p:spPr>
            <a:xfrm>
              <a:off x="4023646" y="3501008"/>
              <a:ext cx="1296144" cy="136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621768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Optical Disk Storage:</a:t>
            </a:r>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grpSp>
        <p:nvGrpSpPr>
          <p:cNvPr id="11" name="Group 10"/>
          <p:cNvGrpSpPr/>
          <p:nvPr/>
        </p:nvGrpSpPr>
        <p:grpSpPr>
          <a:xfrm>
            <a:off x="2528546" y="2039175"/>
            <a:ext cx="4320000" cy="4284000"/>
            <a:chOff x="2528546" y="2039175"/>
            <a:chExt cx="4320000" cy="42840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3" y="2132856"/>
              <a:ext cx="4102237" cy="4143259"/>
            </a:xfrm>
            <a:prstGeom prst="rect">
              <a:avLst/>
            </a:prstGeom>
          </p:spPr>
        </p:pic>
        <p:sp>
          <p:nvSpPr>
            <p:cNvPr id="7" name="Oval 6"/>
            <p:cNvSpPr/>
            <p:nvPr/>
          </p:nvSpPr>
          <p:spPr>
            <a:xfrm>
              <a:off x="4386419" y="3905410"/>
              <a:ext cx="576064" cy="57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Donut 7"/>
            <p:cNvSpPr/>
            <p:nvPr/>
          </p:nvSpPr>
          <p:spPr>
            <a:xfrm>
              <a:off x="2528546" y="2039175"/>
              <a:ext cx="4320000" cy="4284000"/>
            </a:xfrm>
            <a:prstGeom prst="donut">
              <a:avLst>
                <a:gd name="adj" fmla="val 3155"/>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0" name="Oval 9"/>
            <p:cNvSpPr/>
            <p:nvPr/>
          </p:nvSpPr>
          <p:spPr>
            <a:xfrm>
              <a:off x="4023646" y="3501008"/>
              <a:ext cx="1296144" cy="136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7392424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Optical Disk Storage:</a:t>
            </a:r>
          </a:p>
          <a:p>
            <a:endParaRPr lang="en-IE" dirty="0"/>
          </a:p>
          <a:p>
            <a:pPr lvl="1"/>
            <a:r>
              <a:rPr lang="en-IE" dirty="0" smtClean="0"/>
              <a:t>Another significant difference between magnetic and optical disks is </a:t>
            </a:r>
            <a:r>
              <a:rPr lang="en-IE" dirty="0"/>
              <a:t>that magnetic </a:t>
            </a:r>
            <a:r>
              <a:rPr lang="en-IE" dirty="0" smtClean="0"/>
              <a:t>disks spin at a constant speed, so the tracks on other outer rings of magnetic disks have to have larger sectors, and those tracks nearer the centre have small tracks. </a:t>
            </a:r>
          </a:p>
          <a:p>
            <a:pPr lvl="1"/>
            <a:r>
              <a:rPr lang="en-IE" dirty="0" smtClean="0"/>
              <a:t>Optical disks can change the speed to reading, so the sector size is the same in the outside or inside.</a:t>
            </a: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7564949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Optical Disk Storage:</a:t>
            </a:r>
          </a:p>
          <a:p>
            <a:pPr marL="109728" indent="0">
              <a:buNone/>
            </a:pP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080" y="1956089"/>
            <a:ext cx="6017840" cy="4353231"/>
          </a:xfrm>
          <a:prstGeom prst="rect">
            <a:avLst/>
          </a:prstGeom>
        </p:spPr>
      </p:pic>
    </p:spTree>
    <p:extLst>
      <p:ext uri="{BB962C8B-B14F-4D97-AF65-F5344CB8AC3E}">
        <p14:creationId xmlns:p14="http://schemas.microsoft.com/office/powerpoint/2010/main" val="1407769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Optical Disk Storage:</a:t>
            </a:r>
          </a:p>
          <a:p>
            <a:pPr marL="109728" indent="0">
              <a:buNone/>
            </a:pP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636912"/>
            <a:ext cx="6105264" cy="3816424"/>
          </a:xfrm>
          <a:prstGeom prst="rect">
            <a:avLst/>
          </a:prstGeom>
        </p:spPr>
      </p:pic>
    </p:spTree>
    <p:extLst>
      <p:ext uri="{BB962C8B-B14F-4D97-AF65-F5344CB8AC3E}">
        <p14:creationId xmlns:p14="http://schemas.microsoft.com/office/powerpoint/2010/main" val="7416599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Optical Disk Storage:</a:t>
            </a:r>
          </a:p>
          <a:p>
            <a:endParaRPr lang="en-IE" dirty="0"/>
          </a:p>
          <a:p>
            <a:pPr lvl="1"/>
            <a:r>
              <a:rPr lang="en-IE" dirty="0" smtClean="0"/>
              <a:t>Another significant difference between magnetic and optical disks is </a:t>
            </a:r>
            <a:r>
              <a:rPr lang="en-IE" dirty="0"/>
              <a:t>that magnetic </a:t>
            </a:r>
            <a:r>
              <a:rPr lang="en-IE" dirty="0" smtClean="0"/>
              <a:t>disks spin at a constant speed, so the tracks on other outer rings of magnetic disks have to have larger sectors, and those tracks nearer the centre have small tracks. </a:t>
            </a:r>
          </a:p>
          <a:p>
            <a:pPr lvl="1"/>
            <a:endParaRPr lang="en-IE" dirty="0" smtClean="0"/>
          </a:p>
          <a:p>
            <a:pPr lvl="1"/>
            <a:r>
              <a:rPr lang="en-IE" dirty="0" smtClean="0"/>
              <a:t>Optical disks can change the speed to reading, so the sector size is the same in the outside or inside.</a:t>
            </a: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37072363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Optical Disk Storage:</a:t>
            </a:r>
          </a:p>
          <a:p>
            <a:endParaRPr lang="en-IE" sz="2400" dirty="0"/>
          </a:p>
          <a:p>
            <a:pPr lvl="1"/>
            <a:r>
              <a:rPr lang="en-IE" sz="2400" dirty="0" smtClean="0"/>
              <a:t>Three important performance measures are:</a:t>
            </a:r>
          </a:p>
          <a:p>
            <a:pPr lvl="1"/>
            <a:endParaRPr lang="en-IE" sz="2400" dirty="0"/>
          </a:p>
          <a:p>
            <a:pPr lvl="2"/>
            <a:r>
              <a:rPr lang="en-IE" sz="2400" dirty="0" smtClean="0"/>
              <a:t>Data Transfer Rate</a:t>
            </a:r>
          </a:p>
          <a:p>
            <a:pPr lvl="2"/>
            <a:r>
              <a:rPr lang="en-IE" sz="2400" dirty="0" smtClean="0"/>
              <a:t>Average Access Time</a:t>
            </a:r>
          </a:p>
          <a:p>
            <a:pPr lvl="2"/>
            <a:r>
              <a:rPr lang="en-IE" sz="2400" dirty="0" smtClean="0"/>
              <a:t>Cache Size</a:t>
            </a:r>
            <a:endParaRPr lang="en-IE" sz="2400"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30215825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000" dirty="0" smtClean="0"/>
              <a:t>Data Transfer Rate</a:t>
            </a:r>
          </a:p>
          <a:p>
            <a:endParaRPr lang="en-IE" sz="3000" dirty="0" smtClean="0"/>
          </a:p>
          <a:p>
            <a:pPr lvl="1"/>
            <a:r>
              <a:rPr lang="en-IE" sz="2600" dirty="0" smtClean="0"/>
              <a:t>This measures the amount of data that can be read from the disk. </a:t>
            </a:r>
          </a:p>
          <a:p>
            <a:pPr lvl="1"/>
            <a:endParaRPr lang="en-IE" sz="2600" dirty="0"/>
          </a:p>
          <a:p>
            <a:pPr lvl="1"/>
            <a:r>
              <a:rPr lang="en-IE" sz="2600" dirty="0" smtClean="0"/>
              <a:t>It is typically measured in megabytes per second (MB/s).</a:t>
            </a:r>
            <a:endParaRPr lang="en-IE" sz="2400"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3552387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Dedicated Devices</a:t>
            </a: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644" y="2204864"/>
            <a:ext cx="6408712" cy="4280819"/>
          </a:xfrm>
          <a:prstGeom prst="rect">
            <a:avLst/>
          </a:prstGeom>
        </p:spPr>
      </p:pic>
      <p:sp>
        <p:nvSpPr>
          <p:cNvPr id="5" name="Rectangle 4"/>
          <p:cNvSpPr/>
          <p:nvPr/>
        </p:nvSpPr>
        <p:spPr>
          <a:xfrm>
            <a:off x="5414965" y="5784822"/>
            <a:ext cx="2383986"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Plotter</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1217467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000" dirty="0" smtClean="0"/>
              <a:t>Average Access Time</a:t>
            </a:r>
          </a:p>
          <a:p>
            <a:endParaRPr lang="en-IE" sz="3000" dirty="0" smtClean="0"/>
          </a:p>
          <a:p>
            <a:pPr lvl="1"/>
            <a:r>
              <a:rPr lang="en-IE" sz="2600" dirty="0" smtClean="0"/>
              <a:t>This measures how long (on average) it takes to move the disk head to a specific place on the disk.</a:t>
            </a:r>
          </a:p>
          <a:p>
            <a:pPr lvl="1"/>
            <a:endParaRPr lang="en-IE" sz="2600" dirty="0"/>
          </a:p>
          <a:p>
            <a:pPr lvl="1"/>
            <a:r>
              <a:rPr lang="en-IE" sz="2600" dirty="0" smtClean="0"/>
              <a:t>It is typically measured in milliseconds (</a:t>
            </a:r>
            <a:r>
              <a:rPr lang="en-IE" sz="2600" dirty="0" err="1" smtClean="0"/>
              <a:t>ms</a:t>
            </a:r>
            <a:r>
              <a:rPr lang="en-IE" sz="2600" dirty="0" smtClean="0"/>
              <a:t>).</a:t>
            </a:r>
            <a:endParaRPr lang="en-IE" sz="2400"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18084452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000" dirty="0" smtClean="0"/>
              <a:t>Cache Size</a:t>
            </a:r>
          </a:p>
          <a:p>
            <a:endParaRPr lang="en-IE" sz="3000" dirty="0" smtClean="0"/>
          </a:p>
          <a:p>
            <a:pPr lvl="1"/>
            <a:r>
              <a:rPr lang="en-IE" sz="2600" dirty="0" smtClean="0"/>
              <a:t>When reading and writing to disk, sometimes the user will wish to re-read data they have just read, if so, having it in the cache saves reading it again.</a:t>
            </a:r>
          </a:p>
          <a:p>
            <a:pPr lvl="1"/>
            <a:endParaRPr lang="en-IE" sz="2600" dirty="0"/>
          </a:p>
          <a:p>
            <a:pPr lvl="1"/>
            <a:r>
              <a:rPr lang="en-IE" sz="2600" dirty="0" smtClean="0"/>
              <a:t>It is typically measured in kilobytes (KB).</a:t>
            </a:r>
            <a:endParaRPr lang="en-IE" sz="2400"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1082714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Optical Disk Storage:</a:t>
            </a:r>
          </a:p>
          <a:p>
            <a:endParaRPr lang="en-IE" sz="2400" dirty="0"/>
          </a:p>
          <a:p>
            <a:pPr lvl="1"/>
            <a:r>
              <a:rPr lang="en-IE" sz="2400" dirty="0" smtClean="0"/>
              <a:t>To write to an optical disk, a high intensity laser beam burns indentations in the disk called </a:t>
            </a:r>
            <a:r>
              <a:rPr lang="en-IE" sz="2400" b="1" dirty="0" smtClean="0"/>
              <a:t>pits</a:t>
            </a:r>
            <a:r>
              <a:rPr lang="en-IE" sz="2400" dirty="0" smtClean="0"/>
              <a:t>. The pits represent zeros (0s). </a:t>
            </a:r>
          </a:p>
          <a:p>
            <a:pPr lvl="1"/>
            <a:endParaRPr lang="en-IE" sz="2400" dirty="0"/>
          </a:p>
          <a:p>
            <a:pPr lvl="1"/>
            <a:r>
              <a:rPr lang="en-IE" sz="2400" dirty="0" smtClean="0"/>
              <a:t>The unburned flat areas are called </a:t>
            </a:r>
            <a:r>
              <a:rPr lang="en-IE" sz="2400" b="1" dirty="0" smtClean="0"/>
              <a:t>lands</a:t>
            </a:r>
            <a:r>
              <a:rPr lang="en-IE" sz="2400" dirty="0" smtClean="0"/>
              <a:t>, and represent ones (1s).</a:t>
            </a:r>
            <a:endParaRPr lang="en-IE" sz="2400"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41076063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852" y="1196752"/>
            <a:ext cx="6618296" cy="5040560"/>
          </a:xfrm>
          <a:prstGeom prst="rect">
            <a:avLst/>
          </a:prstGeom>
        </p:spPr>
      </p:pic>
    </p:spTree>
    <p:extLst>
      <p:ext uri="{BB962C8B-B14F-4D97-AF65-F5344CB8AC3E}">
        <p14:creationId xmlns:p14="http://schemas.microsoft.com/office/powerpoint/2010/main" val="16751396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556792"/>
            <a:ext cx="5715000" cy="4381500"/>
          </a:xfrm>
          <a:prstGeom prst="rect">
            <a:avLst/>
          </a:prstGeom>
        </p:spPr>
      </p:pic>
    </p:spTree>
    <p:extLst>
      <p:ext uri="{BB962C8B-B14F-4D97-AF65-F5344CB8AC3E}">
        <p14:creationId xmlns:p14="http://schemas.microsoft.com/office/powerpoint/2010/main" val="56805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844" y="1417638"/>
            <a:ext cx="7380312" cy="4581164"/>
          </a:xfrm>
          <a:prstGeom prst="rect">
            <a:avLst/>
          </a:prstGeom>
        </p:spPr>
      </p:pic>
    </p:spTree>
    <p:extLst>
      <p:ext uri="{BB962C8B-B14F-4D97-AF65-F5344CB8AC3E}">
        <p14:creationId xmlns:p14="http://schemas.microsoft.com/office/powerpoint/2010/main" val="42200296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IE" sz="4000" dirty="0" smtClean="0"/>
              <a:t>Components of an I/O System</a:t>
            </a:r>
            <a:endParaRPr lang="en-IE" sz="4000" dirty="0"/>
          </a:p>
        </p:txBody>
      </p:sp>
      <p:sp>
        <p:nvSpPr>
          <p:cNvPr id="3" name="Subtitle 2"/>
          <p:cNvSpPr>
            <a:spLocks noGrp="1"/>
          </p:cNvSpPr>
          <p:nvPr>
            <p:ph type="subTitle" idx="1"/>
          </p:nvPr>
        </p:nvSpPr>
        <p:spPr/>
        <p:txBody>
          <a:bodyPr/>
          <a:lstStyle/>
          <a:p>
            <a:r>
              <a:rPr lang="en-IE" dirty="0" smtClean="0"/>
              <a:t>  </a:t>
            </a:r>
            <a:endParaRPr lang="en-IE" dirty="0"/>
          </a:p>
        </p:txBody>
      </p:sp>
    </p:spTree>
    <p:extLst>
      <p:ext uri="{BB962C8B-B14F-4D97-AF65-F5344CB8AC3E}">
        <p14:creationId xmlns:p14="http://schemas.microsoft.com/office/powerpoint/2010/main" val="25143413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700808"/>
            <a:ext cx="5029200" cy="4314825"/>
          </a:xfrm>
          <a:prstGeom prst="rect">
            <a:avLst/>
          </a:prstGeom>
        </p:spPr>
      </p:pic>
    </p:spTree>
    <p:extLst>
      <p:ext uri="{BB962C8B-B14F-4D97-AF65-F5344CB8AC3E}">
        <p14:creationId xmlns:p14="http://schemas.microsoft.com/office/powerpoint/2010/main" val="22467389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sz="3000" dirty="0" smtClean="0"/>
              <a:t>The </a:t>
            </a:r>
            <a:r>
              <a:rPr lang="en-IE" sz="3000" b="1" dirty="0" smtClean="0"/>
              <a:t>CPU</a:t>
            </a:r>
            <a:r>
              <a:rPr lang="en-IE" sz="3000" dirty="0" smtClean="0"/>
              <a:t> makes a lot of I/O requests.</a:t>
            </a:r>
          </a:p>
          <a:p>
            <a:endParaRPr lang="en-IE" sz="3000" dirty="0"/>
          </a:p>
          <a:p>
            <a:r>
              <a:rPr lang="en-IE" sz="3000" dirty="0" smtClean="0"/>
              <a:t>The </a:t>
            </a:r>
            <a:r>
              <a:rPr lang="en-IE" sz="3000" b="1" dirty="0" smtClean="0"/>
              <a:t>I/O channels</a:t>
            </a:r>
            <a:r>
              <a:rPr lang="en-IE" sz="3000" dirty="0" smtClean="0"/>
              <a:t> work to co-ordinate the devices to synchronise the fast speed of the CPU with the slower speeds of the I/O devices.</a:t>
            </a:r>
          </a:p>
          <a:p>
            <a:endParaRPr lang="en-IE" sz="3000" dirty="0"/>
          </a:p>
          <a:p>
            <a:r>
              <a:rPr lang="en-IE" sz="3000" dirty="0" smtClean="0"/>
              <a:t>The </a:t>
            </a:r>
            <a:r>
              <a:rPr lang="en-IE" sz="3000" b="1" dirty="0" smtClean="0"/>
              <a:t>I/O control units</a:t>
            </a:r>
            <a:r>
              <a:rPr lang="en-IE" sz="3000" dirty="0" smtClean="0"/>
              <a:t> are attached to several similar devices and control these devices based on instructions from the channel.</a:t>
            </a:r>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4429550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7351"/>
            <a:ext cx="7772400" cy="1829761"/>
          </a:xfrm>
        </p:spPr>
        <p:txBody>
          <a:bodyPr>
            <a:normAutofit fontScale="90000"/>
          </a:bodyPr>
          <a:lstStyle/>
          <a:p>
            <a:pPr algn="ctr"/>
            <a:r>
              <a:rPr lang="en-IE" sz="4900" dirty="0"/>
              <a:t>RAID</a:t>
            </a:r>
            <a:r>
              <a:rPr lang="en-IE" sz="4000" dirty="0"/>
              <a:t> </a:t>
            </a:r>
            <a:r>
              <a:rPr lang="en-IE" sz="4000" dirty="0" smtClean="0"/>
              <a:t/>
            </a:r>
            <a:br>
              <a:rPr lang="en-IE" sz="4000" dirty="0" smtClean="0"/>
            </a:br>
            <a:r>
              <a:rPr lang="en-IE" sz="4000" dirty="0" smtClean="0"/>
              <a:t/>
            </a:r>
            <a:br>
              <a:rPr lang="en-IE" sz="4000" dirty="0" smtClean="0"/>
            </a:br>
            <a:r>
              <a:rPr lang="en-IE" sz="4000" dirty="0" smtClean="0"/>
              <a:t>(Redundant Array </a:t>
            </a:r>
            <a:r>
              <a:rPr lang="en-IE" sz="4000" dirty="0"/>
              <a:t>of </a:t>
            </a:r>
            <a:r>
              <a:rPr lang="en-IE" sz="4000" dirty="0" smtClean="0"/>
              <a:t/>
            </a:r>
            <a:br>
              <a:rPr lang="en-IE" sz="4000" dirty="0" smtClean="0"/>
            </a:br>
            <a:r>
              <a:rPr lang="en-IE" sz="4000" dirty="0" smtClean="0"/>
              <a:t>Independent Disks)</a:t>
            </a:r>
            <a:endParaRPr lang="en-IE" sz="4000" dirty="0"/>
          </a:p>
        </p:txBody>
      </p:sp>
      <p:sp>
        <p:nvSpPr>
          <p:cNvPr id="3" name="Subtitle 2"/>
          <p:cNvSpPr>
            <a:spLocks noGrp="1"/>
          </p:cNvSpPr>
          <p:nvPr>
            <p:ph type="subTitle" idx="1"/>
          </p:nvPr>
        </p:nvSpPr>
        <p:spPr/>
        <p:txBody>
          <a:bodyPr/>
          <a:lstStyle/>
          <a:p>
            <a:r>
              <a:rPr lang="en-IE" dirty="0" smtClean="0"/>
              <a:t>  </a:t>
            </a:r>
            <a:endParaRPr lang="en-IE" dirty="0"/>
          </a:p>
        </p:txBody>
      </p:sp>
    </p:spTree>
    <p:extLst>
      <p:ext uri="{BB962C8B-B14F-4D97-AF65-F5344CB8AC3E}">
        <p14:creationId xmlns:p14="http://schemas.microsoft.com/office/powerpoint/2010/main" val="2973778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Dedicated Devices</a:t>
            </a:r>
          </a:p>
          <a:p>
            <a:endParaRPr lang="en-IE" dirty="0"/>
          </a:p>
          <a:p>
            <a:pPr lvl="1"/>
            <a:r>
              <a:rPr lang="en-IE" dirty="0" smtClean="0"/>
              <a:t>These are devices that are assigned to one process at a time, and the process only releases the device once it is completed.</a:t>
            </a:r>
          </a:p>
          <a:p>
            <a:pPr lvl="1"/>
            <a:r>
              <a:rPr lang="en-IE" dirty="0" smtClean="0"/>
              <a:t>This makes sense for devices like plotters, and tape drives.</a:t>
            </a:r>
          </a:p>
          <a:p>
            <a:pPr lvl="1"/>
            <a:r>
              <a:rPr lang="en-IE" dirty="0" smtClean="0"/>
              <a:t>The problem with this is that it means only one user is using it at a time, and it might be inefficient if the device isn’t being used 100% of the time that it is being locked by the user.</a:t>
            </a: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766" y="274638"/>
            <a:ext cx="1741166" cy="1932695"/>
          </a:xfrm>
          <a:prstGeom prst="rect">
            <a:avLst/>
          </a:prstGeom>
        </p:spPr>
      </p:pic>
    </p:spTree>
    <p:extLst>
      <p:ext uri="{BB962C8B-B14F-4D97-AF65-F5344CB8AC3E}">
        <p14:creationId xmlns:p14="http://schemas.microsoft.com/office/powerpoint/2010/main" val="6120996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000" dirty="0" smtClean="0"/>
              <a:t>RAID is a collection of physical disk drives that can be viewed as a single logical unit by the operating system. </a:t>
            </a:r>
          </a:p>
        </p:txBody>
      </p:sp>
      <p:sp>
        <p:nvSpPr>
          <p:cNvPr id="3" name="Title 2"/>
          <p:cNvSpPr>
            <a:spLocks noGrp="1"/>
          </p:cNvSpPr>
          <p:nvPr>
            <p:ph type="title"/>
          </p:nvPr>
        </p:nvSpPr>
        <p:spPr/>
        <p:txBody>
          <a:bodyPr/>
          <a:lstStyle/>
          <a:p>
            <a:r>
              <a:rPr lang="en-IE" dirty="0" smtClean="0"/>
              <a:t>Device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226973"/>
            <a:ext cx="7345828" cy="2938331"/>
          </a:xfrm>
          <a:prstGeom prst="rect">
            <a:avLst/>
          </a:prstGeom>
        </p:spPr>
      </p:pic>
    </p:spTree>
    <p:extLst>
      <p:ext uri="{BB962C8B-B14F-4D97-AF65-F5344CB8AC3E}">
        <p14:creationId xmlns:p14="http://schemas.microsoft.com/office/powerpoint/2010/main" val="11297021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000" dirty="0" smtClean="0"/>
              <a:t>RAID works on the basis that several </a:t>
            </a:r>
            <a:r>
              <a:rPr lang="en-IE" sz="3000" dirty="0"/>
              <a:t>small-capacity disk </a:t>
            </a:r>
            <a:r>
              <a:rPr lang="en-IE" sz="3000" dirty="0" smtClean="0"/>
              <a:t>drives are more efficient than a </a:t>
            </a:r>
            <a:r>
              <a:rPr lang="en-IE" sz="3000" dirty="0"/>
              <a:t>few large-capacity disk </a:t>
            </a:r>
            <a:r>
              <a:rPr lang="en-IE" sz="3000" dirty="0" smtClean="0"/>
              <a:t>drives.</a:t>
            </a:r>
          </a:p>
          <a:p>
            <a:r>
              <a:rPr lang="en-IE" sz="3000" dirty="0" smtClean="0"/>
              <a:t>This is because </a:t>
            </a:r>
            <a:r>
              <a:rPr lang="en-IE" sz="3000" dirty="0"/>
              <a:t>by distributing the </a:t>
            </a:r>
            <a:r>
              <a:rPr lang="en-IE" sz="3000" dirty="0" smtClean="0"/>
              <a:t>data among </a:t>
            </a:r>
            <a:r>
              <a:rPr lang="en-IE" sz="3000" dirty="0"/>
              <a:t>several smaller disks, the system can simultaneously access the requested data from the multiple drives, resulting in improved I/O </a:t>
            </a:r>
            <a:r>
              <a:rPr lang="en-IE" sz="3000" dirty="0" smtClean="0"/>
              <a:t>performance.</a:t>
            </a:r>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23660886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089" y="1440977"/>
            <a:ext cx="5011822" cy="4713312"/>
          </a:xfrm>
          <a:prstGeom prst="rect">
            <a:avLst/>
          </a:prstGeom>
        </p:spPr>
      </p:pic>
    </p:spTree>
    <p:extLst>
      <p:ext uri="{BB962C8B-B14F-4D97-AF65-F5344CB8AC3E}">
        <p14:creationId xmlns:p14="http://schemas.microsoft.com/office/powerpoint/2010/main" val="36689694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E" sz="3000" dirty="0" smtClean="0"/>
              <a:t>A RAID configuration could have </a:t>
            </a:r>
            <a:r>
              <a:rPr lang="en-IE" sz="3000" dirty="0"/>
              <a:t>five disk drives connected to a specialized </a:t>
            </a:r>
            <a:r>
              <a:rPr lang="en-IE" sz="3000" dirty="0" smtClean="0"/>
              <a:t>controller.</a:t>
            </a:r>
          </a:p>
          <a:p>
            <a:r>
              <a:rPr lang="en-IE" sz="3000" dirty="0" smtClean="0"/>
              <a:t>The controller houses </a:t>
            </a:r>
            <a:r>
              <a:rPr lang="en-IE" sz="3000" dirty="0"/>
              <a:t>the software that coordinates the transfer of data from the disks in the array to a large-capacity disk connected to the I/O </a:t>
            </a:r>
            <a:r>
              <a:rPr lang="en-IE" sz="3000" dirty="0" smtClean="0"/>
              <a:t>subsystem. </a:t>
            </a:r>
          </a:p>
          <a:p>
            <a:r>
              <a:rPr lang="en-IE" sz="3000" dirty="0" smtClean="0"/>
              <a:t>This </a:t>
            </a:r>
            <a:r>
              <a:rPr lang="en-IE" sz="3000" dirty="0"/>
              <a:t>configuration is viewed by the operating system as a single </a:t>
            </a:r>
            <a:r>
              <a:rPr lang="en-IE" sz="3000" dirty="0" smtClean="0"/>
              <a:t>large capacity </a:t>
            </a:r>
            <a:r>
              <a:rPr lang="en-IE" sz="3000" dirty="0"/>
              <a:t>disk, so that no software changes are needed</a:t>
            </a:r>
            <a:r>
              <a:rPr lang="en-IE" sz="3000" dirty="0" smtClean="0"/>
              <a:t>.</a:t>
            </a:r>
            <a:endParaRPr lang="en-IE" sz="3000" dirty="0" smtClean="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26660574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E" sz="3000" dirty="0" smtClean="0"/>
              <a:t>A RAID configuration could have </a:t>
            </a:r>
            <a:r>
              <a:rPr lang="en-IE" sz="3000" dirty="0"/>
              <a:t>five disk drives connected to a specialized </a:t>
            </a:r>
            <a:r>
              <a:rPr lang="en-IE" sz="3000" dirty="0" smtClean="0"/>
              <a:t>controller.</a:t>
            </a:r>
          </a:p>
          <a:p>
            <a:r>
              <a:rPr lang="en-IE" sz="3000" dirty="0" smtClean="0"/>
              <a:t>The controller houses </a:t>
            </a:r>
            <a:r>
              <a:rPr lang="en-IE" sz="3000" dirty="0"/>
              <a:t>the software that coordinates the transfer of data from the disks in the array to a large-capacity disk connected to the I/O </a:t>
            </a:r>
            <a:r>
              <a:rPr lang="en-IE" sz="3000" dirty="0" smtClean="0"/>
              <a:t>subsystem. </a:t>
            </a:r>
          </a:p>
          <a:p>
            <a:r>
              <a:rPr lang="en-IE" sz="3000" dirty="0" smtClean="0"/>
              <a:t>This </a:t>
            </a:r>
            <a:r>
              <a:rPr lang="en-IE" sz="3000" dirty="0"/>
              <a:t>configuration is viewed by the operating system as a single </a:t>
            </a:r>
            <a:r>
              <a:rPr lang="en-IE" sz="3000" dirty="0" smtClean="0"/>
              <a:t>large capacity </a:t>
            </a:r>
            <a:r>
              <a:rPr lang="en-IE" sz="3000" dirty="0"/>
              <a:t>disk, so that no software changes are needed</a:t>
            </a:r>
            <a:r>
              <a:rPr lang="en-IE" sz="3000" dirty="0" smtClean="0"/>
              <a:t>.</a:t>
            </a:r>
            <a:endParaRPr lang="en-IE" sz="3000" dirty="0" smtClean="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39335365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082" y="1396678"/>
            <a:ext cx="6163836" cy="4942483"/>
          </a:xfrm>
          <a:prstGeom prst="rect">
            <a:avLst/>
          </a:prstGeom>
        </p:spPr>
      </p:pic>
    </p:spTree>
    <p:extLst>
      <p:ext uri="{BB962C8B-B14F-4D97-AF65-F5344CB8AC3E}">
        <p14:creationId xmlns:p14="http://schemas.microsoft.com/office/powerpoint/2010/main" val="39172431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Data is divided into segments called </a:t>
            </a:r>
            <a:r>
              <a:rPr lang="en-IE" b="1" dirty="0"/>
              <a:t>strips</a:t>
            </a:r>
            <a:r>
              <a:rPr lang="en-IE" dirty="0"/>
              <a:t>, which are distributed across the disks in</a:t>
            </a:r>
          </a:p>
          <a:p>
            <a:r>
              <a:rPr lang="en-IE" dirty="0"/>
              <a:t>the array. </a:t>
            </a:r>
            <a:endParaRPr lang="en-IE" dirty="0" smtClean="0"/>
          </a:p>
          <a:p>
            <a:r>
              <a:rPr lang="en-IE" dirty="0" smtClean="0"/>
              <a:t>A </a:t>
            </a:r>
            <a:r>
              <a:rPr lang="en-IE" dirty="0"/>
              <a:t>set of consecutive strips across disks is called a </a:t>
            </a:r>
            <a:r>
              <a:rPr lang="en-IE" b="1" dirty="0"/>
              <a:t>stripe </a:t>
            </a:r>
            <a:r>
              <a:rPr lang="en-IE" dirty="0"/>
              <a:t>and the </a:t>
            </a:r>
            <a:r>
              <a:rPr lang="en-IE" dirty="0" smtClean="0"/>
              <a:t>whole process </a:t>
            </a:r>
            <a:r>
              <a:rPr lang="en-IE" dirty="0"/>
              <a:t>is called </a:t>
            </a:r>
            <a:r>
              <a:rPr lang="en-IE" b="1" dirty="0"/>
              <a:t>striping</a:t>
            </a:r>
            <a:r>
              <a:rPr lang="en-IE" dirty="0"/>
              <a:t>. </a:t>
            </a:r>
            <a:endParaRPr lang="en-IE" dirty="0" smtClean="0"/>
          </a:p>
          <a:p>
            <a:r>
              <a:rPr lang="en-IE" dirty="0" smtClean="0"/>
              <a:t>The previous figure shows </a:t>
            </a:r>
            <a:r>
              <a:rPr lang="en-IE" dirty="0"/>
              <a:t>how data strips are distributed in an </a:t>
            </a:r>
            <a:r>
              <a:rPr lang="en-IE" dirty="0" smtClean="0"/>
              <a:t>array of </a:t>
            </a:r>
            <a:r>
              <a:rPr lang="en-IE" dirty="0"/>
              <a:t>four disks</a:t>
            </a:r>
            <a:endParaRPr lang="en-IE" sz="3000" dirty="0" smtClean="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27495381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Device </a:t>
            </a:r>
            <a:r>
              <a:rPr lang="en-IE" sz="4000" dirty="0" smtClean="0"/>
              <a:t>Management (Summary)</a:t>
            </a:r>
            <a:endParaRPr lang="en-IE" sz="4000" dirty="0"/>
          </a:p>
        </p:txBody>
      </p:sp>
      <p:sp>
        <p:nvSpPr>
          <p:cNvPr id="3" name="Subtitle 2"/>
          <p:cNvSpPr>
            <a:spLocks noGrp="1"/>
          </p:cNvSpPr>
          <p:nvPr>
            <p:ph type="subTitle" idx="1"/>
          </p:nvPr>
        </p:nvSpPr>
        <p:spPr>
          <a:xfrm>
            <a:off x="685800" y="4245520"/>
            <a:ext cx="7772400" cy="1199704"/>
          </a:xfrm>
        </p:spPr>
        <p:txBody>
          <a:bodyPr/>
          <a:lstStyle/>
          <a:p>
            <a:r>
              <a:rPr lang="en-IE" dirty="0" smtClean="0"/>
              <a:t>Damian Gordon</a:t>
            </a:r>
          </a:p>
        </p:txBody>
      </p:sp>
    </p:spTree>
    <p:extLst>
      <p:ext uri="{BB962C8B-B14F-4D97-AF65-F5344CB8AC3E}">
        <p14:creationId xmlns:p14="http://schemas.microsoft.com/office/powerpoint/2010/main" val="42872225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There are three main types of devices</a:t>
            </a:r>
            <a:r>
              <a:rPr lang="en-IE" dirty="0" smtClean="0"/>
              <a:t>:</a:t>
            </a:r>
          </a:p>
          <a:p>
            <a:endParaRPr lang="en-IE" dirty="0"/>
          </a:p>
          <a:p>
            <a:pPr lvl="1"/>
            <a:r>
              <a:rPr lang="en-IE" dirty="0" smtClean="0"/>
              <a:t>Dedicated Devices</a:t>
            </a:r>
          </a:p>
          <a:p>
            <a:pPr lvl="1"/>
            <a:endParaRPr lang="en-IE" dirty="0" smtClean="0"/>
          </a:p>
          <a:p>
            <a:pPr lvl="1"/>
            <a:r>
              <a:rPr lang="en-IE" dirty="0" smtClean="0"/>
              <a:t>Shared Devices</a:t>
            </a:r>
            <a:endParaRPr lang="en-IE" dirty="0" smtClean="0"/>
          </a:p>
          <a:p>
            <a:pPr lvl="1"/>
            <a:endParaRPr lang="en-IE" dirty="0" smtClean="0"/>
          </a:p>
          <a:p>
            <a:pPr lvl="1"/>
            <a:r>
              <a:rPr lang="en-IE" dirty="0" smtClean="0"/>
              <a:t>Virtual </a:t>
            </a:r>
            <a:r>
              <a:rPr lang="en-IE" dirty="0" smtClean="0"/>
              <a:t>Devices</a:t>
            </a: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2013810"/>
            <a:ext cx="1836204" cy="12265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797557"/>
            <a:ext cx="2592288" cy="17482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063" y="3587823"/>
            <a:ext cx="1512168" cy="1209734"/>
          </a:xfrm>
          <a:prstGeom prst="rect">
            <a:avLst/>
          </a:prstGeom>
        </p:spPr>
      </p:pic>
    </p:spTree>
    <p:extLst>
      <p:ext uri="{BB962C8B-B14F-4D97-AF65-F5344CB8AC3E}">
        <p14:creationId xmlns:p14="http://schemas.microsoft.com/office/powerpoint/2010/main" val="7978648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We’ll look at two hard disk configurations:</a:t>
            </a:r>
          </a:p>
          <a:p>
            <a:endParaRPr lang="en-IE" dirty="0" smtClean="0"/>
          </a:p>
          <a:p>
            <a:pPr lvl="1"/>
            <a:r>
              <a:rPr lang="en-IE" dirty="0" smtClean="0"/>
              <a:t>Mobile-Head </a:t>
            </a:r>
            <a:r>
              <a:rPr lang="en-IE" dirty="0"/>
              <a:t>Magnetic Disk Storage</a:t>
            </a:r>
          </a:p>
          <a:p>
            <a:pPr lvl="1"/>
            <a:endParaRPr lang="en-IE" dirty="0" smtClean="0"/>
          </a:p>
          <a:p>
            <a:pPr lvl="1"/>
            <a:r>
              <a:rPr lang="en-IE" dirty="0" smtClean="0"/>
              <a:t>Fixed-Head Magnetic Disk Storage</a:t>
            </a:r>
          </a:p>
        </p:txBody>
      </p:sp>
      <p:sp>
        <p:nvSpPr>
          <p:cNvPr id="3" name="Title 2"/>
          <p:cNvSpPr>
            <a:spLocks noGrp="1"/>
          </p:cNvSpPr>
          <p:nvPr>
            <p:ph type="title"/>
          </p:nvPr>
        </p:nvSpPr>
        <p:spPr/>
        <p:txBody>
          <a:bodyPr/>
          <a:lstStyle/>
          <a:p>
            <a:r>
              <a:rPr lang="en-IE" dirty="0" smtClean="0"/>
              <a:t>Device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3" y="4149081"/>
            <a:ext cx="3240000" cy="23314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097411"/>
            <a:ext cx="3240000" cy="2434804"/>
          </a:xfrm>
          <a:prstGeom prst="rect">
            <a:avLst/>
          </a:prstGeom>
        </p:spPr>
      </p:pic>
    </p:spTree>
    <p:extLst>
      <p:ext uri="{BB962C8B-B14F-4D97-AF65-F5344CB8AC3E}">
        <p14:creationId xmlns:p14="http://schemas.microsoft.com/office/powerpoint/2010/main" val="3196703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Shared Devices</a:t>
            </a:r>
          </a:p>
          <a:p>
            <a:pPr marL="109728" indent="0">
              <a:buNone/>
            </a:pP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090056"/>
            <a:ext cx="4896544" cy="3917235"/>
          </a:xfrm>
          <a:prstGeom prst="rect">
            <a:avLst/>
          </a:prstGeom>
        </p:spPr>
      </p:pic>
    </p:spTree>
    <p:extLst>
      <p:ext uri="{BB962C8B-B14F-4D97-AF65-F5344CB8AC3E}">
        <p14:creationId xmlns:p14="http://schemas.microsoft.com/office/powerpoint/2010/main" val="35366264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Writing to disk:</a:t>
            </a:r>
            <a:endParaRPr lang="en-IE" dirty="0" smtClean="0"/>
          </a:p>
          <a:p>
            <a:endParaRPr lang="en-IE" dirty="0" smtClean="0"/>
          </a:p>
          <a:p>
            <a:pPr lvl="1"/>
            <a:r>
              <a:rPr lang="en-IE" dirty="0" smtClean="0"/>
              <a:t>One surface at a time (Case 1)</a:t>
            </a:r>
            <a:endParaRPr lang="en-IE" dirty="0"/>
          </a:p>
          <a:p>
            <a:pPr lvl="1"/>
            <a:endParaRPr lang="en-IE" dirty="0" smtClean="0"/>
          </a:p>
          <a:p>
            <a:pPr lvl="1"/>
            <a:r>
              <a:rPr lang="en-IE" dirty="0" smtClean="0"/>
              <a:t>One track at a time (Case 2)</a:t>
            </a:r>
            <a:endParaRPr lang="en-IE" dirty="0" smtClean="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89" y="3933056"/>
            <a:ext cx="4320000" cy="26292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863160"/>
            <a:ext cx="4320000" cy="2769046"/>
          </a:xfrm>
          <a:prstGeom prst="rect">
            <a:avLst/>
          </a:prstGeom>
        </p:spPr>
      </p:pic>
    </p:spTree>
    <p:extLst>
      <p:ext uri="{BB962C8B-B14F-4D97-AF65-F5344CB8AC3E}">
        <p14:creationId xmlns:p14="http://schemas.microsoft.com/office/powerpoint/2010/main" val="12676906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Magnetic Disks                     Optical Disks</a:t>
            </a:r>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grpSp>
        <p:nvGrpSpPr>
          <p:cNvPr id="14" name="Group 13"/>
          <p:cNvGrpSpPr/>
          <p:nvPr/>
        </p:nvGrpSpPr>
        <p:grpSpPr>
          <a:xfrm>
            <a:off x="899592" y="2420888"/>
            <a:ext cx="3240360" cy="3384376"/>
            <a:chOff x="1691680" y="2420888"/>
            <a:chExt cx="2160240" cy="2160240"/>
          </a:xfrm>
        </p:grpSpPr>
        <p:sp>
          <p:nvSpPr>
            <p:cNvPr id="6" name="Oval 5"/>
            <p:cNvSpPr/>
            <p:nvPr/>
          </p:nvSpPr>
          <p:spPr>
            <a:xfrm>
              <a:off x="1763688" y="2492896"/>
              <a:ext cx="2016224" cy="2016000"/>
            </a:xfrm>
            <a:prstGeom prst="ellipse">
              <a:avLst/>
            </a:prstGeom>
            <a:solidFill>
              <a:schemeClr val="bg1">
                <a:lumMod val="8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Donut 4"/>
            <p:cNvSpPr/>
            <p:nvPr/>
          </p:nvSpPr>
          <p:spPr>
            <a:xfrm>
              <a:off x="1691680" y="2420888"/>
              <a:ext cx="2160240" cy="2160240"/>
            </a:xfrm>
            <a:prstGeom prst="donut">
              <a:avLst>
                <a:gd name="adj" fmla="val 3155"/>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Oval 6"/>
            <p:cNvSpPr/>
            <p:nvPr/>
          </p:nvSpPr>
          <p:spPr>
            <a:xfrm>
              <a:off x="2627784" y="3366138"/>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1907704" y="2636912"/>
              <a:ext cx="1728192" cy="1728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2060104" y="2789312"/>
              <a:ext cx="1431776" cy="14317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2212504" y="2996952"/>
              <a:ext cx="1135360" cy="10801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2364904" y="3149352"/>
              <a:ext cx="838944" cy="78370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2511478" y="3274042"/>
              <a:ext cx="542528" cy="4872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p:cNvGrpSpPr/>
          <p:nvPr/>
        </p:nvGrpSpPr>
        <p:grpSpPr>
          <a:xfrm>
            <a:off x="5076056" y="2420888"/>
            <a:ext cx="3275650" cy="3384376"/>
            <a:chOff x="5076056" y="2420888"/>
            <a:chExt cx="3275650" cy="3384376"/>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466887"/>
              <a:ext cx="3275650" cy="3292028"/>
            </a:xfrm>
            <a:prstGeom prst="rect">
              <a:avLst/>
            </a:prstGeom>
          </p:spPr>
        </p:pic>
        <p:sp>
          <p:nvSpPr>
            <p:cNvPr id="15" name="Donut 14"/>
            <p:cNvSpPr/>
            <p:nvPr/>
          </p:nvSpPr>
          <p:spPr>
            <a:xfrm>
              <a:off x="5076056" y="2420888"/>
              <a:ext cx="3240360" cy="3384376"/>
            </a:xfrm>
            <a:prstGeom prst="donut">
              <a:avLst>
                <a:gd name="adj" fmla="val 3155"/>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spTree>
    <p:extLst>
      <p:ext uri="{BB962C8B-B14F-4D97-AF65-F5344CB8AC3E}">
        <p14:creationId xmlns:p14="http://schemas.microsoft.com/office/powerpoint/2010/main" val="8705281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Magnetic Disks                     Optical Disks</a:t>
            </a:r>
          </a:p>
          <a:p>
            <a:pPr lvl="1"/>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498788"/>
            <a:ext cx="3477686" cy="251571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664009"/>
            <a:ext cx="3456384" cy="2160599"/>
          </a:xfrm>
          <a:prstGeom prst="rect">
            <a:avLst/>
          </a:prstGeom>
        </p:spPr>
      </p:pic>
    </p:spTree>
    <p:extLst>
      <p:ext uri="{BB962C8B-B14F-4D97-AF65-F5344CB8AC3E}">
        <p14:creationId xmlns:p14="http://schemas.microsoft.com/office/powerpoint/2010/main" val="7235175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Optical Disk Storage:</a:t>
            </a:r>
          </a:p>
          <a:p>
            <a:endParaRPr lang="en-IE" sz="2400" dirty="0"/>
          </a:p>
          <a:p>
            <a:pPr lvl="1"/>
            <a:r>
              <a:rPr lang="en-IE" sz="2400" dirty="0" smtClean="0"/>
              <a:t>Three important performance measures are:</a:t>
            </a:r>
          </a:p>
          <a:p>
            <a:pPr lvl="1"/>
            <a:endParaRPr lang="en-IE" sz="2400" dirty="0"/>
          </a:p>
          <a:p>
            <a:pPr lvl="2"/>
            <a:r>
              <a:rPr lang="en-IE" sz="2400" dirty="0" smtClean="0"/>
              <a:t>Data Transfer </a:t>
            </a:r>
            <a:r>
              <a:rPr lang="en-IE" sz="2400" dirty="0"/>
              <a:t>Rate - amount of data that can be read from the disk. </a:t>
            </a:r>
            <a:endParaRPr lang="en-IE" sz="2400" dirty="0" smtClean="0"/>
          </a:p>
          <a:p>
            <a:pPr lvl="2"/>
            <a:r>
              <a:rPr lang="en-IE" sz="2400" dirty="0" smtClean="0"/>
              <a:t>Average Access </a:t>
            </a:r>
            <a:r>
              <a:rPr lang="en-IE" sz="2400" dirty="0"/>
              <a:t>Time - how long (on average) it takes to move the disk head to a specific place on the disk.</a:t>
            </a:r>
            <a:endParaRPr lang="en-IE" sz="2400" dirty="0" smtClean="0"/>
          </a:p>
          <a:p>
            <a:pPr lvl="2"/>
            <a:r>
              <a:rPr lang="en-IE" sz="2400" dirty="0" smtClean="0"/>
              <a:t>Cache </a:t>
            </a:r>
            <a:r>
              <a:rPr lang="en-IE" sz="2400" dirty="0" smtClean="0"/>
              <a:t>Size – measures re-read ability.</a:t>
            </a:r>
            <a:endParaRPr lang="en-IE" sz="2400"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29724110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700808"/>
            <a:ext cx="5029200" cy="4314825"/>
          </a:xfrm>
          <a:prstGeom prst="rect">
            <a:avLst/>
          </a:prstGeom>
        </p:spPr>
      </p:pic>
    </p:spTree>
    <p:extLst>
      <p:ext uri="{BB962C8B-B14F-4D97-AF65-F5344CB8AC3E}">
        <p14:creationId xmlns:p14="http://schemas.microsoft.com/office/powerpoint/2010/main" val="26799482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Management</a:t>
            </a:r>
            <a:endParaRPr lang="en-I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082" y="1396678"/>
            <a:ext cx="6163836" cy="4942483"/>
          </a:xfrm>
          <a:prstGeom prst="rect">
            <a:avLst/>
          </a:prstGeom>
        </p:spPr>
      </p:pic>
    </p:spTree>
    <p:extLst>
      <p:ext uri="{BB962C8B-B14F-4D97-AF65-F5344CB8AC3E}">
        <p14:creationId xmlns:p14="http://schemas.microsoft.com/office/powerpoint/2010/main" val="29851764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pPr algn="ctr"/>
            <a:r>
              <a:rPr lang="en-IE" sz="4000" dirty="0" smtClean="0"/>
              <a:t>Thanks.</a:t>
            </a:r>
            <a:endParaRPr lang="en-IE" sz="4000" dirty="0"/>
          </a:p>
        </p:txBody>
      </p:sp>
    </p:spTree>
    <p:extLst>
      <p:ext uri="{BB962C8B-B14F-4D97-AF65-F5344CB8AC3E}">
        <p14:creationId xmlns:p14="http://schemas.microsoft.com/office/powerpoint/2010/main" val="2262045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Shared Devices</a:t>
            </a:r>
          </a:p>
          <a:p>
            <a:endParaRPr lang="en-IE" dirty="0" smtClean="0"/>
          </a:p>
          <a:p>
            <a:pPr lvl="1"/>
            <a:r>
              <a:rPr lang="en-IE" dirty="0" smtClean="0"/>
              <a:t>These are devices that can be shared between several processes.</a:t>
            </a:r>
          </a:p>
          <a:p>
            <a:pPr lvl="1"/>
            <a:r>
              <a:rPr lang="en-IE" dirty="0" smtClean="0"/>
              <a:t>Considering an example like a hard disk, it is shared, but interleaving between different processes’ requests.</a:t>
            </a:r>
          </a:p>
          <a:p>
            <a:pPr lvl="1"/>
            <a:r>
              <a:rPr lang="en-IE" dirty="0" smtClean="0"/>
              <a:t>All conflicts for device need to be resolved but pre-determined policies to decide which request is handled first.</a:t>
            </a:r>
            <a:endParaRPr lang="en-IE" dirty="0"/>
          </a:p>
        </p:txBody>
      </p:sp>
      <p:sp>
        <p:nvSpPr>
          <p:cNvPr id="3" name="Title 2"/>
          <p:cNvSpPr>
            <a:spLocks noGrp="1"/>
          </p:cNvSpPr>
          <p:nvPr>
            <p:ph type="title"/>
          </p:nvPr>
        </p:nvSpPr>
        <p:spPr/>
        <p:txBody>
          <a:bodyPr/>
          <a:lstStyle/>
          <a:p>
            <a:r>
              <a:rPr lang="en-IE" dirty="0" smtClean="0"/>
              <a:t>Device Management</a:t>
            </a:r>
            <a:endParaRPr lang="en-IE" dirty="0"/>
          </a:p>
        </p:txBody>
      </p:sp>
    </p:spTree>
    <p:extLst>
      <p:ext uri="{BB962C8B-B14F-4D97-AF65-F5344CB8AC3E}">
        <p14:creationId xmlns:p14="http://schemas.microsoft.com/office/powerpoint/2010/main" val="15482380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4528</TotalTime>
  <Words>1828</Words>
  <Application>Microsoft Office PowerPoint</Application>
  <PresentationFormat>On-screen Show (4:3)</PresentationFormat>
  <Paragraphs>337</Paragraphs>
  <Slides>86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Arial</vt:lpstr>
      <vt:lpstr>Calibri</vt:lpstr>
      <vt:lpstr>Lucida Sans Unicode</vt:lpstr>
      <vt:lpstr>Times New Roman</vt:lpstr>
      <vt:lpstr>Verdana</vt:lpstr>
      <vt:lpstr>Wingdings 2</vt:lpstr>
      <vt:lpstr>Wingdings 3</vt:lpstr>
      <vt:lpstr>Concourse</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Hard Disks: Direct Access Storage Devices</vt:lpstr>
      <vt:lpstr>Hard Disk</vt:lpstr>
      <vt:lpstr>Hard Disk</vt:lpstr>
      <vt:lpstr>Hard Disk</vt:lpstr>
      <vt:lpstr>Hard Disk</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Optical Disk Storage</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Device Management</vt:lpstr>
      <vt:lpstr>Components of an I/O System</vt:lpstr>
      <vt:lpstr>Device Management</vt:lpstr>
      <vt:lpstr>Device Management</vt:lpstr>
      <vt:lpstr>RAID   (Redundant Array of  Independent Disks)</vt:lpstr>
      <vt:lpstr>Device Management</vt:lpstr>
      <vt:lpstr>Device Management</vt:lpstr>
      <vt:lpstr>Device Management</vt:lpstr>
      <vt:lpstr>Device Management</vt:lpstr>
      <vt:lpstr>Device Management</vt:lpstr>
      <vt:lpstr>Device Management</vt:lpstr>
      <vt:lpstr>Device Management</vt:lpstr>
      <vt:lpstr>Device Management (Summary)</vt:lpstr>
      <vt:lpstr>Device Management</vt:lpstr>
      <vt:lpstr>Device Management</vt:lpstr>
      <vt:lpstr>Device Management</vt:lpstr>
      <vt:lpstr>Device Management</vt:lpstr>
      <vt:lpstr>Device Management</vt:lpstr>
      <vt:lpstr>Device Management</vt:lpstr>
      <vt:lpstr>Device Management</vt:lpstr>
      <vt:lpstr>Device Management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CMPU1022 Operating Systems 1</dc:title>
  <dc:creator>Damian Gordon</dc:creator>
  <cp:lastModifiedBy>Damian</cp:lastModifiedBy>
  <cp:revision>296</cp:revision>
  <dcterms:created xsi:type="dcterms:W3CDTF">2015-01-19T19:52:08Z</dcterms:created>
  <dcterms:modified xsi:type="dcterms:W3CDTF">2017-03-20T17:38:01Z</dcterms:modified>
</cp:coreProperties>
</file>