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492" r:id="rId3"/>
    <p:sldId id="493" r:id="rId4"/>
    <p:sldId id="495" r:id="rId5"/>
    <p:sldId id="502" r:id="rId6"/>
    <p:sldId id="503" r:id="rId7"/>
    <p:sldId id="504" r:id="rId8"/>
    <p:sldId id="505" r:id="rId9"/>
    <p:sldId id="506" r:id="rId10"/>
    <p:sldId id="507" r:id="rId11"/>
    <p:sldId id="508" r:id="rId12"/>
    <p:sldId id="509" r:id="rId13"/>
    <p:sldId id="501" r:id="rId14"/>
    <p:sldId id="514" r:id="rId15"/>
    <p:sldId id="513" r:id="rId16"/>
    <p:sldId id="496" r:id="rId17"/>
    <p:sldId id="499" r:id="rId18"/>
    <p:sldId id="500" r:id="rId19"/>
    <p:sldId id="510" r:id="rId20"/>
    <p:sldId id="51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FFFFCC"/>
    <a:srgbClr val="C49500"/>
    <a:srgbClr val="993366"/>
    <a:srgbClr val="FF0066"/>
    <a:srgbClr val="FF6600"/>
    <a:srgbClr val="E114E6"/>
    <a:srgbClr val="B5E9F4"/>
    <a:srgbClr val="8C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C5812-F25A-4D33-A0D7-EB4357A8E2B7}" type="datetimeFigureOut">
              <a:rPr lang="en-IE" smtClean="0"/>
              <a:t>12/03/2019</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65A0A-D293-4793-973F-502017F190E0}" type="slidenum">
              <a:rPr lang="en-IE" smtClean="0"/>
              <a:t>‹#›</a:t>
            </a:fld>
            <a:endParaRPr lang="en-IE"/>
          </a:p>
        </p:txBody>
      </p:sp>
    </p:spTree>
    <p:extLst>
      <p:ext uri="{BB962C8B-B14F-4D97-AF65-F5344CB8AC3E}">
        <p14:creationId xmlns:p14="http://schemas.microsoft.com/office/powerpoint/2010/main" val="422246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17C9C-4760-45F1-84CC-7009737AD252}" type="datetimeFigureOut">
              <a:rPr lang="en-IE" smtClean="0"/>
              <a:t>12/03/2019</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469B94-3665-4D3D-B183-E83E74E1064C}"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17C9C-4760-45F1-84CC-7009737AD252}" type="datetimeFigureOut">
              <a:rPr lang="en-IE" smtClean="0"/>
              <a:t>12/03/2019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17C9C-4760-45F1-84CC-7009737AD252}" type="datetimeFigureOut">
              <a:rPr lang="en-IE" smtClean="0"/>
              <a:t>12/03/2019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17C9C-4760-45F1-84CC-7009737AD252}" type="datetimeFigureOut">
              <a:rPr lang="en-IE" smtClean="0"/>
              <a:t>12/03/2019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117C9C-4760-45F1-84CC-7009737AD252}" type="datetimeFigureOut">
              <a:rPr lang="en-IE" smtClean="0"/>
              <a:t>12/03/2019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8469B94-3665-4D3D-B183-E83E74E1064C}" type="slidenum">
              <a:rPr lang="en-IE" smtClean="0"/>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117C9C-4760-45F1-84CC-7009737AD252}" type="datetimeFigureOut">
              <a:rPr lang="en-IE" smtClean="0"/>
              <a:t>12/03/2019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8469B94-3665-4D3D-B183-E83E74E1064C}" type="slidenum">
              <a:rPr lang="en-IE" smtClean="0"/>
              <a:t>‹#›</a:t>
            </a:fld>
            <a:endParaRPr lang="en-IE"/>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117C9C-4760-45F1-84CC-7009737AD252}" type="datetimeFigureOut">
              <a:rPr lang="en-IE" smtClean="0"/>
              <a:t>12/03/2019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117C9C-4760-45F1-84CC-7009737AD252}" type="datetimeFigureOut">
              <a:rPr lang="en-IE" smtClean="0"/>
              <a:t>12/03/2019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8469B94-3665-4D3D-B183-E83E74E1064C}" type="slidenum">
              <a:rPr lang="en-IE" smtClean="0"/>
              <a:t>‹#›</a:t>
            </a:fld>
            <a:endParaRPr lang="en-IE"/>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17C9C-4760-45F1-84CC-7009737AD252}" type="datetimeFigureOut">
              <a:rPr lang="en-IE" smtClean="0"/>
              <a:t>12/03/2019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8469B94-3665-4D3D-B183-E83E74E1064C}"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5117C9C-4760-45F1-84CC-7009737AD252}" type="datetimeFigureOut">
              <a:rPr lang="en-IE" smtClean="0"/>
              <a:t>12/03/2019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17C9C-4760-45F1-84CC-7009737AD252}" type="datetimeFigureOut">
              <a:rPr lang="en-IE" smtClean="0"/>
              <a:t>12/03/2019</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469B94-3665-4D3D-B183-E83E74E1064C}" type="slidenum">
              <a:rPr lang="en-IE" smtClean="0"/>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117C9C-4760-45F1-84CC-7009737AD252}" type="datetimeFigureOut">
              <a:rPr lang="en-IE" smtClean="0"/>
              <a:t>12/03/2019</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469B94-3665-4D3D-B183-E83E74E1064C}"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c.europa.eu/growth/sectors/electrical-engineering/red-directive/common-charger_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techrepublic.com/article/researchers-find-29-types-of-usb-attacks-recommend-never-plugging-into-a-usb-you-dont-ow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Device </a:t>
            </a:r>
            <a:r>
              <a:rPr lang="en-IE" sz="4000" dirty="0" smtClean="0"/>
              <a:t>Hacking</a:t>
            </a:r>
            <a:endParaRPr lang="en-IE" sz="4000" dirty="0"/>
          </a:p>
        </p:txBody>
      </p:sp>
      <p:sp>
        <p:nvSpPr>
          <p:cNvPr id="3" name="Subtitle 2"/>
          <p:cNvSpPr>
            <a:spLocks noGrp="1"/>
          </p:cNvSpPr>
          <p:nvPr>
            <p:ph type="subTitle" idx="1"/>
          </p:nvPr>
        </p:nvSpPr>
        <p:spPr>
          <a:xfrm>
            <a:off x="685800" y="4245520"/>
            <a:ext cx="7772400" cy="1199704"/>
          </a:xfrm>
        </p:spPr>
        <p:txBody>
          <a:bodyPr/>
          <a:lstStyle/>
          <a:p>
            <a:r>
              <a:rPr lang="en-IE" dirty="0" smtClean="0"/>
              <a:t>Damian Gordon</a:t>
            </a:r>
          </a:p>
        </p:txBody>
      </p:sp>
    </p:spTree>
    <p:extLst>
      <p:ext uri="{BB962C8B-B14F-4D97-AF65-F5344CB8AC3E}">
        <p14:creationId xmlns:p14="http://schemas.microsoft.com/office/powerpoint/2010/main" val="4236784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7931224" cy="2739760"/>
          </a:xfrm>
        </p:spPr>
        <p:txBody>
          <a:bodyPr>
            <a:normAutofit lnSpcReduction="10000"/>
          </a:bodyPr>
          <a:lstStyle/>
          <a:p>
            <a:r>
              <a:rPr lang="en-IE" b="1" dirty="0" err="1" smtClean="0"/>
              <a:t>BadUSB</a:t>
            </a:r>
            <a:r>
              <a:rPr lang="en-IE" dirty="0" smtClean="0"/>
              <a:t>: A </a:t>
            </a:r>
            <a:r>
              <a:rPr lang="en-IE" dirty="0"/>
              <a:t>USB stick hack, </a:t>
            </a:r>
            <a:r>
              <a:rPr lang="en-IE" dirty="0" err="1"/>
              <a:t>BadUSB</a:t>
            </a:r>
            <a:r>
              <a:rPr lang="en-IE" dirty="0"/>
              <a:t> impersonates your keyboard to allow itself to reprogram firmware associated with your existing USB devices e.g. network cards can be reprogrammed to send users to sites containing malicious software which can soon infect your entire network.</a:t>
            </a:r>
            <a:endParaRPr lang="en-IE" sz="2400" dirty="0"/>
          </a:p>
        </p:txBody>
      </p:sp>
      <p:sp>
        <p:nvSpPr>
          <p:cNvPr id="3" name="Title 2"/>
          <p:cNvSpPr>
            <a:spLocks noGrp="1"/>
          </p:cNvSpPr>
          <p:nvPr>
            <p:ph type="title"/>
          </p:nvPr>
        </p:nvSpPr>
        <p:spPr/>
        <p:txBody>
          <a:bodyPr/>
          <a:lstStyle/>
          <a:p>
            <a:r>
              <a:rPr lang="en-IE" dirty="0" smtClean="0"/>
              <a:t>USB Hacking</a:t>
            </a: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0056" y="4216680"/>
            <a:ext cx="3563888" cy="2374293"/>
          </a:xfrm>
          <a:prstGeom prst="rect">
            <a:avLst/>
          </a:prstGeom>
        </p:spPr>
      </p:pic>
    </p:spTree>
    <p:extLst>
      <p:ext uri="{BB962C8B-B14F-4D97-AF65-F5344CB8AC3E}">
        <p14:creationId xmlns:p14="http://schemas.microsoft.com/office/powerpoint/2010/main" val="2673612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2816"/>
            <a:ext cx="7931224" cy="4539960"/>
          </a:xfrm>
        </p:spPr>
        <p:txBody>
          <a:bodyPr>
            <a:normAutofit/>
          </a:bodyPr>
          <a:lstStyle/>
          <a:p>
            <a:r>
              <a:rPr lang="en-IE" dirty="0"/>
              <a:t>Bluetooth is a wireless technology standard for exchanging data between fixed and mobile devices over short </a:t>
            </a:r>
            <a:r>
              <a:rPr lang="en-IE" dirty="0" smtClean="0"/>
              <a:t>distances.</a:t>
            </a:r>
          </a:p>
          <a:p>
            <a:r>
              <a:rPr lang="en-IE" dirty="0" smtClean="0"/>
              <a:t>It used </a:t>
            </a:r>
            <a:r>
              <a:rPr lang="en-IE" dirty="0"/>
              <a:t>short-wavelength UHF radio waves in the industrial, scientific and medical radio bands, from 2.400 to 2.485 </a:t>
            </a:r>
            <a:r>
              <a:rPr lang="en-IE" dirty="0" smtClean="0"/>
              <a:t>GHz.</a:t>
            </a:r>
            <a:endParaRPr lang="en-IE" dirty="0"/>
          </a:p>
          <a:p>
            <a:r>
              <a:rPr lang="en-IE" dirty="0"/>
              <a:t>Bluetooth is managed by the Bluetooth Special Interest Group (SIG</a:t>
            </a:r>
            <a:r>
              <a:rPr lang="en-IE" dirty="0" smtClean="0"/>
              <a:t>),</a:t>
            </a:r>
          </a:p>
        </p:txBody>
      </p:sp>
      <p:sp>
        <p:nvSpPr>
          <p:cNvPr id="3" name="Title 2"/>
          <p:cNvSpPr>
            <a:spLocks noGrp="1"/>
          </p:cNvSpPr>
          <p:nvPr>
            <p:ph type="title"/>
          </p:nvPr>
        </p:nvSpPr>
        <p:spPr/>
        <p:txBody>
          <a:bodyPr/>
          <a:lstStyle/>
          <a:p>
            <a:r>
              <a:rPr lang="en-IE" dirty="0" smtClean="0"/>
              <a:t>Bluetooth Hacking</a:t>
            </a:r>
            <a:endParaRPr lang="en-IE" dirty="0"/>
          </a:p>
        </p:txBody>
      </p:sp>
      <p:pic>
        <p:nvPicPr>
          <p:cNvPr id="12292" name="Picture 4" descr="Image result for bluetoo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832" y="0"/>
            <a:ext cx="3163168" cy="149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21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16832"/>
            <a:ext cx="7931224" cy="4248472"/>
          </a:xfrm>
        </p:spPr>
        <p:txBody>
          <a:bodyPr>
            <a:normAutofit/>
          </a:bodyPr>
          <a:lstStyle/>
          <a:p>
            <a:r>
              <a:rPr lang="en-IE" sz="2400" dirty="0" err="1"/>
              <a:t>BlueBorne</a:t>
            </a:r>
            <a:r>
              <a:rPr lang="en-IE" sz="2400" dirty="0"/>
              <a:t> is a generic term for several security vulnerabilities affecting electronic devices involving various Bluetooth implementations in Android, iOS, Linux and Windows.</a:t>
            </a:r>
          </a:p>
          <a:p>
            <a:r>
              <a:rPr lang="en-IE" sz="2400" dirty="0" err="1"/>
              <a:t>BlueBorne</a:t>
            </a:r>
            <a:r>
              <a:rPr lang="en-IE" sz="2400" dirty="0"/>
              <a:t> scans for devices with Bluetooth enabled and once it finds them, can gain access in about 10 seconds. Once compromised, the device expands the reach of the attack, boosting the signal for the hacker and eliminating the need for the attack source to be within Bluetooth range of potential targets.</a:t>
            </a:r>
          </a:p>
          <a:p>
            <a:endParaRPr lang="en-IE" sz="2400" dirty="0"/>
          </a:p>
        </p:txBody>
      </p:sp>
      <p:sp>
        <p:nvSpPr>
          <p:cNvPr id="3" name="Title 2"/>
          <p:cNvSpPr>
            <a:spLocks noGrp="1"/>
          </p:cNvSpPr>
          <p:nvPr>
            <p:ph type="title"/>
          </p:nvPr>
        </p:nvSpPr>
        <p:spPr/>
        <p:txBody>
          <a:bodyPr/>
          <a:lstStyle/>
          <a:p>
            <a:r>
              <a:rPr lang="en-IE" dirty="0" smtClean="0"/>
              <a:t>Bluetooth Hacking</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16632"/>
            <a:ext cx="2466975" cy="2343150"/>
          </a:xfrm>
          <a:prstGeom prst="rect">
            <a:avLst/>
          </a:prstGeom>
        </p:spPr>
      </p:pic>
    </p:spTree>
    <p:extLst>
      <p:ext uri="{BB962C8B-B14F-4D97-AF65-F5344CB8AC3E}">
        <p14:creationId xmlns:p14="http://schemas.microsoft.com/office/powerpoint/2010/main" val="4079808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err="1" smtClean="0"/>
              <a:t>WiFi</a:t>
            </a:r>
            <a:r>
              <a:rPr lang="en-IE" b="1" dirty="0" smtClean="0"/>
              <a:t> Spoofing</a:t>
            </a:r>
          </a:p>
          <a:p>
            <a:r>
              <a:rPr lang="en-IE" dirty="0" smtClean="0"/>
              <a:t>A </a:t>
            </a:r>
            <a:r>
              <a:rPr lang="en-IE" dirty="0"/>
              <a:t>spoofing attack is </a:t>
            </a:r>
            <a:r>
              <a:rPr lang="en-IE" dirty="0" smtClean="0"/>
              <a:t>one where a </a:t>
            </a:r>
            <a:r>
              <a:rPr lang="en-IE" dirty="0"/>
              <a:t>program successfully masquerades </a:t>
            </a:r>
            <a:r>
              <a:rPr lang="en-IE" dirty="0" smtClean="0"/>
              <a:t>another </a:t>
            </a:r>
            <a:r>
              <a:rPr lang="en-IE" dirty="0"/>
              <a:t>by falsifying </a:t>
            </a:r>
            <a:r>
              <a:rPr lang="en-IE" dirty="0" smtClean="0"/>
              <a:t>credentials.</a:t>
            </a:r>
          </a:p>
          <a:p>
            <a:r>
              <a:rPr lang="en-IE" dirty="0" smtClean="0"/>
              <a:t>So if you login to a public </a:t>
            </a:r>
            <a:r>
              <a:rPr lang="en-IE" dirty="0" err="1" smtClean="0"/>
              <a:t>WiFi</a:t>
            </a:r>
            <a:r>
              <a:rPr lang="en-IE" dirty="0"/>
              <a:t> </a:t>
            </a:r>
            <a:r>
              <a:rPr lang="en-IE" dirty="0" smtClean="0"/>
              <a:t>regularly, e.g. Starbucks, then if a hacker sets up a </a:t>
            </a:r>
            <a:r>
              <a:rPr lang="en-IE" dirty="0" err="1" smtClean="0"/>
              <a:t>WiFi</a:t>
            </a:r>
            <a:r>
              <a:rPr lang="en-IE" dirty="0" smtClean="0"/>
              <a:t> spot called Starbucks, your computer/phone may automatically connect. The hacker will be connected to your computer/phone.</a:t>
            </a:r>
            <a:endParaRPr lang="en-IE" dirty="0"/>
          </a:p>
        </p:txBody>
      </p:sp>
      <p:sp>
        <p:nvSpPr>
          <p:cNvPr id="3" name="Title 2"/>
          <p:cNvSpPr>
            <a:spLocks noGrp="1"/>
          </p:cNvSpPr>
          <p:nvPr>
            <p:ph type="title"/>
          </p:nvPr>
        </p:nvSpPr>
        <p:spPr/>
        <p:txBody>
          <a:bodyPr/>
          <a:lstStyle/>
          <a:p>
            <a:r>
              <a:rPr lang="en-IE" dirty="0" err="1" smtClean="0"/>
              <a:t>WiFi</a:t>
            </a:r>
            <a:r>
              <a:rPr lang="en-IE" dirty="0" smtClean="0"/>
              <a:t> Hacking</a:t>
            </a:r>
            <a:endParaRPr lang="en-IE" dirty="0"/>
          </a:p>
        </p:txBody>
      </p:sp>
    </p:spTree>
    <p:extLst>
      <p:ext uri="{BB962C8B-B14F-4D97-AF65-F5344CB8AC3E}">
        <p14:creationId xmlns:p14="http://schemas.microsoft.com/office/powerpoint/2010/main" val="2607960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E" dirty="0"/>
              <a:t>In 2017 </a:t>
            </a:r>
            <a:r>
              <a:rPr lang="en-IE" dirty="0" smtClean="0"/>
              <a:t>Google’s </a:t>
            </a:r>
            <a:r>
              <a:rPr lang="en-IE" dirty="0"/>
              <a:t>Project Zero security team </a:t>
            </a:r>
            <a:r>
              <a:rPr lang="en-IE" dirty="0" smtClean="0"/>
              <a:t>demonstrated </a:t>
            </a:r>
            <a:r>
              <a:rPr lang="en-IE" dirty="0"/>
              <a:t>a flaw in a very common wireless chip by the Broadcom (used in phones by Apple, Samsung and others) </a:t>
            </a:r>
            <a:r>
              <a:rPr lang="en-IE" dirty="0" smtClean="0"/>
              <a:t>that leaves </a:t>
            </a:r>
            <a:r>
              <a:rPr lang="en-IE" dirty="0"/>
              <a:t>millions of mobile phones and other devices vulnerable to simple hacking by way of wireless </a:t>
            </a:r>
            <a:r>
              <a:rPr lang="en-IE" dirty="0" smtClean="0"/>
              <a:t>networks.</a:t>
            </a:r>
          </a:p>
          <a:p>
            <a:r>
              <a:rPr lang="en-IE" dirty="0" smtClean="0"/>
              <a:t>One of the discovered holes was a </a:t>
            </a:r>
            <a:r>
              <a:rPr lang="en-IE" dirty="0"/>
              <a:t>“stack buffer overflow” hole that would allow an attacker to “execute arbitrary code on the </a:t>
            </a:r>
            <a:r>
              <a:rPr lang="en-IE" dirty="0" err="1" smtClean="0"/>
              <a:t>WiFi</a:t>
            </a:r>
            <a:r>
              <a:rPr lang="en-IE" dirty="0" smtClean="0"/>
              <a:t> </a:t>
            </a:r>
            <a:r>
              <a:rPr lang="en-IE" dirty="0"/>
              <a:t>Chip</a:t>
            </a:r>
            <a:r>
              <a:rPr lang="en-IE" dirty="0" smtClean="0"/>
              <a:t>.</a:t>
            </a:r>
          </a:p>
          <a:p>
            <a:r>
              <a:rPr lang="en-IE" dirty="0" smtClean="0"/>
              <a:t>It has been mostly fixed, but there may be others.</a:t>
            </a:r>
          </a:p>
        </p:txBody>
      </p:sp>
      <p:sp>
        <p:nvSpPr>
          <p:cNvPr id="3" name="Title 2"/>
          <p:cNvSpPr>
            <a:spLocks noGrp="1"/>
          </p:cNvSpPr>
          <p:nvPr>
            <p:ph type="title"/>
          </p:nvPr>
        </p:nvSpPr>
        <p:spPr/>
        <p:txBody>
          <a:bodyPr/>
          <a:lstStyle/>
          <a:p>
            <a:r>
              <a:rPr lang="en-IE" dirty="0" err="1" smtClean="0"/>
              <a:t>WiFi</a:t>
            </a:r>
            <a:r>
              <a:rPr lang="en-IE" dirty="0" smtClean="0"/>
              <a:t> Hacking</a:t>
            </a:r>
            <a:endParaRPr lang="en-IE" dirty="0"/>
          </a:p>
        </p:txBody>
      </p:sp>
    </p:spTree>
    <p:extLst>
      <p:ext uri="{BB962C8B-B14F-4D97-AF65-F5344CB8AC3E}">
        <p14:creationId xmlns:p14="http://schemas.microsoft.com/office/powerpoint/2010/main" val="1974156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One extremely</a:t>
            </a:r>
            <a:r>
              <a:rPr lang="en-IE" dirty="0"/>
              <a:t> </a:t>
            </a:r>
            <a:r>
              <a:rPr lang="en-IE" dirty="0" smtClean="0"/>
              <a:t>worrying area is medical device hacking; where hackers target devices like </a:t>
            </a:r>
            <a:r>
              <a:rPr lang="en-IE" dirty="0"/>
              <a:t>insulin pumps, pacemakers and </a:t>
            </a:r>
            <a:r>
              <a:rPr lang="en-IE" dirty="0" smtClean="0"/>
              <a:t>heart implants.</a:t>
            </a:r>
          </a:p>
          <a:p>
            <a:endParaRPr lang="en-IE" dirty="0" smtClean="0"/>
          </a:p>
          <a:p>
            <a:r>
              <a:rPr lang="en-IE" dirty="0" smtClean="0"/>
              <a:t>New </a:t>
            </a:r>
            <a:r>
              <a:rPr lang="en-IE" dirty="0" err="1" smtClean="0"/>
              <a:t>Zeland</a:t>
            </a:r>
            <a:r>
              <a:rPr lang="en-IE" dirty="0" smtClean="0"/>
              <a:t> computer </a:t>
            </a:r>
            <a:r>
              <a:rPr lang="en-IE" dirty="0"/>
              <a:t>security expert Barnaby </a:t>
            </a:r>
            <a:r>
              <a:rPr lang="en-IE" dirty="0" smtClean="0"/>
              <a:t>Jack showed vulnerabilities in each of these.</a:t>
            </a:r>
            <a:endParaRPr lang="en-IE" dirty="0"/>
          </a:p>
        </p:txBody>
      </p:sp>
      <p:sp>
        <p:nvSpPr>
          <p:cNvPr id="3" name="Title 2"/>
          <p:cNvSpPr>
            <a:spLocks noGrp="1"/>
          </p:cNvSpPr>
          <p:nvPr>
            <p:ph type="title"/>
          </p:nvPr>
        </p:nvSpPr>
        <p:spPr/>
        <p:txBody>
          <a:bodyPr/>
          <a:lstStyle/>
          <a:p>
            <a:r>
              <a:rPr lang="en-IE" dirty="0" smtClean="0"/>
              <a:t>Medical Device Hacking</a:t>
            </a:r>
            <a:endParaRPr lang="en-IE" dirty="0"/>
          </a:p>
        </p:txBody>
      </p:sp>
    </p:spTree>
    <p:extLst>
      <p:ext uri="{BB962C8B-B14F-4D97-AF65-F5344CB8AC3E}">
        <p14:creationId xmlns:p14="http://schemas.microsoft.com/office/powerpoint/2010/main" val="180426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4402832" cy="4900000"/>
          </a:xfrm>
        </p:spPr>
        <p:txBody>
          <a:bodyPr>
            <a:normAutofit fontScale="77500" lnSpcReduction="20000"/>
          </a:bodyPr>
          <a:lstStyle/>
          <a:p>
            <a:r>
              <a:rPr lang="en-IE" dirty="0" smtClean="0"/>
              <a:t>Born: 22nd </a:t>
            </a:r>
            <a:r>
              <a:rPr lang="en-IE" dirty="0"/>
              <a:t>November </a:t>
            </a:r>
            <a:r>
              <a:rPr lang="en-IE" dirty="0" smtClean="0"/>
              <a:t>1977</a:t>
            </a:r>
          </a:p>
          <a:p>
            <a:r>
              <a:rPr lang="en-IE" dirty="0" smtClean="0"/>
              <a:t>Died:</a:t>
            </a:r>
            <a:r>
              <a:rPr lang="en-IE" dirty="0"/>
              <a:t> </a:t>
            </a:r>
            <a:r>
              <a:rPr lang="en-IE" dirty="0" smtClean="0"/>
              <a:t>25th </a:t>
            </a:r>
            <a:r>
              <a:rPr lang="en-IE" dirty="0"/>
              <a:t>July 2013</a:t>
            </a:r>
          </a:p>
          <a:p>
            <a:r>
              <a:rPr lang="en-IE" dirty="0" smtClean="0"/>
              <a:t>Born in Auckland</a:t>
            </a:r>
            <a:r>
              <a:rPr lang="en-IE" dirty="0"/>
              <a:t>, New Zealand</a:t>
            </a:r>
            <a:endParaRPr lang="en-IE" dirty="0" smtClean="0"/>
          </a:p>
          <a:p>
            <a:r>
              <a:rPr lang="en-IE" dirty="0" smtClean="0"/>
              <a:t>A </a:t>
            </a:r>
            <a:r>
              <a:rPr lang="en-IE" dirty="0"/>
              <a:t>New Zealand hacker, programmer and computer security expert</a:t>
            </a:r>
            <a:r>
              <a:rPr lang="en-IE" dirty="0" smtClean="0"/>
              <a:t>.</a:t>
            </a:r>
          </a:p>
          <a:p>
            <a:r>
              <a:rPr lang="en-IE" dirty="0" smtClean="0"/>
              <a:t>Demonstrated how to hack ATMs (his technique was called “Jackpotting”.</a:t>
            </a:r>
          </a:p>
          <a:p>
            <a:r>
              <a:rPr lang="en-IE" dirty="0" smtClean="0"/>
              <a:t>He also show how to hack </a:t>
            </a:r>
            <a:r>
              <a:rPr lang="en-IE" dirty="0"/>
              <a:t>various medical </a:t>
            </a:r>
            <a:r>
              <a:rPr lang="en-IE" dirty="0" smtClean="0"/>
              <a:t>devices</a:t>
            </a:r>
          </a:p>
          <a:p>
            <a:r>
              <a:rPr lang="en-IE" dirty="0" smtClean="0"/>
              <a:t>In </a:t>
            </a:r>
            <a:r>
              <a:rPr lang="en-IE" dirty="0"/>
              <a:t>2012 his testimony led the United States Food And Drug Administration to change regulations regarding wireless medical devices</a:t>
            </a:r>
            <a:r>
              <a:rPr lang="en-IE" dirty="0" smtClean="0"/>
              <a:t>.</a:t>
            </a:r>
            <a:endParaRPr lang="en-IE" dirty="0"/>
          </a:p>
        </p:txBody>
      </p:sp>
      <p:sp>
        <p:nvSpPr>
          <p:cNvPr id="3" name="Title 2"/>
          <p:cNvSpPr>
            <a:spLocks noGrp="1"/>
          </p:cNvSpPr>
          <p:nvPr>
            <p:ph type="title"/>
          </p:nvPr>
        </p:nvSpPr>
        <p:spPr/>
        <p:txBody>
          <a:bodyPr/>
          <a:lstStyle/>
          <a:p>
            <a:r>
              <a:rPr lang="en-IE" dirty="0"/>
              <a:t>Barnaby Jack</a:t>
            </a:r>
            <a:endParaRPr lang="en-IE" dirty="0"/>
          </a:p>
        </p:txBody>
      </p:sp>
      <p:pic>
        <p:nvPicPr>
          <p:cNvPr id="2050" name="Picture 2" descr="Image result for barnaby j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48680"/>
            <a:ext cx="38004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836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5626968" cy="5256584"/>
          </a:xfrm>
        </p:spPr>
        <p:txBody>
          <a:bodyPr>
            <a:noAutofit/>
          </a:bodyPr>
          <a:lstStyle/>
          <a:p>
            <a:r>
              <a:rPr lang="en-IE" sz="2400" dirty="0" smtClean="0"/>
              <a:t>Hacking insulin pumps</a:t>
            </a:r>
          </a:p>
          <a:p>
            <a:r>
              <a:rPr lang="en-IE" sz="2000" dirty="0" smtClean="0"/>
              <a:t>In </a:t>
            </a:r>
            <a:r>
              <a:rPr lang="en-IE" sz="2000" dirty="0"/>
              <a:t>October 2011 </a:t>
            </a:r>
            <a:r>
              <a:rPr lang="en-IE" sz="2000" dirty="0" smtClean="0"/>
              <a:t>Jack demonstrated </a:t>
            </a:r>
            <a:r>
              <a:rPr lang="en-IE" sz="2000" dirty="0"/>
              <a:t>the wireless hacking of insulin </a:t>
            </a:r>
            <a:r>
              <a:rPr lang="en-IE" sz="2000" dirty="0" smtClean="0"/>
              <a:t>pumps. </a:t>
            </a:r>
            <a:r>
              <a:rPr lang="en-IE" sz="2000" dirty="0"/>
              <a:t>Interfacing with the pumps with a high-gain antenna, he obtained complete control of the pumps without any prior knowledge of their serial numbers, up to being able to cause the demonstration pump to repeatedly deliver its maximum dose of 25 units until its entire reservoir of 300 units was depleted, amounting to many times a lethal dose if delivered to a typical patient.</a:t>
            </a:r>
          </a:p>
          <a:p>
            <a:endParaRPr lang="en-IE" sz="2000" dirty="0"/>
          </a:p>
        </p:txBody>
      </p:sp>
      <p:sp>
        <p:nvSpPr>
          <p:cNvPr id="3" name="Title 2"/>
          <p:cNvSpPr>
            <a:spLocks noGrp="1"/>
          </p:cNvSpPr>
          <p:nvPr>
            <p:ph type="title"/>
          </p:nvPr>
        </p:nvSpPr>
        <p:spPr/>
        <p:txBody>
          <a:bodyPr/>
          <a:lstStyle/>
          <a:p>
            <a:r>
              <a:rPr lang="en-IE" dirty="0" smtClean="0"/>
              <a:t>Medical Device Hacking</a:t>
            </a: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06" y="1700808"/>
            <a:ext cx="2701194" cy="3463310"/>
          </a:xfrm>
          <a:prstGeom prst="rect">
            <a:avLst/>
          </a:prstGeom>
        </p:spPr>
      </p:pic>
    </p:spTree>
    <p:extLst>
      <p:ext uri="{BB962C8B-B14F-4D97-AF65-F5344CB8AC3E}">
        <p14:creationId xmlns:p14="http://schemas.microsoft.com/office/powerpoint/2010/main" val="2654435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5626968" cy="5256584"/>
          </a:xfrm>
        </p:spPr>
        <p:txBody>
          <a:bodyPr>
            <a:noAutofit/>
          </a:bodyPr>
          <a:lstStyle/>
          <a:p>
            <a:r>
              <a:rPr lang="en-IE" sz="2400" dirty="0" smtClean="0"/>
              <a:t>Hacking </a:t>
            </a:r>
            <a:r>
              <a:rPr lang="en-IE" sz="2400" dirty="0"/>
              <a:t>pacemakers and heart implants. </a:t>
            </a:r>
            <a:endParaRPr lang="en-IE" sz="2400" dirty="0" smtClean="0"/>
          </a:p>
          <a:p>
            <a:r>
              <a:rPr lang="en-IE" sz="2000" dirty="0" smtClean="0"/>
              <a:t>In 2012-2013 Jack demonstrated </a:t>
            </a:r>
            <a:r>
              <a:rPr lang="en-IE" sz="2000" dirty="0"/>
              <a:t>the wireless hacking of pacemakers and heart implants</a:t>
            </a:r>
            <a:r>
              <a:rPr lang="en-IE" sz="2000" dirty="0" smtClean="0"/>
              <a:t>.</a:t>
            </a:r>
            <a:endParaRPr lang="en-IE" sz="2000" dirty="0"/>
          </a:p>
          <a:p>
            <a:r>
              <a:rPr lang="en-IE" sz="2000" dirty="0"/>
              <a:t>He developed software that allowed him to remotely send an electric shock to anyone wearing a pacemaker within a 50-foot </a:t>
            </a:r>
            <a:r>
              <a:rPr lang="en-IE" sz="2000" dirty="0" smtClean="0"/>
              <a:t>radius.</a:t>
            </a:r>
          </a:p>
          <a:p>
            <a:r>
              <a:rPr lang="en-IE" sz="2000" dirty="0"/>
              <a:t>He </a:t>
            </a:r>
            <a:r>
              <a:rPr lang="en-IE" sz="2000" dirty="0" smtClean="0"/>
              <a:t>also developed </a:t>
            </a:r>
            <a:r>
              <a:rPr lang="en-IE" sz="2000" dirty="0"/>
              <a:t>software </a:t>
            </a:r>
            <a:r>
              <a:rPr lang="en-IE" sz="2000" dirty="0" smtClean="0"/>
              <a:t>to control of heart implants.</a:t>
            </a:r>
            <a:endParaRPr lang="en-IE" sz="2000" dirty="0"/>
          </a:p>
          <a:p>
            <a:endParaRPr lang="en-IE" sz="2000" dirty="0"/>
          </a:p>
        </p:txBody>
      </p:sp>
      <p:sp>
        <p:nvSpPr>
          <p:cNvPr id="3" name="Title 2"/>
          <p:cNvSpPr>
            <a:spLocks noGrp="1"/>
          </p:cNvSpPr>
          <p:nvPr>
            <p:ph type="title"/>
          </p:nvPr>
        </p:nvSpPr>
        <p:spPr/>
        <p:txBody>
          <a:bodyPr/>
          <a:lstStyle/>
          <a:p>
            <a:r>
              <a:rPr lang="en-IE" dirty="0" smtClean="0"/>
              <a:t>Medical Device Hacking</a:t>
            </a:r>
            <a:endParaRPr lang="en-IE" dirty="0"/>
          </a:p>
        </p:txBody>
      </p:sp>
      <p:pic>
        <p:nvPicPr>
          <p:cNvPr id="4098" name="Picture 2" descr="Image result for pacemak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196752"/>
            <a:ext cx="2016000" cy="1512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eart im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572" y="3429168"/>
            <a:ext cx="2211300" cy="15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308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7859216" cy="5256584"/>
          </a:xfrm>
        </p:spPr>
        <p:txBody>
          <a:bodyPr>
            <a:noAutofit/>
          </a:bodyPr>
          <a:lstStyle/>
          <a:p>
            <a:r>
              <a:rPr lang="en-IE" sz="2400" dirty="0"/>
              <a:t>The risk to medical devices grows as more and more become part of the internet of things (</a:t>
            </a:r>
            <a:r>
              <a:rPr lang="en-IE" sz="2400" dirty="0" err="1"/>
              <a:t>IoT</a:t>
            </a:r>
            <a:r>
              <a:rPr lang="en-IE" sz="2400" dirty="0"/>
              <a:t>), in which physical devices are embedded with technology to make them wirelessly accessible</a:t>
            </a:r>
            <a:r>
              <a:rPr lang="en-IE" sz="2400" dirty="0" smtClean="0"/>
              <a:t>.</a:t>
            </a:r>
          </a:p>
          <a:p>
            <a:endParaRPr lang="en-IE" sz="2400" dirty="0" smtClean="0"/>
          </a:p>
          <a:p>
            <a:r>
              <a:rPr lang="en-IE" sz="2400" dirty="0" smtClean="0"/>
              <a:t>According to a </a:t>
            </a:r>
            <a:r>
              <a:rPr lang="en-IE" sz="2400" dirty="0"/>
              <a:t>report from the US Department of Health and Human Services' Office of the Inspector </a:t>
            </a:r>
            <a:r>
              <a:rPr lang="en-IE" sz="2400" dirty="0" smtClean="0"/>
              <a:t>General, the US </a:t>
            </a:r>
            <a:r>
              <a:rPr lang="en-IE" sz="2400" dirty="0"/>
              <a:t>Food and Drug Administration is not doing enough to prevent medical </a:t>
            </a:r>
            <a:r>
              <a:rPr lang="en-IE" sz="2400" dirty="0" smtClean="0"/>
              <a:t>devices </a:t>
            </a:r>
            <a:r>
              <a:rPr lang="en-IE" sz="2400" dirty="0"/>
              <a:t>being hacked (November 1, 2018).</a:t>
            </a:r>
          </a:p>
        </p:txBody>
      </p:sp>
      <p:sp>
        <p:nvSpPr>
          <p:cNvPr id="3" name="Title 2"/>
          <p:cNvSpPr>
            <a:spLocks noGrp="1"/>
          </p:cNvSpPr>
          <p:nvPr>
            <p:ph type="title"/>
          </p:nvPr>
        </p:nvSpPr>
        <p:spPr/>
        <p:txBody>
          <a:bodyPr/>
          <a:lstStyle/>
          <a:p>
            <a:r>
              <a:rPr lang="en-IE" dirty="0" smtClean="0"/>
              <a:t>Medical Device Hacking</a:t>
            </a:r>
            <a:endParaRPr lang="en-IE" dirty="0"/>
          </a:p>
        </p:txBody>
      </p:sp>
    </p:spTree>
    <p:extLst>
      <p:ext uri="{BB962C8B-B14F-4D97-AF65-F5344CB8AC3E}">
        <p14:creationId xmlns:p14="http://schemas.microsoft.com/office/powerpoint/2010/main" val="2039313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a:p>
          <a:p>
            <a:r>
              <a:rPr lang="en-IE" dirty="0"/>
              <a:t>Although it is difficult to exploit hardware, </a:t>
            </a:r>
            <a:r>
              <a:rPr lang="en-IE" dirty="0" smtClean="0"/>
              <a:t>there is a lot of </a:t>
            </a:r>
            <a:r>
              <a:rPr lang="en-IE" dirty="0"/>
              <a:t>interest in </a:t>
            </a:r>
            <a:r>
              <a:rPr lang="en-IE" dirty="0" smtClean="0"/>
              <a:t>device hacking as it gives so much more control over devices.</a:t>
            </a:r>
            <a:endParaRPr lang="en-IE" dirty="0"/>
          </a:p>
          <a:p>
            <a:r>
              <a:rPr lang="en-IE" dirty="0"/>
              <a:t>As </a:t>
            </a:r>
            <a:r>
              <a:rPr lang="en-IE" dirty="0" smtClean="0"/>
              <a:t>the security </a:t>
            </a:r>
            <a:r>
              <a:rPr lang="en-IE" dirty="0"/>
              <a:t>of software becomes more robust, attackers are looking in other areas </a:t>
            </a:r>
            <a:r>
              <a:rPr lang="en-IE" dirty="0" smtClean="0"/>
              <a:t>to </a:t>
            </a:r>
            <a:r>
              <a:rPr lang="en-IE" dirty="0"/>
              <a:t>control </a:t>
            </a:r>
            <a:r>
              <a:rPr lang="en-IE" dirty="0" smtClean="0"/>
              <a:t>systems, and hardware </a:t>
            </a:r>
            <a:r>
              <a:rPr lang="en-IE" dirty="0"/>
              <a:t>and firmware </a:t>
            </a:r>
            <a:r>
              <a:rPr lang="en-IE" dirty="0" smtClean="0"/>
              <a:t>are the new targets.</a:t>
            </a:r>
            <a:endParaRPr lang="en-IE" dirty="0"/>
          </a:p>
        </p:txBody>
      </p:sp>
      <p:sp>
        <p:nvSpPr>
          <p:cNvPr id="3" name="Title 2"/>
          <p:cNvSpPr>
            <a:spLocks noGrp="1"/>
          </p:cNvSpPr>
          <p:nvPr>
            <p:ph type="title"/>
          </p:nvPr>
        </p:nvSpPr>
        <p:spPr/>
        <p:txBody>
          <a:bodyPr/>
          <a:lstStyle/>
          <a:p>
            <a:r>
              <a:rPr lang="en-IE" dirty="0" smtClean="0"/>
              <a:t>Device </a:t>
            </a:r>
            <a:r>
              <a:rPr lang="en-IE" dirty="0" smtClean="0"/>
              <a:t>Hacking</a:t>
            </a:r>
            <a:endParaRPr lang="en-IE" dirty="0"/>
          </a:p>
        </p:txBody>
      </p:sp>
    </p:spTree>
    <p:extLst>
      <p:ext uri="{BB962C8B-B14F-4D97-AF65-F5344CB8AC3E}">
        <p14:creationId xmlns:p14="http://schemas.microsoft.com/office/powerpoint/2010/main" val="3272776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7859216" cy="5256584"/>
          </a:xfrm>
        </p:spPr>
        <p:txBody>
          <a:bodyPr>
            <a:noAutofit/>
          </a:bodyPr>
          <a:lstStyle/>
          <a:p>
            <a:r>
              <a:rPr lang="en-IE" dirty="0" smtClean="0"/>
              <a:t>Medical </a:t>
            </a:r>
            <a:r>
              <a:rPr lang="en-IE" dirty="0"/>
              <a:t>device company </a:t>
            </a:r>
            <a:r>
              <a:rPr lang="en-IE" dirty="0" smtClean="0"/>
              <a:t>Abbott </a:t>
            </a:r>
            <a:r>
              <a:rPr lang="en-IE" dirty="0"/>
              <a:t>announced a voluntary recall of 465,000 pacemakers in 2017 due to a possible hacking threat. The FDA said the devices contained vulnerabilities that could allow access to a patient’s device using commercially available equipment. This access could be used to modify programming commands to the implanted pacemaker, which could result in patient harm from rapid battery depletion or administration of inappropriate pacing.</a:t>
            </a:r>
            <a:endParaRPr lang="en-IE" sz="2000" dirty="0"/>
          </a:p>
        </p:txBody>
      </p:sp>
      <p:sp>
        <p:nvSpPr>
          <p:cNvPr id="3" name="Title 2"/>
          <p:cNvSpPr>
            <a:spLocks noGrp="1"/>
          </p:cNvSpPr>
          <p:nvPr>
            <p:ph type="title"/>
          </p:nvPr>
        </p:nvSpPr>
        <p:spPr/>
        <p:txBody>
          <a:bodyPr/>
          <a:lstStyle/>
          <a:p>
            <a:r>
              <a:rPr lang="en-IE" dirty="0" smtClean="0"/>
              <a:t>Medical Device Hacking</a:t>
            </a:r>
            <a:endParaRPr lang="en-IE" dirty="0"/>
          </a:p>
        </p:txBody>
      </p:sp>
    </p:spTree>
    <p:extLst>
      <p:ext uri="{BB962C8B-B14F-4D97-AF65-F5344CB8AC3E}">
        <p14:creationId xmlns:p14="http://schemas.microsoft.com/office/powerpoint/2010/main" val="436028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Device </a:t>
            </a:r>
            <a:r>
              <a:rPr lang="en-IE" dirty="0" smtClean="0"/>
              <a:t>Hacking</a:t>
            </a:r>
            <a:endParaRPr lang="en-IE" dirty="0"/>
          </a:p>
        </p:txBody>
      </p:sp>
      <p:pic>
        <p:nvPicPr>
          <p:cNvPr id="1026" name="Picture 2" descr="St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17638"/>
            <a:ext cx="4725938" cy="489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234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163695"/>
          </a:xfrm>
        </p:spPr>
        <p:txBody>
          <a:bodyPr>
            <a:normAutofit/>
          </a:bodyPr>
          <a:lstStyle/>
          <a:p>
            <a:r>
              <a:rPr lang="en-IE" dirty="0" smtClean="0"/>
              <a:t>Newer smartphones and laptops use a USB port for charging (USB-C port).</a:t>
            </a:r>
          </a:p>
          <a:p>
            <a:r>
              <a:rPr lang="en-IE" dirty="0" smtClean="0"/>
              <a:t>The </a:t>
            </a:r>
            <a:r>
              <a:rPr lang="en-IE" dirty="0" smtClean="0">
                <a:hlinkClick r:id="rId2"/>
              </a:rPr>
              <a:t>EU would like a common charger for all devices</a:t>
            </a:r>
            <a:r>
              <a:rPr lang="en-IE" dirty="0" smtClean="0"/>
              <a:t>, and think USB-C is the way to go:</a:t>
            </a:r>
          </a:p>
        </p:txBody>
      </p:sp>
      <p:sp>
        <p:nvSpPr>
          <p:cNvPr id="3" name="Title 2"/>
          <p:cNvSpPr>
            <a:spLocks noGrp="1"/>
          </p:cNvSpPr>
          <p:nvPr>
            <p:ph type="title"/>
          </p:nvPr>
        </p:nvSpPr>
        <p:spPr/>
        <p:txBody>
          <a:bodyPr/>
          <a:lstStyle/>
          <a:p>
            <a:r>
              <a:rPr lang="en-IE" dirty="0" smtClean="0"/>
              <a:t>USB Hacking</a:t>
            </a:r>
            <a:endParaRPr lang="en-IE" dirty="0"/>
          </a:p>
        </p:txBody>
      </p:sp>
      <p:pic>
        <p:nvPicPr>
          <p:cNvPr id="5122" name="Picture 2" descr="Image result for us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708715"/>
            <a:ext cx="7110685" cy="196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563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402832" cy="4755983"/>
          </a:xfrm>
        </p:spPr>
        <p:txBody>
          <a:bodyPr>
            <a:normAutofit fontScale="92500" lnSpcReduction="20000"/>
          </a:bodyPr>
          <a:lstStyle/>
          <a:p>
            <a:r>
              <a:rPr lang="en-IE" dirty="0" smtClean="0"/>
              <a:t>The problem is that the port can take data and instructions as well as power, therefore, if I create a fake charging station, I can steal all the data off a phone, install malware, or do anything else I want with the phone.</a:t>
            </a:r>
          </a:p>
          <a:p>
            <a:r>
              <a:rPr lang="en-IE" dirty="0" smtClean="0"/>
              <a:t>So experts have identified </a:t>
            </a:r>
            <a:r>
              <a:rPr lang="en-IE" dirty="0" smtClean="0">
                <a:hlinkClick r:id="rId2"/>
              </a:rPr>
              <a:t>29 different types of USB attacks, and recommend never to use public chargers</a:t>
            </a:r>
            <a:r>
              <a:rPr lang="en-IE" dirty="0" smtClean="0"/>
              <a:t>.  </a:t>
            </a:r>
            <a:endParaRPr lang="en-IE" dirty="0"/>
          </a:p>
        </p:txBody>
      </p:sp>
      <p:sp>
        <p:nvSpPr>
          <p:cNvPr id="3" name="Title 2"/>
          <p:cNvSpPr>
            <a:spLocks noGrp="1"/>
          </p:cNvSpPr>
          <p:nvPr>
            <p:ph type="title"/>
          </p:nvPr>
        </p:nvSpPr>
        <p:spPr/>
        <p:txBody>
          <a:bodyPr/>
          <a:lstStyle/>
          <a:p>
            <a:r>
              <a:rPr lang="en-IE" dirty="0" smtClean="0"/>
              <a:t>USB Hacking</a:t>
            </a:r>
            <a:endParaRPr lang="en-IE" dirty="0"/>
          </a:p>
        </p:txBody>
      </p:sp>
      <p:pic>
        <p:nvPicPr>
          <p:cNvPr id="6146" name="Picture 2" descr="https://images.theconversation.com/files/235422/original/file-20180907-90565-ufjyda.jpg?ixlib=rb-1.1.0&amp;q=45&amp;auto=format&amp;w=237&amp;fit=c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764704"/>
            <a:ext cx="3308959" cy="586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069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931224" cy="4755983"/>
          </a:xfrm>
        </p:spPr>
        <p:txBody>
          <a:bodyPr>
            <a:normAutofit lnSpcReduction="10000"/>
          </a:bodyPr>
          <a:lstStyle/>
          <a:p>
            <a:r>
              <a:rPr lang="en-IE" dirty="0"/>
              <a:t>Ran </a:t>
            </a:r>
            <a:r>
              <a:rPr lang="en-IE" dirty="0" err="1" smtClean="0"/>
              <a:t>Yahalom</a:t>
            </a:r>
            <a:r>
              <a:rPr lang="en-IE" dirty="0" smtClean="0"/>
              <a:t> of Ben-Gurion University showed the following kinds of USB attacks:</a:t>
            </a:r>
          </a:p>
          <a:p>
            <a:pPr lvl="1"/>
            <a:r>
              <a:rPr lang="en-IE" sz="2400" dirty="0" smtClean="0"/>
              <a:t>Installation of infections, </a:t>
            </a:r>
            <a:r>
              <a:rPr lang="en-IE" sz="2400" dirty="0"/>
              <a:t>or </a:t>
            </a:r>
            <a:r>
              <a:rPr lang="en-IE" sz="2400" dirty="0" smtClean="0"/>
              <a:t>other malicious software, that once connected, have </a:t>
            </a:r>
            <a:r>
              <a:rPr lang="en-IE" sz="2400" dirty="0"/>
              <a:t>access and take control of your </a:t>
            </a:r>
            <a:r>
              <a:rPr lang="en-IE" sz="2400" dirty="0" smtClean="0"/>
              <a:t>computer or phone.</a:t>
            </a:r>
          </a:p>
          <a:p>
            <a:pPr lvl="1"/>
            <a:r>
              <a:rPr lang="en-IE" sz="2400" dirty="0"/>
              <a:t>Microcontrollers </a:t>
            </a:r>
            <a:r>
              <a:rPr lang="en-IE" sz="2400" dirty="0" smtClean="0"/>
              <a:t>attacks, Microcontrollers (like </a:t>
            </a:r>
            <a:r>
              <a:rPr lang="en-IE" sz="2400" dirty="0"/>
              <a:t>an </a:t>
            </a:r>
            <a:r>
              <a:rPr lang="en-IE" sz="2400" dirty="0" smtClean="0"/>
              <a:t>Arduino) </a:t>
            </a:r>
            <a:r>
              <a:rPr lang="en-IE" sz="2400" dirty="0"/>
              <a:t>can impersonate a USB </a:t>
            </a:r>
            <a:r>
              <a:rPr lang="en-IE" sz="2400" dirty="0" smtClean="0"/>
              <a:t>peripheral and </a:t>
            </a:r>
            <a:r>
              <a:rPr lang="en-IE" sz="2400" dirty="0"/>
              <a:t>act like a keyboard or a mouse. Once you </a:t>
            </a:r>
            <a:r>
              <a:rPr lang="en-IE" sz="2400" dirty="0" smtClean="0"/>
              <a:t>connect</a:t>
            </a:r>
            <a:r>
              <a:rPr lang="en-IE" sz="2400" dirty="0"/>
              <a:t>, it </a:t>
            </a:r>
            <a:r>
              <a:rPr lang="en-IE" sz="2400" dirty="0" smtClean="0"/>
              <a:t>starts </a:t>
            </a:r>
            <a:r>
              <a:rPr lang="en-IE" sz="2400" dirty="0"/>
              <a:t>injecting key </a:t>
            </a:r>
            <a:r>
              <a:rPr lang="en-IE" sz="2400" dirty="0" smtClean="0"/>
              <a:t>presses.</a:t>
            </a:r>
          </a:p>
          <a:p>
            <a:pPr lvl="1"/>
            <a:r>
              <a:rPr lang="en-IE" sz="2400" dirty="0" smtClean="0"/>
              <a:t>Electrical attacks, creating an electrical </a:t>
            </a:r>
            <a:r>
              <a:rPr lang="en-IE" sz="2400" dirty="0"/>
              <a:t>component </a:t>
            </a:r>
            <a:r>
              <a:rPr lang="en-IE" sz="2400" dirty="0" smtClean="0"/>
              <a:t>that </a:t>
            </a:r>
            <a:r>
              <a:rPr lang="en-IE" sz="2400" dirty="0"/>
              <a:t>looks like a flash drive, </a:t>
            </a:r>
            <a:r>
              <a:rPr lang="en-IE" sz="2400" dirty="0" smtClean="0"/>
              <a:t>but conducts </a:t>
            </a:r>
            <a:r>
              <a:rPr lang="en-IE" sz="2400" dirty="0"/>
              <a:t>a power surge attack once connected, and, fry the entire </a:t>
            </a:r>
            <a:r>
              <a:rPr lang="en-IE" sz="2400" dirty="0" smtClean="0"/>
              <a:t>computer or phone.</a:t>
            </a:r>
            <a:endParaRPr lang="en-IE" sz="2400" dirty="0"/>
          </a:p>
        </p:txBody>
      </p:sp>
      <p:sp>
        <p:nvSpPr>
          <p:cNvPr id="3" name="Title 2"/>
          <p:cNvSpPr>
            <a:spLocks noGrp="1"/>
          </p:cNvSpPr>
          <p:nvPr>
            <p:ph type="title"/>
          </p:nvPr>
        </p:nvSpPr>
        <p:spPr/>
        <p:txBody>
          <a:bodyPr/>
          <a:lstStyle/>
          <a:p>
            <a:r>
              <a:rPr lang="en-IE" dirty="0" smtClean="0"/>
              <a:t>USB Hacking</a:t>
            </a:r>
            <a:endParaRPr lang="en-IE" dirty="0"/>
          </a:p>
        </p:txBody>
      </p:sp>
    </p:spTree>
    <p:extLst>
      <p:ext uri="{BB962C8B-B14F-4D97-AF65-F5344CB8AC3E}">
        <p14:creationId xmlns:p14="http://schemas.microsoft.com/office/powerpoint/2010/main" val="3151005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931224" cy="4755983"/>
          </a:xfrm>
        </p:spPr>
        <p:txBody>
          <a:bodyPr>
            <a:normAutofit/>
          </a:bodyPr>
          <a:lstStyle/>
          <a:p>
            <a:r>
              <a:rPr lang="en-IE" dirty="0" smtClean="0"/>
              <a:t>There are also some commercial USB hacking devices:</a:t>
            </a:r>
          </a:p>
          <a:p>
            <a:pPr lvl="1"/>
            <a:r>
              <a:rPr lang="en-IE" sz="3200" dirty="0" err="1" smtClean="0"/>
              <a:t>USBdriveby</a:t>
            </a:r>
            <a:endParaRPr lang="en-IE" sz="3200" dirty="0" smtClean="0"/>
          </a:p>
          <a:p>
            <a:pPr lvl="1"/>
            <a:r>
              <a:rPr lang="en-IE" sz="3200" dirty="0" err="1" smtClean="0"/>
              <a:t>KeySweeper</a:t>
            </a:r>
            <a:endParaRPr lang="en-IE" sz="3200" dirty="0" smtClean="0"/>
          </a:p>
          <a:p>
            <a:pPr lvl="1"/>
            <a:r>
              <a:rPr lang="en-IE" sz="3200" dirty="0" err="1" smtClean="0"/>
              <a:t>BadUSB</a:t>
            </a:r>
            <a:endParaRPr lang="en-IE" sz="3200" dirty="0"/>
          </a:p>
        </p:txBody>
      </p:sp>
      <p:sp>
        <p:nvSpPr>
          <p:cNvPr id="3" name="Title 2"/>
          <p:cNvSpPr>
            <a:spLocks noGrp="1"/>
          </p:cNvSpPr>
          <p:nvPr>
            <p:ph type="title"/>
          </p:nvPr>
        </p:nvSpPr>
        <p:spPr/>
        <p:txBody>
          <a:bodyPr/>
          <a:lstStyle/>
          <a:p>
            <a:r>
              <a:rPr lang="en-IE" dirty="0" smtClean="0"/>
              <a:t>USB Hacking</a:t>
            </a:r>
            <a:endParaRPr lang="en-IE" dirty="0"/>
          </a:p>
        </p:txBody>
      </p:sp>
    </p:spTree>
    <p:extLst>
      <p:ext uri="{BB962C8B-B14F-4D97-AF65-F5344CB8AC3E}">
        <p14:creationId xmlns:p14="http://schemas.microsoft.com/office/powerpoint/2010/main" val="1567713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931224" cy="2379720"/>
          </a:xfrm>
        </p:spPr>
        <p:txBody>
          <a:bodyPr>
            <a:normAutofit fontScale="85000" lnSpcReduction="10000"/>
          </a:bodyPr>
          <a:lstStyle/>
          <a:p>
            <a:r>
              <a:rPr lang="en-IE" b="1" dirty="0" err="1" smtClean="0"/>
              <a:t>USBdriveby</a:t>
            </a:r>
            <a:r>
              <a:rPr lang="en-IE" dirty="0" smtClean="0"/>
              <a:t>: </a:t>
            </a:r>
            <a:r>
              <a:rPr lang="en-IE" dirty="0"/>
              <a:t>This USB stick is easily identified by the chain attached to it </a:t>
            </a:r>
            <a:r>
              <a:rPr lang="en-IE" dirty="0" smtClean="0"/>
              <a:t>and </a:t>
            </a:r>
            <a:r>
              <a:rPr lang="en-IE" dirty="0"/>
              <a:t>contains a particularly nasty surprise inside. Once plugged into a PC, it begins to imitate your keyboard and uses keystrokes to disable firewalls, opens backdoors to allow remote control and tells network monitoring apps that everything is okay</a:t>
            </a:r>
            <a:r>
              <a:rPr lang="en-IE" dirty="0" smtClean="0"/>
              <a:t>.</a:t>
            </a:r>
            <a:endParaRPr lang="en-IE" sz="2400" dirty="0"/>
          </a:p>
        </p:txBody>
      </p:sp>
      <p:sp>
        <p:nvSpPr>
          <p:cNvPr id="3" name="Title 2"/>
          <p:cNvSpPr>
            <a:spLocks noGrp="1"/>
          </p:cNvSpPr>
          <p:nvPr>
            <p:ph type="title"/>
          </p:nvPr>
        </p:nvSpPr>
        <p:spPr/>
        <p:txBody>
          <a:bodyPr/>
          <a:lstStyle/>
          <a:p>
            <a:r>
              <a:rPr lang="en-IE" dirty="0" smtClean="0"/>
              <a:t>USB Hacking</a:t>
            </a:r>
            <a:endParaRPr lang="en-IE" dirty="0"/>
          </a:p>
        </p:txBody>
      </p:sp>
      <p:pic>
        <p:nvPicPr>
          <p:cNvPr id="9218" name="Picture 2" descr="Image result for USBdrive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89040"/>
            <a:ext cx="5129808" cy="281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47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7931224" cy="2163695"/>
          </a:xfrm>
        </p:spPr>
        <p:txBody>
          <a:bodyPr>
            <a:normAutofit fontScale="85000" lnSpcReduction="20000"/>
          </a:bodyPr>
          <a:lstStyle/>
          <a:p>
            <a:r>
              <a:rPr lang="en-IE" b="1" dirty="0" err="1" smtClean="0"/>
              <a:t>KeySweeper</a:t>
            </a:r>
            <a:r>
              <a:rPr lang="en-IE" dirty="0" smtClean="0"/>
              <a:t>: </a:t>
            </a:r>
            <a:r>
              <a:rPr lang="en-IE" dirty="0"/>
              <a:t>Disguised as a USB wall charger, the </a:t>
            </a:r>
            <a:r>
              <a:rPr lang="en-IE" dirty="0" err="1"/>
              <a:t>KeySweeper</a:t>
            </a:r>
            <a:r>
              <a:rPr lang="en-IE" dirty="0"/>
              <a:t> hack is a very well concealed device which uses wireless connections to identify and spy on local Microsoft wireless keyboards. And, by monitoring keystrokes, </a:t>
            </a:r>
            <a:r>
              <a:rPr lang="en-IE" dirty="0" err="1"/>
              <a:t>KeySweeper</a:t>
            </a:r>
            <a:r>
              <a:rPr lang="en-IE" dirty="0"/>
              <a:t> can quickly obtain login details and transmit these back to a remote location</a:t>
            </a:r>
            <a:r>
              <a:rPr lang="en-IE" dirty="0" smtClean="0"/>
              <a:t>.</a:t>
            </a:r>
            <a:endParaRPr lang="en-IE" dirty="0"/>
          </a:p>
        </p:txBody>
      </p:sp>
      <p:sp>
        <p:nvSpPr>
          <p:cNvPr id="3" name="Title 2"/>
          <p:cNvSpPr>
            <a:spLocks noGrp="1"/>
          </p:cNvSpPr>
          <p:nvPr>
            <p:ph type="title"/>
          </p:nvPr>
        </p:nvSpPr>
        <p:spPr/>
        <p:txBody>
          <a:bodyPr/>
          <a:lstStyle/>
          <a:p>
            <a:r>
              <a:rPr lang="en-IE" dirty="0" smtClean="0"/>
              <a:t>USB Hacking</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59" y="4149080"/>
            <a:ext cx="4285301" cy="23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5831" y="4123648"/>
            <a:ext cx="4371929" cy="2340000"/>
          </a:xfrm>
          <a:prstGeom prst="rect">
            <a:avLst/>
          </a:prstGeom>
        </p:spPr>
      </p:pic>
    </p:spTree>
    <p:extLst>
      <p:ext uri="{BB962C8B-B14F-4D97-AF65-F5344CB8AC3E}">
        <p14:creationId xmlns:p14="http://schemas.microsoft.com/office/powerpoint/2010/main" val="27483315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4661</TotalTime>
  <Words>1138</Words>
  <Application>Microsoft Office PowerPoint</Application>
  <PresentationFormat>On-screen Show (4:3)</PresentationFormat>
  <Paragraphs>70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Lucida Sans Unicode</vt:lpstr>
      <vt:lpstr>Verdana</vt:lpstr>
      <vt:lpstr>Wingdings 2</vt:lpstr>
      <vt:lpstr>Wingdings 3</vt:lpstr>
      <vt:lpstr>Concourse</vt:lpstr>
      <vt:lpstr>Device Hacking</vt:lpstr>
      <vt:lpstr>Device Hacking</vt:lpstr>
      <vt:lpstr>Device Hacking</vt:lpstr>
      <vt:lpstr>USB Hacking</vt:lpstr>
      <vt:lpstr>USB Hacking</vt:lpstr>
      <vt:lpstr>USB Hacking</vt:lpstr>
      <vt:lpstr>USB Hacking</vt:lpstr>
      <vt:lpstr>USB Hacking</vt:lpstr>
      <vt:lpstr>USB Hacking</vt:lpstr>
      <vt:lpstr>USB Hacking</vt:lpstr>
      <vt:lpstr>Bluetooth Hacking</vt:lpstr>
      <vt:lpstr>Bluetooth Hacking</vt:lpstr>
      <vt:lpstr>WiFi Hacking</vt:lpstr>
      <vt:lpstr>WiFi Hacking</vt:lpstr>
      <vt:lpstr>Medical Device Hacking</vt:lpstr>
      <vt:lpstr>Barnaby Jack</vt:lpstr>
      <vt:lpstr>Medical Device Hacking</vt:lpstr>
      <vt:lpstr>Medical Device Hacking</vt:lpstr>
      <vt:lpstr>Medical Device Hacking</vt:lpstr>
      <vt:lpstr>Medical Device Hacking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CMPU1022 Operating Systems 1</dc:title>
  <dc:creator>Damian Gordon</dc:creator>
  <cp:lastModifiedBy>Damian Gordon</cp:lastModifiedBy>
  <cp:revision>309</cp:revision>
  <dcterms:created xsi:type="dcterms:W3CDTF">2015-01-19T19:52:08Z</dcterms:created>
  <dcterms:modified xsi:type="dcterms:W3CDTF">2019-03-12T23:23:47Z</dcterms:modified>
</cp:coreProperties>
</file>