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256" r:id="rId2"/>
    <p:sldId id="585" r:id="rId3"/>
    <p:sldId id="586" r:id="rId4"/>
    <p:sldId id="587" r:id="rId5"/>
    <p:sldId id="588" r:id="rId6"/>
    <p:sldId id="589" r:id="rId7"/>
    <p:sldId id="590" r:id="rId8"/>
    <p:sldId id="591" r:id="rId9"/>
    <p:sldId id="592" r:id="rId10"/>
    <p:sldId id="593" r:id="rId11"/>
    <p:sldId id="594" r:id="rId12"/>
    <p:sldId id="595" r:id="rId13"/>
    <p:sldId id="613" r:id="rId14"/>
    <p:sldId id="615" r:id="rId15"/>
    <p:sldId id="616" r:id="rId16"/>
    <p:sldId id="617" r:id="rId17"/>
    <p:sldId id="596" r:id="rId18"/>
    <p:sldId id="597" r:id="rId19"/>
    <p:sldId id="598" r:id="rId20"/>
    <p:sldId id="623" r:id="rId21"/>
    <p:sldId id="624" r:id="rId22"/>
    <p:sldId id="599" r:id="rId23"/>
    <p:sldId id="600" r:id="rId24"/>
    <p:sldId id="601" r:id="rId25"/>
    <p:sldId id="602" r:id="rId26"/>
    <p:sldId id="603" r:id="rId27"/>
    <p:sldId id="604" r:id="rId28"/>
    <p:sldId id="605" r:id="rId29"/>
    <p:sldId id="606" r:id="rId30"/>
    <p:sldId id="60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000000"/>
    <a:srgbClr val="008000"/>
    <a:srgbClr val="FFFFCC"/>
    <a:srgbClr val="C49500"/>
    <a:srgbClr val="993366"/>
    <a:srgbClr val="FF0066"/>
    <a:srgbClr val="FF6600"/>
    <a:srgbClr val="E114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3C5812-F25A-4D33-A0D7-EB4357A8E2B7}" type="datetimeFigureOut">
              <a:rPr lang="en-IE" smtClean="0"/>
              <a:t>03/02/2019</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65A0A-D293-4793-973F-502017F190E0}" type="slidenum">
              <a:rPr lang="en-IE" smtClean="0"/>
              <a:t>‹#›</a:t>
            </a:fld>
            <a:endParaRPr lang="en-IE"/>
          </a:p>
        </p:txBody>
      </p:sp>
    </p:spTree>
    <p:extLst>
      <p:ext uri="{BB962C8B-B14F-4D97-AF65-F5344CB8AC3E}">
        <p14:creationId xmlns:p14="http://schemas.microsoft.com/office/powerpoint/2010/main" val="4222463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5117C9C-4760-45F1-84CC-7009737AD252}" type="datetimeFigureOut">
              <a:rPr lang="en-IE" smtClean="0"/>
              <a:t>03/02/2019</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469B94-3665-4D3D-B183-E83E74E1064C}"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03/02/2019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03/02/2019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117C9C-4760-45F1-84CC-7009737AD252}" type="datetimeFigureOut">
              <a:rPr lang="en-IE" smtClean="0"/>
              <a:t>03/02/2019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117C9C-4760-45F1-84CC-7009737AD252}" type="datetimeFigureOut">
              <a:rPr lang="en-IE" smtClean="0"/>
              <a:t>03/02/2019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8469B94-3665-4D3D-B183-E83E74E1064C}"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117C9C-4760-45F1-84CC-7009737AD252}" type="datetimeFigureOut">
              <a:rPr lang="en-IE" smtClean="0"/>
              <a:t>03/02/2019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117C9C-4760-45F1-84CC-7009737AD252}" type="datetimeFigureOut">
              <a:rPr lang="en-IE" smtClean="0"/>
              <a:t>03/02/2019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117C9C-4760-45F1-84CC-7009737AD252}" type="datetimeFigureOut">
              <a:rPr lang="en-IE" smtClean="0"/>
              <a:t>03/02/2019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8469B94-3665-4D3D-B183-E83E74E1064C}" type="slidenum">
              <a:rPr lang="en-IE" smtClean="0"/>
              <a:t>‹#›</a:t>
            </a:fld>
            <a:endParaRPr lang="en-IE"/>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17C9C-4760-45F1-84CC-7009737AD252}" type="datetimeFigureOut">
              <a:rPr lang="en-IE" smtClean="0"/>
              <a:t>03/02/2019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8469B94-3665-4D3D-B183-E83E74E1064C}"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5117C9C-4760-45F1-84CC-7009737AD252}" type="datetimeFigureOut">
              <a:rPr lang="en-IE" smtClean="0"/>
              <a:t>03/02/2019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8469B94-3665-4D3D-B183-E83E74E1064C}"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5117C9C-4760-45F1-84CC-7009737AD252}" type="datetimeFigureOut">
              <a:rPr lang="en-IE" smtClean="0"/>
              <a:t>03/02/2019</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469B94-3665-4D3D-B183-E83E74E1064C}"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5117C9C-4760-45F1-84CC-7009737AD252}" type="datetimeFigureOut">
              <a:rPr lang="en-IE" smtClean="0"/>
              <a:t>03/02/2019</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469B94-3665-4D3D-B183-E83E74E1064C}"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046689"/>
            <a:ext cx="8208912" cy="1829761"/>
          </a:xfrm>
        </p:spPr>
        <p:txBody>
          <a:bodyPr>
            <a:normAutofit/>
          </a:bodyPr>
          <a:lstStyle/>
          <a:p>
            <a:r>
              <a:rPr lang="en-IE" sz="4000" dirty="0"/>
              <a:t>Operating Systems Protections</a:t>
            </a:r>
            <a:endParaRPr lang="en-IE" sz="4000" dirty="0"/>
          </a:p>
        </p:txBody>
      </p:sp>
      <p:sp>
        <p:nvSpPr>
          <p:cNvPr id="3" name="Subtitle 2"/>
          <p:cNvSpPr>
            <a:spLocks noGrp="1"/>
          </p:cNvSpPr>
          <p:nvPr>
            <p:ph type="subTitle" idx="1"/>
          </p:nvPr>
        </p:nvSpPr>
        <p:spPr>
          <a:xfrm>
            <a:off x="685800" y="4245520"/>
            <a:ext cx="7772400" cy="1199704"/>
          </a:xfrm>
        </p:spPr>
        <p:txBody>
          <a:bodyPr/>
          <a:lstStyle/>
          <a:p>
            <a:r>
              <a:rPr lang="en-IE" dirty="0" smtClean="0"/>
              <a:t>Damian Gordon</a:t>
            </a:r>
          </a:p>
        </p:txBody>
      </p:sp>
    </p:spTree>
    <p:extLst>
      <p:ext uri="{BB962C8B-B14F-4D97-AF65-F5344CB8AC3E}">
        <p14:creationId xmlns:p14="http://schemas.microsoft.com/office/powerpoint/2010/main" val="4236784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Firewalls typically:</a:t>
            </a:r>
          </a:p>
          <a:p>
            <a:pPr lvl="1"/>
            <a:r>
              <a:rPr lang="en-IE" dirty="0" smtClean="0"/>
              <a:t>Log activities that access the internet</a:t>
            </a:r>
          </a:p>
          <a:p>
            <a:pPr lvl="1"/>
            <a:r>
              <a:rPr lang="en-IE" dirty="0" smtClean="0"/>
              <a:t>Maintain access control based on the senders’ and receivers’ IP addresses</a:t>
            </a:r>
          </a:p>
          <a:p>
            <a:pPr lvl="1"/>
            <a:r>
              <a:rPr lang="en-IE" dirty="0"/>
              <a:t>Maintain access control based on the </a:t>
            </a:r>
            <a:r>
              <a:rPr lang="en-IE" dirty="0" smtClean="0"/>
              <a:t>services being requested</a:t>
            </a:r>
          </a:p>
          <a:p>
            <a:pPr lvl="1"/>
            <a:r>
              <a:rPr lang="en-IE" dirty="0" smtClean="0"/>
              <a:t>Hide the internal network from unauthorized users</a:t>
            </a:r>
          </a:p>
          <a:p>
            <a:pPr lvl="1"/>
            <a:r>
              <a:rPr lang="en-IE" dirty="0" smtClean="0"/>
              <a:t>Verify that virus protection is installed and running</a:t>
            </a:r>
          </a:p>
          <a:p>
            <a:pPr lvl="1"/>
            <a:r>
              <a:rPr lang="en-IE" dirty="0" smtClean="0"/>
              <a:t>Perform authentication based on the source of a request from the Internet</a:t>
            </a:r>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Firewalls</a:t>
            </a:r>
            <a:endParaRPr lang="en-IE" dirty="0"/>
          </a:p>
        </p:txBody>
      </p:sp>
    </p:spTree>
    <p:extLst>
      <p:ext uri="{BB962C8B-B14F-4D97-AF65-F5344CB8AC3E}">
        <p14:creationId xmlns:p14="http://schemas.microsoft.com/office/powerpoint/2010/main" val="2203585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Firewalls use a combination of packet filtering and proxy servers.</a:t>
            </a:r>
          </a:p>
          <a:p>
            <a:pPr lvl="1"/>
            <a:r>
              <a:rPr lang="en-IE" i="1" dirty="0" smtClean="0"/>
              <a:t>Packet Filtering </a:t>
            </a:r>
            <a:r>
              <a:rPr lang="en-IE" dirty="0" smtClean="0"/>
              <a:t>means that the firewall reviews all of the header information of each packet coming into the computer and going out to make sure there is noting suspicious present.</a:t>
            </a:r>
          </a:p>
          <a:p>
            <a:pPr lvl="1"/>
            <a:r>
              <a:rPr lang="en-IE" i="1" dirty="0" smtClean="0"/>
              <a:t>Proxy Servers</a:t>
            </a:r>
            <a:r>
              <a:rPr lang="en-IE" dirty="0" smtClean="0"/>
              <a:t>  sit in between the local computer and network, and intercept all requests to the local computer from the network, and verify them before passing them onto the local computer.</a:t>
            </a:r>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Firewalls</a:t>
            </a:r>
            <a:endParaRPr lang="en-IE" dirty="0"/>
          </a:p>
        </p:txBody>
      </p:sp>
    </p:spTree>
    <p:extLst>
      <p:ext uri="{BB962C8B-B14F-4D97-AF65-F5344CB8AC3E}">
        <p14:creationId xmlns:p14="http://schemas.microsoft.com/office/powerpoint/2010/main" val="1116514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Examples of Firewalls include:</a:t>
            </a:r>
          </a:p>
          <a:p>
            <a:pPr lvl="1"/>
            <a:r>
              <a:rPr lang="en-IE" dirty="0" err="1" smtClean="0"/>
              <a:t>Bullguard</a:t>
            </a:r>
            <a:r>
              <a:rPr lang="en-IE" dirty="0" smtClean="0"/>
              <a:t> </a:t>
            </a:r>
          </a:p>
          <a:p>
            <a:pPr lvl="1"/>
            <a:r>
              <a:rPr lang="en-IE" dirty="0" err="1" smtClean="0"/>
              <a:t>ZoneAlarm</a:t>
            </a:r>
            <a:endParaRPr lang="en-IE" dirty="0" smtClean="0"/>
          </a:p>
          <a:p>
            <a:pPr lvl="1"/>
            <a:r>
              <a:rPr lang="en-IE" dirty="0" smtClean="0"/>
              <a:t>McAfee</a:t>
            </a:r>
          </a:p>
          <a:p>
            <a:pPr lvl="1"/>
            <a:r>
              <a:rPr lang="en-IE" dirty="0" smtClean="0"/>
              <a:t>Norton</a:t>
            </a:r>
          </a:p>
          <a:p>
            <a:pPr lvl="1"/>
            <a:r>
              <a:rPr lang="en-IE" dirty="0" smtClean="0"/>
              <a:t>AVG Anti-virus</a:t>
            </a:r>
          </a:p>
          <a:p>
            <a:pPr lvl="1"/>
            <a:r>
              <a:rPr lang="en-IE" dirty="0" smtClean="0"/>
              <a:t>Bitdefender</a:t>
            </a:r>
          </a:p>
          <a:p>
            <a:pPr lvl="1"/>
            <a:r>
              <a:rPr lang="en-IE" dirty="0" smtClean="0"/>
              <a:t>Avira</a:t>
            </a:r>
          </a:p>
          <a:p>
            <a:pPr lvl="1"/>
            <a:r>
              <a:rPr lang="en-IE" dirty="0" smtClean="0"/>
              <a:t>Kaspersky Lab</a:t>
            </a:r>
          </a:p>
        </p:txBody>
      </p:sp>
      <p:sp>
        <p:nvSpPr>
          <p:cNvPr id="3" name="Title 2"/>
          <p:cNvSpPr>
            <a:spLocks noGrp="1"/>
          </p:cNvSpPr>
          <p:nvPr>
            <p:ph type="title"/>
          </p:nvPr>
        </p:nvSpPr>
        <p:spPr/>
        <p:txBody>
          <a:bodyPr/>
          <a:lstStyle/>
          <a:p>
            <a:r>
              <a:rPr lang="en-IE" dirty="0" smtClean="0"/>
              <a:t>Firewalls</a:t>
            </a:r>
            <a:endParaRPr lang="en-IE" dirty="0"/>
          </a:p>
        </p:txBody>
      </p:sp>
    </p:spTree>
    <p:extLst>
      <p:ext uri="{BB962C8B-B14F-4D97-AF65-F5344CB8AC3E}">
        <p14:creationId xmlns:p14="http://schemas.microsoft.com/office/powerpoint/2010/main" val="4041051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patch is a piece of software </a:t>
            </a:r>
            <a:r>
              <a:rPr lang="en-IE" dirty="0" smtClean="0"/>
              <a:t>that </a:t>
            </a:r>
            <a:r>
              <a:rPr lang="en-IE" dirty="0"/>
              <a:t>can be applied </a:t>
            </a:r>
            <a:r>
              <a:rPr lang="en-IE" dirty="0" smtClean="0"/>
              <a:t>to an operating system (or any other software) </a:t>
            </a:r>
            <a:r>
              <a:rPr lang="en-IE" dirty="0"/>
              <a:t>to correct an issue with that </a:t>
            </a:r>
            <a:r>
              <a:rPr lang="en-IE" dirty="0" smtClean="0"/>
              <a:t>software. </a:t>
            </a:r>
          </a:p>
        </p:txBody>
      </p:sp>
      <p:sp>
        <p:nvSpPr>
          <p:cNvPr id="3" name="Title 2"/>
          <p:cNvSpPr>
            <a:spLocks noGrp="1"/>
          </p:cNvSpPr>
          <p:nvPr>
            <p:ph type="title"/>
          </p:nvPr>
        </p:nvSpPr>
        <p:spPr/>
        <p:txBody>
          <a:bodyPr/>
          <a:lstStyle/>
          <a:p>
            <a:r>
              <a:rPr lang="en-IE" dirty="0" smtClean="0"/>
              <a:t>Patch Management</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5073" y="3249885"/>
            <a:ext cx="4829175" cy="3419475"/>
          </a:xfrm>
          <a:prstGeom prst="rect">
            <a:avLst/>
          </a:prstGeom>
        </p:spPr>
      </p:pic>
    </p:spTree>
    <p:extLst>
      <p:ext uri="{BB962C8B-B14F-4D97-AF65-F5344CB8AC3E}">
        <p14:creationId xmlns:p14="http://schemas.microsoft.com/office/powerpoint/2010/main" val="2754351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Most operating systems will </a:t>
            </a:r>
            <a:r>
              <a:rPr lang="en-IE" dirty="0"/>
              <a:t>have several patches after their initial release and usually update the version of the program when successfully installed</a:t>
            </a:r>
            <a:r>
              <a:rPr lang="en-IE" dirty="0" smtClean="0"/>
              <a:t>.</a:t>
            </a:r>
          </a:p>
          <a:p>
            <a:r>
              <a:rPr lang="en-IE" dirty="0"/>
              <a:t>Software patches can be found through the software developer's </a:t>
            </a:r>
            <a:r>
              <a:rPr lang="en-IE" dirty="0" smtClean="0"/>
              <a:t>website, or are automatically downloaded after each system restart.</a:t>
            </a:r>
            <a:endParaRPr lang="en-IE" dirty="0"/>
          </a:p>
          <a:p>
            <a:endParaRPr lang="en-IE" dirty="0"/>
          </a:p>
        </p:txBody>
      </p:sp>
      <p:sp>
        <p:nvSpPr>
          <p:cNvPr id="3" name="Title 2"/>
          <p:cNvSpPr>
            <a:spLocks noGrp="1"/>
          </p:cNvSpPr>
          <p:nvPr>
            <p:ph type="title"/>
          </p:nvPr>
        </p:nvSpPr>
        <p:spPr/>
        <p:txBody>
          <a:bodyPr/>
          <a:lstStyle/>
          <a:p>
            <a:r>
              <a:rPr lang="en-IE" dirty="0" smtClean="0"/>
              <a:t>Patch Management</a:t>
            </a:r>
            <a:endParaRPr lang="en-IE" dirty="0"/>
          </a:p>
        </p:txBody>
      </p:sp>
    </p:spTree>
    <p:extLst>
      <p:ext uri="{BB962C8B-B14F-4D97-AF65-F5344CB8AC3E}">
        <p14:creationId xmlns:p14="http://schemas.microsoft.com/office/powerpoint/2010/main" val="3188770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a:t>A </a:t>
            </a:r>
            <a:r>
              <a:rPr lang="en-IE" i="1" dirty="0"/>
              <a:t>security patch </a:t>
            </a:r>
            <a:r>
              <a:rPr lang="en-IE" dirty="0"/>
              <a:t>is a change applied to an </a:t>
            </a:r>
            <a:r>
              <a:rPr lang="en-IE" dirty="0" smtClean="0"/>
              <a:t>operating system </a:t>
            </a:r>
            <a:r>
              <a:rPr lang="en-IE" dirty="0"/>
              <a:t>to correct </a:t>
            </a:r>
            <a:r>
              <a:rPr lang="en-IE" dirty="0" smtClean="0"/>
              <a:t>a discovered </a:t>
            </a:r>
            <a:r>
              <a:rPr lang="en-IE" dirty="0"/>
              <a:t>vulnerability. </a:t>
            </a:r>
            <a:endParaRPr lang="en-IE" dirty="0" smtClean="0"/>
          </a:p>
          <a:p>
            <a:r>
              <a:rPr lang="en-IE" dirty="0" smtClean="0"/>
              <a:t>This </a:t>
            </a:r>
            <a:r>
              <a:rPr lang="en-IE" dirty="0"/>
              <a:t>corrective action will prevent successful exploitation and remove or mitigate a threat’s capability to exploit a specific vulnerability in </a:t>
            </a:r>
            <a:r>
              <a:rPr lang="en-IE" dirty="0" smtClean="0"/>
              <a:t>that operating system.</a:t>
            </a:r>
            <a:endParaRPr lang="en-IE" dirty="0"/>
          </a:p>
        </p:txBody>
      </p:sp>
      <p:sp>
        <p:nvSpPr>
          <p:cNvPr id="3" name="Title 2"/>
          <p:cNvSpPr>
            <a:spLocks noGrp="1"/>
          </p:cNvSpPr>
          <p:nvPr>
            <p:ph type="title"/>
          </p:nvPr>
        </p:nvSpPr>
        <p:spPr/>
        <p:txBody>
          <a:bodyPr/>
          <a:lstStyle/>
          <a:p>
            <a:r>
              <a:rPr lang="en-IE" dirty="0" smtClean="0"/>
              <a:t>Patch Management</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0" y="4522043"/>
            <a:ext cx="5715000" cy="2219325"/>
          </a:xfrm>
          <a:prstGeom prst="rect">
            <a:avLst/>
          </a:prstGeom>
        </p:spPr>
      </p:pic>
    </p:spTree>
    <p:extLst>
      <p:ext uri="{BB962C8B-B14F-4D97-AF65-F5344CB8AC3E}">
        <p14:creationId xmlns:p14="http://schemas.microsoft.com/office/powerpoint/2010/main" val="3647020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Security </a:t>
            </a:r>
            <a:r>
              <a:rPr lang="en-IE" dirty="0"/>
              <a:t>patches are the primary method of fixing security vulnerabilities in </a:t>
            </a:r>
            <a:r>
              <a:rPr lang="en-IE" dirty="0" smtClean="0"/>
              <a:t>operating systems. </a:t>
            </a:r>
          </a:p>
          <a:p>
            <a:r>
              <a:rPr lang="en-IE" dirty="0" smtClean="0"/>
              <a:t>Currently </a:t>
            </a:r>
            <a:r>
              <a:rPr lang="en-IE" dirty="0"/>
              <a:t>Microsoft releases its security patches once a month, and other operating systems and software projects have security teams dedicated to releasing the most reliable software patches as soon after a vulnerability announcement as possible. </a:t>
            </a:r>
          </a:p>
        </p:txBody>
      </p:sp>
      <p:sp>
        <p:nvSpPr>
          <p:cNvPr id="3" name="Title 2"/>
          <p:cNvSpPr>
            <a:spLocks noGrp="1"/>
          </p:cNvSpPr>
          <p:nvPr>
            <p:ph type="title"/>
          </p:nvPr>
        </p:nvSpPr>
        <p:spPr/>
        <p:txBody>
          <a:bodyPr/>
          <a:lstStyle/>
          <a:p>
            <a:r>
              <a:rPr lang="en-IE" dirty="0" smtClean="0"/>
              <a:t>Patch Management</a:t>
            </a:r>
            <a:endParaRPr lang="en-IE" dirty="0"/>
          </a:p>
        </p:txBody>
      </p:sp>
    </p:spTree>
    <p:extLst>
      <p:ext uri="{BB962C8B-B14F-4D97-AF65-F5344CB8AC3E}">
        <p14:creationId xmlns:p14="http://schemas.microsoft.com/office/powerpoint/2010/main" val="3141313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Authentication is verification that an individual trying to access the system is authorised to do so.</a:t>
            </a:r>
          </a:p>
        </p:txBody>
      </p:sp>
      <p:sp>
        <p:nvSpPr>
          <p:cNvPr id="3" name="Title 2"/>
          <p:cNvSpPr>
            <a:spLocks noGrp="1"/>
          </p:cNvSpPr>
          <p:nvPr>
            <p:ph type="title"/>
          </p:nvPr>
        </p:nvSpPr>
        <p:spPr/>
        <p:txBody>
          <a:bodyPr/>
          <a:lstStyle/>
          <a:p>
            <a:r>
              <a:rPr lang="en-IE" dirty="0" smtClean="0"/>
              <a:t>Authentication</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3140968"/>
            <a:ext cx="6017972" cy="3334122"/>
          </a:xfrm>
          <a:prstGeom prst="rect">
            <a:avLst/>
          </a:prstGeom>
        </p:spPr>
      </p:pic>
    </p:spTree>
    <p:extLst>
      <p:ext uri="{BB962C8B-B14F-4D97-AF65-F5344CB8AC3E}">
        <p14:creationId xmlns:p14="http://schemas.microsoft.com/office/powerpoint/2010/main" val="1421915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smtClean="0"/>
              <a:t>Let’s consider passwords, they should be:</a:t>
            </a:r>
          </a:p>
          <a:p>
            <a:pPr lvl="1"/>
            <a:r>
              <a:rPr lang="en-IE" dirty="0" smtClean="0"/>
              <a:t>Easy to remember </a:t>
            </a:r>
          </a:p>
          <a:p>
            <a:pPr lvl="1"/>
            <a:r>
              <a:rPr lang="en-IE" dirty="0" smtClean="0"/>
              <a:t>Hard to guess</a:t>
            </a:r>
          </a:p>
          <a:p>
            <a:pPr lvl="1"/>
            <a:r>
              <a:rPr lang="en-IE" dirty="0" smtClean="0"/>
              <a:t>Changed often</a:t>
            </a:r>
          </a:p>
          <a:p>
            <a:pPr lvl="1"/>
            <a:r>
              <a:rPr lang="en-IE" dirty="0" smtClean="0"/>
              <a:t>Never written down</a:t>
            </a:r>
          </a:p>
          <a:p>
            <a:pPr lvl="1"/>
            <a:r>
              <a:rPr lang="en-IE" dirty="0" smtClean="0"/>
              <a:t>Never part of an automated login</a:t>
            </a:r>
          </a:p>
          <a:p>
            <a:pPr lvl="1"/>
            <a:endParaRPr lang="en-IE" dirty="0"/>
          </a:p>
          <a:p>
            <a:r>
              <a:rPr lang="en-IE" dirty="0" smtClean="0"/>
              <a:t>Passwords are stored on the system in an encrypted format, so when you type in your password, it is encrypted using the same algorithm, and the two encryptions are compared to verify.</a:t>
            </a:r>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800746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770984" cy="4525963"/>
          </a:xfrm>
        </p:spPr>
        <p:txBody>
          <a:bodyPr>
            <a:normAutofit lnSpcReduction="10000"/>
          </a:bodyPr>
          <a:lstStyle/>
          <a:p>
            <a:r>
              <a:rPr lang="en-IE" b="1" u="sng" dirty="0" smtClean="0"/>
              <a:t>Top 25 US Passwords in 2016</a:t>
            </a:r>
          </a:p>
          <a:p>
            <a:endParaRPr lang="en-IE" b="1" u="sng" dirty="0"/>
          </a:p>
          <a:p>
            <a:r>
              <a:rPr lang="en-IE" b="1" dirty="0"/>
              <a:t>1. 123456 </a:t>
            </a:r>
            <a:r>
              <a:rPr lang="en-IE" dirty="0"/>
              <a:t>(Unchanged)</a:t>
            </a:r>
          </a:p>
          <a:p>
            <a:r>
              <a:rPr lang="en-IE" b="1" dirty="0"/>
              <a:t>2. password </a:t>
            </a:r>
            <a:r>
              <a:rPr lang="en-IE" dirty="0"/>
              <a:t>(Unchanged)</a:t>
            </a:r>
          </a:p>
          <a:p>
            <a:r>
              <a:rPr lang="en-IE" b="1" dirty="0"/>
              <a:t>3. 12345678 </a:t>
            </a:r>
            <a:r>
              <a:rPr lang="en-IE" dirty="0"/>
              <a:t>(Up 1)</a:t>
            </a:r>
          </a:p>
          <a:p>
            <a:r>
              <a:rPr lang="en-IE" b="1" dirty="0"/>
              <a:t>4. qwerty </a:t>
            </a:r>
            <a:r>
              <a:rPr lang="en-IE" dirty="0"/>
              <a:t>(Up 1)</a:t>
            </a:r>
          </a:p>
          <a:p>
            <a:r>
              <a:rPr lang="en-IE" b="1" dirty="0"/>
              <a:t>5. 12345</a:t>
            </a:r>
            <a:r>
              <a:rPr lang="en-IE" dirty="0"/>
              <a:t> (Down 2)</a:t>
            </a:r>
          </a:p>
          <a:p>
            <a:r>
              <a:rPr lang="en-IE" b="1" dirty="0"/>
              <a:t>6. 123456789 </a:t>
            </a:r>
            <a:r>
              <a:rPr lang="en-IE" dirty="0"/>
              <a:t>(Unchanged)</a:t>
            </a:r>
          </a:p>
          <a:p>
            <a:r>
              <a:rPr lang="en-IE" b="1" dirty="0"/>
              <a:t>7. football </a:t>
            </a:r>
            <a:r>
              <a:rPr lang="en-IE" dirty="0"/>
              <a:t>(Up 3)</a:t>
            </a:r>
          </a:p>
          <a:p>
            <a:r>
              <a:rPr lang="en-IE" b="1" dirty="0"/>
              <a:t>8. 1234</a:t>
            </a:r>
            <a:r>
              <a:rPr lang="en-IE" dirty="0"/>
              <a:t> (Down 1)</a:t>
            </a:r>
          </a:p>
          <a:p>
            <a:endParaRPr lang="en-IE" b="1" u="sng" dirty="0" smtClean="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3079245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System protection is multifaceted, four protection methods include:</a:t>
            </a:r>
          </a:p>
          <a:p>
            <a:pPr lvl="1"/>
            <a:r>
              <a:rPr lang="en-IE" dirty="0" smtClean="0"/>
              <a:t>Antivirus Software</a:t>
            </a:r>
          </a:p>
          <a:p>
            <a:pPr lvl="1"/>
            <a:r>
              <a:rPr lang="en-IE" dirty="0" smtClean="0"/>
              <a:t>Firewalls</a:t>
            </a:r>
          </a:p>
          <a:p>
            <a:pPr lvl="1"/>
            <a:r>
              <a:rPr lang="en-IE" dirty="0" smtClean="0"/>
              <a:t>Patch Management</a:t>
            </a:r>
          </a:p>
          <a:p>
            <a:pPr lvl="1"/>
            <a:r>
              <a:rPr lang="en-IE" dirty="0" smtClean="0"/>
              <a:t>Authentication</a:t>
            </a:r>
          </a:p>
        </p:txBody>
      </p:sp>
      <p:sp>
        <p:nvSpPr>
          <p:cNvPr id="3" name="Title 2"/>
          <p:cNvSpPr>
            <a:spLocks noGrp="1"/>
          </p:cNvSpPr>
          <p:nvPr>
            <p:ph type="title"/>
          </p:nvPr>
        </p:nvSpPr>
        <p:spPr/>
        <p:txBody>
          <a:bodyPr/>
          <a:lstStyle/>
          <a:p>
            <a:r>
              <a:rPr lang="en-IE" dirty="0" smtClean="0"/>
              <a:t>System Protection</a:t>
            </a:r>
            <a:endParaRPr lang="en-IE" dirty="0"/>
          </a:p>
        </p:txBody>
      </p:sp>
    </p:spTree>
    <p:extLst>
      <p:ext uri="{BB962C8B-B14F-4D97-AF65-F5344CB8AC3E}">
        <p14:creationId xmlns:p14="http://schemas.microsoft.com/office/powerpoint/2010/main" val="30122499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770984" cy="4525963"/>
          </a:xfrm>
        </p:spPr>
        <p:txBody>
          <a:bodyPr>
            <a:normAutofit lnSpcReduction="10000"/>
          </a:bodyPr>
          <a:lstStyle/>
          <a:p>
            <a:r>
              <a:rPr lang="en-IE" b="1" u="sng" dirty="0" smtClean="0"/>
              <a:t>Top 25 US Passwords in 2016</a:t>
            </a:r>
          </a:p>
          <a:p>
            <a:endParaRPr lang="en-IE" b="1" u="sng" dirty="0"/>
          </a:p>
          <a:p>
            <a:r>
              <a:rPr lang="en-IE" b="1" dirty="0"/>
              <a:t>9. 1234567</a:t>
            </a:r>
            <a:r>
              <a:rPr lang="en-IE" dirty="0"/>
              <a:t> (Up 2)</a:t>
            </a:r>
          </a:p>
          <a:p>
            <a:r>
              <a:rPr lang="en-IE" b="1" dirty="0"/>
              <a:t>10. baseball</a:t>
            </a:r>
            <a:r>
              <a:rPr lang="en-IE" dirty="0"/>
              <a:t> (Down 2)</a:t>
            </a:r>
          </a:p>
          <a:p>
            <a:r>
              <a:rPr lang="en-IE" b="1" dirty="0"/>
              <a:t>11. welcome</a:t>
            </a:r>
            <a:r>
              <a:rPr lang="en-IE" dirty="0"/>
              <a:t> (New)</a:t>
            </a:r>
          </a:p>
          <a:p>
            <a:r>
              <a:rPr lang="en-IE" b="1" dirty="0"/>
              <a:t>12. 1234567890</a:t>
            </a:r>
            <a:r>
              <a:rPr lang="en-IE" dirty="0"/>
              <a:t> (New)</a:t>
            </a:r>
          </a:p>
          <a:p>
            <a:r>
              <a:rPr lang="en-IE" b="1" dirty="0"/>
              <a:t>13. abc123</a:t>
            </a:r>
            <a:r>
              <a:rPr lang="en-IE" dirty="0"/>
              <a:t> (Up 1)</a:t>
            </a:r>
          </a:p>
          <a:p>
            <a:r>
              <a:rPr lang="en-IE" b="1" dirty="0"/>
              <a:t>14. 111111</a:t>
            </a:r>
            <a:r>
              <a:rPr lang="en-IE" dirty="0"/>
              <a:t> (Up 1)</a:t>
            </a:r>
          </a:p>
          <a:p>
            <a:r>
              <a:rPr lang="en-IE" b="1" dirty="0"/>
              <a:t>15. 1qaz2wsx</a:t>
            </a:r>
            <a:r>
              <a:rPr lang="en-IE" dirty="0"/>
              <a:t> (New)</a:t>
            </a:r>
          </a:p>
          <a:p>
            <a:r>
              <a:rPr lang="en-IE" b="1" dirty="0"/>
              <a:t>16. dragon</a:t>
            </a:r>
            <a:r>
              <a:rPr lang="en-IE" dirty="0"/>
              <a:t> (Down 7)</a:t>
            </a:r>
          </a:p>
          <a:p>
            <a:endParaRPr lang="en-IE" b="1" u="sng" dirty="0" smtClean="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1985974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770984" cy="4900000"/>
          </a:xfrm>
        </p:spPr>
        <p:txBody>
          <a:bodyPr>
            <a:normAutofit lnSpcReduction="10000"/>
          </a:bodyPr>
          <a:lstStyle/>
          <a:p>
            <a:r>
              <a:rPr lang="en-IE" b="1" u="sng" dirty="0" smtClean="0"/>
              <a:t>Top 25 US Passwords in 2016</a:t>
            </a:r>
          </a:p>
          <a:p>
            <a:endParaRPr lang="en-IE" b="1" u="sng" dirty="0"/>
          </a:p>
          <a:p>
            <a:r>
              <a:rPr lang="en-IE" b="1" dirty="0"/>
              <a:t>17. master</a:t>
            </a:r>
            <a:r>
              <a:rPr lang="en-IE" dirty="0"/>
              <a:t> (Up 2)</a:t>
            </a:r>
          </a:p>
          <a:p>
            <a:r>
              <a:rPr lang="en-IE" b="1" dirty="0"/>
              <a:t>18. monkey</a:t>
            </a:r>
            <a:r>
              <a:rPr lang="en-IE" dirty="0"/>
              <a:t> (Down 6)</a:t>
            </a:r>
          </a:p>
          <a:p>
            <a:r>
              <a:rPr lang="en-IE" b="1" dirty="0"/>
              <a:t>19. </a:t>
            </a:r>
            <a:r>
              <a:rPr lang="en-IE" b="1" dirty="0" err="1"/>
              <a:t>letmein</a:t>
            </a:r>
            <a:r>
              <a:rPr lang="en-IE" dirty="0"/>
              <a:t> (Down 6)</a:t>
            </a:r>
          </a:p>
          <a:p>
            <a:r>
              <a:rPr lang="en-IE" b="1" dirty="0"/>
              <a:t>20. login</a:t>
            </a:r>
            <a:r>
              <a:rPr lang="en-IE" dirty="0"/>
              <a:t> (New)</a:t>
            </a:r>
          </a:p>
          <a:p>
            <a:r>
              <a:rPr lang="en-IE" b="1" dirty="0"/>
              <a:t>21. princess</a:t>
            </a:r>
            <a:r>
              <a:rPr lang="en-IE" dirty="0"/>
              <a:t> (New)</a:t>
            </a:r>
          </a:p>
          <a:p>
            <a:r>
              <a:rPr lang="en-IE" b="1" dirty="0"/>
              <a:t>22. </a:t>
            </a:r>
            <a:r>
              <a:rPr lang="en-IE" b="1" dirty="0" err="1"/>
              <a:t>qwertyuiop</a:t>
            </a:r>
            <a:r>
              <a:rPr lang="en-IE" dirty="0"/>
              <a:t> (New)</a:t>
            </a:r>
          </a:p>
          <a:p>
            <a:r>
              <a:rPr lang="en-IE" b="1" dirty="0"/>
              <a:t>23. solo</a:t>
            </a:r>
            <a:r>
              <a:rPr lang="en-IE" dirty="0"/>
              <a:t> (New)</a:t>
            </a:r>
          </a:p>
          <a:p>
            <a:r>
              <a:rPr lang="en-IE" b="1" dirty="0"/>
              <a:t>24. passw0rd</a:t>
            </a:r>
            <a:r>
              <a:rPr lang="en-IE" dirty="0"/>
              <a:t> (New)</a:t>
            </a:r>
          </a:p>
          <a:p>
            <a:r>
              <a:rPr lang="en-IE" b="1" dirty="0"/>
              <a:t>25. </a:t>
            </a:r>
            <a:r>
              <a:rPr lang="en-IE" b="1" dirty="0" err="1"/>
              <a:t>starwars</a:t>
            </a:r>
            <a:r>
              <a:rPr lang="en-IE" dirty="0"/>
              <a:t> (New</a:t>
            </a:r>
            <a:r>
              <a:rPr lang="en-IE" dirty="0" smtClean="0"/>
              <a:t>)</a:t>
            </a:r>
            <a:endParaRPr lang="en-IE" dirty="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3062407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E" dirty="0" smtClean="0"/>
              <a:t>The longer the password, the better. </a:t>
            </a:r>
          </a:p>
          <a:p>
            <a:pPr lvl="1"/>
            <a:r>
              <a:rPr lang="en-IE" dirty="0" smtClean="0"/>
              <a:t>A password of eight (8) letters, just using lowercase letters has 26</a:t>
            </a:r>
            <a:r>
              <a:rPr lang="en-IE" baseline="30000" dirty="0" smtClean="0"/>
              <a:t>8</a:t>
            </a:r>
            <a:r>
              <a:rPr lang="en-IE" dirty="0" smtClean="0"/>
              <a:t> (</a:t>
            </a:r>
            <a:r>
              <a:rPr lang="en-IE" dirty="0"/>
              <a:t>208,827,064,576</a:t>
            </a:r>
            <a:r>
              <a:rPr lang="en-IE" dirty="0" smtClean="0"/>
              <a:t>) possible combinations.</a:t>
            </a:r>
          </a:p>
          <a:p>
            <a:pPr lvl="1"/>
            <a:r>
              <a:rPr lang="en-IE" dirty="0"/>
              <a:t>A password of </a:t>
            </a:r>
            <a:r>
              <a:rPr lang="en-IE" dirty="0" smtClean="0"/>
              <a:t>ten (10) </a:t>
            </a:r>
            <a:r>
              <a:rPr lang="en-IE" dirty="0"/>
              <a:t>letters, just using lowercase letters has </a:t>
            </a:r>
            <a:r>
              <a:rPr lang="en-IE" dirty="0" smtClean="0"/>
              <a:t>26</a:t>
            </a:r>
            <a:r>
              <a:rPr lang="en-IE" baseline="30000" dirty="0" smtClean="0"/>
              <a:t>10</a:t>
            </a:r>
            <a:r>
              <a:rPr lang="en-IE" dirty="0" smtClean="0"/>
              <a:t> (141,167,100,000,000) </a:t>
            </a:r>
            <a:r>
              <a:rPr lang="en-IE" dirty="0"/>
              <a:t>possible combinations</a:t>
            </a:r>
            <a:r>
              <a:rPr lang="en-IE" dirty="0" smtClean="0"/>
              <a:t>.</a:t>
            </a:r>
          </a:p>
          <a:p>
            <a:pPr lvl="1"/>
            <a:r>
              <a:rPr lang="en-IE" dirty="0"/>
              <a:t>A password of eight (8) letters, </a:t>
            </a:r>
            <a:r>
              <a:rPr lang="en-IE" dirty="0" smtClean="0"/>
              <a:t>using all letters and numbers </a:t>
            </a:r>
            <a:r>
              <a:rPr lang="en-IE" dirty="0"/>
              <a:t>has </a:t>
            </a:r>
            <a:r>
              <a:rPr lang="en-IE" dirty="0" smtClean="0"/>
              <a:t>95</a:t>
            </a:r>
            <a:r>
              <a:rPr lang="en-IE" baseline="30000" dirty="0" smtClean="0"/>
              <a:t>8</a:t>
            </a:r>
            <a:r>
              <a:rPr lang="en-IE" dirty="0" smtClean="0"/>
              <a:t> (6,634,204,300,000,000) </a:t>
            </a:r>
            <a:r>
              <a:rPr lang="en-IE" dirty="0"/>
              <a:t>possible combinations</a:t>
            </a:r>
            <a:r>
              <a:rPr lang="en-IE" dirty="0" smtClean="0"/>
              <a:t>.</a:t>
            </a:r>
          </a:p>
          <a:p>
            <a:pPr lvl="1"/>
            <a:r>
              <a:rPr lang="en-IE" dirty="0"/>
              <a:t>A password of </a:t>
            </a:r>
            <a:r>
              <a:rPr lang="en-IE" dirty="0" smtClean="0"/>
              <a:t>ten (10) </a:t>
            </a:r>
            <a:r>
              <a:rPr lang="en-IE" dirty="0"/>
              <a:t>letters, using all letters and numbers has </a:t>
            </a:r>
            <a:r>
              <a:rPr lang="en-IE" dirty="0" smtClean="0"/>
              <a:t>95</a:t>
            </a:r>
            <a:r>
              <a:rPr lang="en-IE" baseline="30000" dirty="0" smtClean="0"/>
              <a:t>10</a:t>
            </a:r>
            <a:r>
              <a:rPr lang="en-IE" dirty="0" smtClean="0"/>
              <a:t> (59,873,694,000,000,000,000) </a:t>
            </a:r>
            <a:r>
              <a:rPr lang="en-IE" dirty="0"/>
              <a:t>possible combinations.</a:t>
            </a:r>
          </a:p>
          <a:p>
            <a:pPr lvl="1"/>
            <a:endParaRPr lang="en-IE" dirty="0" smtClean="0"/>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3309219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Where are the passwords stored?</a:t>
            </a:r>
          </a:p>
          <a:p>
            <a:pPr lvl="1"/>
            <a:r>
              <a:rPr lang="en-IE" dirty="0" smtClean="0"/>
              <a:t>On Windows:</a:t>
            </a:r>
          </a:p>
          <a:p>
            <a:pPr lvl="2"/>
            <a:r>
              <a:rPr lang="en-IE" dirty="0" smtClean="0"/>
              <a:t>c</a:t>
            </a:r>
            <a:r>
              <a:rPr lang="en-IE" dirty="0"/>
              <a:t>:\windows\system32\config\SAM</a:t>
            </a:r>
          </a:p>
          <a:p>
            <a:pPr lvl="1"/>
            <a:endParaRPr lang="en-IE" dirty="0"/>
          </a:p>
          <a:p>
            <a:pPr lvl="1"/>
            <a:r>
              <a:rPr lang="en-IE" dirty="0" smtClean="0"/>
              <a:t>On Linux</a:t>
            </a:r>
          </a:p>
          <a:p>
            <a:pPr lvl="2"/>
            <a:r>
              <a:rPr lang="en-IE" dirty="0" smtClean="0"/>
              <a:t>/</a:t>
            </a:r>
            <a:r>
              <a:rPr lang="en-IE" dirty="0" err="1"/>
              <a:t>etc</a:t>
            </a:r>
            <a:r>
              <a:rPr lang="en-IE" dirty="0"/>
              <a:t>/shadow</a:t>
            </a:r>
          </a:p>
          <a:p>
            <a:pPr lvl="1"/>
            <a:endParaRPr lang="en-IE" dirty="0"/>
          </a:p>
          <a:p>
            <a:pPr lvl="1"/>
            <a:r>
              <a:rPr lang="en-IE" dirty="0" smtClean="0"/>
              <a:t>On Unix and (some) Apple</a:t>
            </a:r>
          </a:p>
          <a:p>
            <a:pPr lvl="2"/>
            <a:r>
              <a:rPr lang="en-IE" dirty="0" smtClean="0"/>
              <a:t>/</a:t>
            </a:r>
            <a:r>
              <a:rPr lang="en-IE" dirty="0" err="1" smtClean="0"/>
              <a:t>etc</a:t>
            </a:r>
            <a:r>
              <a:rPr lang="en-IE" dirty="0" smtClean="0"/>
              <a:t>/</a:t>
            </a:r>
            <a:r>
              <a:rPr lang="en-IE" dirty="0" err="1" smtClean="0"/>
              <a:t>passwd</a:t>
            </a:r>
            <a:endParaRPr lang="en-IE" dirty="0"/>
          </a:p>
          <a:p>
            <a:pPr lvl="1"/>
            <a:endParaRPr lang="en-IE" dirty="0"/>
          </a:p>
          <a:p>
            <a:pPr lvl="1"/>
            <a:endParaRPr lang="en-IE" dirty="0"/>
          </a:p>
          <a:p>
            <a:pPr lvl="1"/>
            <a:endParaRPr lang="en-IE" dirty="0" smtClean="0"/>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838639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u="sng" dirty="0" smtClean="0"/>
              <a:t>Salting</a:t>
            </a:r>
          </a:p>
          <a:p>
            <a:r>
              <a:rPr lang="en-IE" dirty="0" smtClean="0"/>
              <a:t>Some operating systems (not Windows) make the passwords even harder to guess by adding in a few extra random bits into the encrypted password. So even if two people have the same password, they will be stored differently.</a:t>
            </a:r>
            <a:endParaRPr lang="en-IE" dirty="0"/>
          </a:p>
          <a:p>
            <a:pPr lvl="1"/>
            <a:endParaRPr lang="en-IE" dirty="0"/>
          </a:p>
          <a:p>
            <a:pPr lvl="1"/>
            <a:endParaRPr lang="en-IE" dirty="0" smtClean="0"/>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4293096"/>
            <a:ext cx="4812754" cy="2008994"/>
          </a:xfrm>
          <a:prstGeom prst="rect">
            <a:avLst/>
          </a:prstGeom>
        </p:spPr>
      </p:pic>
    </p:spTree>
    <p:extLst>
      <p:ext uri="{BB962C8B-B14F-4D97-AF65-F5344CB8AC3E}">
        <p14:creationId xmlns:p14="http://schemas.microsoft.com/office/powerpoint/2010/main" val="2678526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Alternatives to passwords:</a:t>
            </a:r>
          </a:p>
          <a:p>
            <a:endParaRPr lang="en-IE" dirty="0"/>
          </a:p>
          <a:p>
            <a:pPr lvl="1"/>
            <a:r>
              <a:rPr lang="en-IE" sz="2400" dirty="0" smtClean="0"/>
              <a:t>CAPTCHAs</a:t>
            </a:r>
          </a:p>
          <a:p>
            <a:pPr lvl="1"/>
            <a:r>
              <a:rPr lang="en-IE" sz="2400" dirty="0" err="1" smtClean="0"/>
              <a:t>reCAPTCHAs</a:t>
            </a:r>
            <a:endParaRPr lang="en-IE" sz="2400" dirty="0" smtClean="0"/>
          </a:p>
          <a:p>
            <a:pPr lvl="1"/>
            <a:r>
              <a:rPr lang="en-IE" sz="2400" dirty="0" smtClean="0"/>
              <a:t>Smart Cards</a:t>
            </a:r>
          </a:p>
          <a:p>
            <a:pPr lvl="1"/>
            <a:r>
              <a:rPr lang="en-IE" sz="2400" dirty="0" smtClean="0"/>
              <a:t>Biometrics</a:t>
            </a:r>
            <a:endParaRPr lang="en-IE" sz="2400" dirty="0"/>
          </a:p>
          <a:p>
            <a:pPr lvl="1"/>
            <a:endParaRPr lang="en-IE" dirty="0"/>
          </a:p>
          <a:p>
            <a:pPr lvl="1"/>
            <a:endParaRPr lang="en-IE" dirty="0" smtClean="0"/>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spTree>
    <p:extLst>
      <p:ext uri="{BB962C8B-B14F-4D97-AF65-F5344CB8AC3E}">
        <p14:creationId xmlns:p14="http://schemas.microsoft.com/office/powerpoint/2010/main" val="947788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b="1" u="sng" dirty="0" smtClean="0"/>
              <a:t>CAPTCHAs</a:t>
            </a:r>
          </a:p>
          <a:p>
            <a:endParaRPr lang="en-IE" dirty="0"/>
          </a:p>
          <a:p>
            <a:r>
              <a:rPr lang="en-IE" dirty="0" smtClean="0"/>
              <a:t>CAPTCHA ("</a:t>
            </a:r>
            <a:r>
              <a:rPr lang="en-IE" dirty="0"/>
              <a:t>Completely Automated Public Turing test to tell Computers and Humans Apart") is a type of challenge-response </a:t>
            </a:r>
            <a:r>
              <a:rPr lang="en-IE" dirty="0" smtClean="0"/>
              <a:t>test.</a:t>
            </a:r>
          </a:p>
          <a:p>
            <a:r>
              <a:rPr lang="en-IE" dirty="0"/>
              <a:t>The term was coined in 2003 by Luis von </a:t>
            </a:r>
            <a:r>
              <a:rPr lang="en-IE" dirty="0" err="1"/>
              <a:t>Ahn</a:t>
            </a:r>
            <a:r>
              <a:rPr lang="en-IE" dirty="0"/>
              <a:t>, Manuel Blum, Nicholas J. Hopper, and John Langford</a:t>
            </a:r>
            <a:r>
              <a:rPr lang="en-IE" dirty="0" smtClean="0"/>
              <a:t>.</a:t>
            </a:r>
          </a:p>
          <a:p>
            <a:r>
              <a:rPr lang="en-IE" dirty="0"/>
              <a:t>This form of CAPTCHA requires that the user type the letters of a distorted image, sometimes with the addition of an obscured sequence of letters or digits that appears on the screen</a:t>
            </a:r>
            <a:endParaRPr lang="en-IE" dirty="0" smtClean="0"/>
          </a:p>
          <a:p>
            <a:pPr marL="393192" lvl="1" indent="0">
              <a:buNone/>
            </a:pPr>
            <a:endParaRPr lang="en-IE" dirty="0" smtClean="0"/>
          </a:p>
          <a:p>
            <a:pPr lvl="1"/>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29166"/>
            <a:ext cx="3683000" cy="1016000"/>
          </a:xfrm>
          <a:prstGeom prst="rect">
            <a:avLst/>
          </a:prstGeom>
        </p:spPr>
      </p:pic>
    </p:spTree>
    <p:extLst>
      <p:ext uri="{BB962C8B-B14F-4D97-AF65-F5344CB8AC3E}">
        <p14:creationId xmlns:p14="http://schemas.microsoft.com/office/powerpoint/2010/main" val="40892297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b="1" u="sng" dirty="0" err="1" smtClean="0"/>
              <a:t>reCAPTCHAs</a:t>
            </a:r>
            <a:endParaRPr lang="en-IE" b="1" u="sng" dirty="0" smtClean="0"/>
          </a:p>
          <a:p>
            <a:endParaRPr lang="en-IE" dirty="0"/>
          </a:p>
          <a:p>
            <a:r>
              <a:rPr lang="en-IE" dirty="0"/>
              <a:t>The </a:t>
            </a:r>
            <a:r>
              <a:rPr lang="en-IE" dirty="0" err="1"/>
              <a:t>reCAPTCHA</a:t>
            </a:r>
            <a:r>
              <a:rPr lang="en-IE" dirty="0"/>
              <a:t> service supplies subscribing websites with images of words that are hard to read for optical character recognition (OCR) software. </a:t>
            </a:r>
          </a:p>
          <a:p>
            <a:r>
              <a:rPr lang="en-IE" dirty="0" smtClean="0"/>
              <a:t>The text is obscured with horizontal lines and warped.</a:t>
            </a:r>
            <a:endParaRPr lang="en-IE" dirty="0"/>
          </a:p>
          <a:p>
            <a:pPr lvl="1"/>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3596" y="332656"/>
            <a:ext cx="4168884" cy="7920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5936" y="4941168"/>
            <a:ext cx="3961905" cy="1561905"/>
          </a:xfrm>
          <a:prstGeom prst="rect">
            <a:avLst/>
          </a:prstGeom>
        </p:spPr>
      </p:pic>
    </p:spTree>
    <p:extLst>
      <p:ext uri="{BB962C8B-B14F-4D97-AF65-F5344CB8AC3E}">
        <p14:creationId xmlns:p14="http://schemas.microsoft.com/office/powerpoint/2010/main" val="11241288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4114800" cy="4525963"/>
          </a:xfrm>
        </p:spPr>
        <p:txBody>
          <a:bodyPr>
            <a:normAutofit/>
          </a:bodyPr>
          <a:lstStyle/>
          <a:p>
            <a:r>
              <a:rPr lang="en-IE" b="1" u="sng" dirty="0" smtClean="0"/>
              <a:t>Image </a:t>
            </a:r>
            <a:r>
              <a:rPr lang="en-IE" b="1" u="sng" dirty="0" err="1" smtClean="0"/>
              <a:t>reCAPTCHAs</a:t>
            </a:r>
            <a:endParaRPr lang="en-IE" b="1" u="sng" dirty="0" smtClean="0"/>
          </a:p>
          <a:p>
            <a:endParaRPr lang="en-IE" dirty="0"/>
          </a:p>
          <a:p>
            <a:r>
              <a:rPr lang="en-IE" dirty="0"/>
              <a:t>In 2014, </a:t>
            </a:r>
            <a:r>
              <a:rPr lang="en-IE" dirty="0" err="1"/>
              <a:t>reCAPTCHA</a:t>
            </a:r>
            <a:r>
              <a:rPr lang="en-IE" dirty="0"/>
              <a:t> implemented another system in which users are asked to select one or more images from a selection of nine images</a:t>
            </a:r>
            <a:r>
              <a:rPr lang="en-IE" dirty="0" smtClean="0"/>
              <a:t>.</a:t>
            </a:r>
          </a:p>
        </p:txBody>
      </p:sp>
      <p:sp>
        <p:nvSpPr>
          <p:cNvPr id="3" name="Title 2"/>
          <p:cNvSpPr>
            <a:spLocks noGrp="1"/>
          </p:cNvSpPr>
          <p:nvPr>
            <p:ph type="title"/>
          </p:nvPr>
        </p:nvSpPr>
        <p:spPr/>
        <p:txBody>
          <a:bodyPr/>
          <a:lstStyle/>
          <a:p>
            <a:r>
              <a:rPr lang="en-IE" dirty="0" smtClean="0"/>
              <a:t>Authentication</a:t>
            </a:r>
            <a:endParaRPr lang="en-IE"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569466"/>
            <a:ext cx="3810532" cy="5715798"/>
          </a:xfrm>
          <a:prstGeom prst="rect">
            <a:avLst/>
          </a:prstGeom>
        </p:spPr>
      </p:pic>
    </p:spTree>
    <p:extLst>
      <p:ext uri="{BB962C8B-B14F-4D97-AF65-F5344CB8AC3E}">
        <p14:creationId xmlns:p14="http://schemas.microsoft.com/office/powerpoint/2010/main" val="971554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b="1" u="sng" dirty="0" smtClean="0"/>
              <a:t>Smart Cards</a:t>
            </a:r>
          </a:p>
          <a:p>
            <a:endParaRPr lang="en-IE" dirty="0"/>
          </a:p>
          <a:p>
            <a:r>
              <a:rPr lang="en-IE" dirty="0"/>
              <a:t>A smart card, chip card, or integrated circuit card (ICC) is any pocket-sized card that has embedded integrated circuits</a:t>
            </a:r>
            <a:r>
              <a:rPr lang="en-IE" dirty="0" smtClean="0"/>
              <a:t>.</a:t>
            </a:r>
            <a:endParaRPr lang="en-IE" dirty="0"/>
          </a:p>
          <a:p>
            <a:r>
              <a:rPr lang="en-IE" dirty="0"/>
              <a:t>Smart cards can be either contact or contactless smart card. Smart cards can provide personal identification, authentication, data storage, and application processing</a:t>
            </a:r>
            <a:r>
              <a:rPr lang="en-IE" dirty="0" smtClean="0"/>
              <a:t>. </a:t>
            </a:r>
          </a:p>
          <a:p>
            <a:r>
              <a:rPr lang="en-IE" dirty="0" smtClean="0"/>
              <a:t>Smart </a:t>
            </a:r>
            <a:r>
              <a:rPr lang="en-IE" dirty="0"/>
              <a:t>cards may provide strong security authentication for single sign-on (SSO) within large organizations.</a:t>
            </a:r>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116632"/>
            <a:ext cx="3215258" cy="2026587"/>
          </a:xfrm>
          <a:prstGeom prst="rect">
            <a:avLst/>
          </a:prstGeom>
        </p:spPr>
      </p:pic>
    </p:spTree>
    <p:extLst>
      <p:ext uri="{BB962C8B-B14F-4D97-AF65-F5344CB8AC3E}">
        <p14:creationId xmlns:p14="http://schemas.microsoft.com/office/powerpoint/2010/main" val="230998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Antivirus Software is used to protect systems from attack by malicious software.</a:t>
            </a:r>
          </a:p>
        </p:txBody>
      </p:sp>
      <p:sp>
        <p:nvSpPr>
          <p:cNvPr id="3" name="Title 2"/>
          <p:cNvSpPr>
            <a:spLocks noGrp="1"/>
          </p:cNvSpPr>
          <p:nvPr>
            <p:ph type="title"/>
          </p:nvPr>
        </p:nvSpPr>
        <p:spPr/>
        <p:txBody>
          <a:bodyPr/>
          <a:lstStyle/>
          <a:p>
            <a:r>
              <a:rPr lang="en-IE" dirty="0" smtClean="0"/>
              <a:t>Antivirus Software</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2636912"/>
            <a:ext cx="5943600" cy="4025900"/>
          </a:xfrm>
          <a:prstGeom prst="rect">
            <a:avLst/>
          </a:prstGeom>
        </p:spPr>
      </p:pic>
    </p:spTree>
    <p:extLst>
      <p:ext uri="{BB962C8B-B14F-4D97-AF65-F5344CB8AC3E}">
        <p14:creationId xmlns:p14="http://schemas.microsoft.com/office/powerpoint/2010/main" val="1680690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IE" b="1" u="sng" dirty="0" smtClean="0"/>
              <a:t>Biometrics</a:t>
            </a:r>
          </a:p>
          <a:p>
            <a:endParaRPr lang="en-IE" dirty="0"/>
          </a:p>
          <a:p>
            <a:r>
              <a:rPr lang="en-IE" dirty="0"/>
              <a:t>Biometrics authentication (or realistic authentication</a:t>
            </a:r>
            <a:r>
              <a:rPr lang="en-IE" dirty="0" smtClean="0"/>
              <a:t>) is </a:t>
            </a:r>
            <a:r>
              <a:rPr lang="en-IE" dirty="0"/>
              <a:t>used </a:t>
            </a:r>
            <a:r>
              <a:rPr lang="en-IE" dirty="0" smtClean="0"/>
              <a:t>as </a:t>
            </a:r>
            <a:r>
              <a:rPr lang="en-IE" dirty="0"/>
              <a:t>a form of identification and access </a:t>
            </a:r>
            <a:r>
              <a:rPr lang="en-IE" dirty="0" smtClean="0"/>
              <a:t>control.</a:t>
            </a:r>
          </a:p>
          <a:p>
            <a:r>
              <a:rPr lang="en-IE" dirty="0"/>
              <a:t>Examples include, but are not limited to fingerprint, palm veins, face recognition, DNA, palm print, hand geometry, iris recognition, retina and odour/scent. </a:t>
            </a:r>
            <a:endParaRPr lang="en-IE" dirty="0" smtClean="0"/>
          </a:p>
          <a:p>
            <a:r>
              <a:rPr lang="en-IE" dirty="0" err="1"/>
              <a:t>Behavioral</a:t>
            </a:r>
            <a:r>
              <a:rPr lang="en-IE" dirty="0"/>
              <a:t> characteristics are related to the pattern of </a:t>
            </a:r>
            <a:r>
              <a:rPr lang="en-IE" dirty="0" err="1"/>
              <a:t>behavior</a:t>
            </a:r>
            <a:r>
              <a:rPr lang="en-IE" dirty="0"/>
              <a:t> of a person, including but not limited to typing rhythm, gait, and voice.</a:t>
            </a:r>
            <a:endParaRPr lang="en-IE" dirty="0" smtClean="0"/>
          </a:p>
        </p:txBody>
      </p:sp>
      <p:sp>
        <p:nvSpPr>
          <p:cNvPr id="3" name="Title 2"/>
          <p:cNvSpPr>
            <a:spLocks noGrp="1"/>
          </p:cNvSpPr>
          <p:nvPr>
            <p:ph type="title"/>
          </p:nvPr>
        </p:nvSpPr>
        <p:spPr/>
        <p:txBody>
          <a:bodyPr/>
          <a:lstStyle/>
          <a:p>
            <a:r>
              <a:rPr lang="en-IE" dirty="0" smtClean="0"/>
              <a:t>Authentication</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88640"/>
            <a:ext cx="4390628" cy="2001610"/>
          </a:xfrm>
          <a:prstGeom prst="rect">
            <a:avLst/>
          </a:prstGeom>
        </p:spPr>
      </p:pic>
    </p:spTree>
    <p:extLst>
      <p:ext uri="{BB962C8B-B14F-4D97-AF65-F5344CB8AC3E}">
        <p14:creationId xmlns:p14="http://schemas.microsoft.com/office/powerpoint/2010/main" val="4059148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The software can be preventative, diagnostic, or a combination of both.</a:t>
            </a:r>
          </a:p>
          <a:p>
            <a:endParaRPr lang="en-IE" dirty="0" smtClean="0"/>
          </a:p>
          <a:p>
            <a:r>
              <a:rPr lang="en-IE" dirty="0" smtClean="0"/>
              <a:t>As new viruses are identified security vendors and government agencies provide information and updates about them.</a:t>
            </a:r>
          </a:p>
          <a:p>
            <a:endParaRPr lang="en-IE" dirty="0" smtClean="0"/>
          </a:p>
          <a:p>
            <a:endParaRPr lang="en-IE" dirty="0" smtClean="0"/>
          </a:p>
        </p:txBody>
      </p:sp>
      <p:sp>
        <p:nvSpPr>
          <p:cNvPr id="3" name="Title 2"/>
          <p:cNvSpPr>
            <a:spLocks noGrp="1"/>
          </p:cNvSpPr>
          <p:nvPr>
            <p:ph type="title"/>
          </p:nvPr>
        </p:nvSpPr>
        <p:spPr/>
        <p:txBody>
          <a:bodyPr/>
          <a:lstStyle/>
          <a:p>
            <a:r>
              <a:rPr lang="en-IE" dirty="0" smtClean="0"/>
              <a:t>Antivirus Software</a:t>
            </a:r>
            <a:endParaRPr lang="en-IE" dirty="0"/>
          </a:p>
        </p:txBody>
      </p:sp>
    </p:spTree>
    <p:extLst>
      <p:ext uri="{BB962C8B-B14F-4D97-AF65-F5344CB8AC3E}">
        <p14:creationId xmlns:p14="http://schemas.microsoft.com/office/powerpoint/2010/main" val="2068727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Antivirus software is usually capable of repairing files infected by a virus, but it generally cannot repair the damage done by worms, Trojans, and blended approaches.</a:t>
            </a:r>
            <a:endParaRPr lang="en-IE" dirty="0"/>
          </a:p>
          <a:p>
            <a:endParaRPr lang="en-IE" dirty="0" smtClean="0"/>
          </a:p>
          <a:p>
            <a:r>
              <a:rPr lang="en-IE" dirty="0" smtClean="0"/>
              <a:t>This is since viruses usually add code to an existing file</a:t>
            </a:r>
            <a:r>
              <a:rPr lang="en-IE" dirty="0"/>
              <a:t>, whereas worms, Trojans, and blended </a:t>
            </a:r>
            <a:r>
              <a:rPr lang="en-IE" dirty="0" smtClean="0"/>
              <a:t>approaches usually fully replace files.</a:t>
            </a:r>
          </a:p>
        </p:txBody>
      </p:sp>
      <p:sp>
        <p:nvSpPr>
          <p:cNvPr id="3" name="Title 2"/>
          <p:cNvSpPr>
            <a:spLocks noGrp="1"/>
          </p:cNvSpPr>
          <p:nvPr>
            <p:ph type="title"/>
          </p:nvPr>
        </p:nvSpPr>
        <p:spPr/>
        <p:txBody>
          <a:bodyPr/>
          <a:lstStyle/>
          <a:p>
            <a:r>
              <a:rPr lang="en-IE" dirty="0" smtClean="0"/>
              <a:t>Antivirus Software</a:t>
            </a:r>
            <a:endParaRPr lang="en-IE" dirty="0"/>
          </a:p>
        </p:txBody>
      </p:sp>
    </p:spTree>
    <p:extLst>
      <p:ext uri="{BB962C8B-B14F-4D97-AF65-F5344CB8AC3E}">
        <p14:creationId xmlns:p14="http://schemas.microsoft.com/office/powerpoint/2010/main" val="378373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Examples of Antivirus software include:</a:t>
            </a:r>
          </a:p>
          <a:p>
            <a:pPr lvl="1"/>
            <a:r>
              <a:rPr lang="en-IE" dirty="0"/>
              <a:t>Bitdefender Antivirus </a:t>
            </a:r>
            <a:r>
              <a:rPr lang="en-IE" dirty="0" smtClean="0"/>
              <a:t>Plus</a:t>
            </a:r>
          </a:p>
          <a:p>
            <a:pPr lvl="1"/>
            <a:r>
              <a:rPr lang="en-IE" dirty="0" smtClean="0"/>
              <a:t>Kaspersky Anti-Virus</a:t>
            </a:r>
          </a:p>
          <a:p>
            <a:pPr lvl="1"/>
            <a:r>
              <a:rPr lang="en-IE" dirty="0" err="1" smtClean="0"/>
              <a:t>Webroot</a:t>
            </a:r>
            <a:r>
              <a:rPr lang="en-IE" dirty="0" smtClean="0"/>
              <a:t> </a:t>
            </a:r>
            <a:r>
              <a:rPr lang="en-IE" dirty="0" err="1"/>
              <a:t>SecureAnywhere</a:t>
            </a:r>
            <a:r>
              <a:rPr lang="en-IE" dirty="0"/>
              <a:t> </a:t>
            </a:r>
            <a:r>
              <a:rPr lang="en-IE" dirty="0" err="1" smtClean="0"/>
              <a:t>AntiVirus</a:t>
            </a:r>
            <a:endParaRPr lang="en-IE" dirty="0" smtClean="0"/>
          </a:p>
          <a:p>
            <a:pPr lvl="1"/>
            <a:r>
              <a:rPr lang="en-IE" dirty="0" err="1" smtClean="0"/>
              <a:t>Emsisoft</a:t>
            </a:r>
            <a:r>
              <a:rPr lang="en-IE" dirty="0" smtClean="0"/>
              <a:t> Anti-Malware</a:t>
            </a:r>
          </a:p>
          <a:p>
            <a:pPr lvl="1"/>
            <a:r>
              <a:rPr lang="en-IE" dirty="0" smtClean="0"/>
              <a:t>F-Secure </a:t>
            </a:r>
            <a:r>
              <a:rPr lang="en-IE" dirty="0"/>
              <a:t>Anti-Virus </a:t>
            </a:r>
            <a:r>
              <a:rPr lang="en-IE" dirty="0" smtClean="0"/>
              <a:t>2015</a:t>
            </a:r>
          </a:p>
          <a:p>
            <a:pPr lvl="1"/>
            <a:r>
              <a:rPr lang="en-IE" dirty="0" smtClean="0"/>
              <a:t>Malwarebytes </a:t>
            </a:r>
            <a:r>
              <a:rPr lang="en-IE" dirty="0"/>
              <a:t>Anti-Exploit </a:t>
            </a:r>
            <a:endParaRPr lang="en-IE" dirty="0" smtClean="0"/>
          </a:p>
          <a:p>
            <a:pPr lvl="1"/>
            <a:r>
              <a:rPr lang="en-IE" dirty="0" smtClean="0"/>
              <a:t>McAfee </a:t>
            </a:r>
            <a:r>
              <a:rPr lang="en-IE" dirty="0" err="1"/>
              <a:t>AntiVirus</a:t>
            </a:r>
            <a:r>
              <a:rPr lang="en-IE" dirty="0"/>
              <a:t> </a:t>
            </a:r>
            <a:r>
              <a:rPr lang="en-IE" dirty="0" smtClean="0"/>
              <a:t>Plus</a:t>
            </a:r>
          </a:p>
          <a:p>
            <a:pPr lvl="1"/>
            <a:r>
              <a:rPr lang="en-IE" dirty="0" smtClean="0"/>
              <a:t>Panda </a:t>
            </a:r>
            <a:r>
              <a:rPr lang="en-IE" dirty="0"/>
              <a:t>Antivirus </a:t>
            </a:r>
            <a:r>
              <a:rPr lang="en-IE" dirty="0" smtClean="0"/>
              <a:t>Pro</a:t>
            </a:r>
          </a:p>
          <a:p>
            <a:pPr lvl="1"/>
            <a:r>
              <a:rPr lang="en-IE" dirty="0" smtClean="0"/>
              <a:t>Trend </a:t>
            </a:r>
            <a:r>
              <a:rPr lang="en-IE" dirty="0"/>
              <a:t>Micro Antivirus+ </a:t>
            </a:r>
            <a:r>
              <a:rPr lang="en-IE" dirty="0" smtClean="0"/>
              <a:t>Security</a:t>
            </a:r>
          </a:p>
          <a:p>
            <a:pPr lvl="1"/>
            <a:r>
              <a:rPr lang="en-IE" dirty="0" err="1" smtClean="0"/>
              <a:t>VoodooSoft</a:t>
            </a:r>
            <a:r>
              <a:rPr lang="en-IE" dirty="0" smtClean="0"/>
              <a:t> </a:t>
            </a:r>
            <a:r>
              <a:rPr lang="en-IE" dirty="0" err="1" smtClean="0"/>
              <a:t>VoodooShield</a:t>
            </a:r>
            <a:endParaRPr lang="en-IE" dirty="0" smtClean="0"/>
          </a:p>
        </p:txBody>
      </p:sp>
      <p:sp>
        <p:nvSpPr>
          <p:cNvPr id="3" name="Title 2"/>
          <p:cNvSpPr>
            <a:spLocks noGrp="1"/>
          </p:cNvSpPr>
          <p:nvPr>
            <p:ph type="title"/>
          </p:nvPr>
        </p:nvSpPr>
        <p:spPr/>
        <p:txBody>
          <a:bodyPr/>
          <a:lstStyle/>
          <a:p>
            <a:r>
              <a:rPr lang="en-IE" dirty="0" smtClean="0"/>
              <a:t>Antivirus Software</a:t>
            </a:r>
            <a:endParaRPr lang="en-IE" dirty="0"/>
          </a:p>
        </p:txBody>
      </p:sp>
    </p:spTree>
    <p:extLst>
      <p:ext uri="{BB962C8B-B14F-4D97-AF65-F5344CB8AC3E}">
        <p14:creationId xmlns:p14="http://schemas.microsoft.com/office/powerpoint/2010/main" val="86227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A </a:t>
            </a:r>
            <a:r>
              <a:rPr lang="en-IE" dirty="0"/>
              <a:t>firewall is a network security system that monitors and controls the incoming and outgoing network traffic based on predetermined security rules.</a:t>
            </a:r>
            <a:endParaRPr lang="en-IE" dirty="0" smtClean="0"/>
          </a:p>
        </p:txBody>
      </p:sp>
      <p:sp>
        <p:nvSpPr>
          <p:cNvPr id="3" name="Title 2"/>
          <p:cNvSpPr>
            <a:spLocks noGrp="1"/>
          </p:cNvSpPr>
          <p:nvPr>
            <p:ph type="title"/>
          </p:nvPr>
        </p:nvSpPr>
        <p:spPr/>
        <p:txBody>
          <a:bodyPr/>
          <a:lstStyle/>
          <a:p>
            <a:r>
              <a:rPr lang="en-IE" dirty="0" smtClean="0"/>
              <a:t>Firewalls</a:t>
            </a:r>
            <a:endParaRPr lang="en-IE"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4037" y="3212976"/>
            <a:ext cx="5495925" cy="3419475"/>
          </a:xfrm>
          <a:prstGeom prst="rect">
            <a:avLst/>
          </a:prstGeom>
        </p:spPr>
      </p:pic>
    </p:spTree>
    <p:extLst>
      <p:ext uri="{BB962C8B-B14F-4D97-AF65-F5344CB8AC3E}">
        <p14:creationId xmlns:p14="http://schemas.microsoft.com/office/powerpoint/2010/main" val="728678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Network </a:t>
            </a:r>
            <a:r>
              <a:rPr lang="en-IE" dirty="0"/>
              <a:t>firewalls </a:t>
            </a:r>
            <a:r>
              <a:rPr lang="en-IE" dirty="0" smtClean="0"/>
              <a:t>can be software programs </a:t>
            </a:r>
            <a:r>
              <a:rPr lang="en-IE" dirty="0"/>
              <a:t>running on general purpose </a:t>
            </a:r>
            <a:r>
              <a:rPr lang="en-IE" dirty="0" smtClean="0"/>
              <a:t>hardware, </a:t>
            </a:r>
            <a:r>
              <a:rPr lang="en-IE" dirty="0"/>
              <a:t>or hardware-based firewall computer </a:t>
            </a:r>
            <a:r>
              <a:rPr lang="en-IE" dirty="0" smtClean="0"/>
              <a:t>appliances, </a:t>
            </a:r>
            <a:r>
              <a:rPr lang="en-IE" dirty="0"/>
              <a:t>that filter traffic between two or more networks</a:t>
            </a:r>
            <a:r>
              <a:rPr lang="en-IE" dirty="0" smtClean="0"/>
              <a:t>.</a:t>
            </a:r>
          </a:p>
          <a:p>
            <a:r>
              <a:rPr lang="en-IE" dirty="0"/>
              <a:t>Firewall appliances may also offer other functionality to the internal network they protect such as acting as a </a:t>
            </a:r>
            <a:r>
              <a:rPr lang="en-IE" dirty="0" smtClean="0"/>
              <a:t>DHCP or VPN server </a:t>
            </a:r>
            <a:r>
              <a:rPr lang="en-IE" dirty="0"/>
              <a:t>for that network</a:t>
            </a:r>
            <a:r>
              <a:rPr lang="en-IE" dirty="0" smtClean="0"/>
              <a:t>.</a:t>
            </a:r>
          </a:p>
        </p:txBody>
      </p:sp>
      <p:sp>
        <p:nvSpPr>
          <p:cNvPr id="3" name="Title 2"/>
          <p:cNvSpPr>
            <a:spLocks noGrp="1"/>
          </p:cNvSpPr>
          <p:nvPr>
            <p:ph type="title"/>
          </p:nvPr>
        </p:nvSpPr>
        <p:spPr/>
        <p:txBody>
          <a:bodyPr/>
          <a:lstStyle/>
          <a:p>
            <a:r>
              <a:rPr lang="en-IE" dirty="0" smtClean="0"/>
              <a:t>Firewalls</a:t>
            </a:r>
            <a:endParaRPr lang="en-IE" dirty="0"/>
          </a:p>
        </p:txBody>
      </p:sp>
    </p:spTree>
    <p:extLst>
      <p:ext uri="{BB962C8B-B14F-4D97-AF65-F5344CB8AC3E}">
        <p14:creationId xmlns:p14="http://schemas.microsoft.com/office/powerpoint/2010/main" val="1131513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E" dirty="0" smtClean="0"/>
              <a:t>Network </a:t>
            </a:r>
            <a:r>
              <a:rPr lang="en-IE" dirty="0"/>
              <a:t>firewalls </a:t>
            </a:r>
            <a:r>
              <a:rPr lang="en-IE" dirty="0" smtClean="0"/>
              <a:t>can be software programs </a:t>
            </a:r>
            <a:r>
              <a:rPr lang="en-IE" dirty="0"/>
              <a:t>running on general purpose </a:t>
            </a:r>
            <a:r>
              <a:rPr lang="en-IE" dirty="0" smtClean="0"/>
              <a:t>hardware, </a:t>
            </a:r>
            <a:r>
              <a:rPr lang="en-IE" dirty="0"/>
              <a:t>or hardware-based firewall computer </a:t>
            </a:r>
            <a:r>
              <a:rPr lang="en-IE" dirty="0" smtClean="0"/>
              <a:t>appliances, </a:t>
            </a:r>
            <a:r>
              <a:rPr lang="en-IE" dirty="0"/>
              <a:t>that filter traffic between two or more networks</a:t>
            </a:r>
            <a:r>
              <a:rPr lang="en-IE" dirty="0" smtClean="0"/>
              <a:t>.</a:t>
            </a:r>
          </a:p>
          <a:p>
            <a:r>
              <a:rPr lang="en-IE" dirty="0"/>
              <a:t>Firewall appliances may also offer other functionality to the internal network they protect such as acting as a </a:t>
            </a:r>
            <a:r>
              <a:rPr lang="en-IE" dirty="0" smtClean="0"/>
              <a:t>DHCP or VPN server </a:t>
            </a:r>
            <a:r>
              <a:rPr lang="en-IE" dirty="0"/>
              <a:t>for that network</a:t>
            </a:r>
            <a:r>
              <a:rPr lang="en-IE" dirty="0" smtClean="0"/>
              <a:t>.</a:t>
            </a:r>
          </a:p>
        </p:txBody>
      </p:sp>
      <p:sp>
        <p:nvSpPr>
          <p:cNvPr id="3" name="Title 2"/>
          <p:cNvSpPr>
            <a:spLocks noGrp="1"/>
          </p:cNvSpPr>
          <p:nvPr>
            <p:ph type="title"/>
          </p:nvPr>
        </p:nvSpPr>
        <p:spPr/>
        <p:txBody>
          <a:bodyPr/>
          <a:lstStyle/>
          <a:p>
            <a:r>
              <a:rPr lang="en-IE" dirty="0" smtClean="0"/>
              <a:t>Firewalls</a:t>
            </a:r>
            <a:endParaRPr lang="en-IE" dirty="0"/>
          </a:p>
        </p:txBody>
      </p:sp>
    </p:spTree>
    <p:extLst>
      <p:ext uri="{BB962C8B-B14F-4D97-AF65-F5344CB8AC3E}">
        <p14:creationId xmlns:p14="http://schemas.microsoft.com/office/powerpoint/2010/main" val="21683818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3818</TotalTime>
  <Words>1197</Words>
  <Application>Microsoft Office PowerPoint</Application>
  <PresentationFormat>On-screen Show (4:3)</PresentationFormat>
  <Paragraphs>178</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Calibri</vt:lpstr>
      <vt:lpstr>Lucida Sans Unicode</vt:lpstr>
      <vt:lpstr>Verdana</vt:lpstr>
      <vt:lpstr>Wingdings 2</vt:lpstr>
      <vt:lpstr>Wingdings 3</vt:lpstr>
      <vt:lpstr>Concourse</vt:lpstr>
      <vt:lpstr>Operating Systems Protections</vt:lpstr>
      <vt:lpstr>System Protection</vt:lpstr>
      <vt:lpstr>Antivirus Software</vt:lpstr>
      <vt:lpstr>Antivirus Software</vt:lpstr>
      <vt:lpstr>Antivirus Software</vt:lpstr>
      <vt:lpstr>Antivirus Software</vt:lpstr>
      <vt:lpstr>Firewalls</vt:lpstr>
      <vt:lpstr>Firewalls</vt:lpstr>
      <vt:lpstr>Firewalls</vt:lpstr>
      <vt:lpstr>Firewalls</vt:lpstr>
      <vt:lpstr>Firewalls</vt:lpstr>
      <vt:lpstr>Firewalls</vt:lpstr>
      <vt:lpstr>Patch Management</vt:lpstr>
      <vt:lpstr>Patch Management</vt:lpstr>
      <vt:lpstr>Patch Management</vt:lpstr>
      <vt:lpstr>Patch Management</vt:lpstr>
      <vt:lpstr>Authentication</vt:lpstr>
      <vt:lpstr>Authentication</vt:lpstr>
      <vt:lpstr>Authentication</vt:lpstr>
      <vt:lpstr>Authentication</vt:lpstr>
      <vt:lpstr>Authentication</vt:lpstr>
      <vt:lpstr>Authentication</vt:lpstr>
      <vt:lpstr>Authentication</vt:lpstr>
      <vt:lpstr>Authentication</vt:lpstr>
      <vt:lpstr>Authentication</vt:lpstr>
      <vt:lpstr>Authentication</vt:lpstr>
      <vt:lpstr>Authentication</vt:lpstr>
      <vt:lpstr>Authentication</vt:lpstr>
      <vt:lpstr>Authentication</vt:lpstr>
      <vt:lpstr>Authentication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CMPU1022 Operating Systems 1</dc:title>
  <dc:creator>Damian Gordon</dc:creator>
  <cp:lastModifiedBy>Damian Gordon</cp:lastModifiedBy>
  <cp:revision>294</cp:revision>
  <dcterms:created xsi:type="dcterms:W3CDTF">2015-01-19T19:52:08Z</dcterms:created>
  <dcterms:modified xsi:type="dcterms:W3CDTF">2019-02-03T12:18:06Z</dcterms:modified>
</cp:coreProperties>
</file>