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1"/>
  </p:notesMasterIdLst>
  <p:sldIdLst>
    <p:sldId id="256" r:id="rId2"/>
    <p:sldId id="509" r:id="rId3"/>
    <p:sldId id="533" r:id="rId4"/>
    <p:sldId id="529" r:id="rId5"/>
    <p:sldId id="537" r:id="rId6"/>
    <p:sldId id="511" r:id="rId7"/>
    <p:sldId id="512" r:id="rId8"/>
    <p:sldId id="514" r:id="rId9"/>
    <p:sldId id="516" r:id="rId10"/>
    <p:sldId id="515" r:id="rId11"/>
    <p:sldId id="517" r:id="rId12"/>
    <p:sldId id="518" r:id="rId13"/>
    <p:sldId id="519" r:id="rId14"/>
    <p:sldId id="520" r:id="rId15"/>
    <p:sldId id="521" r:id="rId16"/>
    <p:sldId id="522" r:id="rId17"/>
    <p:sldId id="523" r:id="rId18"/>
    <p:sldId id="526" r:id="rId19"/>
    <p:sldId id="525" r:id="rId20"/>
    <p:sldId id="524" r:id="rId21"/>
    <p:sldId id="527" r:id="rId22"/>
    <p:sldId id="528" r:id="rId23"/>
    <p:sldId id="538" r:id="rId24"/>
    <p:sldId id="530" r:id="rId25"/>
    <p:sldId id="531" r:id="rId26"/>
    <p:sldId id="534" r:id="rId27"/>
    <p:sldId id="532" r:id="rId28"/>
    <p:sldId id="535" r:id="rId29"/>
    <p:sldId id="536" r:id="rId30"/>
    <p:sldId id="620" r:id="rId31"/>
    <p:sldId id="618" r:id="rId32"/>
    <p:sldId id="621" r:id="rId33"/>
    <p:sldId id="622" r:id="rId34"/>
    <p:sldId id="619" r:id="rId35"/>
    <p:sldId id="539" r:id="rId36"/>
    <p:sldId id="540" r:id="rId37"/>
    <p:sldId id="541" r:id="rId38"/>
    <p:sldId id="549" r:id="rId39"/>
    <p:sldId id="626" r:id="rId40"/>
    <p:sldId id="625" r:id="rId41"/>
    <p:sldId id="627" r:id="rId42"/>
    <p:sldId id="542" r:id="rId43"/>
    <p:sldId id="550" r:id="rId44"/>
    <p:sldId id="545" r:id="rId45"/>
    <p:sldId id="546" r:id="rId46"/>
    <p:sldId id="547" r:id="rId47"/>
    <p:sldId id="548" r:id="rId48"/>
    <p:sldId id="551" r:id="rId49"/>
    <p:sldId id="552" r:id="rId50"/>
    <p:sldId id="554" r:id="rId51"/>
    <p:sldId id="553" r:id="rId52"/>
    <p:sldId id="555" r:id="rId53"/>
    <p:sldId id="556" r:id="rId54"/>
    <p:sldId id="557" r:id="rId55"/>
    <p:sldId id="558" r:id="rId56"/>
    <p:sldId id="559" r:id="rId57"/>
    <p:sldId id="579" r:id="rId58"/>
    <p:sldId id="560" r:id="rId59"/>
    <p:sldId id="561" r:id="rId60"/>
    <p:sldId id="562" r:id="rId61"/>
    <p:sldId id="563" r:id="rId62"/>
    <p:sldId id="564" r:id="rId63"/>
    <p:sldId id="565" r:id="rId64"/>
    <p:sldId id="566" r:id="rId65"/>
    <p:sldId id="567" r:id="rId66"/>
    <p:sldId id="568" r:id="rId67"/>
    <p:sldId id="569" r:id="rId68"/>
    <p:sldId id="570" r:id="rId69"/>
    <p:sldId id="571" r:id="rId70"/>
    <p:sldId id="572" r:id="rId71"/>
    <p:sldId id="574" r:id="rId72"/>
    <p:sldId id="576" r:id="rId73"/>
    <p:sldId id="575" r:id="rId74"/>
    <p:sldId id="577" r:id="rId75"/>
    <p:sldId id="578" r:id="rId76"/>
    <p:sldId id="508" r:id="rId77"/>
    <p:sldId id="513" r:id="rId78"/>
    <p:sldId id="581" r:id="rId79"/>
    <p:sldId id="580"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000000"/>
    <a:srgbClr val="008000"/>
    <a:srgbClr val="FFFFCC"/>
    <a:srgbClr val="C49500"/>
    <a:srgbClr val="993366"/>
    <a:srgbClr val="FF0066"/>
    <a:srgbClr val="FF6600"/>
    <a:srgbClr val="E11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C5812-F25A-4D33-A0D7-EB4357A8E2B7}" type="datetimeFigureOut">
              <a:rPr lang="en-IE" smtClean="0"/>
              <a:t>03/02/2019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65A0A-D293-4793-973F-502017F190E0}" type="slidenum">
              <a:rPr lang="en-IE" smtClean="0"/>
              <a:t>‹#›</a:t>
            </a:fld>
            <a:endParaRPr lang="en-IE"/>
          </a:p>
        </p:txBody>
      </p:sp>
    </p:spTree>
    <p:extLst>
      <p:ext uri="{BB962C8B-B14F-4D97-AF65-F5344CB8AC3E}">
        <p14:creationId xmlns:p14="http://schemas.microsoft.com/office/powerpoint/2010/main" val="422246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4</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23</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35</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53</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62</a:t>
            </a:fld>
            <a:endParaRPr lang="en-IE"/>
          </a:p>
        </p:txBody>
      </p:sp>
    </p:spTree>
    <p:extLst>
      <p:ext uri="{BB962C8B-B14F-4D97-AF65-F5344CB8AC3E}">
        <p14:creationId xmlns:p14="http://schemas.microsoft.com/office/powerpoint/2010/main" val="2579536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17C9C-4760-45F1-84CC-7009737AD252}" type="datetimeFigureOut">
              <a:rPr lang="en-IE" smtClean="0"/>
              <a:t>03/02/2019</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469B94-3665-4D3D-B183-E83E74E1064C}"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17C9C-4760-45F1-84CC-7009737AD252}" type="datetimeFigureOut">
              <a:rPr lang="en-IE" smtClean="0"/>
              <a:t>03/02/2019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17C9C-4760-45F1-84CC-7009737AD252}" type="datetimeFigureOut">
              <a:rPr lang="en-IE" smtClean="0"/>
              <a:t>03/02/2019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17C9C-4760-45F1-84CC-7009737AD252}" type="datetimeFigureOut">
              <a:rPr lang="en-IE" smtClean="0"/>
              <a:t>03/02/2019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117C9C-4760-45F1-84CC-7009737AD252}" type="datetimeFigureOut">
              <a:rPr lang="en-IE" smtClean="0"/>
              <a:t>03/02/2019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117C9C-4760-45F1-84CC-7009737AD252}" type="datetimeFigureOut">
              <a:rPr lang="en-IE" smtClean="0"/>
              <a:t>03/02/2019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8469B94-3665-4D3D-B183-E83E74E1064C}" type="slidenum">
              <a:rPr lang="en-IE" smtClean="0"/>
              <a:t>‹#›</a:t>
            </a:fld>
            <a:endParaRPr lang="en-IE"/>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117C9C-4760-45F1-84CC-7009737AD252}" type="datetimeFigureOut">
              <a:rPr lang="en-IE" smtClean="0"/>
              <a:t>03/02/2019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117C9C-4760-45F1-84CC-7009737AD252}" type="datetimeFigureOut">
              <a:rPr lang="en-IE" smtClean="0"/>
              <a:t>03/02/2019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8469B94-3665-4D3D-B183-E83E74E1064C}" type="slidenum">
              <a:rPr lang="en-IE" smtClean="0"/>
              <a:t>‹#›</a:t>
            </a:fld>
            <a:endParaRPr lang="en-IE"/>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17C9C-4760-45F1-84CC-7009737AD252}" type="datetimeFigureOut">
              <a:rPr lang="en-IE" smtClean="0"/>
              <a:t>03/02/2019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8469B94-3665-4D3D-B183-E83E74E1064C}"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5117C9C-4760-45F1-84CC-7009737AD252}" type="datetimeFigureOut">
              <a:rPr lang="en-IE" smtClean="0"/>
              <a:t>03/02/2019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17C9C-4760-45F1-84CC-7009737AD252}" type="datetimeFigureOut">
              <a:rPr lang="en-IE" smtClean="0"/>
              <a:t>03/02/2019</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469B94-3665-4D3D-B183-E83E74E1064C}" type="slidenum">
              <a:rPr lang="en-IE" smtClean="0"/>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117C9C-4760-45F1-84CC-7009737AD252}" type="datetimeFigureOut">
              <a:rPr lang="en-IE" smtClean="0"/>
              <a:t>03/02/2019</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469B94-3665-4D3D-B183-E83E74E1064C}"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apple.com/business/docs/iOS_Security_Guide.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Operating Systems Attacks</a:t>
            </a:r>
            <a:endParaRPr lang="en-IE" sz="4000" dirty="0"/>
          </a:p>
        </p:txBody>
      </p:sp>
      <p:sp>
        <p:nvSpPr>
          <p:cNvPr id="3" name="Subtitle 2"/>
          <p:cNvSpPr>
            <a:spLocks noGrp="1"/>
          </p:cNvSpPr>
          <p:nvPr>
            <p:ph type="subTitle" idx="1"/>
          </p:nvPr>
        </p:nvSpPr>
        <p:spPr>
          <a:xfrm>
            <a:off x="685800" y="4245520"/>
            <a:ext cx="7772400" cy="1199704"/>
          </a:xfrm>
        </p:spPr>
        <p:txBody>
          <a:bodyPr/>
          <a:lstStyle/>
          <a:p>
            <a:r>
              <a:rPr lang="en-IE" dirty="0" smtClean="0"/>
              <a:t>Damian Gordon</a:t>
            </a:r>
          </a:p>
        </p:txBody>
      </p:sp>
    </p:spTree>
    <p:extLst>
      <p:ext uri="{BB962C8B-B14F-4D97-AF65-F5344CB8AC3E}">
        <p14:creationId xmlns:p14="http://schemas.microsoft.com/office/powerpoint/2010/main" val="423678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endParaRPr lang="en-IE" dirty="0"/>
          </a:p>
          <a:p>
            <a:r>
              <a:rPr lang="en-IE" dirty="0" smtClean="0"/>
              <a:t>A legitimate </a:t>
            </a:r>
            <a:r>
              <a:rPr lang="en-IE" dirty="0"/>
              <a:t>HTTP POST header, which includes a 'Content-Length' field to specify the size of the message body to follow. However, the attacker then proceeds to send the actual message body at an extremely slow rate (e.g. 1 byte/110 seconds). </a:t>
            </a:r>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800939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pPr marL="109728" indent="0">
              <a:buNone/>
            </a:pPr>
            <a:endParaRPr lang="en-IE" dirty="0" smtClean="0"/>
          </a:p>
          <a:p>
            <a:r>
              <a:rPr lang="en-IE" dirty="0" smtClean="0"/>
              <a:t>Due </a:t>
            </a:r>
            <a:r>
              <a:rPr lang="en-IE" dirty="0"/>
              <a:t>to the entire message being </a:t>
            </a:r>
            <a:r>
              <a:rPr lang="en-IE" dirty="0" smtClean="0"/>
              <a:t>complete</a:t>
            </a:r>
            <a:r>
              <a:rPr lang="en-IE" dirty="0"/>
              <a:t>, the target server will attempt to obey the 'Content-Length' field in the header, and wait for the entire body of the message to be transmitted, which can take a very long time. </a:t>
            </a:r>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1697026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pPr marL="109728" indent="0">
              <a:buNone/>
            </a:pPr>
            <a:endParaRPr lang="en-IE" dirty="0" smtClean="0"/>
          </a:p>
          <a:p>
            <a:r>
              <a:rPr lang="en-IE" dirty="0" smtClean="0"/>
              <a:t>The </a:t>
            </a:r>
            <a:r>
              <a:rPr lang="en-IE" dirty="0"/>
              <a:t>attacker establishes hundreds or even thousands of such connections, until all resources for incoming connections on the server (the victim) are used up, hence making any further (including legitimate) connections impossible until all data has been sent. </a:t>
            </a:r>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1697026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Bollywood versus Anonymous</a:t>
            </a:r>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1697026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u="sng" dirty="0"/>
              <a:t>Bollywood</a:t>
            </a:r>
            <a:r>
              <a:rPr lang="en-IE" sz="2400" dirty="0"/>
              <a:t> is the </a:t>
            </a:r>
            <a:r>
              <a:rPr lang="en-IE" sz="2400" dirty="0" smtClean="0"/>
              <a:t>nickname </a:t>
            </a:r>
            <a:r>
              <a:rPr lang="en-IE" sz="2400" dirty="0"/>
              <a:t>for the Hindi language film industry, based in Mumbai, the capital of </a:t>
            </a:r>
            <a:r>
              <a:rPr lang="en-IE" sz="2400" dirty="0" smtClean="0"/>
              <a:t>Maharashtra in India. Bollywood </a:t>
            </a:r>
            <a:r>
              <a:rPr lang="en-IE" sz="2400" dirty="0"/>
              <a:t>is also one of the largest </a:t>
            </a:r>
            <a:r>
              <a:rPr lang="en-IE" sz="2400" dirty="0" smtClean="0"/>
              <a:t>centres </a:t>
            </a:r>
            <a:r>
              <a:rPr lang="en-IE" sz="2400" dirty="0"/>
              <a:t>of film production in the </a:t>
            </a:r>
            <a:r>
              <a:rPr lang="en-IE" sz="2400" dirty="0" smtClean="0"/>
              <a:t>world, and is </a:t>
            </a:r>
            <a:r>
              <a:rPr lang="en-IE" sz="2400" dirty="0"/>
              <a:t>more formally referred to as </a:t>
            </a:r>
            <a:r>
              <a:rPr lang="en-IE" sz="2400" i="1" dirty="0"/>
              <a:t>Hindi cinema</a:t>
            </a:r>
            <a:r>
              <a:rPr lang="en-IE" sz="2400" dirty="0"/>
              <a:t>.</a:t>
            </a:r>
            <a:endParaRPr lang="en-IE" sz="2400" dirty="0" smtClean="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5068044"/>
            <a:ext cx="3491880" cy="1789955"/>
          </a:xfrm>
          <a:prstGeom prst="rect">
            <a:avLst/>
          </a:prstGeom>
        </p:spPr>
      </p:pic>
    </p:spTree>
    <p:extLst>
      <p:ext uri="{BB962C8B-B14F-4D97-AF65-F5344CB8AC3E}">
        <p14:creationId xmlns:p14="http://schemas.microsoft.com/office/powerpoint/2010/main" val="4281306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u="sng" dirty="0" smtClean="0"/>
              <a:t>Anonymous</a:t>
            </a:r>
            <a:r>
              <a:rPr lang="en-IE" sz="2400" dirty="0" smtClean="0"/>
              <a:t> are </a:t>
            </a:r>
            <a:r>
              <a:rPr lang="en-IE" sz="2400" dirty="0"/>
              <a:t>a loosely associated international network of activist and hacktivist </a:t>
            </a:r>
            <a:r>
              <a:rPr lang="en-IE" sz="2400" dirty="0" smtClean="0"/>
              <a:t>groups. The </a:t>
            </a:r>
            <a:r>
              <a:rPr lang="en-IE" sz="2400" dirty="0"/>
              <a:t>group became known for a series of well-publicized publicity stunts and </a:t>
            </a:r>
            <a:r>
              <a:rPr lang="en-IE" sz="2400" dirty="0" smtClean="0"/>
              <a:t>Denial-of-Service (</a:t>
            </a:r>
            <a:r>
              <a:rPr lang="en-IE" sz="2400" dirty="0" err="1" smtClean="0"/>
              <a:t>DoS</a:t>
            </a:r>
            <a:r>
              <a:rPr lang="en-IE" sz="2400" dirty="0"/>
              <a:t>) attacks on government, religious, and corporate websites</a:t>
            </a:r>
            <a:r>
              <a:rPr lang="en-IE" sz="2400" dirty="0" smtClean="0"/>
              <a:t>.</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317534"/>
            <a:ext cx="2627784" cy="2530971"/>
          </a:xfrm>
          <a:prstGeom prst="rect">
            <a:avLst/>
          </a:prstGeom>
        </p:spPr>
      </p:pic>
    </p:spTree>
    <p:extLst>
      <p:ext uri="{BB962C8B-B14F-4D97-AF65-F5344CB8AC3E}">
        <p14:creationId xmlns:p14="http://schemas.microsoft.com/office/powerpoint/2010/main" val="2172439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Bollywood versus Anonymous</a:t>
            </a:r>
          </a:p>
          <a:p>
            <a:endParaRPr lang="en-IE" dirty="0"/>
          </a:p>
          <a:p>
            <a:r>
              <a:rPr lang="en-IE" sz="2400" u="sng" dirty="0" smtClean="0"/>
              <a:t>Anonymous</a:t>
            </a:r>
            <a:r>
              <a:rPr lang="en-IE" sz="2400" dirty="0" smtClean="0"/>
              <a:t> are </a:t>
            </a:r>
            <a:r>
              <a:rPr lang="en-IE" sz="2400" dirty="0"/>
              <a:t>a loosely associated international network of activist and hacktivist </a:t>
            </a:r>
            <a:r>
              <a:rPr lang="en-IE" sz="2400" dirty="0" smtClean="0"/>
              <a:t>groups. The </a:t>
            </a:r>
            <a:r>
              <a:rPr lang="en-IE" sz="2400" dirty="0"/>
              <a:t>group became known for a series of well-publicized publicity stunts and </a:t>
            </a:r>
            <a:r>
              <a:rPr lang="en-IE" sz="2400" dirty="0" smtClean="0"/>
              <a:t>Denial-of-Service (</a:t>
            </a:r>
            <a:r>
              <a:rPr lang="en-IE" sz="2400" dirty="0" err="1" smtClean="0"/>
              <a:t>DoS</a:t>
            </a:r>
            <a:r>
              <a:rPr lang="en-IE" sz="2400" dirty="0"/>
              <a:t>) attacks on government, religious, and corporate websites</a:t>
            </a:r>
            <a:r>
              <a:rPr lang="en-IE" sz="2400" dirty="0" smtClean="0"/>
              <a:t>.</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317534"/>
            <a:ext cx="2627784" cy="25309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984776"/>
          </a:xfrm>
          <a:prstGeom prst="rect">
            <a:avLst/>
          </a:prstGeom>
        </p:spPr>
      </p:pic>
    </p:spTree>
    <p:extLst>
      <p:ext uri="{BB962C8B-B14F-4D97-AF65-F5344CB8AC3E}">
        <p14:creationId xmlns:p14="http://schemas.microsoft.com/office/powerpoint/2010/main" val="34497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smtClean="0"/>
              <a:t>Bollywood was unhappy with the torrent sites:</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820064"/>
            <a:ext cx="5683919" cy="4065320"/>
          </a:xfrm>
          <a:prstGeom prst="rect">
            <a:avLst/>
          </a:prstGeom>
        </p:spPr>
      </p:pic>
    </p:spTree>
    <p:extLst>
      <p:ext uri="{BB962C8B-B14F-4D97-AF65-F5344CB8AC3E}">
        <p14:creationId xmlns:p14="http://schemas.microsoft.com/office/powerpoint/2010/main" val="1130213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a:t>In 2010, several Bollywood companies hired </a:t>
            </a:r>
            <a:r>
              <a:rPr lang="en-IE" sz="2400" dirty="0" err="1"/>
              <a:t>Aiplex</a:t>
            </a:r>
            <a:r>
              <a:rPr lang="en-IE" sz="2400" dirty="0"/>
              <a:t> Software to launch </a:t>
            </a:r>
            <a:r>
              <a:rPr lang="en-IE" sz="2400" dirty="0" err="1"/>
              <a:t>DDoS</a:t>
            </a:r>
            <a:r>
              <a:rPr lang="en-IE" sz="2400" dirty="0"/>
              <a:t> attacks on websites that did not respond to takedown notices.</a:t>
            </a:r>
            <a:endParaRPr lang="en-IE" dirty="0" smtClean="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861048"/>
            <a:ext cx="5836986" cy="2088232"/>
          </a:xfrm>
          <a:prstGeom prst="rect">
            <a:avLst/>
          </a:prstGeom>
        </p:spPr>
      </p:pic>
      <p:sp>
        <p:nvSpPr>
          <p:cNvPr id="6" name="Rounded Rectangle 5"/>
          <p:cNvSpPr/>
          <p:nvPr/>
        </p:nvSpPr>
        <p:spPr>
          <a:xfrm>
            <a:off x="1187624" y="3717032"/>
            <a:ext cx="6552728" cy="2376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711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a:t>Piracy activists then created </a:t>
            </a:r>
            <a:r>
              <a:rPr lang="en-IE" sz="2400" b="1" dirty="0"/>
              <a:t>Operation Payback</a:t>
            </a:r>
            <a:r>
              <a:rPr lang="en-IE" sz="2400" dirty="0"/>
              <a:t> in September 2010 in </a:t>
            </a:r>
            <a:r>
              <a:rPr lang="en-IE" sz="2400" dirty="0" smtClean="0"/>
              <a:t>retaliation</a:t>
            </a:r>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455252"/>
            <a:ext cx="4992624" cy="2916936"/>
          </a:xfrm>
          <a:prstGeom prst="rect">
            <a:avLst/>
          </a:prstGeom>
        </p:spPr>
      </p:pic>
    </p:spTree>
    <p:extLst>
      <p:ext uri="{BB962C8B-B14F-4D97-AF65-F5344CB8AC3E}">
        <p14:creationId xmlns:p14="http://schemas.microsoft.com/office/powerpoint/2010/main" val="2389125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Intentional Attacks</a:t>
            </a:r>
            <a:endParaRPr lang="en-IE" sz="4000" dirty="0"/>
          </a:p>
        </p:txBody>
      </p:sp>
    </p:spTree>
    <p:extLst>
      <p:ext uri="{BB962C8B-B14F-4D97-AF65-F5344CB8AC3E}">
        <p14:creationId xmlns:p14="http://schemas.microsoft.com/office/powerpoint/2010/main" val="384784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910"/>
            <a:ext cx="9144000" cy="5438180"/>
          </a:xfrm>
          <a:prstGeom prst="rect">
            <a:avLst/>
          </a:prstGeom>
        </p:spPr>
      </p:pic>
    </p:spTree>
    <p:extLst>
      <p:ext uri="{BB962C8B-B14F-4D97-AF65-F5344CB8AC3E}">
        <p14:creationId xmlns:p14="http://schemas.microsoft.com/office/powerpoint/2010/main" val="2373398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Bollywood versus Anonymous</a:t>
            </a:r>
          </a:p>
          <a:p>
            <a:endParaRPr lang="en-IE" dirty="0"/>
          </a:p>
          <a:p>
            <a:r>
              <a:rPr lang="en-IE" sz="2400" dirty="0" smtClean="0"/>
              <a:t>The </a:t>
            </a:r>
            <a:r>
              <a:rPr lang="en-IE" sz="2400" dirty="0"/>
              <a:t>original plan was to attack </a:t>
            </a:r>
            <a:r>
              <a:rPr lang="en-IE" sz="2400" dirty="0" err="1"/>
              <a:t>Aiplex</a:t>
            </a:r>
            <a:r>
              <a:rPr lang="en-IE" sz="2400" dirty="0"/>
              <a:t> Software directly, but upon finding some hours before the planned </a:t>
            </a:r>
            <a:r>
              <a:rPr lang="en-IE" sz="2400" dirty="0" err="1"/>
              <a:t>DDoS</a:t>
            </a:r>
            <a:r>
              <a:rPr lang="en-IE" sz="2400" dirty="0"/>
              <a:t> that another individual had taken down the firm's website on their own, Operation Payback moved to launching attacks against the websites of copyright stringent organisations </a:t>
            </a:r>
            <a:r>
              <a:rPr lang="en-IE" sz="2400" i="1" dirty="0"/>
              <a:t>Motion Picture Association of America</a:t>
            </a:r>
            <a:r>
              <a:rPr lang="en-IE" sz="2400" dirty="0"/>
              <a:t> (MPAA) and </a:t>
            </a:r>
            <a:r>
              <a:rPr lang="en-IE" sz="2400" i="1" dirty="0"/>
              <a:t>International Federation of the Phonographic Industry</a:t>
            </a:r>
            <a:r>
              <a:rPr lang="en-IE" sz="2400" dirty="0"/>
              <a:t>, giving the two websites a combined total downtime of 30 </a:t>
            </a:r>
            <a:r>
              <a:rPr lang="en-IE" sz="2400" dirty="0" smtClean="0"/>
              <a:t>hours.</a:t>
            </a:r>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2799339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smtClean="0"/>
              <a:t>In </a:t>
            </a:r>
            <a:r>
              <a:rPr lang="en-IE" sz="2400" dirty="0"/>
              <a:t>the following two days, Operation Payback attacked a multitude of sites affiliated with the MPAA, the </a:t>
            </a:r>
            <a:r>
              <a:rPr lang="en-IE" sz="2400" i="1" dirty="0"/>
              <a:t>Recording Industry Association of America</a:t>
            </a:r>
            <a:r>
              <a:rPr lang="en-IE" sz="2400" dirty="0"/>
              <a:t> (RIAA</a:t>
            </a:r>
            <a:r>
              <a:rPr lang="en-IE" sz="2400" dirty="0" smtClean="0"/>
              <a:t>), and </a:t>
            </a:r>
            <a:r>
              <a:rPr lang="en-IE" sz="2400" i="1" dirty="0"/>
              <a:t>British Phonographic Industry</a:t>
            </a:r>
            <a:r>
              <a:rPr lang="en-IE" sz="2400" dirty="0" smtClean="0"/>
              <a:t>. Law </a:t>
            </a:r>
            <a:r>
              <a:rPr lang="en-IE" sz="2400" dirty="0"/>
              <a:t>firms such as </a:t>
            </a:r>
            <a:r>
              <a:rPr lang="en-IE" sz="2400" i="1" dirty="0" err="1"/>
              <a:t>ACS:Law</a:t>
            </a:r>
            <a:r>
              <a:rPr lang="en-IE" sz="2400" dirty="0"/>
              <a:t>, </a:t>
            </a:r>
            <a:r>
              <a:rPr lang="en-IE" sz="2400" i="1" dirty="0"/>
              <a:t>Davenport Lyons</a:t>
            </a:r>
            <a:r>
              <a:rPr lang="en-IE" sz="2400" dirty="0"/>
              <a:t> and </a:t>
            </a:r>
            <a:r>
              <a:rPr lang="en-IE" sz="2400" i="1" dirty="0"/>
              <a:t>Dunlap, Grubb &amp; Weaver</a:t>
            </a:r>
            <a:r>
              <a:rPr lang="en-IE" sz="2400" dirty="0"/>
              <a:t> (of the </a:t>
            </a:r>
            <a:r>
              <a:rPr lang="en-IE" sz="2400" i="1" dirty="0"/>
              <a:t>US Copyright Group</a:t>
            </a:r>
            <a:r>
              <a:rPr lang="en-IE" sz="2400" dirty="0"/>
              <a:t>) were also attacked</a:t>
            </a:r>
            <a:r>
              <a:rPr lang="en-IE" sz="2400" dirty="0" smtClean="0"/>
              <a:t>.</a:t>
            </a:r>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3322637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Wiretapping</a:t>
            </a:r>
            <a:endParaRPr lang="en-IE" dirty="0"/>
          </a:p>
        </p:txBody>
      </p:sp>
    </p:spTree>
    <p:extLst>
      <p:ext uri="{BB962C8B-B14F-4D97-AF65-F5344CB8AC3E}">
        <p14:creationId xmlns:p14="http://schemas.microsoft.com/office/powerpoint/2010/main" val="3090074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Wiretapping has been around since the 1890s, it’s simply a matter of gaining access to the transmission media and using a device to intercept the signals.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186" y="3572242"/>
            <a:ext cx="5841158" cy="2953102"/>
          </a:xfrm>
          <a:prstGeom prst="rect">
            <a:avLst/>
          </a:prstGeom>
        </p:spPr>
      </p:pic>
    </p:spTree>
    <p:extLst>
      <p:ext uri="{BB962C8B-B14F-4D97-AF65-F5344CB8AC3E}">
        <p14:creationId xmlns:p14="http://schemas.microsoft.com/office/powerpoint/2010/main" val="2851917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Wireless wiretapping works in the exact same way, except that there is no need to have physical contact with the transmission media.</a:t>
            </a:r>
          </a:p>
          <a:p>
            <a:endParaRPr lang="en-IE" dirty="0" smtClean="0"/>
          </a:p>
          <a:p>
            <a:r>
              <a:rPr lang="en-IE" dirty="0" smtClean="0"/>
              <a:t>This is why we should encrypt wireless transmissions.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12" y="4365384"/>
            <a:ext cx="2520000" cy="252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32" y="4365104"/>
            <a:ext cx="2520000" cy="2520000"/>
          </a:xfrm>
          <a:prstGeom prst="rect">
            <a:avLst/>
          </a:prstGeom>
        </p:spPr>
      </p:pic>
    </p:spTree>
    <p:extLst>
      <p:ext uri="{BB962C8B-B14F-4D97-AF65-F5344CB8AC3E}">
        <p14:creationId xmlns:p14="http://schemas.microsoft.com/office/powerpoint/2010/main" val="3062395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Wiretapping</a:t>
            </a:r>
            <a:endParaRPr lang="en-IE" dirty="0"/>
          </a:p>
        </p:txBody>
      </p:sp>
      <p:pic>
        <p:nvPicPr>
          <p:cNvPr id="7" name="Picture 6" descr="illustration of basic wiretapping techn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295400"/>
            <a:ext cx="4645124" cy="508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440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There are two forms of wiretapping:</a:t>
            </a:r>
          </a:p>
          <a:p>
            <a:pPr lvl="1"/>
            <a:endParaRPr lang="en-IE" dirty="0" smtClean="0"/>
          </a:p>
          <a:p>
            <a:pPr lvl="1"/>
            <a:r>
              <a:rPr lang="en-IE" sz="2800" u="sng" dirty="0" smtClean="0"/>
              <a:t>Passive Wiretapping</a:t>
            </a:r>
            <a:r>
              <a:rPr lang="en-IE" sz="2800" dirty="0" smtClean="0"/>
              <a:t> is where you are recording the data transmitted, but not interfering with it.</a:t>
            </a:r>
          </a:p>
          <a:p>
            <a:pPr lvl="1"/>
            <a:endParaRPr lang="en-IE" sz="2800" dirty="0" smtClean="0"/>
          </a:p>
          <a:p>
            <a:pPr lvl="1"/>
            <a:r>
              <a:rPr lang="en-IE" sz="2800" u="sng" dirty="0" smtClean="0"/>
              <a:t>Active Wiretapping</a:t>
            </a:r>
            <a:r>
              <a:rPr lang="en-IE" sz="2800" dirty="0" smtClean="0"/>
              <a:t> is where you are recording the data and also modifying it before it is sent onto the receiver.</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spTree>
    <p:extLst>
      <p:ext uri="{BB962C8B-B14F-4D97-AF65-F5344CB8AC3E}">
        <p14:creationId xmlns:p14="http://schemas.microsoft.com/office/powerpoint/2010/main" val="2373878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USA PATRIOT </a:t>
            </a:r>
            <a:r>
              <a:rPr lang="en-IE" b="1" u="sng" dirty="0" smtClean="0"/>
              <a:t>Act</a:t>
            </a:r>
            <a:endParaRPr lang="en-IE" b="1" u="sng" dirty="0"/>
          </a:p>
          <a:p>
            <a:r>
              <a:rPr lang="en-IE" dirty="0"/>
              <a:t>Title II</a:t>
            </a:r>
            <a:r>
              <a:rPr lang="en-IE" dirty="0" smtClean="0"/>
              <a:t>: Enhanced </a:t>
            </a:r>
            <a:r>
              <a:rPr lang="en-IE" dirty="0"/>
              <a:t>Surveillance </a:t>
            </a:r>
            <a:r>
              <a:rPr lang="en-IE" dirty="0" smtClean="0"/>
              <a:t>Procedures</a:t>
            </a:r>
          </a:p>
          <a:p>
            <a:pPr marL="109728" indent="0">
              <a:buNone/>
            </a:pP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557264"/>
            <a:ext cx="5382354" cy="4040088"/>
          </a:xfrm>
          <a:prstGeom prst="rect">
            <a:avLst/>
          </a:prstGeom>
        </p:spPr>
      </p:pic>
      <p:sp>
        <p:nvSpPr>
          <p:cNvPr id="6" name="10-Point Star 5"/>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Tree>
    <p:extLst>
      <p:ext uri="{BB962C8B-B14F-4D97-AF65-F5344CB8AC3E}">
        <p14:creationId xmlns:p14="http://schemas.microsoft.com/office/powerpoint/2010/main" val="2942657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The USA PATRIOT </a:t>
            </a:r>
            <a:r>
              <a:rPr lang="en-IE" b="1" u="sng" dirty="0" smtClean="0"/>
              <a:t>Act</a:t>
            </a:r>
            <a:endParaRPr lang="en-IE" b="1" u="sng" dirty="0"/>
          </a:p>
          <a:p>
            <a:r>
              <a:rPr lang="en-IE" dirty="0"/>
              <a:t>Title II</a:t>
            </a:r>
            <a:r>
              <a:rPr lang="en-IE" dirty="0" smtClean="0"/>
              <a:t>: Enhanced </a:t>
            </a:r>
            <a:r>
              <a:rPr lang="en-IE" dirty="0"/>
              <a:t>Surveillance </a:t>
            </a:r>
            <a:r>
              <a:rPr lang="en-IE" dirty="0" smtClean="0"/>
              <a:t>Procedures</a:t>
            </a:r>
          </a:p>
          <a:p>
            <a:endParaRPr lang="en-IE" dirty="0" smtClean="0"/>
          </a:p>
          <a:p>
            <a:r>
              <a:rPr lang="en-IE" dirty="0" smtClean="0"/>
              <a:t>Section </a:t>
            </a:r>
            <a:r>
              <a:rPr lang="en-IE" dirty="0"/>
              <a:t>209 made it easier for authorities to gain access to voicemail as they no longer must apply for a wiretap order, and instead just apply for a normal search warrant</a:t>
            </a:r>
            <a:r>
              <a:rPr lang="en-IE" dirty="0" smtClean="0"/>
              <a:t>.</a:t>
            </a:r>
          </a:p>
          <a:p>
            <a:r>
              <a:rPr lang="en-IE" dirty="0" smtClean="0"/>
              <a:t>The </a:t>
            </a:r>
            <a:r>
              <a:rPr lang="en-IE" dirty="0"/>
              <a:t>FBI can secretly conduct a physical search or wiretap on U.S. citizens to obtain evidence of crime without proving probable cause, as the Fourth Amendment explicitly requires.</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Tree>
    <p:extLst>
      <p:ext uri="{BB962C8B-B14F-4D97-AF65-F5344CB8AC3E}">
        <p14:creationId xmlns:p14="http://schemas.microsoft.com/office/powerpoint/2010/main" val="140011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Denial-of-Service (</a:t>
            </a:r>
            <a:r>
              <a:rPr lang="en-IE" dirty="0" err="1" smtClean="0"/>
              <a:t>DoS</a:t>
            </a:r>
            <a:r>
              <a:rPr lang="en-IE" dirty="0" smtClean="0"/>
              <a:t>) Attack</a:t>
            </a:r>
          </a:p>
          <a:p>
            <a:r>
              <a:rPr lang="en-IE" dirty="0" smtClean="0"/>
              <a:t>Wiretapping</a:t>
            </a:r>
          </a:p>
          <a:p>
            <a:r>
              <a:rPr lang="en-IE" dirty="0" smtClean="0"/>
              <a:t>Viruses</a:t>
            </a:r>
          </a:p>
          <a:p>
            <a:r>
              <a:rPr lang="en-IE" dirty="0" smtClean="0"/>
              <a:t>Worms</a:t>
            </a:r>
          </a:p>
          <a:p>
            <a:r>
              <a:rPr lang="en-IE" dirty="0" smtClean="0"/>
              <a:t>Trojans</a:t>
            </a:r>
          </a:p>
          <a:p>
            <a:endParaRPr lang="en-IE" dirty="0" smtClean="0"/>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Intentional Attacks</a:t>
            </a:r>
            <a:endParaRPr lang="en-IE" dirty="0"/>
          </a:p>
        </p:txBody>
      </p:sp>
    </p:spTree>
    <p:extLst>
      <p:ext uri="{BB962C8B-B14F-4D97-AF65-F5344CB8AC3E}">
        <p14:creationId xmlns:p14="http://schemas.microsoft.com/office/powerpoint/2010/main" val="582215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E" b="1" u="sng" dirty="0"/>
              <a:t>The USA PATRIOT </a:t>
            </a:r>
            <a:r>
              <a:rPr lang="en-IE" b="1" u="sng" dirty="0" smtClean="0"/>
              <a:t>Act</a:t>
            </a:r>
            <a:endParaRPr lang="en-IE" b="1" u="sng" dirty="0"/>
          </a:p>
          <a:p>
            <a:pPr marL="109728" indent="0">
              <a:buNone/>
            </a:pPr>
            <a:endParaRPr lang="en-IE" dirty="0" smtClean="0"/>
          </a:p>
          <a:p>
            <a:r>
              <a:rPr lang="en-IE" dirty="0"/>
              <a:t>On February 9, 2016, the FBI </a:t>
            </a:r>
            <a:r>
              <a:rPr lang="en-IE" dirty="0" smtClean="0"/>
              <a:t>asked </a:t>
            </a:r>
            <a:r>
              <a:rPr lang="en-IE" dirty="0"/>
              <a:t>Apple Inc. to create a new version of the phone's iOS operating system that could be installed and run in the phone's random access memory to disable certain security features that Apple refers to as "</a:t>
            </a:r>
            <a:r>
              <a:rPr lang="en-IE" dirty="0" err="1" smtClean="0"/>
              <a:t>GovtOS</a:t>
            </a:r>
            <a:r>
              <a:rPr lang="en-IE" dirty="0" smtClean="0"/>
              <a:t>“, the FBI had recovered </a:t>
            </a:r>
            <a:r>
              <a:rPr lang="en-IE" dirty="0"/>
              <a:t>an Apple iPhone 5C owned by the San Bernardino County, California government, that had been issued to its employee, Syed </a:t>
            </a:r>
            <a:r>
              <a:rPr lang="en-IE" dirty="0" err="1"/>
              <a:t>Rizwan</a:t>
            </a:r>
            <a:r>
              <a:rPr lang="en-IE" dirty="0"/>
              <a:t> </a:t>
            </a:r>
            <a:r>
              <a:rPr lang="en-IE" dirty="0" err="1"/>
              <a:t>Farook</a:t>
            </a:r>
            <a:r>
              <a:rPr lang="en-IE" dirty="0"/>
              <a:t>, one of the shooters involved in the December 2015 San Bernardino </a:t>
            </a:r>
            <a:r>
              <a:rPr lang="en-IE" dirty="0" smtClean="0"/>
              <a:t>attack. </a:t>
            </a:r>
            <a:r>
              <a:rPr lang="en-IE" dirty="0"/>
              <a:t>The attack killed 14 people and seriously injured 22. </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244393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The USA PATRIOT </a:t>
            </a:r>
            <a:r>
              <a:rPr lang="en-IE" b="1" u="sng" dirty="0" smtClean="0"/>
              <a:t>Act</a:t>
            </a:r>
            <a:endParaRPr lang="en-IE" b="1" u="sng" dirty="0"/>
          </a:p>
          <a:p>
            <a:pPr marL="109728" indent="0">
              <a:buNone/>
            </a:pPr>
            <a:endParaRPr lang="en-IE" dirty="0"/>
          </a:p>
          <a:p>
            <a:r>
              <a:rPr lang="en-IE" dirty="0" smtClean="0"/>
              <a:t>Apple </a:t>
            </a:r>
            <a:r>
              <a:rPr lang="en-IE" dirty="0"/>
              <a:t>declined due to its policy to never undermine the security features of its products. The FBI responded by successfully applying to a United States magistrate judge, Sherri Pym, to issue a court order, mandating Apple to create and provide the requested software</a:t>
            </a:r>
            <a:r>
              <a:rPr lang="en-IE" dirty="0" smtClean="0"/>
              <a:t>. </a:t>
            </a:r>
            <a:r>
              <a:rPr lang="en-IE" dirty="0"/>
              <a:t>The order was not a subpoena, but rather was issued under the All Writs Act of 1789</a:t>
            </a:r>
            <a:r>
              <a:rPr lang="en-IE" dirty="0" smtClean="0"/>
              <a:t>.</a:t>
            </a:r>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3564547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a:t>The USA PATRIOT </a:t>
            </a:r>
            <a:r>
              <a:rPr lang="en-IE" b="1" u="sng" dirty="0" smtClean="0"/>
              <a:t>Act</a:t>
            </a:r>
            <a:endParaRPr lang="en-IE" dirty="0"/>
          </a:p>
          <a:p>
            <a:endParaRPr lang="en-IE" dirty="0" smtClean="0"/>
          </a:p>
          <a:p>
            <a:r>
              <a:rPr lang="en-IE" dirty="0" smtClean="0"/>
              <a:t>On </a:t>
            </a:r>
            <a:r>
              <a:rPr lang="en-IE" dirty="0"/>
              <a:t>February 16, 2016, Apple chief executive officer Tim Cook released an online statement to Apple customers, explaining the company's motives for opposing the court order. He also stated that while they respect the FBI, the request they made threatens data security by establishing a precedent that the U.S. government could use to force any technology company to create software that could undermine the security of its products.</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3551" y="5373216"/>
            <a:ext cx="2670499" cy="1484784"/>
          </a:xfrm>
          <a:prstGeom prst="rect">
            <a:avLst/>
          </a:prstGeom>
        </p:spPr>
      </p:pic>
    </p:spTree>
    <p:extLst>
      <p:ext uri="{BB962C8B-B14F-4D97-AF65-F5344CB8AC3E}">
        <p14:creationId xmlns:p14="http://schemas.microsoft.com/office/powerpoint/2010/main" val="3229046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USA PATRIOT </a:t>
            </a:r>
            <a:r>
              <a:rPr lang="en-IE" b="1" u="sng" dirty="0" smtClean="0"/>
              <a:t>Act</a:t>
            </a:r>
            <a:endParaRPr lang="en-IE" b="1" u="sng" dirty="0"/>
          </a:p>
          <a:p>
            <a:pPr marL="109728" indent="0">
              <a:buNone/>
            </a:pPr>
            <a:endParaRPr lang="en-IE" dirty="0"/>
          </a:p>
          <a:p>
            <a:endParaRPr lang="en-IE" dirty="0" smtClean="0"/>
          </a:p>
          <a:p>
            <a:r>
              <a:rPr lang="en-IE" dirty="0"/>
              <a:t>On March 28, </a:t>
            </a:r>
            <a:r>
              <a:rPr lang="en-IE" dirty="0" smtClean="0"/>
              <a:t>2016, the </a:t>
            </a:r>
            <a:r>
              <a:rPr lang="en-IE" dirty="0"/>
              <a:t>FBI said it had unlocked the iPhone with the third party's help, and an anonymous official said that the hack's applications were limited; the Department of Justice vacated the case</a:t>
            </a:r>
            <a:r>
              <a:rPr lang="en-IE" dirty="0" smtClean="0"/>
              <a:t>.</a:t>
            </a:r>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1783279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E" b="1" u="sng" dirty="0" smtClean="0"/>
              <a:t>For more detail:</a:t>
            </a:r>
            <a:endParaRPr lang="en-IE" b="1" u="sng" dirty="0"/>
          </a:p>
          <a:p>
            <a:endParaRPr lang="en-IE" dirty="0" smtClean="0"/>
          </a:p>
          <a:p>
            <a:r>
              <a:rPr lang="en-IE" dirty="0" smtClean="0"/>
              <a:t>In </a:t>
            </a:r>
            <a:r>
              <a:rPr lang="en-IE" dirty="0"/>
              <a:t>September 2015, Apple released a white paper detailing the security measures in its </a:t>
            </a:r>
            <a:r>
              <a:rPr lang="en-IE" dirty="0" smtClean="0"/>
              <a:t>iOS </a:t>
            </a:r>
            <a:r>
              <a:rPr lang="en-IE" dirty="0"/>
              <a:t>9 operating system. </a:t>
            </a:r>
            <a:endParaRPr lang="en-IE" dirty="0" smtClean="0"/>
          </a:p>
          <a:p>
            <a:r>
              <a:rPr lang="en-IE" dirty="0" smtClean="0"/>
              <a:t>The </a:t>
            </a:r>
            <a:r>
              <a:rPr lang="en-IE" dirty="0"/>
              <a:t>iPhone 5C model can be protected by a four-digit PIN code. After more than ten incorrect attempts to unlock the phone with the wrong PIN, the contents of the phone will </a:t>
            </a:r>
            <a:r>
              <a:rPr lang="en-IE" dirty="0" smtClean="0"/>
              <a:t>erase </a:t>
            </a:r>
            <a:r>
              <a:rPr lang="en-IE" dirty="0"/>
              <a:t>the AES encryption key that protects its stored data</a:t>
            </a:r>
            <a:r>
              <a:rPr lang="en-IE" dirty="0" smtClean="0"/>
              <a:t>.</a:t>
            </a:r>
          </a:p>
          <a:p>
            <a:endParaRPr lang="en-IE" dirty="0"/>
          </a:p>
          <a:p>
            <a:r>
              <a:rPr lang="en-IE" dirty="0">
                <a:hlinkClick r:id="rId2"/>
              </a:rPr>
              <a:t>https://</a:t>
            </a:r>
            <a:r>
              <a:rPr lang="en-IE" dirty="0" smtClean="0">
                <a:hlinkClick r:id="rId2"/>
              </a:rPr>
              <a:t>www.apple.com/business/docs/iOS_Security_Guide.pdf</a:t>
            </a:r>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3765571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Viruses</a:t>
            </a:r>
            <a:endParaRPr lang="en-IE" dirty="0"/>
          </a:p>
        </p:txBody>
      </p:sp>
    </p:spTree>
    <p:extLst>
      <p:ext uri="{BB962C8B-B14F-4D97-AF65-F5344CB8AC3E}">
        <p14:creationId xmlns:p14="http://schemas.microsoft.com/office/powerpoint/2010/main" val="2845936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 Computer Virus is a program that alters the way a computer works without permission of the user. It is typically self-executing and self-replicating.</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Viruses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6992"/>
            <a:ext cx="5832648" cy="3125085"/>
          </a:xfrm>
          <a:prstGeom prst="rect">
            <a:avLst/>
          </a:prstGeom>
        </p:spPr>
      </p:pic>
    </p:spTree>
    <p:extLst>
      <p:ext uri="{BB962C8B-B14F-4D97-AF65-F5344CB8AC3E}">
        <p14:creationId xmlns:p14="http://schemas.microsoft.com/office/powerpoint/2010/main" val="606136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 Virus is typically written for a specific operating system, so a virus that works on Windows usually won’t work on Linux.</a:t>
            </a:r>
          </a:p>
          <a:p>
            <a:endParaRPr lang="en-IE" dirty="0"/>
          </a:p>
          <a:p>
            <a:r>
              <a:rPr lang="en-IE" dirty="0" smtClean="0"/>
              <a:t>Virus writers exploit vulnerabilities in a specific operating systems.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Viruses</a:t>
            </a:r>
            <a:endParaRPr lang="en-IE" dirty="0"/>
          </a:p>
        </p:txBody>
      </p:sp>
    </p:spTree>
    <p:extLst>
      <p:ext uri="{BB962C8B-B14F-4D97-AF65-F5344CB8AC3E}">
        <p14:creationId xmlns:p14="http://schemas.microsoft.com/office/powerpoint/2010/main" val="2542224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fontAlgn="base"/>
            <a:r>
              <a:rPr lang="en-IE" dirty="0"/>
              <a:t>Most vulnerable operating systems and applications in 2014</a:t>
            </a:r>
          </a:p>
          <a:p>
            <a:r>
              <a:rPr lang="en-IE" dirty="0"/>
              <a:t/>
            </a:r>
            <a:br>
              <a:rPr lang="en-IE" dirty="0"/>
            </a:br>
            <a:endParaRPr lang="en-IE" dirty="0"/>
          </a:p>
        </p:txBody>
      </p:sp>
      <p:sp>
        <p:nvSpPr>
          <p:cNvPr id="3" name="Title 2"/>
          <p:cNvSpPr>
            <a:spLocks noGrp="1"/>
          </p:cNvSpPr>
          <p:nvPr>
            <p:ph type="title"/>
          </p:nvPr>
        </p:nvSpPr>
        <p:spPr/>
        <p:txBody>
          <a:bodyPr/>
          <a:lstStyle/>
          <a:p>
            <a:r>
              <a:rPr lang="en-IE" dirty="0" smtClean="0"/>
              <a:t>Viruses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 y="2492896"/>
            <a:ext cx="7743825" cy="4000500"/>
          </a:xfrm>
          <a:prstGeom prst="rect">
            <a:avLst/>
          </a:prstGeom>
        </p:spPr>
      </p:pic>
    </p:spTree>
    <p:extLst>
      <p:ext uri="{BB962C8B-B14F-4D97-AF65-F5344CB8AC3E}">
        <p14:creationId xmlns:p14="http://schemas.microsoft.com/office/powerpoint/2010/main" val="1827048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fontAlgn="base"/>
            <a:r>
              <a:rPr lang="en-IE" dirty="0"/>
              <a:t>Most vulnerable operating systems and applications in </a:t>
            </a:r>
            <a:r>
              <a:rPr lang="en-IE" dirty="0" smtClean="0"/>
              <a:t>2015</a:t>
            </a:r>
            <a:endParaRPr lang="en-IE" dirty="0"/>
          </a:p>
          <a:p>
            <a:r>
              <a:rPr lang="en-IE" dirty="0"/>
              <a:t/>
            </a:r>
            <a:br>
              <a:rPr lang="en-IE" dirty="0"/>
            </a:br>
            <a:endParaRPr lang="en-IE" dirty="0"/>
          </a:p>
        </p:txBody>
      </p:sp>
      <p:sp>
        <p:nvSpPr>
          <p:cNvPr id="3" name="Title 2"/>
          <p:cNvSpPr>
            <a:spLocks noGrp="1"/>
          </p:cNvSpPr>
          <p:nvPr>
            <p:ph type="title"/>
          </p:nvPr>
        </p:nvSpPr>
        <p:spPr/>
        <p:txBody>
          <a:bodyPr/>
          <a:lstStyle/>
          <a:p>
            <a:r>
              <a:rPr lang="en-IE" dirty="0" smtClean="0"/>
              <a:t>Viruses</a:t>
            </a:r>
            <a:endParaRPr lang="en-I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99" y="2589713"/>
            <a:ext cx="7200800" cy="3514339"/>
          </a:xfrm>
          <a:prstGeom prst="rect">
            <a:avLst/>
          </a:prstGeom>
        </p:spPr>
      </p:pic>
    </p:spTree>
    <p:extLst>
      <p:ext uri="{BB962C8B-B14F-4D97-AF65-F5344CB8AC3E}">
        <p14:creationId xmlns:p14="http://schemas.microsoft.com/office/powerpoint/2010/main" val="720538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38075906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fontAlgn="base"/>
            <a:r>
              <a:rPr lang="en-IE" dirty="0"/>
              <a:t>Most vulnerable operating systems and applications in </a:t>
            </a:r>
            <a:r>
              <a:rPr lang="en-IE" dirty="0" smtClean="0"/>
              <a:t>2016</a:t>
            </a:r>
            <a:endParaRPr lang="en-IE" dirty="0"/>
          </a:p>
          <a:p>
            <a:r>
              <a:rPr lang="en-IE" dirty="0"/>
              <a:t/>
            </a:r>
            <a:br>
              <a:rPr lang="en-IE" dirty="0"/>
            </a:br>
            <a:endParaRPr lang="en-IE" dirty="0"/>
          </a:p>
        </p:txBody>
      </p:sp>
      <p:sp>
        <p:nvSpPr>
          <p:cNvPr id="3" name="Title 2"/>
          <p:cNvSpPr>
            <a:spLocks noGrp="1"/>
          </p:cNvSpPr>
          <p:nvPr>
            <p:ph type="title"/>
          </p:nvPr>
        </p:nvSpPr>
        <p:spPr/>
        <p:txBody>
          <a:bodyPr/>
          <a:lstStyle/>
          <a:p>
            <a:r>
              <a:rPr lang="en-IE" dirty="0" smtClean="0"/>
              <a:t>Viruses</a:t>
            </a:r>
            <a:endParaRPr lang="en-I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118" y="2431749"/>
            <a:ext cx="6789762" cy="3989391"/>
          </a:xfrm>
          <a:prstGeom prst="rect">
            <a:avLst/>
          </a:prstGeom>
        </p:spPr>
      </p:pic>
    </p:spTree>
    <p:extLst>
      <p:ext uri="{BB962C8B-B14F-4D97-AF65-F5344CB8AC3E}">
        <p14:creationId xmlns:p14="http://schemas.microsoft.com/office/powerpoint/2010/main" val="1196284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fontAlgn="base"/>
            <a:r>
              <a:rPr lang="en-IE" dirty="0"/>
              <a:t>Most vulnerable operating systems and applications in </a:t>
            </a:r>
            <a:r>
              <a:rPr lang="en-IE" dirty="0" smtClean="0"/>
              <a:t>2017</a:t>
            </a:r>
            <a:endParaRPr lang="en-IE" dirty="0"/>
          </a:p>
          <a:p>
            <a:r>
              <a:rPr lang="en-IE" dirty="0"/>
              <a:t/>
            </a:r>
            <a:br>
              <a:rPr lang="en-IE" dirty="0"/>
            </a:br>
            <a:endParaRPr lang="en-IE" dirty="0"/>
          </a:p>
        </p:txBody>
      </p:sp>
      <p:sp>
        <p:nvSpPr>
          <p:cNvPr id="3" name="Title 2"/>
          <p:cNvSpPr>
            <a:spLocks noGrp="1"/>
          </p:cNvSpPr>
          <p:nvPr>
            <p:ph type="title"/>
          </p:nvPr>
        </p:nvSpPr>
        <p:spPr/>
        <p:txBody>
          <a:bodyPr/>
          <a:lstStyle/>
          <a:p>
            <a:r>
              <a:rPr lang="en-IE" dirty="0" smtClean="0"/>
              <a:t>Viruses</a:t>
            </a:r>
            <a:endParaRPr lang="en-IE" dirty="0"/>
          </a:p>
        </p:txBody>
      </p:sp>
      <p:pic>
        <p:nvPicPr>
          <p:cNvPr id="1026" name="Picture 2" descr="Top 10 Vulnerable OS of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2492952"/>
            <a:ext cx="7200800" cy="400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70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Boot </a:t>
            </a:r>
            <a:r>
              <a:rPr lang="en-IE" dirty="0"/>
              <a:t>Sector </a:t>
            </a:r>
            <a:r>
              <a:rPr lang="en-IE" dirty="0" smtClean="0"/>
              <a:t>Virus</a:t>
            </a:r>
          </a:p>
          <a:p>
            <a:r>
              <a:rPr lang="en-IE" sz="2800" dirty="0" smtClean="0"/>
              <a:t>File </a:t>
            </a:r>
            <a:r>
              <a:rPr lang="en-IE" sz="2800" dirty="0"/>
              <a:t>Infector </a:t>
            </a:r>
            <a:r>
              <a:rPr lang="en-IE" sz="2800" dirty="0" smtClean="0"/>
              <a:t>Virus</a:t>
            </a:r>
          </a:p>
          <a:p>
            <a:r>
              <a:rPr lang="en-IE" sz="2800" dirty="0" smtClean="0"/>
              <a:t>Macro Virus</a:t>
            </a:r>
          </a:p>
          <a:p>
            <a:r>
              <a:rPr lang="en-IE" sz="2800" dirty="0"/>
              <a:t>Multipartite </a:t>
            </a:r>
            <a:r>
              <a:rPr lang="en-IE" sz="2800" dirty="0" smtClean="0"/>
              <a:t>Virus</a:t>
            </a:r>
          </a:p>
          <a:p>
            <a:r>
              <a:rPr lang="en-IE" sz="2800" dirty="0"/>
              <a:t>Polymorphic Virus</a:t>
            </a:r>
            <a:endParaRPr lang="en-IE" sz="2800" dirty="0" smtClean="0"/>
          </a:p>
          <a:p>
            <a:endParaRPr lang="en-IE" sz="2800" dirty="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3967473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Boot </a:t>
            </a:r>
            <a:r>
              <a:rPr lang="en-IE" b="1" dirty="0"/>
              <a:t>Sector </a:t>
            </a:r>
            <a:r>
              <a:rPr lang="en-IE" b="1" dirty="0" smtClean="0"/>
              <a:t>Virus</a:t>
            </a:r>
            <a:r>
              <a:rPr lang="en-IE" dirty="0" smtClean="0"/>
              <a:t>: Infects the boot sector. There </a:t>
            </a:r>
            <a:r>
              <a:rPr lang="en-IE" dirty="0"/>
              <a:t>are two types of boot sector </a:t>
            </a:r>
            <a:r>
              <a:rPr lang="en-IE" dirty="0" smtClean="0"/>
              <a:t>viruses:</a:t>
            </a:r>
          </a:p>
          <a:p>
            <a:pPr lvl="1"/>
            <a:r>
              <a:rPr lang="en-IE" sz="2800" i="1" dirty="0" smtClean="0"/>
              <a:t>Master </a:t>
            </a:r>
            <a:r>
              <a:rPr lang="en-IE" sz="2800" i="1" dirty="0"/>
              <a:t>Boot </a:t>
            </a:r>
            <a:r>
              <a:rPr lang="en-IE" sz="2800" i="1" dirty="0" smtClean="0"/>
              <a:t>Record</a:t>
            </a:r>
            <a:r>
              <a:rPr lang="en-IE" sz="2800" dirty="0" smtClean="0"/>
              <a:t> (</a:t>
            </a:r>
            <a:r>
              <a:rPr lang="en-IE" sz="2800" dirty="0"/>
              <a:t>MBR</a:t>
            </a:r>
            <a:r>
              <a:rPr lang="en-IE" sz="2800" dirty="0" smtClean="0"/>
              <a:t>): </a:t>
            </a:r>
            <a:r>
              <a:rPr lang="en-IE" sz="2800" dirty="0"/>
              <a:t>A MBR </a:t>
            </a:r>
            <a:r>
              <a:rPr lang="en-IE" sz="2800" dirty="0" smtClean="0"/>
              <a:t>can </a:t>
            </a:r>
            <a:r>
              <a:rPr lang="en-IE" sz="2800" dirty="0"/>
              <a:t>contain </a:t>
            </a:r>
            <a:r>
              <a:rPr lang="en-IE" sz="2800" dirty="0" smtClean="0"/>
              <a:t>code </a:t>
            </a:r>
            <a:r>
              <a:rPr lang="en-IE" sz="2800" dirty="0"/>
              <a:t>that </a:t>
            </a:r>
            <a:r>
              <a:rPr lang="en-IE" sz="2800" dirty="0" smtClean="0"/>
              <a:t>locates </a:t>
            </a:r>
            <a:r>
              <a:rPr lang="en-IE" sz="2800" dirty="0"/>
              <a:t>and </a:t>
            </a:r>
            <a:r>
              <a:rPr lang="en-IE" sz="2800" dirty="0" smtClean="0"/>
              <a:t>invokes </a:t>
            </a:r>
            <a:r>
              <a:rPr lang="en-IE" sz="2800" dirty="0"/>
              <a:t>its volume record.</a:t>
            </a:r>
            <a:r>
              <a:rPr lang="en-IE" sz="2800" dirty="0" smtClean="0"/>
              <a:t> </a:t>
            </a:r>
          </a:p>
          <a:p>
            <a:pPr lvl="1"/>
            <a:r>
              <a:rPr lang="en-IE" sz="2800" i="1" dirty="0" smtClean="0"/>
              <a:t>Volume </a:t>
            </a:r>
            <a:r>
              <a:rPr lang="en-IE" sz="2800" i="1" dirty="0"/>
              <a:t>Boot </a:t>
            </a:r>
            <a:r>
              <a:rPr lang="en-IE" sz="2800" i="1" dirty="0" smtClean="0"/>
              <a:t>Record</a:t>
            </a:r>
            <a:r>
              <a:rPr lang="en-IE" sz="2800" dirty="0" smtClean="0"/>
              <a:t> (</a:t>
            </a:r>
            <a:r>
              <a:rPr lang="en-IE" sz="2800" dirty="0"/>
              <a:t>VBR</a:t>
            </a:r>
            <a:r>
              <a:rPr lang="en-IE" sz="2800" dirty="0" smtClean="0"/>
              <a:t>): A </a:t>
            </a:r>
            <a:r>
              <a:rPr lang="en-IE" sz="2800" dirty="0"/>
              <a:t>VBR </a:t>
            </a:r>
            <a:r>
              <a:rPr lang="en-IE" sz="2800" dirty="0" smtClean="0"/>
              <a:t>can </a:t>
            </a:r>
            <a:r>
              <a:rPr lang="en-IE" sz="2800" dirty="0"/>
              <a:t>contain </a:t>
            </a:r>
            <a:r>
              <a:rPr lang="en-IE" sz="2800" dirty="0" smtClean="0"/>
              <a:t>code </a:t>
            </a:r>
            <a:r>
              <a:rPr lang="en-IE" sz="2800" dirty="0"/>
              <a:t>that </a:t>
            </a:r>
            <a:r>
              <a:rPr lang="en-IE" sz="2800" dirty="0" smtClean="0"/>
              <a:t>loads </a:t>
            </a:r>
            <a:r>
              <a:rPr lang="en-IE" sz="2800" dirty="0"/>
              <a:t>and </a:t>
            </a:r>
            <a:r>
              <a:rPr lang="en-IE" sz="2800" dirty="0" smtClean="0"/>
              <a:t>invokes </a:t>
            </a:r>
            <a:r>
              <a:rPr lang="en-IE" sz="2800" dirty="0"/>
              <a:t>the operating system</a:t>
            </a:r>
            <a:r>
              <a:rPr lang="en-IE" sz="2800" dirty="0" smtClean="0"/>
              <a:t>.</a:t>
            </a:r>
            <a:endParaRPr lang="en-IE" sz="2800" dirty="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2421223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File </a:t>
            </a:r>
            <a:r>
              <a:rPr lang="en-IE" b="1" dirty="0"/>
              <a:t>Infector </a:t>
            </a:r>
            <a:r>
              <a:rPr lang="en-IE" b="1" dirty="0" smtClean="0"/>
              <a:t>Virus</a:t>
            </a:r>
            <a:r>
              <a:rPr lang="en-IE" dirty="0" smtClean="0"/>
              <a:t>: Perhaps </a:t>
            </a:r>
            <a:r>
              <a:rPr lang="en-IE" dirty="0"/>
              <a:t>the most common type of virus, the file infector takes root in a host </a:t>
            </a:r>
            <a:r>
              <a:rPr lang="en-IE" dirty="0" smtClean="0"/>
              <a:t>file. </a:t>
            </a:r>
            <a:r>
              <a:rPr lang="en-IE" dirty="0"/>
              <a:t>This type of virus may end up deleting the file that was originally infected, or it may rewrite it or replace it with something else</a:t>
            </a:r>
            <a:r>
              <a:rPr lang="en-IE" dirty="0" smtClean="0"/>
              <a:t>.</a:t>
            </a:r>
          </a:p>
          <a:p>
            <a:endParaRPr lang="en-IE" dirty="0" smtClean="0"/>
          </a:p>
          <a:p>
            <a:r>
              <a:rPr lang="en-IE" dirty="0" smtClean="0"/>
              <a:t>Usually infects </a:t>
            </a:r>
            <a:r>
              <a:rPr lang="en-IE" dirty="0" smtClean="0">
                <a:latin typeface="Courier New" panose="02070309020205020404" pitchFamily="49" charset="0"/>
                <a:cs typeface="Courier New" panose="02070309020205020404" pitchFamily="49" charset="0"/>
              </a:rPr>
              <a:t>.COM</a:t>
            </a:r>
            <a:r>
              <a:rPr lang="en-IE" dirty="0" smtClean="0"/>
              <a:t> and </a:t>
            </a:r>
            <a:r>
              <a:rPr lang="en-IE" dirty="0" smtClean="0">
                <a:latin typeface="Courier New" panose="02070309020205020404" pitchFamily="49" charset="0"/>
                <a:cs typeface="Courier New" panose="02070309020205020404" pitchFamily="49" charset="0"/>
              </a:rPr>
              <a:t>.EXE</a:t>
            </a:r>
            <a:r>
              <a:rPr lang="en-IE" dirty="0" smtClean="0"/>
              <a:t> files.</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550313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Macro Virus</a:t>
            </a:r>
            <a:r>
              <a:rPr lang="en-IE" dirty="0" smtClean="0"/>
              <a:t>: This </a:t>
            </a:r>
            <a:r>
              <a:rPr lang="en-IE" dirty="0"/>
              <a:t>is a virus that can be hidden in </a:t>
            </a:r>
            <a:r>
              <a:rPr lang="en-IE" dirty="0" smtClean="0"/>
              <a:t>data files, like Word documents and Spreadsheets. </a:t>
            </a:r>
          </a:p>
          <a:p>
            <a:endParaRPr lang="en-IE" dirty="0" smtClean="0"/>
          </a:p>
          <a:p>
            <a:r>
              <a:rPr lang="en-IE" dirty="0" smtClean="0"/>
              <a:t>Disable macros on files that you don’t trust.</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3873569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Multipartite Virus</a:t>
            </a:r>
            <a:r>
              <a:rPr lang="en-IE" dirty="0" smtClean="0"/>
              <a:t>: A </a:t>
            </a:r>
            <a:r>
              <a:rPr lang="en-IE" dirty="0"/>
              <a:t>virus of this type may spread in multiple ways, and it may take different actions on an infected computer depending on variables, such as the operating system installed or the existence of certain </a:t>
            </a:r>
            <a:r>
              <a:rPr lang="en-IE" dirty="0" smtClean="0"/>
              <a:t>files. </a:t>
            </a:r>
          </a:p>
          <a:p>
            <a:endParaRPr lang="en-IE" dirty="0"/>
          </a:p>
          <a:p>
            <a:r>
              <a:rPr lang="en-IE" dirty="0" smtClean="0"/>
              <a:t>Can infect boot sector and files.</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4289199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Polymorphic Virus</a:t>
            </a:r>
            <a:r>
              <a:rPr lang="en-IE" dirty="0" smtClean="0"/>
              <a:t>: A </a:t>
            </a:r>
            <a:r>
              <a:rPr lang="en-IE" dirty="0"/>
              <a:t>polymorphic Virus </a:t>
            </a:r>
            <a:r>
              <a:rPr lang="en-IE" dirty="0" smtClean="0"/>
              <a:t>can mutate </a:t>
            </a:r>
            <a:r>
              <a:rPr lang="en-IE" dirty="0"/>
              <a:t>over time or after every </a:t>
            </a:r>
            <a:r>
              <a:rPr lang="en-IE" dirty="0" smtClean="0"/>
              <a:t>contaminated </a:t>
            </a:r>
            <a:r>
              <a:rPr lang="en-IE" dirty="0"/>
              <a:t>file and </a:t>
            </a:r>
            <a:r>
              <a:rPr lang="en-IE" dirty="0" smtClean="0"/>
              <a:t>changes </a:t>
            </a:r>
            <a:r>
              <a:rPr lang="en-IE" dirty="0"/>
              <a:t>the code that is used to deliver the payload.</a:t>
            </a:r>
            <a:endParaRPr lang="en-IE" dirty="0" smtClean="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816970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p:txBody>
      </p:sp>
      <p:sp>
        <p:nvSpPr>
          <p:cNvPr id="3" name="Title 2"/>
          <p:cNvSpPr>
            <a:spLocks noGrp="1"/>
          </p:cNvSpPr>
          <p:nvPr>
            <p:ph type="title"/>
          </p:nvPr>
        </p:nvSpPr>
        <p:spPr/>
        <p:txBody>
          <a:bodyPr/>
          <a:lstStyle/>
          <a:p>
            <a:r>
              <a:rPr lang="en-IE" dirty="0" smtClean="0"/>
              <a:t>Virus Case Study</a:t>
            </a:r>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152" y="1988840"/>
            <a:ext cx="6372200" cy="4779150"/>
          </a:xfrm>
          <a:prstGeom prst="rect">
            <a:avLst/>
          </a:prstGeom>
        </p:spPr>
      </p:pic>
      <p:sp>
        <p:nvSpPr>
          <p:cNvPr id="8" name="10-Point Star 7"/>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1298896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err="1"/>
              <a:t>Natas</a:t>
            </a:r>
            <a:r>
              <a:rPr lang="en-IE" dirty="0"/>
              <a:t> is a memory-resident stealth virus </a:t>
            </a:r>
            <a:r>
              <a:rPr lang="en-IE" dirty="0" smtClean="0"/>
              <a:t>which </a:t>
            </a:r>
            <a:r>
              <a:rPr lang="en-IE" dirty="0"/>
              <a:t>is highly polymorphic, that affects master boot records, boot sectors of diskettes, files .COM and also .exe programs</a:t>
            </a:r>
            <a:r>
              <a:rPr lang="en-IE" dirty="0" smtClean="0"/>
              <a:t>.</a:t>
            </a:r>
          </a:p>
        </p:txBody>
      </p:sp>
      <p:sp>
        <p:nvSpPr>
          <p:cNvPr id="3" name="Title 2"/>
          <p:cNvSpPr>
            <a:spLocks noGrp="1"/>
          </p:cNvSpPr>
          <p:nvPr>
            <p:ph type="title"/>
          </p:nvPr>
        </p:nvSpPr>
        <p:spPr/>
        <p:txBody>
          <a:bodyPr/>
          <a:lstStyle/>
          <a:p>
            <a:r>
              <a:rPr lang="en-IE" dirty="0" smtClean="0"/>
              <a:t>Virus Case Study</a:t>
            </a:r>
            <a:endParaRPr lang="en-IE" dirty="0"/>
          </a:p>
        </p:txBody>
      </p:sp>
      <p:sp>
        <p:nvSpPr>
          <p:cNvPr id="5" name="10-Point Star 4"/>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3868002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Makes the “victim” computer </a:t>
            </a:r>
            <a:r>
              <a:rPr lang="en-IE" dirty="0"/>
              <a:t>unavailable to its </a:t>
            </a:r>
            <a:r>
              <a:rPr lang="en-IE" dirty="0" smtClean="0"/>
              <a:t>users. Typically used on computers that act as Web Servers.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780928"/>
            <a:ext cx="4714875" cy="3457575"/>
          </a:xfrm>
          <a:prstGeom prst="rect">
            <a:avLst/>
          </a:prstGeom>
        </p:spPr>
      </p:pic>
    </p:spTree>
    <p:extLst>
      <p:ext uri="{BB962C8B-B14F-4D97-AF65-F5344CB8AC3E}">
        <p14:creationId xmlns:p14="http://schemas.microsoft.com/office/powerpoint/2010/main" val="36918501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a:t>
            </a:r>
            <a:r>
              <a:rPr lang="en-IE" b="1" u="sng" dirty="0" err="1" smtClean="0"/>
              <a:t>Natas</a:t>
            </a:r>
            <a:r>
              <a:rPr lang="en-IE" b="1" u="sng" dirty="0" smtClean="0"/>
              <a:t> Virus</a:t>
            </a:r>
          </a:p>
          <a:p>
            <a:endParaRPr lang="en-IE" dirty="0"/>
          </a:p>
          <a:p>
            <a:r>
              <a:rPr lang="en-IE" dirty="0" err="1"/>
              <a:t>Natas</a:t>
            </a:r>
            <a:r>
              <a:rPr lang="en-IE" dirty="0"/>
              <a:t> (Satan spelled backwards) is a computer virus written by James Gentile, a </a:t>
            </a:r>
            <a:r>
              <a:rPr lang="en-IE" dirty="0" smtClean="0"/>
              <a:t>then 18-year-old </a:t>
            </a:r>
            <a:r>
              <a:rPr lang="en-IE" dirty="0"/>
              <a:t>hacker from San Diego, California who went by the alias of "Little </a:t>
            </a:r>
            <a:r>
              <a:rPr lang="en-IE" dirty="0" err="1"/>
              <a:t>Loc</a:t>
            </a:r>
            <a:r>
              <a:rPr lang="en-IE" dirty="0"/>
              <a:t>" and later "Priest". </a:t>
            </a:r>
            <a:endParaRPr lang="en-IE" dirty="0" smtClean="0"/>
          </a:p>
          <a:p>
            <a:r>
              <a:rPr lang="en-IE" dirty="0" smtClean="0"/>
              <a:t>The </a:t>
            </a:r>
            <a:r>
              <a:rPr lang="en-IE" dirty="0"/>
              <a:t>virus was made for a Mexican politician who wanted to win the Mexican elections by affecting all the Mexican Federal Electoral Institute (IFE) computers with a floppy disk</a:t>
            </a:r>
            <a:r>
              <a:rPr lang="en-IE" dirty="0" smtClean="0"/>
              <a:t>.</a:t>
            </a:r>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5296982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a:t>The virus first appeared in Mexico City in May 1992, spread by a consultant using infected floppy disks. The virus became widespread in Mexico and the southwest United States. </a:t>
            </a:r>
            <a:endParaRPr lang="en-IE" dirty="0" smtClean="0"/>
          </a:p>
          <a:p>
            <a:r>
              <a:rPr lang="en-IE" dirty="0" smtClean="0"/>
              <a:t>The </a:t>
            </a:r>
            <a:r>
              <a:rPr lang="en-IE" dirty="0"/>
              <a:t>virus also made its way to the other side of the USA, infecting computers at the United States Secret Service knocking their network offline for approximately three days.</a:t>
            </a:r>
            <a:endParaRPr lang="en-IE" dirty="0" smtClean="0"/>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3818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a:t>When a file infected with </a:t>
            </a:r>
            <a:r>
              <a:rPr lang="en-IE" dirty="0" err="1"/>
              <a:t>Natas</a:t>
            </a:r>
            <a:r>
              <a:rPr lang="en-IE" dirty="0"/>
              <a:t> is executed, it becomes memory resident, taking up 5,664 bytes in memory and infects the master boot record and COMMAND.COM. The virus infects files when they are executed, opened or copied, appending its 4,746 bytes to </a:t>
            </a:r>
            <a:r>
              <a:rPr lang="en-IE" dirty="0" smtClean="0"/>
              <a:t>.COM, .EXE </a:t>
            </a:r>
            <a:r>
              <a:rPr lang="en-IE" dirty="0"/>
              <a:t>and </a:t>
            </a:r>
            <a:r>
              <a:rPr lang="en-IE" dirty="0" smtClean="0"/>
              <a:t>.OVL </a:t>
            </a:r>
            <a:r>
              <a:rPr lang="en-IE" dirty="0"/>
              <a:t>files</a:t>
            </a:r>
            <a:r>
              <a:rPr lang="en-IE" dirty="0" smtClean="0"/>
              <a:t>.</a:t>
            </a:r>
            <a:endParaRPr lang="en-IE" dirty="0"/>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1669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Worms</a:t>
            </a:r>
            <a:endParaRPr lang="en-IE" dirty="0"/>
          </a:p>
        </p:txBody>
      </p:sp>
    </p:spTree>
    <p:extLst>
      <p:ext uri="{BB962C8B-B14F-4D97-AF65-F5344CB8AC3E}">
        <p14:creationId xmlns:p14="http://schemas.microsoft.com/office/powerpoint/2010/main" val="94935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computer worm is </a:t>
            </a:r>
            <a:r>
              <a:rPr lang="en-IE" dirty="0" smtClean="0"/>
              <a:t>program </a:t>
            </a:r>
            <a:r>
              <a:rPr lang="en-IE" dirty="0"/>
              <a:t>that replicates itself in order to spread to other </a:t>
            </a:r>
            <a:r>
              <a:rPr lang="en-IE" dirty="0" smtClean="0"/>
              <a:t>computers (often using </a:t>
            </a:r>
            <a:r>
              <a:rPr lang="en-IE" dirty="0"/>
              <a:t>a computer </a:t>
            </a:r>
            <a:r>
              <a:rPr lang="en-IE" dirty="0" smtClean="0"/>
              <a:t>network). </a:t>
            </a:r>
            <a:r>
              <a:rPr lang="en-IE" dirty="0"/>
              <a:t>Unlike a computer virus, it does not need to attach itself to an existing program</a:t>
            </a: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Worms</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4" y="3645384"/>
            <a:ext cx="5079303" cy="3240000"/>
          </a:xfrm>
          <a:prstGeom prst="rect">
            <a:avLst/>
          </a:prstGeom>
        </p:spPr>
      </p:pic>
    </p:spTree>
    <p:extLst>
      <p:ext uri="{BB962C8B-B14F-4D97-AF65-F5344CB8AC3E}">
        <p14:creationId xmlns:p14="http://schemas.microsoft.com/office/powerpoint/2010/main" val="1333739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Worms usually slow down processor time, and take up memory space, they also typically take up network bandwidth.</a:t>
            </a:r>
          </a:p>
          <a:p>
            <a:r>
              <a:rPr lang="en-IE" dirty="0" smtClean="0"/>
              <a:t>Some </a:t>
            </a:r>
            <a:r>
              <a:rPr lang="en-IE" dirty="0"/>
              <a:t>worms that have been created are designed only to spread, and do not attempt to change the systems they pass through. However, as the Morris worm and </a:t>
            </a:r>
            <a:r>
              <a:rPr lang="en-IE" dirty="0" err="1"/>
              <a:t>Mydoom</a:t>
            </a:r>
            <a:r>
              <a:rPr lang="en-IE" dirty="0"/>
              <a:t> showed, even these </a:t>
            </a:r>
            <a:r>
              <a:rPr lang="en-IE" dirty="0" smtClean="0"/>
              <a:t>worms </a:t>
            </a:r>
            <a:r>
              <a:rPr lang="en-IE" dirty="0"/>
              <a:t>can cause major disruption by increasing network </a:t>
            </a:r>
            <a:r>
              <a:rPr lang="en-IE" dirty="0" smtClean="0"/>
              <a:t>traffic.</a:t>
            </a:r>
          </a:p>
          <a:p>
            <a:endParaRPr lang="en-IE" dirty="0" smtClean="0"/>
          </a:p>
          <a:p>
            <a:endParaRPr lang="en-IE" dirty="0" smtClean="0"/>
          </a:p>
        </p:txBody>
      </p:sp>
      <p:sp>
        <p:nvSpPr>
          <p:cNvPr id="3" name="Title 2"/>
          <p:cNvSpPr>
            <a:spLocks noGrp="1"/>
          </p:cNvSpPr>
          <p:nvPr>
            <p:ph type="title"/>
          </p:nvPr>
        </p:nvSpPr>
        <p:spPr/>
        <p:txBody>
          <a:bodyPr/>
          <a:lstStyle/>
          <a:p>
            <a:r>
              <a:rPr lang="en-IE" dirty="0" smtClean="0"/>
              <a:t>Worms</a:t>
            </a:r>
            <a:endParaRPr lang="en-IE" dirty="0"/>
          </a:p>
        </p:txBody>
      </p:sp>
    </p:spTree>
    <p:extLst>
      <p:ext uri="{BB962C8B-B14F-4D97-AF65-F5344CB8AC3E}">
        <p14:creationId xmlns:p14="http://schemas.microsoft.com/office/powerpoint/2010/main" val="3145134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Since the start of computer networks there </a:t>
            </a:r>
            <a:r>
              <a:rPr lang="en-IE" dirty="0"/>
              <a:t>have been attempts to create useful </a:t>
            </a:r>
            <a:r>
              <a:rPr lang="en-IE" dirty="0" smtClean="0"/>
              <a:t>worms, for example, the </a:t>
            </a:r>
            <a:r>
              <a:rPr lang="en-IE" dirty="0" err="1"/>
              <a:t>Nachi</a:t>
            </a:r>
            <a:r>
              <a:rPr lang="en-IE" dirty="0"/>
              <a:t> family of worms tried to download and install patches from Microsoft's website to fix vulnerabilities in the host system—by exploiting those same vulnerabilities</a:t>
            </a:r>
            <a:r>
              <a:rPr lang="en-IE" dirty="0" smtClean="0"/>
              <a:t>.</a:t>
            </a:r>
          </a:p>
        </p:txBody>
      </p:sp>
      <p:sp>
        <p:nvSpPr>
          <p:cNvPr id="3" name="Title 2"/>
          <p:cNvSpPr>
            <a:spLocks noGrp="1"/>
          </p:cNvSpPr>
          <p:nvPr>
            <p:ph type="title"/>
          </p:nvPr>
        </p:nvSpPr>
        <p:spPr/>
        <p:txBody>
          <a:bodyPr/>
          <a:lstStyle/>
          <a:p>
            <a:r>
              <a:rPr lang="en-IE" dirty="0" smtClean="0"/>
              <a:t>Helpful Worms</a:t>
            </a:r>
            <a:endParaRPr lang="en-IE" dirty="0"/>
          </a:p>
        </p:txBody>
      </p:sp>
    </p:spTree>
    <p:extLst>
      <p:ext uri="{BB962C8B-B14F-4D97-AF65-F5344CB8AC3E}">
        <p14:creationId xmlns:p14="http://schemas.microsoft.com/office/powerpoint/2010/main" val="2890953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In </a:t>
            </a:r>
            <a:r>
              <a:rPr lang="en-IE" dirty="0"/>
              <a:t>practice, although this may have made these systems more secure, it generated considerable network traffic, rebooted the machine in the course of patching it, and did its work without the consent of the computer's </a:t>
            </a:r>
            <a:r>
              <a:rPr lang="en-IE" dirty="0" smtClean="0"/>
              <a:t>owner. </a:t>
            </a:r>
          </a:p>
          <a:p>
            <a:r>
              <a:rPr lang="en-IE" dirty="0" smtClean="0"/>
              <a:t>Several </a:t>
            </a:r>
            <a:r>
              <a:rPr lang="en-IE" dirty="0"/>
              <a:t>worms, like XSS worms, have been written to research how worms spread. For example, the effects of changes in social activity or user </a:t>
            </a:r>
            <a:r>
              <a:rPr lang="en-IE" dirty="0" smtClean="0"/>
              <a:t>behaviour</a:t>
            </a:r>
            <a:r>
              <a:rPr lang="en-IE" dirty="0"/>
              <a:t>. </a:t>
            </a:r>
            <a:endParaRPr lang="en-IE" dirty="0" smtClean="0"/>
          </a:p>
        </p:txBody>
      </p:sp>
      <p:sp>
        <p:nvSpPr>
          <p:cNvPr id="3" name="Title 2"/>
          <p:cNvSpPr>
            <a:spLocks noGrp="1"/>
          </p:cNvSpPr>
          <p:nvPr>
            <p:ph type="title"/>
          </p:nvPr>
        </p:nvSpPr>
        <p:spPr/>
        <p:txBody>
          <a:bodyPr/>
          <a:lstStyle/>
          <a:p>
            <a:r>
              <a:rPr lang="en-IE" dirty="0" smtClean="0"/>
              <a:t>Helpful Worms</a:t>
            </a:r>
            <a:endParaRPr lang="en-IE" dirty="0"/>
          </a:p>
        </p:txBody>
      </p:sp>
    </p:spTree>
    <p:extLst>
      <p:ext uri="{BB962C8B-B14F-4D97-AF65-F5344CB8AC3E}">
        <p14:creationId xmlns:p14="http://schemas.microsoft.com/office/powerpoint/2010/main" val="3877033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p:txBody>
      </p:sp>
      <p:sp>
        <p:nvSpPr>
          <p:cNvPr id="3" name="Title 2"/>
          <p:cNvSpPr>
            <a:spLocks noGrp="1"/>
          </p:cNvSpPr>
          <p:nvPr>
            <p:ph type="title"/>
          </p:nvPr>
        </p:nvSpPr>
        <p:spPr/>
        <p:txBody>
          <a:bodyPr/>
          <a:lstStyle/>
          <a:p>
            <a:r>
              <a:rPr lang="en-IE" dirty="0" smtClean="0"/>
              <a:t>Worm Case Study</a:t>
            </a:r>
            <a:endParaRPr lang="en-IE" dirty="0"/>
          </a:p>
        </p:txBody>
      </p:sp>
      <p:sp>
        <p:nvSpPr>
          <p:cNvPr id="8" name="10-Point Star 7"/>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18" y="2219463"/>
            <a:ext cx="6976042" cy="4449897"/>
          </a:xfrm>
          <a:prstGeom prst="rect">
            <a:avLst/>
          </a:prstGeom>
        </p:spPr>
      </p:pic>
    </p:spTree>
    <p:extLst>
      <p:ext uri="{BB962C8B-B14F-4D97-AF65-F5344CB8AC3E}">
        <p14:creationId xmlns:p14="http://schemas.microsoft.com/office/powerpoint/2010/main" val="2320496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a:p>
            <a:endParaRPr lang="en-IE" dirty="0"/>
          </a:p>
          <a:p>
            <a:r>
              <a:rPr lang="en-IE" dirty="0"/>
              <a:t>ILOVEYOU, sometimes referred to as Love Letter, was a computer worm that attacked tens of millions of Windows personal computers on and after </a:t>
            </a:r>
            <a:r>
              <a:rPr lang="en-IE" dirty="0" smtClean="0"/>
              <a:t>May</a:t>
            </a:r>
            <a:r>
              <a:rPr lang="en-IE" dirty="0"/>
              <a:t> </a:t>
            </a:r>
            <a:r>
              <a:rPr lang="en-IE" dirty="0" smtClean="0"/>
              <a:t>4</a:t>
            </a:r>
            <a:r>
              <a:rPr lang="en-IE" baseline="30000" dirty="0" smtClean="0"/>
              <a:t>th</a:t>
            </a:r>
            <a:r>
              <a:rPr lang="en-IE" dirty="0" smtClean="0"/>
              <a:t>, </a:t>
            </a:r>
            <a:r>
              <a:rPr lang="en-IE" dirty="0"/>
              <a:t>2000</a:t>
            </a:r>
            <a:r>
              <a:rPr lang="en-IE" dirty="0" smtClean="0"/>
              <a:t>.</a:t>
            </a:r>
          </a:p>
          <a:p>
            <a:r>
              <a:rPr lang="en-IE" dirty="0"/>
              <a:t>it started spreading as an email message with the subject line "ILOVEYOU" and the attachment "</a:t>
            </a:r>
            <a:r>
              <a:rPr lang="en-IE" dirty="0" smtClean="0"/>
              <a:t>LOVE-LETTER-FOR-YOU.txt.vbs“</a:t>
            </a:r>
          </a:p>
          <a:p>
            <a:endParaRPr lang="en-IE" dirty="0"/>
          </a:p>
          <a:p>
            <a:endParaRPr lang="en-IE" dirty="0" smtClean="0"/>
          </a:p>
        </p:txBody>
      </p:sp>
      <p:sp>
        <p:nvSpPr>
          <p:cNvPr id="3" name="Title 2"/>
          <p:cNvSpPr>
            <a:spLocks noGrp="1"/>
          </p:cNvSpPr>
          <p:nvPr>
            <p:ph type="title"/>
          </p:nvPr>
        </p:nvSpPr>
        <p:spPr/>
        <p:txBody>
          <a:bodyPr/>
          <a:lstStyle/>
          <a:p>
            <a:r>
              <a:rPr lang="en-IE" dirty="0" smtClean="0"/>
              <a:t>Worm Case Study</a:t>
            </a:r>
            <a:endParaRPr lang="en-IE" dirty="0"/>
          </a:p>
        </p:txBody>
      </p:sp>
      <p:sp>
        <p:nvSpPr>
          <p:cNvPr id="7" name="10-Point Star 6"/>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151719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Works by making the “victim” computer perform a task over and over again, thus preventing it from doing other jobs.</a:t>
            </a:r>
          </a:p>
          <a:p>
            <a:r>
              <a:rPr lang="en-IE" dirty="0" smtClean="0"/>
              <a:t>For example, if the computer is supposed to take orders from customers, and the first step is for the “victim” computer to identify itself to the customer computer, a </a:t>
            </a:r>
            <a:r>
              <a:rPr lang="en-IE" dirty="0" err="1" smtClean="0"/>
              <a:t>DoS</a:t>
            </a:r>
            <a:r>
              <a:rPr lang="en-IE" dirty="0" smtClean="0"/>
              <a:t> attack might keep making the “victim” computer identify itself and therefore unable to do other work.</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22884154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a:p>
            <a:endParaRPr lang="en-IE" dirty="0"/>
          </a:p>
          <a:p>
            <a:r>
              <a:rPr lang="en-IE" dirty="0"/>
              <a:t>The worm did damage on the local machine, overwriting random types of files (including Office files, image files, and audio files; however after overwriting MP3 files the virus would hide the file), and sent a copy of itself to all addresses in the Windows Address Book used by Microsoft Outlook.</a:t>
            </a:r>
            <a:endParaRPr lang="en-IE" dirty="0" smtClean="0"/>
          </a:p>
          <a:p>
            <a:endParaRPr lang="en-IE" dirty="0"/>
          </a:p>
          <a:p>
            <a:endParaRPr lang="en-IE" dirty="0" smtClean="0"/>
          </a:p>
        </p:txBody>
      </p:sp>
      <p:sp>
        <p:nvSpPr>
          <p:cNvPr id="3" name="Title 2"/>
          <p:cNvSpPr>
            <a:spLocks noGrp="1"/>
          </p:cNvSpPr>
          <p:nvPr>
            <p:ph type="title"/>
          </p:nvPr>
        </p:nvSpPr>
        <p:spPr/>
        <p:txBody>
          <a:bodyPr/>
          <a:lstStyle/>
          <a:p>
            <a:r>
              <a:rPr lang="en-IE" dirty="0" smtClean="0"/>
              <a:t>Worm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16642261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ILOVEYOU Worm</a:t>
            </a:r>
          </a:p>
          <a:p>
            <a:endParaRPr lang="en-IE" dirty="0"/>
          </a:p>
          <a:p>
            <a:r>
              <a:rPr lang="en-IE" dirty="0"/>
              <a:t>The </a:t>
            </a:r>
            <a:r>
              <a:rPr lang="en-IE" dirty="0" smtClean="0"/>
              <a:t>worm originated in </a:t>
            </a:r>
            <a:r>
              <a:rPr lang="en-IE" dirty="0"/>
              <a:t>the </a:t>
            </a:r>
            <a:r>
              <a:rPr lang="en-IE" dirty="0" smtClean="0"/>
              <a:t>Philippines, </a:t>
            </a:r>
            <a:r>
              <a:rPr lang="en-IE" dirty="0"/>
              <a:t>thereafter </a:t>
            </a:r>
            <a:r>
              <a:rPr lang="en-IE" dirty="0" smtClean="0"/>
              <a:t>across </a:t>
            </a:r>
            <a:r>
              <a:rPr lang="en-IE" dirty="0"/>
              <a:t>the world, moving first to Hong Kong, then to Europe, and finally the United States, as employees began their workday that Friday morning</a:t>
            </a:r>
            <a:r>
              <a:rPr lang="en-IE" dirty="0" smtClean="0"/>
              <a:t>. The </a:t>
            </a:r>
            <a:r>
              <a:rPr lang="en-IE" dirty="0"/>
              <a:t>outbreak was later estimated to have caused US $5.5-8.7 billion in damages worldwide</a:t>
            </a:r>
            <a:r>
              <a:rPr lang="en-IE" dirty="0" smtClean="0"/>
              <a:t>, </a:t>
            </a:r>
            <a:r>
              <a:rPr lang="en-IE" dirty="0"/>
              <a:t>and estimated to cost the US $15 billion to remove the worm</a:t>
            </a:r>
            <a:r>
              <a:rPr lang="en-IE" dirty="0" smtClean="0"/>
              <a:t>.</a:t>
            </a:r>
          </a:p>
        </p:txBody>
      </p:sp>
      <p:sp>
        <p:nvSpPr>
          <p:cNvPr id="3" name="Title 2"/>
          <p:cNvSpPr>
            <a:spLocks noGrp="1"/>
          </p:cNvSpPr>
          <p:nvPr>
            <p:ph type="title"/>
          </p:nvPr>
        </p:nvSpPr>
        <p:spPr/>
        <p:txBody>
          <a:bodyPr/>
          <a:lstStyle/>
          <a:p>
            <a:r>
              <a:rPr lang="en-IE" dirty="0" smtClean="0"/>
              <a:t>Worm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1088011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Trojans</a:t>
            </a:r>
            <a:endParaRPr lang="en-IE" dirty="0"/>
          </a:p>
        </p:txBody>
      </p:sp>
    </p:spTree>
    <p:extLst>
      <p:ext uri="{BB962C8B-B14F-4D97-AF65-F5344CB8AC3E}">
        <p14:creationId xmlns:p14="http://schemas.microsoft.com/office/powerpoint/2010/main" val="816835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a:t>
            </a:r>
            <a:r>
              <a:rPr lang="en-IE" dirty="0" smtClean="0"/>
              <a:t>Trojan is a malicious program that </a:t>
            </a:r>
            <a:r>
              <a:rPr lang="en-IE" dirty="0"/>
              <a:t>misrepresents itself to appear useful, routine, or interesting in order to persuade a victim to install it. </a:t>
            </a:r>
            <a:endParaRPr lang="en-IE" dirty="0" smtClean="0"/>
          </a:p>
        </p:txBody>
      </p:sp>
      <p:sp>
        <p:nvSpPr>
          <p:cNvPr id="3" name="Title 2"/>
          <p:cNvSpPr>
            <a:spLocks noGrp="1"/>
          </p:cNvSpPr>
          <p:nvPr>
            <p:ph type="title"/>
          </p:nvPr>
        </p:nvSpPr>
        <p:spPr/>
        <p:txBody>
          <a:bodyPr/>
          <a:lstStyle/>
          <a:p>
            <a:r>
              <a:rPr lang="en-IE" dirty="0" smtClean="0"/>
              <a:t>Trojans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996951"/>
            <a:ext cx="2880320" cy="3575991"/>
          </a:xfrm>
          <a:prstGeom prst="rect">
            <a:avLst/>
          </a:prstGeom>
        </p:spPr>
      </p:pic>
    </p:spTree>
    <p:extLst>
      <p:ext uri="{BB962C8B-B14F-4D97-AF65-F5344CB8AC3E}">
        <p14:creationId xmlns:p14="http://schemas.microsoft.com/office/powerpoint/2010/main" val="4614042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Trojans are generally spread by some form of social engineering, for example where a user is duped into executing an e-mail attachment disguised to be unsuspicious, (e.g., a routine form to be filled in), or by </a:t>
            </a:r>
            <a:r>
              <a:rPr lang="en-IE" dirty="0" smtClean="0"/>
              <a:t>downloading. </a:t>
            </a:r>
          </a:p>
          <a:p>
            <a:r>
              <a:rPr lang="en-IE" dirty="0" smtClean="0"/>
              <a:t>Unlike </a:t>
            </a:r>
            <a:r>
              <a:rPr lang="en-IE" dirty="0"/>
              <a:t>computer viruses and worms, Trojans generally do not attempt to inject themselves into other files or otherwise propagate themselves</a:t>
            </a:r>
            <a:r>
              <a:rPr lang="en-IE" dirty="0" smtClean="0"/>
              <a:t>.</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516966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Types of things Trojans do:</a:t>
            </a:r>
          </a:p>
          <a:p>
            <a:pPr lvl="1"/>
            <a:r>
              <a:rPr lang="en-IE" sz="2800" dirty="0" smtClean="0"/>
              <a:t>Destructive Behaviour</a:t>
            </a:r>
          </a:p>
          <a:p>
            <a:pPr lvl="1"/>
            <a:r>
              <a:rPr lang="en-IE" sz="2800" dirty="0" smtClean="0"/>
              <a:t>Use of Resources, or Identity</a:t>
            </a:r>
          </a:p>
          <a:p>
            <a:pPr lvl="1"/>
            <a:r>
              <a:rPr lang="en-IE" sz="2800" dirty="0" smtClean="0"/>
              <a:t>Money, Theft, or Ransom</a:t>
            </a:r>
          </a:p>
          <a:p>
            <a:pPr lvl="1"/>
            <a:r>
              <a:rPr lang="en-IE" sz="2800" dirty="0" smtClean="0"/>
              <a:t>Data Theft</a:t>
            </a:r>
          </a:p>
          <a:p>
            <a:pPr lvl="1"/>
            <a:r>
              <a:rPr lang="en-IE" sz="2800" dirty="0" smtClean="0"/>
              <a:t>Spying, Surveillance, or Stalking</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28587784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Destructive Behaviour</a:t>
            </a:r>
          </a:p>
          <a:p>
            <a:pPr lvl="1"/>
            <a:r>
              <a:rPr lang="en-IE" sz="2800" dirty="0" smtClean="0"/>
              <a:t>Crashing </a:t>
            </a:r>
            <a:r>
              <a:rPr lang="en-IE" sz="2800" dirty="0"/>
              <a:t>the computer or device.</a:t>
            </a:r>
          </a:p>
          <a:p>
            <a:pPr lvl="1"/>
            <a:r>
              <a:rPr lang="en-IE" sz="2800" dirty="0"/>
              <a:t>Modification or deletion of files.</a:t>
            </a:r>
          </a:p>
          <a:p>
            <a:pPr lvl="1"/>
            <a:r>
              <a:rPr lang="en-IE" sz="2800" dirty="0"/>
              <a:t>Data corruption.</a:t>
            </a:r>
          </a:p>
          <a:p>
            <a:pPr lvl="1"/>
            <a:r>
              <a:rPr lang="en-IE" sz="2800" dirty="0"/>
              <a:t>Formatting disks, destroying all contents.</a:t>
            </a:r>
          </a:p>
          <a:p>
            <a:pPr lvl="1"/>
            <a:r>
              <a:rPr lang="en-IE" sz="2800" dirty="0"/>
              <a:t>Spread malware across the network.</a:t>
            </a:r>
          </a:p>
          <a:p>
            <a:pPr lvl="1"/>
            <a:r>
              <a:rPr lang="en-IE" sz="2800" dirty="0"/>
              <a:t>Spy on user activities and access sensitive information</a:t>
            </a:r>
            <a:r>
              <a:rPr lang="en-IE" sz="2800" dirty="0" smtClean="0"/>
              <a:t>.</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860954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Use of Resources, or Identity</a:t>
            </a:r>
          </a:p>
          <a:p>
            <a:pPr lvl="1"/>
            <a:r>
              <a:rPr lang="en-IE" sz="2800" dirty="0"/>
              <a:t>Use of the machine as part of a botnet (e.g. to perform automated </a:t>
            </a:r>
            <a:r>
              <a:rPr lang="en-IE" sz="2800" dirty="0" smtClean="0"/>
              <a:t>spamming)</a:t>
            </a:r>
            <a:endParaRPr lang="en-IE" sz="2800" dirty="0"/>
          </a:p>
          <a:p>
            <a:pPr lvl="1"/>
            <a:r>
              <a:rPr lang="en-IE" sz="2800" dirty="0"/>
              <a:t>Using computer resources for mining </a:t>
            </a:r>
            <a:r>
              <a:rPr lang="en-IE" sz="2800" dirty="0" err="1"/>
              <a:t>cryptocurrencies</a:t>
            </a:r>
            <a:r>
              <a:rPr lang="en-IE" sz="2800" dirty="0"/>
              <a:t> </a:t>
            </a:r>
          </a:p>
          <a:p>
            <a:pPr lvl="1"/>
            <a:r>
              <a:rPr lang="en-IE" sz="2800" dirty="0"/>
              <a:t>Using the infected computer as proxy for illegal activities and/or attacks on other computers.</a:t>
            </a:r>
          </a:p>
          <a:p>
            <a:pPr lvl="1"/>
            <a:r>
              <a:rPr lang="en-IE" sz="2800" dirty="0"/>
              <a:t>Infecting other connected devices on the network.</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8588937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Money, Theft, or Ransom</a:t>
            </a:r>
          </a:p>
          <a:p>
            <a:pPr lvl="1"/>
            <a:r>
              <a:rPr lang="en-IE" sz="2800" dirty="0"/>
              <a:t>Electronic money theft</a:t>
            </a:r>
          </a:p>
          <a:p>
            <a:pPr lvl="1"/>
            <a:r>
              <a:rPr lang="en-IE" sz="2800" dirty="0"/>
              <a:t>Installing </a:t>
            </a:r>
            <a:r>
              <a:rPr lang="en-IE" sz="2800" dirty="0" err="1"/>
              <a:t>ransomware</a:t>
            </a:r>
            <a:r>
              <a:rPr lang="en-IE" sz="2800" dirty="0"/>
              <a:t> such as </a:t>
            </a:r>
            <a:r>
              <a:rPr lang="en-IE" sz="2800" dirty="0" err="1"/>
              <a:t>CryptoLocker</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695619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Data Theft</a:t>
            </a:r>
          </a:p>
          <a:p>
            <a:pPr lvl="1"/>
            <a:r>
              <a:rPr lang="en-IE" sz="2800" dirty="0"/>
              <a:t>Data theft, including for industrial espionage</a:t>
            </a:r>
          </a:p>
          <a:p>
            <a:pPr lvl="1"/>
            <a:r>
              <a:rPr lang="en-IE" sz="2800" dirty="0"/>
              <a:t>User passwords or payment card information</a:t>
            </a:r>
          </a:p>
          <a:p>
            <a:pPr lvl="1"/>
            <a:r>
              <a:rPr lang="en-IE" sz="2800" dirty="0"/>
              <a:t>User personally identifiable information</a:t>
            </a:r>
          </a:p>
          <a:p>
            <a:pPr lvl="1"/>
            <a:r>
              <a:rPr lang="en-IE" sz="2800" dirty="0"/>
              <a:t>Trade secrets</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95422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a:t>
            </a:r>
            <a:r>
              <a:rPr lang="en-IE" b="1" dirty="0"/>
              <a:t>D</a:t>
            </a:r>
            <a:r>
              <a:rPr lang="en-IE" b="1" dirty="0" smtClean="0"/>
              <a:t>istributed Denial-of-</a:t>
            </a:r>
            <a:r>
              <a:rPr lang="en-IE" b="1" dirty="0"/>
              <a:t>S</a:t>
            </a:r>
            <a:r>
              <a:rPr lang="en-IE" b="1" dirty="0" smtClean="0"/>
              <a:t>ervice</a:t>
            </a:r>
            <a:r>
              <a:rPr lang="en-IE" dirty="0"/>
              <a:t> (</a:t>
            </a:r>
            <a:r>
              <a:rPr lang="en-IE" b="1" dirty="0" err="1"/>
              <a:t>DDoS</a:t>
            </a:r>
            <a:r>
              <a:rPr lang="en-IE" dirty="0"/>
              <a:t>) is where the attack source is more than one, often thousands of, unique IP addresses. </a:t>
            </a:r>
            <a:endParaRPr lang="en-IE" dirty="0" smtClean="0"/>
          </a:p>
          <a:p>
            <a:r>
              <a:rPr lang="en-IE" dirty="0" smtClean="0"/>
              <a:t>It </a:t>
            </a:r>
            <a:r>
              <a:rPr lang="en-IE" dirty="0"/>
              <a:t>is </a:t>
            </a:r>
            <a:r>
              <a:rPr lang="en-IE" dirty="0" smtClean="0"/>
              <a:t>like </a:t>
            </a:r>
            <a:r>
              <a:rPr lang="en-IE" dirty="0"/>
              <a:t>to a group of people crowding the entry door </a:t>
            </a:r>
            <a:r>
              <a:rPr lang="en-IE" dirty="0" smtClean="0"/>
              <a:t>to </a:t>
            </a:r>
            <a:r>
              <a:rPr lang="en-IE" dirty="0"/>
              <a:t>a </a:t>
            </a:r>
            <a:r>
              <a:rPr lang="en-IE" dirty="0" smtClean="0"/>
              <a:t>shop, </a:t>
            </a:r>
            <a:r>
              <a:rPr lang="en-IE" dirty="0"/>
              <a:t>and not letting legitimate </a:t>
            </a:r>
            <a:r>
              <a:rPr lang="en-IE" dirty="0" smtClean="0"/>
              <a:t>customers </a:t>
            </a:r>
            <a:r>
              <a:rPr lang="en-IE" dirty="0"/>
              <a:t>enter into the shop or business, disrupting normal operations.</a:t>
            </a: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31020839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a:t>Spying, </a:t>
            </a:r>
            <a:r>
              <a:rPr lang="en-IE" b="1" dirty="0" smtClean="0"/>
              <a:t>Surveillance, </a:t>
            </a:r>
            <a:r>
              <a:rPr lang="en-IE" b="1" dirty="0"/>
              <a:t>or </a:t>
            </a:r>
            <a:r>
              <a:rPr lang="en-IE" b="1" dirty="0" smtClean="0"/>
              <a:t>Stalking</a:t>
            </a:r>
          </a:p>
          <a:p>
            <a:pPr lvl="1"/>
            <a:r>
              <a:rPr lang="en-IE" sz="2800" dirty="0" smtClean="0"/>
              <a:t>Keystroke logging</a:t>
            </a:r>
          </a:p>
          <a:p>
            <a:pPr lvl="1"/>
            <a:r>
              <a:rPr lang="en-IE" sz="2800" dirty="0" smtClean="0"/>
              <a:t>Watching </a:t>
            </a:r>
            <a:r>
              <a:rPr lang="en-IE" sz="2800" dirty="0"/>
              <a:t>the user's screen</a:t>
            </a:r>
          </a:p>
          <a:p>
            <a:pPr lvl="1"/>
            <a:r>
              <a:rPr lang="en-IE" sz="2800" dirty="0"/>
              <a:t>Viewing the user's webcam</a:t>
            </a:r>
          </a:p>
          <a:p>
            <a:pPr lvl="1"/>
            <a:r>
              <a:rPr lang="en-IE" sz="2800" dirty="0"/>
              <a:t>Controlling the computer system remotely</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3508222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a:t>Gh0st RAT </a:t>
            </a:r>
            <a:r>
              <a:rPr lang="en-IE" b="1" u="sng" dirty="0" smtClean="0"/>
              <a:t>Trojan</a:t>
            </a:r>
          </a:p>
          <a:p>
            <a:endParaRPr lang="en-IE" dirty="0" smtClean="0"/>
          </a:p>
          <a:p>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2492896"/>
            <a:ext cx="6191250" cy="3810000"/>
          </a:xfrm>
          <a:prstGeom prst="rect">
            <a:avLst/>
          </a:prstGeom>
        </p:spPr>
      </p:pic>
    </p:spTree>
    <p:extLst>
      <p:ext uri="{BB962C8B-B14F-4D97-AF65-F5344CB8AC3E}">
        <p14:creationId xmlns:p14="http://schemas.microsoft.com/office/powerpoint/2010/main" val="13544156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a:t>Gh0st RAT </a:t>
            </a:r>
            <a:r>
              <a:rPr lang="en-IE" b="1" u="sng" dirty="0" smtClean="0"/>
              <a:t>Trojan</a:t>
            </a:r>
          </a:p>
          <a:p>
            <a:endParaRPr lang="en-IE" dirty="0" smtClean="0"/>
          </a:p>
          <a:p>
            <a:endParaRPr lang="en-IE" dirty="0"/>
          </a:p>
          <a:p>
            <a:r>
              <a:rPr lang="en-IE" dirty="0"/>
              <a:t>Gh0st RAT is a Trojan horse for the Windows platform that </a:t>
            </a:r>
            <a:r>
              <a:rPr lang="en-IE" dirty="0" smtClean="0"/>
              <a:t>was </a:t>
            </a:r>
            <a:r>
              <a:rPr lang="en-IE" dirty="0"/>
              <a:t>used to hack into some of the most sensitive computer networks on </a:t>
            </a:r>
            <a:r>
              <a:rPr lang="en-IE" dirty="0" smtClean="0"/>
              <a:t>Earth. It </a:t>
            </a:r>
            <a:r>
              <a:rPr lang="en-IE" dirty="0"/>
              <a:t>is a cyber spying computer program. The "Rat" part of the name refers to the software's ability to operate as a "</a:t>
            </a:r>
            <a:r>
              <a:rPr lang="en-IE" i="1" dirty="0"/>
              <a:t>Remote Administration Tool</a:t>
            </a:r>
            <a:r>
              <a:rPr lang="en-IE" dirty="0"/>
              <a:t>".</a:t>
            </a:r>
            <a:endParaRPr lang="en-IE" dirty="0" smtClean="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3459695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sz="2900" b="1" u="sng" dirty="0"/>
              <a:t>The Gh0st RAT Trojan</a:t>
            </a:r>
          </a:p>
          <a:p>
            <a:endParaRPr lang="en-IE" dirty="0"/>
          </a:p>
          <a:p>
            <a:r>
              <a:rPr lang="en-IE" dirty="0" smtClean="0"/>
              <a:t>It can:</a:t>
            </a:r>
          </a:p>
          <a:p>
            <a:pPr lvl="1"/>
            <a:r>
              <a:rPr lang="en-IE" dirty="0"/>
              <a:t>Take full control of the remote </a:t>
            </a:r>
            <a:r>
              <a:rPr lang="en-IE" dirty="0" smtClean="0"/>
              <a:t>screen.</a:t>
            </a:r>
            <a:endParaRPr lang="en-IE" dirty="0"/>
          </a:p>
          <a:p>
            <a:pPr lvl="1"/>
            <a:r>
              <a:rPr lang="en-IE" dirty="0"/>
              <a:t>Provide real time as well as offline keystroke logging.</a:t>
            </a:r>
          </a:p>
          <a:p>
            <a:pPr lvl="1"/>
            <a:r>
              <a:rPr lang="en-IE" dirty="0"/>
              <a:t>Provide live feed of webcam, </a:t>
            </a:r>
            <a:r>
              <a:rPr lang="en-IE" dirty="0" smtClean="0"/>
              <a:t>and microphone.</a:t>
            </a:r>
            <a:endParaRPr lang="en-IE" dirty="0"/>
          </a:p>
          <a:p>
            <a:pPr lvl="1"/>
            <a:r>
              <a:rPr lang="en-IE" dirty="0"/>
              <a:t>Download remote binaries on the infected remote host.</a:t>
            </a:r>
          </a:p>
          <a:p>
            <a:pPr lvl="1"/>
            <a:r>
              <a:rPr lang="en-IE" dirty="0"/>
              <a:t>Take control of remote shutdown and reboot of host.</a:t>
            </a:r>
          </a:p>
          <a:p>
            <a:pPr lvl="1"/>
            <a:r>
              <a:rPr lang="en-IE" dirty="0"/>
              <a:t>Disable infected computer remote </a:t>
            </a:r>
            <a:r>
              <a:rPr lang="en-IE" dirty="0" smtClean="0"/>
              <a:t>keyboard </a:t>
            </a:r>
            <a:r>
              <a:rPr lang="en-IE" dirty="0"/>
              <a:t>input.</a:t>
            </a:r>
          </a:p>
          <a:p>
            <a:pPr lvl="1"/>
            <a:r>
              <a:rPr lang="en-IE" dirty="0"/>
              <a:t>Enter into shell of remote infected host with full control.</a:t>
            </a:r>
          </a:p>
          <a:p>
            <a:pPr lvl="1"/>
            <a:r>
              <a:rPr lang="en-IE" dirty="0"/>
              <a:t>Provide a list of all the active processes</a:t>
            </a:r>
            <a:r>
              <a:rPr lang="en-IE" dirty="0" smtClean="0"/>
              <a:t>.</a:t>
            </a:r>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2749124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pPr marL="109728" indent="0">
              <a:buNone/>
            </a:pPr>
            <a:endParaRPr lang="en-IE" dirty="0" smtClean="0"/>
          </a:p>
          <a:p>
            <a:r>
              <a:rPr lang="en-IE" dirty="0" smtClean="0"/>
              <a:t>Gh0st </a:t>
            </a:r>
            <a:r>
              <a:rPr lang="en-IE" dirty="0"/>
              <a:t>Rat </a:t>
            </a:r>
            <a:r>
              <a:rPr lang="en-IE" dirty="0" smtClean="0"/>
              <a:t>was </a:t>
            </a:r>
            <a:r>
              <a:rPr lang="en-IE" dirty="0"/>
              <a:t>originally made </a:t>
            </a:r>
            <a:r>
              <a:rPr lang="en-IE" dirty="0" smtClean="0"/>
              <a:t>by the </a:t>
            </a:r>
            <a:r>
              <a:rPr lang="en-IE" dirty="0" err="1" smtClean="0"/>
              <a:t>C.Rufus</a:t>
            </a:r>
            <a:r>
              <a:rPr lang="en-IE" dirty="0" smtClean="0"/>
              <a:t> </a:t>
            </a:r>
            <a:r>
              <a:rPr lang="en-IE" dirty="0"/>
              <a:t>Security Team </a:t>
            </a:r>
            <a:r>
              <a:rPr lang="en-IE" dirty="0" smtClean="0"/>
              <a:t>in 2005. </a:t>
            </a:r>
            <a:r>
              <a:rPr lang="en-IE" dirty="0"/>
              <a:t>Just as with other well-featured “</a:t>
            </a:r>
            <a:r>
              <a:rPr lang="en-IE" dirty="0" smtClean="0"/>
              <a:t>off-the-shelf” </a:t>
            </a:r>
            <a:r>
              <a:rPr lang="en-IE" dirty="0" err="1" smtClean="0"/>
              <a:t>trojans</a:t>
            </a:r>
            <a:r>
              <a:rPr lang="en-IE" dirty="0" smtClean="0"/>
              <a:t> </a:t>
            </a:r>
            <a:r>
              <a:rPr lang="en-IE" dirty="0"/>
              <a:t>like Poison Ivy, </a:t>
            </a:r>
            <a:r>
              <a:rPr lang="en-IE" dirty="0" err="1"/>
              <a:t>Hupigon</a:t>
            </a:r>
            <a:r>
              <a:rPr lang="en-IE" dirty="0"/>
              <a:t> and </a:t>
            </a:r>
            <a:r>
              <a:rPr lang="en-IE" dirty="0" err="1"/>
              <a:t>DarkComet</a:t>
            </a:r>
            <a:r>
              <a:rPr lang="en-IE" dirty="0"/>
              <a:t> it has been used by all sorts of people – </a:t>
            </a:r>
            <a:r>
              <a:rPr lang="en-IE" dirty="0" smtClean="0"/>
              <a:t>from script kiddies to </a:t>
            </a:r>
            <a:r>
              <a:rPr lang="en-IE" dirty="0"/>
              <a:t>resourceful targeted attack </a:t>
            </a:r>
            <a:r>
              <a:rPr lang="en-IE" dirty="0" smtClean="0"/>
              <a:t>actors.</a:t>
            </a:r>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2824003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pPr marL="109728" indent="0">
              <a:buNone/>
            </a:pPr>
            <a:endParaRPr lang="en-IE" dirty="0" smtClean="0"/>
          </a:p>
          <a:p>
            <a:r>
              <a:rPr lang="en-IE" dirty="0" smtClean="0"/>
              <a:t>In </a:t>
            </a:r>
            <a:r>
              <a:rPr lang="en-IE" dirty="0"/>
              <a:t>less than two </a:t>
            </a:r>
            <a:r>
              <a:rPr lang="en-IE" dirty="0" smtClean="0"/>
              <a:t>years (2007-2009) </a:t>
            </a:r>
            <a:r>
              <a:rPr lang="en-IE" dirty="0"/>
              <a:t>Gh0st Rat </a:t>
            </a:r>
            <a:r>
              <a:rPr lang="en-IE" dirty="0" smtClean="0"/>
              <a:t>infiltrated </a:t>
            </a:r>
            <a:r>
              <a:rPr lang="en-IE" dirty="0"/>
              <a:t>at least 1,295 computers in 103 countries, including many belonging to embassies, foreign ministries and other government offices, as well as the Dalai Lama’s Tibetan exile </a:t>
            </a:r>
            <a:r>
              <a:rPr lang="en-IE" dirty="0" smtClean="0"/>
              <a:t>centres </a:t>
            </a:r>
            <a:r>
              <a:rPr lang="en-IE" dirty="0"/>
              <a:t>in India, Brussels, London and New York.</a:t>
            </a:r>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0720104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Unintentional Attacks</a:t>
            </a:r>
            <a:endParaRPr lang="en-IE" sz="4000" dirty="0"/>
          </a:p>
        </p:txBody>
      </p:sp>
    </p:spTree>
    <p:extLst>
      <p:ext uri="{BB962C8B-B14F-4D97-AF65-F5344CB8AC3E}">
        <p14:creationId xmlns:p14="http://schemas.microsoft.com/office/powerpoint/2010/main" val="23556096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An </a:t>
            </a:r>
            <a:r>
              <a:rPr lang="en-IE" i="1" dirty="0" smtClean="0"/>
              <a:t>unintentional attack</a:t>
            </a:r>
            <a:r>
              <a:rPr lang="en-IE" dirty="0" smtClean="0"/>
              <a:t> is any breach of security that was not as a result of a planned intrusion.</a:t>
            </a:r>
          </a:p>
          <a:p>
            <a:r>
              <a:rPr lang="en-IE" dirty="0" smtClean="0"/>
              <a:t>For example, if two processes are updating the same record and it results in an incomplete modification of the record, that is an</a:t>
            </a:r>
            <a:r>
              <a:rPr lang="en-IE" i="1" dirty="0"/>
              <a:t> unintentional </a:t>
            </a:r>
            <a:r>
              <a:rPr lang="en-IE" i="1" dirty="0" smtClean="0"/>
              <a:t>attack</a:t>
            </a:r>
            <a:r>
              <a:rPr lang="en-IE" dirty="0" smtClean="0"/>
              <a:t>.</a:t>
            </a:r>
          </a:p>
        </p:txBody>
      </p:sp>
      <p:sp>
        <p:nvSpPr>
          <p:cNvPr id="3" name="Title 2"/>
          <p:cNvSpPr>
            <a:spLocks noGrp="1"/>
          </p:cNvSpPr>
          <p:nvPr>
            <p:ph type="title"/>
          </p:nvPr>
        </p:nvSpPr>
        <p:spPr/>
        <p:txBody>
          <a:bodyPr/>
          <a:lstStyle/>
          <a:p>
            <a:r>
              <a:rPr lang="en-IE" dirty="0" smtClean="0"/>
              <a:t>Unintentional Attacks</a:t>
            </a:r>
            <a:endParaRPr lang="en-IE" dirty="0"/>
          </a:p>
        </p:txBody>
      </p:sp>
    </p:spTree>
    <p:extLst>
      <p:ext uri="{BB962C8B-B14F-4D97-AF65-F5344CB8AC3E}">
        <p14:creationId xmlns:p14="http://schemas.microsoft.com/office/powerpoint/2010/main" val="37157559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The </a:t>
            </a:r>
            <a:r>
              <a:rPr lang="en-IE" dirty="0"/>
              <a:t>Year 2000 problem </a:t>
            </a:r>
            <a:r>
              <a:rPr lang="en-IE" dirty="0" smtClean="0"/>
              <a:t>(aka the </a:t>
            </a:r>
            <a:r>
              <a:rPr lang="en-IE" dirty="0"/>
              <a:t>Millennium bug, </a:t>
            </a:r>
            <a:r>
              <a:rPr lang="en-IE" dirty="0" smtClean="0"/>
              <a:t>or the </a:t>
            </a:r>
            <a:r>
              <a:rPr lang="en-IE" dirty="0"/>
              <a:t>Y2K </a:t>
            </a:r>
            <a:r>
              <a:rPr lang="en-IE" dirty="0" smtClean="0"/>
              <a:t>bug) was caused by programmers who reduced </a:t>
            </a:r>
            <a:r>
              <a:rPr lang="en-IE" dirty="0"/>
              <a:t>the four-digit year to two digits. </a:t>
            </a:r>
            <a:endParaRPr lang="en-IE" dirty="0" smtClean="0"/>
          </a:p>
          <a:p>
            <a:r>
              <a:rPr lang="en-IE" dirty="0" smtClean="0"/>
              <a:t>This </a:t>
            </a:r>
            <a:r>
              <a:rPr lang="en-IE" dirty="0"/>
              <a:t>made the year 2000 indistinguishable from 1900.</a:t>
            </a:r>
            <a:endParaRPr lang="en-IE" dirty="0" smtClean="0"/>
          </a:p>
        </p:txBody>
      </p:sp>
      <p:sp>
        <p:nvSpPr>
          <p:cNvPr id="3" name="Title 2"/>
          <p:cNvSpPr>
            <a:spLocks noGrp="1"/>
          </p:cNvSpPr>
          <p:nvPr>
            <p:ph type="title"/>
          </p:nvPr>
        </p:nvSpPr>
        <p:spPr/>
        <p:txBody>
          <a:bodyPr/>
          <a:lstStyle/>
          <a:p>
            <a:r>
              <a:rPr lang="en-IE" dirty="0" smtClean="0"/>
              <a:t>Unintentional Attacks</a:t>
            </a:r>
            <a:endParaRPr lang="en-IE" dirty="0"/>
          </a:p>
        </p:txBody>
      </p:sp>
    </p:spTree>
    <p:extLst>
      <p:ext uri="{BB962C8B-B14F-4D97-AF65-F5344CB8AC3E}">
        <p14:creationId xmlns:p14="http://schemas.microsoft.com/office/powerpoint/2010/main" val="10347403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b="1" dirty="0"/>
              <a:t>Unintentional </a:t>
            </a:r>
            <a:r>
              <a:rPr lang="en-IE" b="1" dirty="0" smtClean="0"/>
              <a:t>Denial-of-Service</a:t>
            </a:r>
            <a:endParaRPr lang="en-IE" b="1" dirty="0"/>
          </a:p>
          <a:p>
            <a:r>
              <a:rPr lang="en-IE" dirty="0" smtClean="0"/>
              <a:t>When Michael </a:t>
            </a:r>
            <a:r>
              <a:rPr lang="en-IE" dirty="0"/>
              <a:t>Jackson died in 2009, websites such as Google and Twitter slowed down or even crashed</a:t>
            </a:r>
            <a:r>
              <a:rPr lang="en-IE" dirty="0" smtClean="0"/>
              <a:t>. Many </a:t>
            </a:r>
            <a:r>
              <a:rPr lang="en-IE" dirty="0"/>
              <a:t>sites' servers thought the requests were from a virus or spyware trying to cause a denial-of-service attack, warning users that their queries looked like "</a:t>
            </a:r>
            <a:r>
              <a:rPr lang="en-IE" i="1" dirty="0"/>
              <a:t>automated requests from a computer virus or spyware application</a:t>
            </a:r>
            <a:r>
              <a:rPr lang="en-IE" dirty="0" smtClean="0"/>
              <a:t>".</a:t>
            </a:r>
          </a:p>
          <a:p>
            <a:endParaRPr lang="en-IE" dirty="0" smtClean="0"/>
          </a:p>
        </p:txBody>
      </p:sp>
      <p:sp>
        <p:nvSpPr>
          <p:cNvPr id="3" name="Title 2"/>
          <p:cNvSpPr>
            <a:spLocks noGrp="1"/>
          </p:cNvSpPr>
          <p:nvPr>
            <p:ph type="title"/>
          </p:nvPr>
        </p:nvSpPr>
        <p:spPr/>
        <p:txBody>
          <a:bodyPr/>
          <a:lstStyle/>
          <a:p>
            <a:r>
              <a:rPr lang="en-IE" dirty="0"/>
              <a:t>Unintentional Attacks</a:t>
            </a:r>
          </a:p>
        </p:txBody>
      </p:sp>
    </p:spTree>
    <p:extLst>
      <p:ext uri="{BB962C8B-B14F-4D97-AF65-F5344CB8AC3E}">
        <p14:creationId xmlns:p14="http://schemas.microsoft.com/office/powerpoint/2010/main" val="372355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How does it work?</a:t>
            </a:r>
          </a:p>
          <a:p>
            <a:endParaRPr lang="en-IE" dirty="0" smtClean="0"/>
          </a:p>
          <a:p>
            <a:r>
              <a:rPr lang="en-IE" dirty="0" smtClean="0"/>
              <a:t>There are a variety of approaches that can work, we’ll look at </a:t>
            </a:r>
            <a:r>
              <a:rPr lang="en-IE" dirty="0"/>
              <a:t>a HTTP POST </a:t>
            </a:r>
            <a:r>
              <a:rPr lang="en-IE" dirty="0" err="1"/>
              <a:t>DoS</a:t>
            </a:r>
            <a:r>
              <a:rPr lang="en-IE" dirty="0"/>
              <a:t> </a:t>
            </a:r>
            <a:r>
              <a:rPr lang="en-IE" dirty="0" smtClean="0"/>
              <a:t>attack.</a:t>
            </a:r>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3881570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How does it work?</a:t>
            </a:r>
          </a:p>
          <a:p>
            <a:endParaRPr lang="en-IE" dirty="0" smtClean="0"/>
          </a:p>
          <a:p>
            <a:r>
              <a:rPr lang="en-IE" dirty="0" smtClean="0"/>
              <a:t>There are a variety of approaches that can work, we’ll look at </a:t>
            </a:r>
            <a:r>
              <a:rPr lang="en-IE" dirty="0"/>
              <a:t>a HTTP POST </a:t>
            </a:r>
            <a:r>
              <a:rPr lang="en-IE" dirty="0" err="1"/>
              <a:t>DoS</a:t>
            </a:r>
            <a:r>
              <a:rPr lang="en-IE" dirty="0"/>
              <a:t> </a:t>
            </a:r>
            <a:r>
              <a:rPr lang="en-IE" dirty="0" smtClean="0"/>
              <a:t>attack.</a:t>
            </a:r>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568" y="3346518"/>
            <a:ext cx="4333880" cy="3538866"/>
          </a:xfrm>
          <a:prstGeom prst="rect">
            <a:avLst/>
          </a:prstGeom>
        </p:spPr>
      </p:pic>
      <p:sp>
        <p:nvSpPr>
          <p:cNvPr id="6" name="10-Point Star 5"/>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
        <p:nvSpPr>
          <p:cNvPr id="5" name="Folded Corner 4"/>
          <p:cNvSpPr/>
          <p:nvPr/>
        </p:nvSpPr>
        <p:spPr>
          <a:xfrm>
            <a:off x="395536" y="3356992"/>
            <a:ext cx="3600400" cy="3322842"/>
          </a:xfrm>
          <a:prstGeom prst="foldedCorner">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kern="10" dirty="0">
              <a:ln w="9525">
                <a:solidFill>
                  <a:srgbClr val="000000"/>
                </a:solidFill>
                <a:round/>
                <a:headEnd/>
                <a:tailEnd/>
              </a:ln>
              <a:solidFill>
                <a:srgbClr val="FFFFFF"/>
              </a:solidFill>
              <a:latin typeface="Arial Black"/>
            </a:endParaRPr>
          </a:p>
        </p:txBody>
      </p:sp>
      <p:sp>
        <p:nvSpPr>
          <p:cNvPr id="7" name="WordArt 4"/>
          <p:cNvSpPr>
            <a:spLocks noChangeArrowheads="1" noChangeShapeType="1" noTextEdit="1"/>
          </p:cNvSpPr>
          <p:nvPr/>
        </p:nvSpPr>
        <p:spPr bwMode="auto">
          <a:xfrm>
            <a:off x="611560" y="3501008"/>
            <a:ext cx="3168352"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&lt;HTTP Message&gt;</a:t>
            </a:r>
            <a:endParaRPr lang="en-IE" sz="2400" kern="10" dirty="0">
              <a:ln w="9525">
                <a:solidFill>
                  <a:srgbClr val="000000"/>
                </a:solidFill>
                <a:round/>
                <a:headEnd/>
                <a:tailEnd/>
              </a:ln>
              <a:solidFill>
                <a:srgbClr val="FFFFFF"/>
              </a:solidFill>
              <a:latin typeface="Arial Black"/>
            </a:endParaRPr>
          </a:p>
        </p:txBody>
      </p:sp>
      <p:sp>
        <p:nvSpPr>
          <p:cNvPr id="8" name="Rounded Rectangle 7"/>
          <p:cNvSpPr/>
          <p:nvPr/>
        </p:nvSpPr>
        <p:spPr>
          <a:xfrm>
            <a:off x="611560" y="4077072"/>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ounded Rectangle 8"/>
          <p:cNvSpPr/>
          <p:nvPr/>
        </p:nvSpPr>
        <p:spPr>
          <a:xfrm>
            <a:off x="611560" y="5151955"/>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WordArt 4"/>
          <p:cNvSpPr>
            <a:spLocks noChangeArrowheads="1" noChangeShapeType="1" noTextEdit="1"/>
          </p:cNvSpPr>
          <p:nvPr/>
        </p:nvSpPr>
        <p:spPr bwMode="auto">
          <a:xfrm>
            <a:off x="761653" y="4296519"/>
            <a:ext cx="1362075"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HEAD</a:t>
            </a:r>
            <a:endParaRPr lang="en-IE" sz="2400" kern="10" dirty="0">
              <a:ln w="9525">
                <a:solidFill>
                  <a:srgbClr val="000000"/>
                </a:solidFill>
                <a:round/>
                <a:headEnd/>
                <a:tailEnd/>
              </a:ln>
              <a:solidFill>
                <a:srgbClr val="FFFFFF"/>
              </a:solidFill>
              <a:latin typeface="Arial Black"/>
            </a:endParaRPr>
          </a:p>
        </p:txBody>
      </p:sp>
      <p:sp>
        <p:nvSpPr>
          <p:cNvPr id="11" name="WordArt 4"/>
          <p:cNvSpPr>
            <a:spLocks noChangeArrowheads="1" noChangeShapeType="1" noTextEdit="1"/>
          </p:cNvSpPr>
          <p:nvPr/>
        </p:nvSpPr>
        <p:spPr bwMode="auto">
          <a:xfrm>
            <a:off x="761256" y="5376639"/>
            <a:ext cx="1362075"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BODY</a:t>
            </a:r>
            <a:endParaRPr lang="en-IE" sz="2400" kern="10" dirty="0">
              <a:ln w="9525">
                <a:solidFill>
                  <a:srgbClr val="000000"/>
                </a:solidFill>
                <a:round/>
                <a:headEnd/>
                <a:tailEnd/>
              </a:ln>
              <a:solidFill>
                <a:srgbClr val="FFFFFF"/>
              </a:solidFill>
              <a:latin typeface="Arial Black"/>
            </a:endParaRPr>
          </a:p>
        </p:txBody>
      </p:sp>
      <p:pic>
        <p:nvPicPr>
          <p:cNvPr id="12" name="Picture 13" descr="Envel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281386"/>
            <a:ext cx="871538"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e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675" y="5215374"/>
            <a:ext cx="1409724" cy="75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6722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3819</TotalTime>
  <Words>3125</Words>
  <Application>Microsoft Office PowerPoint</Application>
  <PresentationFormat>On-screen Show (4:3)</PresentationFormat>
  <Paragraphs>352</Paragraphs>
  <Slides>79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 Black</vt:lpstr>
      <vt:lpstr>Calibri</vt:lpstr>
      <vt:lpstr>Courier New</vt:lpstr>
      <vt:lpstr>Lucida Sans Unicode</vt:lpstr>
      <vt:lpstr>Verdana</vt:lpstr>
      <vt:lpstr>Wingdings 2</vt:lpstr>
      <vt:lpstr>Wingdings 3</vt:lpstr>
      <vt:lpstr>Concourse</vt:lpstr>
      <vt:lpstr>Operating Systems Attacks</vt:lpstr>
      <vt:lpstr>Intentional Attacks</vt:lpstr>
      <vt:lpstr>Intentional Attacks</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DoS Attack Case Study</vt:lpstr>
      <vt:lpstr>DoS Attack Case Study</vt:lpstr>
      <vt:lpstr>DoS Attack Case Study</vt:lpstr>
      <vt:lpstr>DoS Attack Case Study</vt:lpstr>
      <vt:lpstr>DoS Attack Case Study</vt:lpstr>
      <vt:lpstr>DoS Attack Case Study</vt:lpstr>
      <vt:lpstr>DoS Attack Case Study</vt:lpstr>
      <vt:lpstr>PowerPoint Presentation</vt:lpstr>
      <vt:lpstr>DoS Attack Case Study</vt:lpstr>
      <vt:lpstr>DoS Attack Case Study</vt:lpstr>
      <vt:lpstr>Wiretapping</vt:lpstr>
      <vt:lpstr>Wiretapping</vt:lpstr>
      <vt:lpstr>Wiretapping</vt:lpstr>
      <vt:lpstr>Wiretapping</vt:lpstr>
      <vt:lpstr>Wiretapping</vt:lpstr>
      <vt:lpstr>Wiretapping Case Study</vt:lpstr>
      <vt:lpstr>Wiretapping Case Study</vt:lpstr>
      <vt:lpstr>Wiretapping Case Study</vt:lpstr>
      <vt:lpstr>Wiretapping Case Study</vt:lpstr>
      <vt:lpstr>Wiretapping Case Study</vt:lpstr>
      <vt:lpstr>Wiretapping Case Study</vt:lpstr>
      <vt:lpstr>Wiretapping Case Study</vt:lpstr>
      <vt:lpstr>Viruses</vt:lpstr>
      <vt:lpstr>Viruses</vt:lpstr>
      <vt:lpstr>Viruses</vt:lpstr>
      <vt:lpstr>Viruses</vt:lpstr>
      <vt:lpstr>Viruses</vt:lpstr>
      <vt:lpstr>Viruses</vt:lpstr>
      <vt:lpstr>Viruses</vt:lpstr>
      <vt:lpstr>Types of Viruses</vt:lpstr>
      <vt:lpstr>Types of Viruses</vt:lpstr>
      <vt:lpstr>Types of Viruses</vt:lpstr>
      <vt:lpstr>Types of Viruses</vt:lpstr>
      <vt:lpstr>Types of Viruses</vt:lpstr>
      <vt:lpstr>Types of Viruses</vt:lpstr>
      <vt:lpstr>Virus Case Study</vt:lpstr>
      <vt:lpstr>Virus Case Study</vt:lpstr>
      <vt:lpstr>Virus Case Study</vt:lpstr>
      <vt:lpstr>Virus Case Study</vt:lpstr>
      <vt:lpstr>Virus Case Study</vt:lpstr>
      <vt:lpstr>Worms</vt:lpstr>
      <vt:lpstr>Worms</vt:lpstr>
      <vt:lpstr>Worms</vt:lpstr>
      <vt:lpstr>Helpful Worms</vt:lpstr>
      <vt:lpstr>Helpful Worms</vt:lpstr>
      <vt:lpstr>Worm Case Study</vt:lpstr>
      <vt:lpstr>Worm Case Study</vt:lpstr>
      <vt:lpstr>Worm Case Study</vt:lpstr>
      <vt:lpstr>Worm Case Study</vt:lpstr>
      <vt:lpstr>Trojans</vt:lpstr>
      <vt:lpstr>Trojans</vt:lpstr>
      <vt:lpstr>Trojans</vt:lpstr>
      <vt:lpstr>Trojans</vt:lpstr>
      <vt:lpstr>Trojans</vt:lpstr>
      <vt:lpstr>Trojans</vt:lpstr>
      <vt:lpstr>Trojans</vt:lpstr>
      <vt:lpstr>Trojans</vt:lpstr>
      <vt:lpstr>Trojans</vt:lpstr>
      <vt:lpstr>Trojan Case Study</vt:lpstr>
      <vt:lpstr>Trojan Case Study</vt:lpstr>
      <vt:lpstr>Trojan Case Study</vt:lpstr>
      <vt:lpstr>Trojan Case Study</vt:lpstr>
      <vt:lpstr>Trojan Case Study</vt:lpstr>
      <vt:lpstr>Unintentional Attacks</vt:lpstr>
      <vt:lpstr>Unintentional Attacks</vt:lpstr>
      <vt:lpstr>Unintentional Attacks</vt:lpstr>
      <vt:lpstr>Unintentional Attacks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CMPU1022 Operating Systems 1</dc:title>
  <dc:creator>Damian Gordon</dc:creator>
  <cp:lastModifiedBy>Damian Gordon</cp:lastModifiedBy>
  <cp:revision>294</cp:revision>
  <dcterms:created xsi:type="dcterms:W3CDTF">2015-01-19T19:52:08Z</dcterms:created>
  <dcterms:modified xsi:type="dcterms:W3CDTF">2019-02-03T12:16:41Z</dcterms:modified>
</cp:coreProperties>
</file>