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7"/>
  </p:notesMasterIdLst>
  <p:sldIdLst>
    <p:sldId id="256" r:id="rId2"/>
    <p:sldId id="582" r:id="rId3"/>
    <p:sldId id="583" r:id="rId4"/>
    <p:sldId id="628" r:id="rId5"/>
    <p:sldId id="51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66"/>
    <a:srgbClr val="000000"/>
    <a:srgbClr val="008000"/>
    <a:srgbClr val="FFFFCC"/>
    <a:srgbClr val="C49500"/>
    <a:srgbClr val="993366"/>
    <a:srgbClr val="FF0066"/>
    <a:srgbClr val="FF6600"/>
    <a:srgbClr val="E114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3C5812-F25A-4D33-A0D7-EB4357A8E2B7}" type="datetimeFigureOut">
              <a:rPr lang="en-IE" smtClean="0"/>
              <a:t>03/02/2019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065A0A-D293-4793-973F-502017F190E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224632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5117C9C-4760-45F1-84CC-7009737AD252}" type="datetimeFigureOut">
              <a:rPr lang="en-IE" smtClean="0"/>
              <a:t>03/02/2019</a:t>
            </a:fld>
            <a:endParaRPr lang="en-IE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IE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17C9C-4760-45F1-84CC-7009737AD252}" type="datetimeFigureOut">
              <a:rPr lang="en-IE" smtClean="0"/>
              <a:t>03/02/2019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17C9C-4760-45F1-84CC-7009737AD252}" type="datetimeFigureOut">
              <a:rPr lang="en-IE" smtClean="0"/>
              <a:t>03/02/2019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17C9C-4760-45F1-84CC-7009737AD252}" type="datetimeFigureOut">
              <a:rPr lang="en-IE" smtClean="0"/>
              <a:t>03/02/2019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17C9C-4760-45F1-84CC-7009737AD252}" type="datetimeFigureOut">
              <a:rPr lang="en-IE" smtClean="0"/>
              <a:t>03/02/2019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17C9C-4760-45F1-84CC-7009737AD252}" type="datetimeFigureOut">
              <a:rPr lang="en-IE" smtClean="0"/>
              <a:t>03/02/2019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17C9C-4760-45F1-84CC-7009737AD252}" type="datetimeFigureOut">
              <a:rPr lang="en-IE" smtClean="0"/>
              <a:t>03/02/2019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17C9C-4760-45F1-84CC-7009737AD252}" type="datetimeFigureOut">
              <a:rPr lang="en-IE" smtClean="0"/>
              <a:t>03/02/2019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17C9C-4760-45F1-84CC-7009737AD252}" type="datetimeFigureOut">
              <a:rPr lang="en-IE" smtClean="0"/>
              <a:t>03/02/2019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25117C9C-4760-45F1-84CC-7009737AD252}" type="datetimeFigureOut">
              <a:rPr lang="en-IE" smtClean="0"/>
              <a:t>03/02/2019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5117C9C-4760-45F1-84CC-7009737AD252}" type="datetimeFigureOut">
              <a:rPr lang="en-IE" smtClean="0"/>
              <a:t>03/02/2019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5117C9C-4760-45F1-84CC-7009737AD252}" type="datetimeFigureOut">
              <a:rPr lang="en-IE" smtClean="0"/>
              <a:t>03/02/2019</a:t>
            </a:fld>
            <a:endParaRPr lang="en-IE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IE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2046689"/>
            <a:ext cx="8208912" cy="1829761"/>
          </a:xfrm>
        </p:spPr>
        <p:txBody>
          <a:bodyPr>
            <a:normAutofit/>
          </a:bodyPr>
          <a:lstStyle/>
          <a:p>
            <a:r>
              <a:rPr lang="en-IE" sz="4000" dirty="0" smtClean="0"/>
              <a:t>Computer Security</a:t>
            </a:r>
            <a:endParaRPr lang="en-IE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245520"/>
            <a:ext cx="7772400" cy="1199704"/>
          </a:xfrm>
        </p:spPr>
        <p:txBody>
          <a:bodyPr/>
          <a:lstStyle/>
          <a:p>
            <a:r>
              <a:rPr lang="en-IE" dirty="0" smtClean="0"/>
              <a:t>Damian Gordon</a:t>
            </a:r>
          </a:p>
        </p:txBody>
      </p:sp>
    </p:spTree>
    <p:extLst>
      <p:ext uri="{BB962C8B-B14F-4D97-AF65-F5344CB8AC3E}">
        <p14:creationId xmlns:p14="http://schemas.microsoft.com/office/powerpoint/2010/main" val="4236784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que 1"/>
          <p:cNvSpPr/>
          <p:nvPr/>
        </p:nvSpPr>
        <p:spPr>
          <a:xfrm>
            <a:off x="3601225" y="764704"/>
            <a:ext cx="2050526" cy="1872208"/>
          </a:xfrm>
          <a:prstGeom prst="plaqu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b="1" dirty="0" smtClean="0">
                <a:solidFill>
                  <a:schemeClr val="bg1"/>
                </a:solidFill>
              </a:rPr>
              <a:t>Operating</a:t>
            </a:r>
          </a:p>
          <a:p>
            <a:pPr algn="ctr"/>
            <a:r>
              <a:rPr lang="en-IE" sz="2000" b="1" dirty="0" smtClean="0">
                <a:solidFill>
                  <a:schemeClr val="bg1"/>
                </a:solidFill>
              </a:rPr>
              <a:t>System</a:t>
            </a:r>
            <a:endParaRPr lang="en-IE" sz="2000" b="1" dirty="0">
              <a:solidFill>
                <a:schemeClr val="bg1"/>
              </a:solidFill>
            </a:endParaRPr>
          </a:p>
        </p:txBody>
      </p:sp>
      <p:cxnSp>
        <p:nvCxnSpPr>
          <p:cNvPr id="5" name="Elbow Connector 4"/>
          <p:cNvCxnSpPr>
            <a:endCxn id="2" idx="1"/>
          </p:cNvCxnSpPr>
          <p:nvPr/>
        </p:nvCxnSpPr>
        <p:spPr>
          <a:xfrm rot="5400000" flipH="1" flipV="1">
            <a:off x="1494325" y="1826158"/>
            <a:ext cx="2232249" cy="1981551"/>
          </a:xfrm>
          <a:prstGeom prst="bentConnector2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ounded Rectangle 15"/>
          <p:cNvSpPr/>
          <p:nvPr/>
        </p:nvSpPr>
        <p:spPr>
          <a:xfrm>
            <a:off x="755576" y="3933056"/>
            <a:ext cx="1728192" cy="720080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Process</a:t>
            </a:r>
          </a:p>
          <a:p>
            <a:pPr algn="ctr"/>
            <a:r>
              <a:rPr lang="en-IE" dirty="0" smtClean="0"/>
              <a:t>Manager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2042026" y="3068960"/>
            <a:ext cx="1728192" cy="720080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Memory</a:t>
            </a:r>
          </a:p>
          <a:p>
            <a:pPr algn="ctr"/>
            <a:r>
              <a:rPr lang="en-IE" dirty="0" smtClean="0"/>
              <a:t>Manager</a:t>
            </a:r>
          </a:p>
        </p:txBody>
      </p:sp>
      <p:cxnSp>
        <p:nvCxnSpPr>
          <p:cNvPr id="24" name="Elbow Connector 23"/>
          <p:cNvCxnSpPr/>
          <p:nvPr/>
        </p:nvCxnSpPr>
        <p:spPr>
          <a:xfrm rot="5400000">
            <a:off x="2581357" y="2049092"/>
            <a:ext cx="1152127" cy="887613"/>
          </a:xfrm>
          <a:prstGeom prst="bentConnector3">
            <a:avLst>
              <a:gd name="adj1" fmla="val 1899"/>
            </a:avLst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ounded Rectangle 25"/>
          <p:cNvSpPr/>
          <p:nvPr/>
        </p:nvSpPr>
        <p:spPr>
          <a:xfrm>
            <a:off x="3770223" y="4797152"/>
            <a:ext cx="1728192" cy="720080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Network</a:t>
            </a:r>
          </a:p>
          <a:p>
            <a:pPr algn="ctr"/>
            <a:r>
              <a:rPr lang="en-IE" dirty="0" smtClean="0"/>
              <a:t>Manager</a:t>
            </a:r>
          </a:p>
        </p:txBody>
      </p:sp>
      <p:cxnSp>
        <p:nvCxnSpPr>
          <p:cNvPr id="27" name="Elbow Connector 26"/>
          <p:cNvCxnSpPr>
            <a:stCxn id="26" idx="0"/>
          </p:cNvCxnSpPr>
          <p:nvPr/>
        </p:nvCxnSpPr>
        <p:spPr>
          <a:xfrm rot="5400000" flipH="1" flipV="1">
            <a:off x="3410184" y="3573015"/>
            <a:ext cx="2448272" cy="2"/>
          </a:xfrm>
          <a:prstGeom prst="bentConnector3">
            <a:avLst>
              <a:gd name="adj1" fmla="val 50000"/>
            </a:avLst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ounded Rectangle 32"/>
          <p:cNvSpPr/>
          <p:nvPr/>
        </p:nvSpPr>
        <p:spPr>
          <a:xfrm>
            <a:off x="6660232" y="3933057"/>
            <a:ext cx="1728192" cy="720080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Device</a:t>
            </a:r>
          </a:p>
          <a:p>
            <a:pPr algn="ctr"/>
            <a:r>
              <a:rPr lang="en-IE" dirty="0" smtClean="0"/>
              <a:t>Manager</a:t>
            </a:r>
          </a:p>
        </p:txBody>
      </p:sp>
      <p:cxnSp>
        <p:nvCxnSpPr>
          <p:cNvPr id="34" name="Elbow Connector 33"/>
          <p:cNvCxnSpPr>
            <a:stCxn id="2" idx="3"/>
            <a:endCxn id="33" idx="0"/>
          </p:cNvCxnSpPr>
          <p:nvPr/>
        </p:nvCxnSpPr>
        <p:spPr>
          <a:xfrm>
            <a:off x="5651751" y="1700808"/>
            <a:ext cx="1872577" cy="2232249"/>
          </a:xfrm>
          <a:prstGeom prst="bentConnector2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/>
          <p:cNvCxnSpPr/>
          <p:nvPr/>
        </p:nvCxnSpPr>
        <p:spPr>
          <a:xfrm rot="16200000" flipH="1">
            <a:off x="5199788" y="2553949"/>
            <a:ext cx="1543410" cy="782762"/>
          </a:xfrm>
          <a:prstGeom prst="bentConnector3">
            <a:avLst>
              <a:gd name="adj1" fmla="val -11041"/>
            </a:avLst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ounded Rectangle 42"/>
          <p:cNvSpPr/>
          <p:nvPr/>
        </p:nvSpPr>
        <p:spPr>
          <a:xfrm>
            <a:off x="5498410" y="2996952"/>
            <a:ext cx="1728192" cy="720080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File</a:t>
            </a:r>
          </a:p>
          <a:p>
            <a:pPr algn="ctr"/>
            <a:r>
              <a:rPr lang="en-IE" dirty="0" smtClean="0"/>
              <a:t>Manager</a:t>
            </a:r>
          </a:p>
        </p:txBody>
      </p:sp>
    </p:spTree>
    <p:extLst>
      <p:ext uri="{BB962C8B-B14F-4D97-AF65-F5344CB8AC3E}">
        <p14:creationId xmlns:p14="http://schemas.microsoft.com/office/powerpoint/2010/main" val="24879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que 1"/>
          <p:cNvSpPr/>
          <p:nvPr/>
        </p:nvSpPr>
        <p:spPr>
          <a:xfrm>
            <a:off x="3601225" y="764704"/>
            <a:ext cx="2050526" cy="1872208"/>
          </a:xfrm>
          <a:prstGeom prst="plaqu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b="1" dirty="0" smtClean="0">
                <a:solidFill>
                  <a:schemeClr val="bg1"/>
                </a:solidFill>
              </a:rPr>
              <a:t>Operating</a:t>
            </a:r>
          </a:p>
          <a:p>
            <a:pPr algn="ctr"/>
            <a:r>
              <a:rPr lang="en-IE" sz="2000" b="1" dirty="0" smtClean="0">
                <a:solidFill>
                  <a:schemeClr val="bg1"/>
                </a:solidFill>
              </a:rPr>
              <a:t>System</a:t>
            </a:r>
            <a:endParaRPr lang="en-IE" sz="2000" b="1" dirty="0">
              <a:solidFill>
                <a:schemeClr val="bg1"/>
              </a:solidFill>
            </a:endParaRPr>
          </a:p>
        </p:txBody>
      </p:sp>
      <p:cxnSp>
        <p:nvCxnSpPr>
          <p:cNvPr id="5" name="Elbow Connector 4"/>
          <p:cNvCxnSpPr>
            <a:endCxn id="2" idx="1"/>
          </p:cNvCxnSpPr>
          <p:nvPr/>
        </p:nvCxnSpPr>
        <p:spPr>
          <a:xfrm rot="5400000" flipH="1" flipV="1">
            <a:off x="1494325" y="1826158"/>
            <a:ext cx="2232249" cy="1981551"/>
          </a:xfrm>
          <a:prstGeom prst="bentConnector2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ounded Rectangle 15"/>
          <p:cNvSpPr/>
          <p:nvPr/>
        </p:nvSpPr>
        <p:spPr>
          <a:xfrm>
            <a:off x="755576" y="3933056"/>
            <a:ext cx="1728192" cy="720080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Process</a:t>
            </a:r>
          </a:p>
          <a:p>
            <a:pPr algn="ctr"/>
            <a:r>
              <a:rPr lang="en-IE" dirty="0" smtClean="0"/>
              <a:t>Manager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2042026" y="3068960"/>
            <a:ext cx="1728192" cy="720080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Memory</a:t>
            </a:r>
          </a:p>
          <a:p>
            <a:pPr algn="ctr"/>
            <a:r>
              <a:rPr lang="en-IE" dirty="0" smtClean="0"/>
              <a:t>Manager</a:t>
            </a:r>
          </a:p>
        </p:txBody>
      </p:sp>
      <p:cxnSp>
        <p:nvCxnSpPr>
          <p:cNvPr id="24" name="Elbow Connector 23"/>
          <p:cNvCxnSpPr/>
          <p:nvPr/>
        </p:nvCxnSpPr>
        <p:spPr>
          <a:xfrm rot="5400000">
            <a:off x="2581357" y="2049092"/>
            <a:ext cx="1152127" cy="887613"/>
          </a:xfrm>
          <a:prstGeom prst="bentConnector3">
            <a:avLst>
              <a:gd name="adj1" fmla="val 1899"/>
            </a:avLst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ounded Rectangle 25"/>
          <p:cNvSpPr/>
          <p:nvPr/>
        </p:nvSpPr>
        <p:spPr>
          <a:xfrm>
            <a:off x="3770223" y="4797152"/>
            <a:ext cx="1728192" cy="720080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Network</a:t>
            </a:r>
          </a:p>
          <a:p>
            <a:pPr algn="ctr"/>
            <a:r>
              <a:rPr lang="en-IE" dirty="0" smtClean="0"/>
              <a:t>Manager</a:t>
            </a:r>
          </a:p>
        </p:txBody>
      </p:sp>
      <p:cxnSp>
        <p:nvCxnSpPr>
          <p:cNvPr id="27" name="Elbow Connector 26"/>
          <p:cNvCxnSpPr>
            <a:stCxn id="26" idx="0"/>
          </p:cNvCxnSpPr>
          <p:nvPr/>
        </p:nvCxnSpPr>
        <p:spPr>
          <a:xfrm rot="5400000" flipH="1" flipV="1">
            <a:off x="3410184" y="3573015"/>
            <a:ext cx="2448272" cy="2"/>
          </a:xfrm>
          <a:prstGeom prst="bentConnector3">
            <a:avLst>
              <a:gd name="adj1" fmla="val 50000"/>
            </a:avLst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ounded Rectangle 32"/>
          <p:cNvSpPr/>
          <p:nvPr/>
        </p:nvSpPr>
        <p:spPr>
          <a:xfrm>
            <a:off x="6660232" y="3933057"/>
            <a:ext cx="1728192" cy="720080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Device</a:t>
            </a:r>
          </a:p>
          <a:p>
            <a:pPr algn="ctr"/>
            <a:r>
              <a:rPr lang="en-IE" dirty="0" smtClean="0"/>
              <a:t>Manager</a:t>
            </a:r>
          </a:p>
        </p:txBody>
      </p:sp>
      <p:cxnSp>
        <p:nvCxnSpPr>
          <p:cNvPr id="34" name="Elbow Connector 33"/>
          <p:cNvCxnSpPr>
            <a:stCxn id="2" idx="3"/>
            <a:endCxn id="33" idx="0"/>
          </p:cNvCxnSpPr>
          <p:nvPr/>
        </p:nvCxnSpPr>
        <p:spPr>
          <a:xfrm>
            <a:off x="5651751" y="1700808"/>
            <a:ext cx="1872577" cy="2232249"/>
          </a:xfrm>
          <a:prstGeom prst="bentConnector2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/>
          <p:cNvCxnSpPr/>
          <p:nvPr/>
        </p:nvCxnSpPr>
        <p:spPr>
          <a:xfrm rot="16200000" flipH="1">
            <a:off x="4264846" y="3289042"/>
            <a:ext cx="2736307" cy="1459753"/>
          </a:xfrm>
          <a:prstGeom prst="bentConnector3">
            <a:avLst>
              <a:gd name="adj1" fmla="val 62658"/>
            </a:avLst>
          </a:prstGeom>
          <a:ln w="76200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ounded Rectangle 12"/>
          <p:cNvSpPr/>
          <p:nvPr/>
        </p:nvSpPr>
        <p:spPr>
          <a:xfrm>
            <a:off x="5652120" y="5373216"/>
            <a:ext cx="1728192" cy="720080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Security</a:t>
            </a:r>
          </a:p>
          <a:p>
            <a:pPr algn="ctr"/>
            <a:r>
              <a:rPr lang="en-IE" dirty="0" smtClean="0"/>
              <a:t>Manager</a:t>
            </a:r>
          </a:p>
        </p:txBody>
      </p:sp>
      <p:cxnSp>
        <p:nvCxnSpPr>
          <p:cNvPr id="21" name="Elbow Connector 20"/>
          <p:cNvCxnSpPr/>
          <p:nvPr/>
        </p:nvCxnSpPr>
        <p:spPr>
          <a:xfrm rot="16200000" flipH="1">
            <a:off x="5199788" y="2553949"/>
            <a:ext cx="1543410" cy="782762"/>
          </a:xfrm>
          <a:prstGeom prst="bentConnector3">
            <a:avLst>
              <a:gd name="adj1" fmla="val -11041"/>
            </a:avLst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ounded Rectangle 42"/>
          <p:cNvSpPr/>
          <p:nvPr/>
        </p:nvSpPr>
        <p:spPr>
          <a:xfrm>
            <a:off x="5498410" y="2996952"/>
            <a:ext cx="1728192" cy="720080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File</a:t>
            </a:r>
          </a:p>
          <a:p>
            <a:pPr algn="ctr"/>
            <a:r>
              <a:rPr lang="en-IE" dirty="0" smtClean="0"/>
              <a:t>Manager</a:t>
            </a:r>
          </a:p>
        </p:txBody>
      </p:sp>
    </p:spTree>
    <p:extLst>
      <p:ext uri="{BB962C8B-B14F-4D97-AF65-F5344CB8AC3E}">
        <p14:creationId xmlns:p14="http://schemas.microsoft.com/office/powerpoint/2010/main" val="1905984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E" dirty="0" smtClean="0"/>
          </a:p>
          <a:p>
            <a:r>
              <a:rPr lang="en-IE" dirty="0" smtClean="0"/>
              <a:t>Introduction to OS Security</a:t>
            </a:r>
          </a:p>
          <a:p>
            <a:r>
              <a:rPr lang="en-IE" dirty="0" smtClean="0"/>
              <a:t>Types of Attacks</a:t>
            </a:r>
          </a:p>
          <a:p>
            <a:r>
              <a:rPr lang="en-IE" dirty="0" smtClean="0"/>
              <a:t>Types of System Protection</a:t>
            </a:r>
          </a:p>
          <a:p>
            <a:r>
              <a:rPr lang="en-IE" dirty="0" smtClean="0"/>
              <a:t>Summary</a:t>
            </a: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Contents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024202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The operating system uses a number of different ways to protect the system:</a:t>
            </a:r>
          </a:p>
          <a:p>
            <a:endParaRPr lang="en-IE" dirty="0" smtClean="0"/>
          </a:p>
          <a:p>
            <a:pPr lvl="1"/>
            <a:r>
              <a:rPr lang="en-IE" dirty="0" smtClean="0"/>
              <a:t>Your credentials (e.g. username and password)</a:t>
            </a:r>
          </a:p>
          <a:p>
            <a:pPr lvl="1"/>
            <a:r>
              <a:rPr lang="en-IE" dirty="0" smtClean="0"/>
              <a:t>Your authorisation (e.g. </a:t>
            </a:r>
            <a:r>
              <a:rPr lang="en-IE" dirty="0" err="1" smtClean="0"/>
              <a:t>drwxr</a:t>
            </a:r>
            <a:r>
              <a:rPr lang="en-IE" dirty="0" smtClean="0"/>
              <a:t>-x-r--)</a:t>
            </a:r>
          </a:p>
          <a:p>
            <a:pPr lvl="1"/>
            <a:r>
              <a:rPr lang="en-IE" dirty="0" smtClean="0"/>
              <a:t>Your location (e.g. inside/outside the LAN)</a:t>
            </a:r>
          </a:p>
          <a:p>
            <a:pPr lvl="1"/>
            <a:r>
              <a:rPr lang="en-IE" dirty="0" smtClean="0"/>
              <a:t>Your behaviour (e.g. deleting lots of files)</a:t>
            </a:r>
          </a:p>
          <a:p>
            <a:pPr lvl="1"/>
            <a:r>
              <a:rPr lang="en-IE" sz="2400" dirty="0" smtClean="0"/>
              <a:t>The firewall</a:t>
            </a:r>
          </a:p>
          <a:p>
            <a:pPr lvl="1"/>
            <a:endParaRPr lang="en-IE" dirty="0" smtClean="0"/>
          </a:p>
          <a:p>
            <a:endParaRPr lang="en-IE" dirty="0" smtClean="0"/>
          </a:p>
          <a:p>
            <a:endParaRPr lang="en-IE" dirty="0" smtClean="0"/>
          </a:p>
          <a:p>
            <a:endParaRPr lang="en-I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Operating System Security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698198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3820</TotalTime>
  <Words>97</Words>
  <Application>Microsoft Office PowerPoint</Application>
  <PresentationFormat>On-screen Show (4:3)</PresentationFormat>
  <Paragraphs>44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Calibri</vt:lpstr>
      <vt:lpstr>Lucida Sans Unicode</vt:lpstr>
      <vt:lpstr>Verdana</vt:lpstr>
      <vt:lpstr>Wingdings 2</vt:lpstr>
      <vt:lpstr>Wingdings 3</vt:lpstr>
      <vt:lpstr>Concourse</vt:lpstr>
      <vt:lpstr>Computer Security</vt:lpstr>
      <vt:lpstr>PowerPoint Presentation</vt:lpstr>
      <vt:lpstr>PowerPoint Presentation</vt:lpstr>
      <vt:lpstr>Contents</vt:lpstr>
      <vt:lpstr>Operating System Security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CMPU1022 Operating Systems 1</dc:title>
  <dc:creator>Damian Gordon</dc:creator>
  <cp:lastModifiedBy>Damian Gordon</cp:lastModifiedBy>
  <cp:revision>294</cp:revision>
  <dcterms:created xsi:type="dcterms:W3CDTF">2015-01-19T19:52:08Z</dcterms:created>
  <dcterms:modified xsi:type="dcterms:W3CDTF">2019-02-03T12:14:44Z</dcterms:modified>
</cp:coreProperties>
</file>