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75" r:id="rId4"/>
    <p:sldId id="276" r:id="rId5"/>
    <p:sldId id="273" r:id="rId6"/>
    <p:sldId id="257" r:id="rId7"/>
    <p:sldId id="259" r:id="rId8"/>
    <p:sldId id="258" r:id="rId9"/>
    <p:sldId id="260" r:id="rId10"/>
    <p:sldId id="262" r:id="rId11"/>
    <p:sldId id="263" r:id="rId12"/>
    <p:sldId id="264" r:id="rId13"/>
    <p:sldId id="265" r:id="rId14"/>
    <p:sldId id="266" r:id="rId15"/>
    <p:sldId id="274" r:id="rId16"/>
    <p:sldId id="267" r:id="rId17"/>
    <p:sldId id="268" r:id="rId18"/>
    <p:sldId id="269" r:id="rId19"/>
    <p:sldId id="270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5A5EB-74B4-4499-B9EA-F7627BA48DEE}" type="datetimeFigureOut">
              <a:rPr lang="en-IE" smtClean="0"/>
              <a:t>03/02/2019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D8F8-0519-48EE-A729-84EFC56F7E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490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D8F8-0519-48EE-A729-84EFC56F7E15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053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03/02/2019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29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03/02/2019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3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03/02/2019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4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03/02/2019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4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03/02/2019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57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03/02/2019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7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03/02/2019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353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03/02/2019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48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03/02/2019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251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03/02/2019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946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03/02/2019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45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2C37-8F1F-45E4-9F09-0C6418E8659E}" type="datetimeFigureOut">
              <a:rPr lang="en-IE" smtClean="0"/>
              <a:t>03/02/2019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22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tmarketshare.com/operating-system-market-share.aspx?options=%7b%22filter%22:%7b%22$and%22:%5b%7b%22deviceType%22:%7b%22$in%22:%5b%22Desktop/laptop%22%5d%7d%7d%5d%7d,%22dateLabel%22:%22Trend%22,%22attributes%22:%22share%22,%22group%22:%22platform%22,%22sort%22:%7b%22share%22:-1%7d,%22id%22:%22platformsDesktop%22,%22dateInterval%22:%22Monthly%22,%22dateStart%22:%222018-02%22,%22dateEnd%22:%222019-01%22,%22segments%22:%22-1000%22%7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tmarketshare.com/operating-system-market-share.aspx?options=%7b%22filter%22:%7b%22$and%22:%5b%7b%22deviceType%22:%7b%22$in%22:%5b%22Desktop/laptop%22%5d%7d%7d%5d%7d,%22dateLabel%22:%22Trend%22,%22attributes%22:%22share%22,%22group%22:%22platform%22,%22sort%22:%7b%22share%22:-1%7d,%22id%22:%22platformsDesktop%22,%22dateInterval%22:%22Monthly%22,%22dateStart%22:%222018-02%22,%22dateEnd%22:%222019-01%22,%22segments%22:%22-1000%22%7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A History of Windows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Damian Gordon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4406"/>
            <a:ext cx="2811779" cy="17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NT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27th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July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1993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solidFill>
                  <a:schemeClr val="bg1"/>
                </a:solidFill>
              </a:rPr>
              <a:t>P</a:t>
            </a:r>
            <a:r>
              <a:rPr lang="en-IE" dirty="0" smtClean="0">
                <a:solidFill>
                  <a:schemeClr val="bg1"/>
                </a:solidFill>
              </a:rPr>
              <a:t>ortability to multiple processor architectures, as well as higher security and stability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Designed from scratch (“Unix killer”)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Bill Gates hired David Cutler from DEC to design Windows NT.</a:t>
            </a:r>
          </a:p>
          <a:p>
            <a:pPr algn="ctr"/>
            <a:endParaRPr lang="en-IE" b="1" dirty="0" smtClean="0">
              <a:solidFill>
                <a:schemeClr val="tx1"/>
              </a:solidFill>
            </a:endParaRPr>
          </a:p>
          <a:p>
            <a:pPr algn="ctr"/>
            <a:r>
              <a:rPr lang="en-IE" b="1" dirty="0" smtClean="0">
                <a:solidFill>
                  <a:schemeClr val="tx1"/>
                </a:solidFill>
              </a:rPr>
              <a:t>(WNT = VMS)</a:t>
            </a:r>
            <a:r>
              <a:rPr lang="en-IE" b="1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04" y="3212976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95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24th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August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1995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Introduced the taskbar, the 'Start' button, and the way the user navigates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Moved to multitasked 32-bit architecture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Windows 95 included support for 255-character mixed-case long filenames.</a:t>
            </a:r>
            <a:r>
              <a:rPr lang="en-IE" b="1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92" y="3187636"/>
            <a:ext cx="4800000" cy="3600000"/>
          </a:xfrm>
          <a:prstGeom prst="rect">
            <a:avLst/>
          </a:prstGeom>
        </p:spPr>
      </p:pic>
      <p:sp>
        <p:nvSpPr>
          <p:cNvPr id="5" name="Plaque 4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Chicago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7292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98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25th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June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1998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Improved power management, network management, and USB support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Added </a:t>
            </a:r>
            <a:r>
              <a:rPr lang="en-IE" i="1" dirty="0" smtClean="0">
                <a:solidFill>
                  <a:schemeClr val="bg1"/>
                </a:solidFill>
              </a:rPr>
              <a:t>Standby</a:t>
            </a:r>
            <a:r>
              <a:rPr lang="en-IE" dirty="0" smtClean="0">
                <a:solidFill>
                  <a:schemeClr val="bg1"/>
                </a:solidFill>
              </a:rPr>
              <a:t> and </a:t>
            </a:r>
            <a:r>
              <a:rPr lang="en-IE" i="1" dirty="0" smtClean="0">
                <a:solidFill>
                  <a:schemeClr val="bg1"/>
                </a:solidFill>
              </a:rPr>
              <a:t>Hibernate</a:t>
            </a:r>
            <a:r>
              <a:rPr lang="en-IE" dirty="0" smtClean="0">
                <a:solidFill>
                  <a:schemeClr val="bg1"/>
                </a:solidFill>
              </a:rPr>
              <a:t> modes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 Introduced the </a:t>
            </a:r>
            <a:r>
              <a:rPr lang="en-IE" sz="2000" b="1" i="1" dirty="0" smtClean="0">
                <a:solidFill>
                  <a:schemeClr val="tx1"/>
                </a:solidFill>
              </a:rPr>
              <a:t>Windows Driver Model</a:t>
            </a:r>
            <a:r>
              <a:rPr lang="en-IE" sz="2000" b="1" dirty="0" smtClean="0">
                <a:solidFill>
                  <a:schemeClr val="tx1"/>
                </a:solidFill>
              </a:rPr>
              <a:t> (WDM) to manage device drivers. 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33" y="3223542"/>
            <a:ext cx="4800000" cy="3600000"/>
          </a:xfrm>
          <a:prstGeom prst="rect">
            <a:avLst/>
          </a:prstGeom>
        </p:spPr>
      </p:pic>
      <p:sp>
        <p:nvSpPr>
          <p:cNvPr id="7" name="Plaque 6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Memphis</a:t>
            </a:r>
          </a:p>
        </p:txBody>
      </p:sp>
    </p:spTree>
    <p:extLst>
      <p:ext uri="{BB962C8B-B14F-4D97-AF65-F5344CB8AC3E}">
        <p14:creationId xmlns:p14="http://schemas.microsoft.com/office/powerpoint/2010/main" val="16537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2000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17th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February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2000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Added </a:t>
            </a:r>
            <a:r>
              <a:rPr lang="en-IE" dirty="0">
                <a:solidFill>
                  <a:schemeClr val="bg1"/>
                </a:solidFill>
              </a:rPr>
              <a:t>NTFS (New Technology File System) 3.0, the Microsoft Management Console (MMC), and the Encrypting File System (EFS)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Also Active Directory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 number of new assistive technologies to support for people with disabilities were introduced.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28" y="3356992"/>
            <a:ext cx="4621176" cy="3456384"/>
          </a:xfrm>
          <a:prstGeom prst="rect">
            <a:avLst/>
          </a:prstGeom>
        </p:spPr>
      </p:pic>
      <p:sp>
        <p:nvSpPr>
          <p:cNvPr id="7" name="Plaque 6"/>
          <p:cNvSpPr/>
          <p:nvPr/>
        </p:nvSpPr>
        <p:spPr>
          <a:xfrm>
            <a:off x="2771800" y="1196752"/>
            <a:ext cx="3672409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Jim Allchin didn't like codenames</a:t>
            </a:r>
          </a:p>
        </p:txBody>
      </p:sp>
    </p:spTree>
    <p:extLst>
      <p:ext uri="{BB962C8B-B14F-4D97-AF65-F5344CB8AC3E}">
        <p14:creationId xmlns:p14="http://schemas.microsoft.com/office/powerpoint/2010/main" val="33926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ME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14th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September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2000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Introduced a </a:t>
            </a:r>
            <a:r>
              <a:rPr lang="en-IE" i="1" dirty="0" smtClean="0">
                <a:solidFill>
                  <a:schemeClr val="bg1"/>
                </a:solidFill>
              </a:rPr>
              <a:t>System Restore</a:t>
            </a:r>
            <a:r>
              <a:rPr lang="en-IE" dirty="0" smtClean="0">
                <a:solidFill>
                  <a:schemeClr val="bg1"/>
                </a:solidFill>
              </a:rPr>
              <a:t> feature, and improved digital media and networking tools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Restricted </a:t>
            </a:r>
            <a:r>
              <a:rPr lang="en-IE" dirty="0">
                <a:solidFill>
                  <a:schemeClr val="bg1"/>
                </a:solidFill>
              </a:rPr>
              <a:t>access to real mode MS-DOS</a:t>
            </a:r>
            <a:endParaRPr lang="en-IE" dirty="0" smtClean="0">
              <a:solidFill>
                <a:schemeClr val="bg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Criticized for speed and stability issues, a </a:t>
            </a:r>
            <a:r>
              <a:rPr lang="en-IE" sz="2000" b="1" i="1" dirty="0">
                <a:solidFill>
                  <a:schemeClr val="tx1"/>
                </a:solidFill>
              </a:rPr>
              <a:t>PC World</a:t>
            </a:r>
            <a:r>
              <a:rPr lang="en-IE" sz="2000" b="1" dirty="0">
                <a:solidFill>
                  <a:schemeClr val="tx1"/>
                </a:solidFill>
              </a:rPr>
              <a:t> article dubbed Windows ME the "Mistake </a:t>
            </a:r>
            <a:r>
              <a:rPr lang="en-IE" sz="2000" b="1" dirty="0" smtClean="0">
                <a:solidFill>
                  <a:schemeClr val="tx1"/>
                </a:solidFill>
              </a:rPr>
              <a:t>Edition“</a:t>
            </a:r>
            <a:endParaRPr lang="en-IE" sz="2000" b="1" dirty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(Very short shelf-life) 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Millennium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12" y="3645024"/>
            <a:ext cx="4218784" cy="31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XP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25th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2001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Improved taskbar and ‘Start’ menu, better networking features 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Newly improved user interface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The </a:t>
            </a:r>
            <a:r>
              <a:rPr lang="en-IE" sz="2000" b="1" dirty="0">
                <a:solidFill>
                  <a:schemeClr val="tx1"/>
                </a:solidFill>
              </a:rPr>
              <a:t>first version of Windows to use product activation in an effort to reduce software piracy.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96" y="3213376"/>
            <a:ext cx="4800000" cy="3600000"/>
          </a:xfrm>
          <a:prstGeom prst="rect">
            <a:avLst/>
          </a:prstGeom>
        </p:spPr>
      </p:pic>
      <p:sp>
        <p:nvSpPr>
          <p:cNvPr id="7" name="Plaque 6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Neptune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6322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Vista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30th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January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2007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Introduced Windows Search, Windows Aero, Windows Sidebar, Shadow Copy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Integrated Speech Recognition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u="sng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IE" sz="2000" b="1" u="sng" dirty="0" smtClean="0">
                <a:solidFill>
                  <a:schemeClr val="tx1"/>
                </a:solidFill>
              </a:rPr>
              <a:t>Criticisms of Vista</a:t>
            </a:r>
          </a:p>
          <a:p>
            <a:r>
              <a:rPr lang="en-IE" b="1" dirty="0" smtClean="0">
                <a:solidFill>
                  <a:schemeClr val="tx1"/>
                </a:solidFill>
              </a:rPr>
              <a:t>- high system requirements</a:t>
            </a:r>
          </a:p>
          <a:p>
            <a:r>
              <a:rPr lang="en-IE" b="1" dirty="0" smtClean="0">
                <a:solidFill>
                  <a:schemeClr val="tx1"/>
                </a:solidFill>
              </a:rPr>
              <a:t>- more restrictive licensing </a:t>
            </a:r>
          </a:p>
          <a:p>
            <a:r>
              <a:rPr lang="en-IE" b="1" dirty="0" smtClean="0">
                <a:solidFill>
                  <a:schemeClr val="tx1"/>
                </a:solidFill>
              </a:rPr>
              <a:t>- new digital rights management</a:t>
            </a:r>
          </a:p>
          <a:p>
            <a:r>
              <a:rPr lang="en-IE" b="1" dirty="0" smtClean="0">
                <a:solidFill>
                  <a:schemeClr val="tx1"/>
                </a:solidFill>
              </a:rPr>
              <a:t>- lack of compatibility with some pre-Vista hardware and software</a:t>
            </a:r>
            <a:endParaRPr lang="en-IE" sz="1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704000" cy="3528000"/>
          </a:xfrm>
          <a:prstGeom prst="rect">
            <a:avLst/>
          </a:prstGeom>
        </p:spPr>
      </p:pic>
      <p:sp>
        <p:nvSpPr>
          <p:cNvPr id="7" name="Plaque 6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Longhorn</a:t>
            </a:r>
          </a:p>
        </p:txBody>
      </p:sp>
    </p:spTree>
    <p:extLst>
      <p:ext uri="{BB962C8B-B14F-4D97-AF65-F5344CB8AC3E}">
        <p14:creationId xmlns:p14="http://schemas.microsoft.com/office/powerpoint/2010/main" val="450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7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22nd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2009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Support </a:t>
            </a:r>
            <a:r>
              <a:rPr lang="en-IE" dirty="0">
                <a:solidFill>
                  <a:schemeClr val="bg1"/>
                </a:solidFill>
              </a:rPr>
              <a:t>for virtual hard disks</a:t>
            </a:r>
            <a:r>
              <a:rPr lang="en-IE" dirty="0" smtClean="0">
                <a:solidFill>
                  <a:schemeClr val="bg1"/>
                </a:solidFill>
              </a:rPr>
              <a:t>, better </a:t>
            </a:r>
            <a:r>
              <a:rPr lang="en-IE" dirty="0">
                <a:solidFill>
                  <a:schemeClr val="bg1"/>
                </a:solidFill>
              </a:rPr>
              <a:t>multi-core </a:t>
            </a:r>
            <a:r>
              <a:rPr lang="en-IE" dirty="0" smtClean="0">
                <a:solidFill>
                  <a:schemeClr val="bg1"/>
                </a:solidFill>
              </a:rPr>
              <a:t>processors performance, and kernel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Improved touch and handwriting </a:t>
            </a:r>
            <a:r>
              <a:rPr lang="en-IE" dirty="0">
                <a:solidFill>
                  <a:schemeClr val="bg1"/>
                </a:solidFill>
              </a:rPr>
              <a:t>recognition</a:t>
            </a:r>
            <a:endParaRPr lang="en-IE" dirty="0" smtClean="0">
              <a:solidFill>
                <a:schemeClr val="bg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Intended to address criticisms faced by Windows Vista, such as performance improvements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96" y="3249368"/>
            <a:ext cx="4656000" cy="3492000"/>
          </a:xfrm>
          <a:prstGeom prst="rect">
            <a:avLst/>
          </a:prstGeom>
        </p:spPr>
      </p:pic>
      <p:sp>
        <p:nvSpPr>
          <p:cNvPr id="10" name="Plaque 9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Blackcomb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50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26th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2012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Heavier </a:t>
            </a:r>
            <a:r>
              <a:rPr lang="en-IE" dirty="0">
                <a:solidFill>
                  <a:schemeClr val="bg1"/>
                </a:solidFill>
              </a:rPr>
              <a:t>integration with online services from Microsoft and </a:t>
            </a:r>
            <a:r>
              <a:rPr lang="en-IE" dirty="0" smtClean="0">
                <a:solidFill>
                  <a:schemeClr val="bg1"/>
                </a:solidFill>
              </a:rPr>
              <a:t>others (</a:t>
            </a:r>
            <a:r>
              <a:rPr lang="en-IE" dirty="0" err="1" smtClean="0">
                <a:solidFill>
                  <a:schemeClr val="bg1"/>
                </a:solidFill>
              </a:rPr>
              <a:t>Skydrive</a:t>
            </a:r>
            <a:r>
              <a:rPr lang="en-IE" dirty="0" smtClean="0">
                <a:solidFill>
                  <a:schemeClr val="bg1"/>
                </a:solidFill>
              </a:rPr>
              <a:t>, Xbox)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Faster </a:t>
            </a:r>
            <a:r>
              <a:rPr lang="en-IE" dirty="0" err="1">
                <a:solidFill>
                  <a:schemeClr val="bg1"/>
                </a:solidFill>
              </a:rPr>
              <a:t>startup</a:t>
            </a:r>
            <a:r>
              <a:rPr lang="en-IE" dirty="0">
                <a:solidFill>
                  <a:schemeClr val="bg1"/>
                </a:solidFill>
              </a:rPr>
              <a:t> through UEFI </a:t>
            </a:r>
            <a:r>
              <a:rPr lang="en-IE" dirty="0" smtClean="0">
                <a:solidFill>
                  <a:schemeClr val="bg1"/>
                </a:solidFill>
              </a:rPr>
              <a:t>integration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User interface focused on </a:t>
            </a:r>
            <a:r>
              <a:rPr lang="en-IE" sz="2000" b="1" dirty="0">
                <a:solidFill>
                  <a:schemeClr val="tx1"/>
                </a:solidFill>
              </a:rPr>
              <a:t>tablets users, </a:t>
            </a:r>
            <a:r>
              <a:rPr lang="en-IE" sz="2000" b="1" dirty="0" smtClean="0">
                <a:solidFill>
                  <a:schemeClr val="tx1"/>
                </a:solidFill>
              </a:rPr>
              <a:t>including a touch-optimized shell using the "Metro</a:t>
            </a:r>
            <a:r>
              <a:rPr lang="en-IE" sz="2000" b="1" dirty="0">
                <a:solidFill>
                  <a:schemeClr val="tx1"/>
                </a:solidFill>
              </a:rPr>
              <a:t>" design language, and a </a:t>
            </a:r>
            <a:r>
              <a:rPr lang="en-IE" sz="2000" b="1" dirty="0" smtClean="0">
                <a:solidFill>
                  <a:schemeClr val="tx1"/>
                </a:solidFill>
              </a:rPr>
              <a:t>new 'Start</a:t>
            </a:r>
            <a:r>
              <a:rPr lang="en-IE" sz="2000" b="1" dirty="0">
                <a:solidFill>
                  <a:schemeClr val="tx1"/>
                </a:solidFill>
              </a:rPr>
              <a:t>' </a:t>
            </a:r>
            <a:r>
              <a:rPr lang="en-IE" sz="2000" b="1" dirty="0" smtClean="0">
                <a:solidFill>
                  <a:schemeClr val="tx1"/>
                </a:solidFill>
              </a:rPr>
              <a:t>screen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(No ‘Start button)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47" y="3573016"/>
            <a:ext cx="5495845" cy="3096000"/>
          </a:xfrm>
          <a:prstGeom prst="rect">
            <a:avLst/>
          </a:prstGeom>
        </p:spPr>
      </p:pic>
      <p:sp>
        <p:nvSpPr>
          <p:cNvPr id="7" name="Plaque 6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Jupiter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50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10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accent1">
                    <a:lumMod val="50000"/>
                  </a:schemeClr>
                </a:solidFill>
              </a:rPr>
              <a:t>29th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IE" sz="2800" dirty="0" smtClean="0">
                <a:solidFill>
                  <a:schemeClr val="accent1">
                    <a:lumMod val="50000"/>
                  </a:schemeClr>
                </a:solidFill>
              </a:rPr>
              <a:t>July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IE" sz="2800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Return of ‘Start</a:t>
            </a:r>
            <a:r>
              <a:rPr lang="en-IE" dirty="0">
                <a:solidFill>
                  <a:schemeClr val="bg1"/>
                </a:solidFill>
              </a:rPr>
              <a:t>’ button, </a:t>
            </a:r>
            <a:r>
              <a:rPr lang="en-IE" dirty="0" smtClean="0">
                <a:solidFill>
                  <a:schemeClr val="bg1"/>
                </a:solidFill>
              </a:rPr>
              <a:t>a virtual </a:t>
            </a:r>
            <a:r>
              <a:rPr lang="en-IE" dirty="0">
                <a:solidFill>
                  <a:schemeClr val="bg1"/>
                </a:solidFill>
              </a:rPr>
              <a:t>desktop </a:t>
            </a:r>
            <a:r>
              <a:rPr lang="en-IE" dirty="0" smtClean="0">
                <a:solidFill>
                  <a:schemeClr val="bg1"/>
                </a:solidFill>
              </a:rPr>
              <a:t>system, integration with Windows Phone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Device dependent interface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611560" y="4005064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Incorporates </a:t>
            </a:r>
            <a:r>
              <a:rPr lang="it-IT" sz="2000" dirty="0">
                <a:solidFill>
                  <a:schemeClr val="tx1"/>
                </a:solidFill>
              </a:rPr>
              <a:t>Microsoft's intelligent personal assistant Cortana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0"/>
            <a:ext cx="5424264" cy="3004565"/>
          </a:xfrm>
          <a:prstGeom prst="rect">
            <a:avLst/>
          </a:prstGeom>
        </p:spPr>
      </p:pic>
      <p:sp>
        <p:nvSpPr>
          <p:cNvPr id="19" name="Plaque 18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Threshold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91680" y="5691692"/>
            <a:ext cx="792088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1763688" y="5691692"/>
            <a:ext cx="648072" cy="64807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1835760" y="5763756"/>
            <a:ext cx="504000" cy="50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07704" y="583570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894"/>
            <a:ext cx="9144000" cy="516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10.5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en-IE" sz="28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IE" sz="2800" dirty="0" smtClean="0">
                <a:solidFill>
                  <a:schemeClr val="accent1">
                    <a:lumMod val="50000"/>
                  </a:schemeClr>
                </a:solidFill>
              </a:rPr>
              <a:t>November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IE" sz="2800" dirty="0" smtClean="0">
                <a:solidFill>
                  <a:schemeClr val="accent1">
                    <a:lumMod val="50000"/>
                  </a:schemeClr>
                </a:solidFill>
              </a:rPr>
              <a:t>2018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dirty="0" smtClean="0">
                <a:solidFill>
                  <a:schemeClr val="bg1"/>
                </a:solidFill>
              </a:rPr>
              <a:t>Changes </a:t>
            </a:r>
            <a:r>
              <a:rPr lang="en-IE" sz="2800" dirty="0">
                <a:solidFill>
                  <a:schemeClr val="bg1"/>
                </a:solidFill>
              </a:rPr>
              <a:t>to File Explorer tool</a:t>
            </a:r>
          </a:p>
          <a:p>
            <a:r>
              <a:rPr lang="en-IE" sz="2800" dirty="0">
                <a:solidFill>
                  <a:schemeClr val="bg1"/>
                </a:solidFill>
              </a:rPr>
              <a:t>Window Security improvements</a:t>
            </a:r>
          </a:p>
          <a:p>
            <a:r>
              <a:rPr lang="en-IE" sz="2800" dirty="0">
                <a:solidFill>
                  <a:schemeClr val="bg1"/>
                </a:solidFill>
              </a:rPr>
              <a:t>Added Network Support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611560" y="4005064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chemeClr val="tx1"/>
                </a:solidFill>
              </a:rPr>
              <a:t>Lots more </a:t>
            </a:r>
            <a:r>
              <a:rPr lang="en-IE" sz="2000" dirty="0">
                <a:solidFill>
                  <a:schemeClr val="tx1"/>
                </a:solidFill>
              </a:rPr>
              <a:t>features for Windows on </a:t>
            </a:r>
            <a:r>
              <a:rPr lang="en-IE" sz="2000" dirty="0" smtClean="0">
                <a:solidFill>
                  <a:schemeClr val="tx1"/>
                </a:solidFill>
              </a:rPr>
              <a:t>phones</a:t>
            </a:r>
          </a:p>
          <a:p>
            <a:pPr algn="ctr"/>
            <a:endParaRPr lang="en-IE" sz="2000" dirty="0">
              <a:solidFill>
                <a:schemeClr val="tx1"/>
              </a:solidFill>
            </a:endParaRPr>
          </a:p>
          <a:p>
            <a:pPr algn="ctr"/>
            <a:endParaRPr lang="en-IE" sz="2000" dirty="0" smtClean="0">
              <a:solidFill>
                <a:schemeClr val="tx1"/>
              </a:solidFill>
            </a:endParaRPr>
          </a:p>
          <a:p>
            <a:pPr algn="ctr"/>
            <a:endParaRPr lang="en-IE" sz="2000" dirty="0">
              <a:solidFill>
                <a:schemeClr val="tx1"/>
              </a:solidFill>
            </a:endParaRPr>
          </a:p>
          <a:p>
            <a:pPr algn="ctr"/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3635896" y="1196752"/>
            <a:ext cx="1872208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Redstone</a:t>
            </a:r>
            <a:endParaRPr lang="en-IE" b="1" dirty="0"/>
          </a:p>
        </p:txBody>
      </p:sp>
      <p:pic>
        <p:nvPicPr>
          <p:cNvPr id="12" name="Picture 11" descr="Image result for windows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01" y="3717033"/>
            <a:ext cx="5085555" cy="31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indows on 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1168"/>
            <a:ext cx="1745055" cy="98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Desktop market share (31/1/2019)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" y="1497330"/>
            <a:ext cx="8008620" cy="3863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581128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hlinkClick r:id="rId3"/>
              </a:rPr>
              <a:t>Full Details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96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Desktop market share (31/1/2019)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" y="1497330"/>
            <a:ext cx="8008620" cy="3863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581128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hlinkClick r:id="rId3"/>
              </a:rPr>
              <a:t>Full Details here</a:t>
            </a:r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7026878" y="2852936"/>
            <a:ext cx="13115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87.5%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Share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lowchart: Alternate Process 50"/>
          <p:cNvSpPr/>
          <p:nvPr/>
        </p:nvSpPr>
        <p:spPr>
          <a:xfrm>
            <a:off x="539552" y="3140968"/>
            <a:ext cx="6120680" cy="360040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Timeline of Windows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440336" y="3140968"/>
            <a:ext cx="694808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791600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1367664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1871720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2447784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3023848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3599912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4103968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4680032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5256096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5832160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6336216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6912280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7488344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Flowchart: Alternate Process 21"/>
          <p:cNvSpPr/>
          <p:nvPr/>
        </p:nvSpPr>
        <p:spPr>
          <a:xfrm>
            <a:off x="395536" y="364502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1981</a:t>
            </a: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MS-DOS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475656" y="364502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2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2627784" y="364502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1993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NT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3707904" y="364502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1998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98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5364088" y="2420888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2001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XP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6444208" y="2441492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2009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</a:t>
            </a:r>
            <a:r>
              <a:rPr lang="en-IE" sz="1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Flowchart: Alternate Process 27"/>
          <p:cNvSpPr/>
          <p:nvPr/>
        </p:nvSpPr>
        <p:spPr>
          <a:xfrm>
            <a:off x="7452320" y="2420888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2015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Win </a:t>
            </a:r>
            <a:r>
              <a:rPr lang="en-IE" sz="1600" dirty="0" smtClean="0">
                <a:solidFill>
                  <a:schemeClr val="tx1"/>
                </a:solidFill>
              </a:rPr>
              <a:t>10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971600" y="2448598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1985</a:t>
            </a: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1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2051720" y="2448598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1990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3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3131840" y="2448598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1995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95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4211960" y="2448598"/>
            <a:ext cx="106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2000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2000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935549" y="3645024"/>
            <a:ext cx="104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Vista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7110272" y="3663447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2012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Win </a:t>
            </a:r>
            <a:r>
              <a:rPr lang="en-IE" sz="1600" dirty="0" smtClean="0">
                <a:solidFill>
                  <a:schemeClr val="tx1"/>
                </a:solidFill>
              </a:rPr>
              <a:t>8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5" idx="4"/>
            <a:endCxn id="22" idx="0"/>
          </p:cNvCxnSpPr>
          <p:nvPr/>
        </p:nvCxnSpPr>
        <p:spPr>
          <a:xfrm>
            <a:off x="881600" y="3392976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79712" y="3392976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31840" y="3392976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11960" y="3392976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64088" y="335699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44208" y="335699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96336" y="3392976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61801" y="2938799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55776" y="2924944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94049" y="2938799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60314" y="2938799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12442" y="2938799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992562" y="2938799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884368" y="321297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2" name="Straight Connector 51"/>
          <p:cNvCxnSpPr/>
          <p:nvPr/>
        </p:nvCxnSpPr>
        <p:spPr>
          <a:xfrm>
            <a:off x="7956376" y="2924944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Alternate Process 52"/>
          <p:cNvSpPr/>
          <p:nvPr/>
        </p:nvSpPr>
        <p:spPr>
          <a:xfrm>
            <a:off x="4806016" y="3645024"/>
            <a:ext cx="106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2000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Win ME</a:t>
            </a:r>
            <a:endParaRPr lang="en-I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MS-DOS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Microsoft Disk Operating System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Command-line interface (CLI)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August 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1981</a:t>
            </a:r>
            <a:endParaRPr lang="en-IE" sz="28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29000"/>
            <a:ext cx="5400600" cy="3384376"/>
          </a:xfrm>
          <a:prstGeom prst="rect">
            <a:avLst/>
          </a:prstGeom>
        </p:spPr>
      </p:pic>
      <p:sp>
        <p:nvSpPr>
          <p:cNvPr id="9" name="Folded Corner 8"/>
          <p:cNvSpPr/>
          <p:nvPr/>
        </p:nvSpPr>
        <p:spPr>
          <a:xfrm>
            <a:off x="611560" y="3719558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Microsoft bought an existing operating system from  Seattle Computer Products (86-DOS), for $75,000 in 1981.</a:t>
            </a:r>
            <a:endParaRPr lang="en-I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1.0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16-bit multi-tasking shell on top of an existing MS-DOS installation</a:t>
            </a:r>
            <a:r>
              <a:rPr lang="en-IE" dirty="0">
                <a:solidFill>
                  <a:schemeClr val="bg1"/>
                </a:solidFill>
              </a:rPr>
              <a:t> 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L</a:t>
            </a:r>
            <a:r>
              <a:rPr lang="en-IE" dirty="0" smtClean="0">
                <a:solidFill>
                  <a:schemeClr val="bg1"/>
                </a:solidFill>
              </a:rPr>
              <a:t>imited multi-tasking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3016"/>
            <a:ext cx="5400600" cy="32403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20th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November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1985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611560" y="3719558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The development of Windows began after Bill Gates saw a demonstration of </a:t>
            </a:r>
            <a:r>
              <a:rPr lang="en-IE" sz="2000" b="1" dirty="0" err="1" smtClean="0">
                <a:solidFill>
                  <a:schemeClr val="tx1"/>
                </a:solidFill>
              </a:rPr>
              <a:t>VisiCorp's</a:t>
            </a:r>
            <a:r>
              <a:rPr lang="en-IE" sz="2000" b="1" dirty="0" smtClean="0">
                <a:solidFill>
                  <a:schemeClr val="tx1"/>
                </a:solidFill>
              </a:rPr>
              <a:t> </a:t>
            </a:r>
            <a:r>
              <a:rPr lang="en-IE" sz="2000" b="1" i="1" dirty="0" err="1" smtClean="0">
                <a:solidFill>
                  <a:schemeClr val="tx1"/>
                </a:solidFill>
              </a:rPr>
              <a:t>Visi</a:t>
            </a:r>
            <a:r>
              <a:rPr lang="en-IE" sz="2000" b="1" i="1" dirty="0" smtClean="0">
                <a:solidFill>
                  <a:schemeClr val="tx1"/>
                </a:solidFill>
              </a:rPr>
              <a:t> On</a:t>
            </a:r>
            <a:r>
              <a:rPr lang="en-IE" sz="2000" b="1" dirty="0" smtClean="0">
                <a:solidFill>
                  <a:schemeClr val="tx1"/>
                </a:solidFill>
              </a:rPr>
              <a:t>.</a:t>
            </a:r>
            <a:endParaRPr lang="en-I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</a:t>
            </a:r>
            <a:r>
              <a:rPr lang="en-IE" dirty="0" smtClean="0">
                <a:solidFill>
                  <a:schemeClr val="bg1"/>
                </a:solidFill>
              </a:rPr>
              <a:t>2.0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04" y="3213376"/>
            <a:ext cx="4800000" cy="3600000"/>
          </a:xfrm>
        </p:spPr>
      </p:pic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9th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December 1987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Allows application </a:t>
            </a:r>
            <a:r>
              <a:rPr lang="en-IE" dirty="0">
                <a:solidFill>
                  <a:schemeClr val="bg1"/>
                </a:solidFill>
              </a:rPr>
              <a:t>windows to </a:t>
            </a:r>
            <a:r>
              <a:rPr lang="en-IE" dirty="0" smtClean="0">
                <a:solidFill>
                  <a:schemeClr val="bg1"/>
                </a:solidFill>
              </a:rPr>
              <a:t>overlap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First version </a:t>
            </a:r>
            <a:r>
              <a:rPr lang="en-IE" dirty="0">
                <a:solidFill>
                  <a:schemeClr val="bg1"/>
                </a:solidFill>
              </a:rPr>
              <a:t>to integrate the control panel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611560" y="3719558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On March 17, 1988, Apple filed a lawsuit against Microsoft and HP, accusing them of copying the Macintosh System. </a:t>
            </a: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Apple lost.</a:t>
            </a:r>
            <a:endParaRPr lang="en-I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Windows 3</a:t>
            </a:r>
            <a:r>
              <a:rPr lang="en-IE" dirty="0" smtClean="0">
                <a:solidFill>
                  <a:schemeClr val="bg1"/>
                </a:solidFill>
              </a:rPr>
              <a:t>.0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22nd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May</a:t>
            </a:r>
          </a:p>
          <a:p>
            <a:pPr algn="ctr"/>
            <a:r>
              <a:rPr lang="en-IE" sz="2800" dirty="0" smtClean="0">
                <a:solidFill>
                  <a:schemeClr val="tx2"/>
                </a:solidFill>
              </a:rPr>
              <a:t>1990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Protected/Enhanced mode to run Windows applications with reduced memory issues</a:t>
            </a:r>
          </a:p>
          <a:p>
            <a:r>
              <a:rPr lang="en-IE" dirty="0">
                <a:solidFill>
                  <a:schemeClr val="bg1"/>
                </a:solidFill>
              </a:rPr>
              <a:t>B</a:t>
            </a:r>
            <a:r>
              <a:rPr lang="en-IE" dirty="0" smtClean="0">
                <a:solidFill>
                  <a:schemeClr val="bg1"/>
                </a:solidFill>
              </a:rPr>
              <a:t>etter memory management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98" y="3212976"/>
            <a:ext cx="4822106" cy="3600000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611560" y="3717031"/>
            <a:ext cx="2880320" cy="2409131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Developed based on work by David </a:t>
            </a:r>
            <a:r>
              <a:rPr lang="en-IE" sz="2000" b="1" dirty="0">
                <a:solidFill>
                  <a:schemeClr val="tx1"/>
                </a:solidFill>
              </a:rPr>
              <a:t>Weise and Murray </a:t>
            </a:r>
            <a:r>
              <a:rPr lang="en-IE" sz="2000" b="1" dirty="0" smtClean="0">
                <a:solidFill>
                  <a:schemeClr val="tx1"/>
                </a:solidFill>
              </a:rPr>
              <a:t>Sargent in 1989.</a:t>
            </a:r>
            <a:r>
              <a:rPr lang="en-IE" b="1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90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657</Words>
  <Application>Microsoft Office PowerPoint</Application>
  <PresentationFormat>On-screen Show (4:3)</PresentationFormat>
  <Paragraphs>174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A History of Windows</vt:lpstr>
      <vt:lpstr>PowerPoint Presentation</vt:lpstr>
      <vt:lpstr>Desktop market share (31/1/2019)</vt:lpstr>
      <vt:lpstr>Desktop market share (31/1/2019)</vt:lpstr>
      <vt:lpstr>Timeline of Windows</vt:lpstr>
      <vt:lpstr>MS-DOS</vt:lpstr>
      <vt:lpstr>Windows 1.0</vt:lpstr>
      <vt:lpstr>Windows 2.0</vt:lpstr>
      <vt:lpstr>Windows 3.0</vt:lpstr>
      <vt:lpstr>Windows NT</vt:lpstr>
      <vt:lpstr>Windows 95</vt:lpstr>
      <vt:lpstr>Windows 98</vt:lpstr>
      <vt:lpstr>Windows 2000</vt:lpstr>
      <vt:lpstr>Windows ME</vt:lpstr>
      <vt:lpstr>Windows XP</vt:lpstr>
      <vt:lpstr>Windows Vista</vt:lpstr>
      <vt:lpstr>Windows 7</vt:lpstr>
      <vt:lpstr>Windows 8</vt:lpstr>
      <vt:lpstr>Windows 10</vt:lpstr>
      <vt:lpstr>Windows 10.5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Gordon</dc:creator>
  <cp:lastModifiedBy>Damian Gordon</cp:lastModifiedBy>
  <cp:revision>27</cp:revision>
  <dcterms:created xsi:type="dcterms:W3CDTF">2015-01-20T22:21:56Z</dcterms:created>
  <dcterms:modified xsi:type="dcterms:W3CDTF">2019-02-03T11:46:20Z</dcterms:modified>
</cp:coreProperties>
</file>