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9" r:id="rId4"/>
    <p:sldId id="272" r:id="rId5"/>
    <p:sldId id="275" r:id="rId6"/>
    <p:sldId id="263" r:id="rId7"/>
    <p:sldId id="276" r:id="rId8"/>
    <p:sldId id="273" r:id="rId9"/>
    <p:sldId id="259" r:id="rId10"/>
    <p:sldId id="274" r:id="rId11"/>
    <p:sldId id="277" r:id="rId12"/>
    <p:sldId id="278" r:id="rId13"/>
    <p:sldId id="262" r:id="rId14"/>
    <p:sldId id="258" r:id="rId15"/>
    <p:sldId id="260" r:id="rId16"/>
    <p:sldId id="264" r:id="rId17"/>
    <p:sldId id="280" r:id="rId18"/>
    <p:sldId id="281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E74F1C-5241-454E-BA63-861F1FF4459E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9D24C0-FC2F-4ACD-9737-77A2DDA518F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en.wikipedia.org/wiki/Mac_OS_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29761"/>
          </a:xfrm>
        </p:spPr>
        <p:txBody>
          <a:bodyPr/>
          <a:lstStyle/>
          <a:p>
            <a:r>
              <a:rPr lang="en-IE" dirty="0" smtClean="0"/>
              <a:t>Mac OS By Team 9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1728192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Josh </a:t>
            </a:r>
            <a:r>
              <a:rPr lang="en-IE" dirty="0" smtClean="0"/>
              <a:t>Brownlow,  </a:t>
            </a:r>
          </a:p>
          <a:p>
            <a:r>
              <a:rPr lang="en-IE" dirty="0" smtClean="0"/>
              <a:t>Kevin Furlong, </a:t>
            </a:r>
          </a:p>
          <a:p>
            <a:r>
              <a:rPr lang="en-IE" dirty="0" smtClean="0"/>
              <a:t>David Long, </a:t>
            </a:r>
          </a:p>
          <a:p>
            <a:r>
              <a:rPr lang="en-IE" dirty="0" err="1" smtClean="0"/>
              <a:t>Fahid</a:t>
            </a:r>
            <a:r>
              <a:rPr lang="en-IE" dirty="0" smtClean="0"/>
              <a:t> Othman, </a:t>
            </a:r>
          </a:p>
          <a:p>
            <a:r>
              <a:rPr lang="en-IE" dirty="0" smtClean="0"/>
              <a:t>Seamus </a:t>
            </a:r>
            <a:r>
              <a:rPr lang="en-IE" dirty="0"/>
              <a:t>E. Timmons,</a:t>
            </a:r>
          </a:p>
        </p:txBody>
      </p:sp>
      <p:pic>
        <p:nvPicPr>
          <p:cNvPr id="1026" name="Picture 2" descr="http://www.computing.co.uk/IMG/233/280233/silver-apple-logo-apple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088232" cy="24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Systems 1and 2, Jan 1984/April 1985:</a:t>
            </a:r>
            <a:endParaRPr lang="en-US" dirty="0"/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en-US" b="1" u="sng" dirty="0" smtClean="0"/>
              <a:t>System 1</a:t>
            </a:r>
          </a:p>
          <a:p>
            <a:r>
              <a:rPr lang="en-US" dirty="0" smtClean="0"/>
              <a:t>Graphic interface (no command lines).</a:t>
            </a:r>
          </a:p>
          <a:p>
            <a:r>
              <a:rPr lang="en-US" dirty="0" smtClean="0"/>
              <a:t>No multitask due to limited RAM.</a:t>
            </a:r>
          </a:p>
          <a:p>
            <a:r>
              <a:rPr lang="en-US" dirty="0" smtClean="0"/>
              <a:t>Finder (file manger).</a:t>
            </a:r>
          </a:p>
          <a:p>
            <a:endParaRPr lang="en-US" dirty="0" smtClean="0"/>
          </a:p>
          <a:p>
            <a:pPr>
              <a:buFont typeface="Wingdings 3"/>
              <a:buNone/>
            </a:pPr>
            <a:r>
              <a:rPr lang="en-US" b="1" u="sng" dirty="0" smtClean="0"/>
              <a:t>System 2</a:t>
            </a:r>
          </a:p>
          <a:p>
            <a:r>
              <a:rPr lang="en-US" dirty="0" smtClean="0"/>
              <a:t>Apple talk to connect systems.</a:t>
            </a:r>
          </a:p>
          <a:p>
            <a:r>
              <a:rPr lang="en-US" dirty="0" smtClean="0"/>
              <a:t>Allowed use of multiple folders.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3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System 3 and 4, Jan 1986/Jan 1987:</a:t>
            </a:r>
            <a:endParaRPr lang="en-US" dirty="0"/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en-US" b="1" u="sng" dirty="0" smtClean="0"/>
              <a:t>System 3</a:t>
            </a:r>
            <a:endParaRPr lang="en-US" dirty="0" smtClean="0"/>
          </a:p>
          <a:p>
            <a:r>
              <a:rPr lang="en-US" dirty="0" smtClean="0"/>
              <a:t>System had to adapt to support new technologies</a:t>
            </a:r>
          </a:p>
          <a:p>
            <a:r>
              <a:rPr lang="en-US" dirty="0" smtClean="0"/>
              <a:t>New graphics e.g. trash icon bulge</a:t>
            </a:r>
          </a:p>
          <a:p>
            <a:endParaRPr lang="en-US" dirty="0" smtClean="0"/>
          </a:p>
          <a:p>
            <a:pPr>
              <a:buFont typeface="Wingdings 3"/>
              <a:buNone/>
            </a:pPr>
            <a:r>
              <a:rPr lang="en-US" b="1" u="sng" dirty="0" smtClean="0"/>
              <a:t>System 4</a:t>
            </a:r>
          </a:p>
          <a:p>
            <a:r>
              <a:rPr lang="en-US" dirty="0" smtClean="0"/>
              <a:t>MAC SE (contained expansion slot).</a:t>
            </a:r>
          </a:p>
          <a:p>
            <a:r>
              <a:rPr lang="en-US" dirty="0" smtClean="0"/>
              <a:t>Introduction of internal hard drives.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34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Systems 5 and 6, Oct 1987/April 1988:</a:t>
            </a:r>
            <a:endParaRPr lang="en-US" dirty="0"/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en-US" b="1" u="sng" smtClean="0"/>
              <a:t>System 5</a:t>
            </a:r>
            <a:endParaRPr lang="en-US" smtClean="0"/>
          </a:p>
          <a:p>
            <a:r>
              <a:rPr lang="en-US" smtClean="0"/>
              <a:t>MultiFinder enabled several programs to be run at the same time.</a:t>
            </a:r>
          </a:p>
          <a:p>
            <a:r>
              <a:rPr lang="en-US" smtClean="0"/>
              <a:t>Only made available in the US, Canada and some European countries.</a:t>
            </a:r>
          </a:p>
          <a:p>
            <a:pPr>
              <a:buFont typeface="Wingdings 3"/>
              <a:buNone/>
            </a:pPr>
            <a:endParaRPr lang="en-US" smtClean="0"/>
          </a:p>
          <a:p>
            <a:pPr>
              <a:buFont typeface="Wingdings 3"/>
              <a:buNone/>
            </a:pPr>
            <a:r>
              <a:rPr lang="en-US" b="1" u="sng" smtClean="0"/>
              <a:t>System 6</a:t>
            </a:r>
          </a:p>
          <a:p>
            <a:r>
              <a:rPr lang="en-US" smtClean="0"/>
              <a:t>1.44mb superdrive</a:t>
            </a:r>
          </a:p>
          <a:p>
            <a:r>
              <a:rPr lang="en-US" smtClean="0"/>
              <a:t>Macintosh portable provided support for the first laptop features.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8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878038" y="48205"/>
            <a:ext cx="1234480" cy="1143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5000" cap="flat" cmpd="thickThin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IE" sz="2800" smtClean="0">
                <a:solidFill>
                  <a:schemeClr val="bg1">
                    <a:lumMod val="85000"/>
                  </a:schemeClr>
                </a:solidFill>
              </a:rPr>
              <a:t>Jan </a:t>
            </a:r>
          </a:p>
          <a:p>
            <a:pPr algn="ctr"/>
            <a:r>
              <a:rPr lang="en-IE" sz="2800" smtClean="0">
                <a:solidFill>
                  <a:schemeClr val="bg1">
                    <a:lumMod val="85000"/>
                  </a:schemeClr>
                </a:solidFill>
              </a:rPr>
              <a:t>1997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IE" dirty="0" smtClean="0"/>
              <a:t>introduced several features that were also included in </a:t>
            </a:r>
            <a:r>
              <a:rPr lang="en-IE" dirty="0" smtClean="0">
                <a:hlinkClick r:id="rId2" tooltip="Mac OS 8"/>
              </a:rPr>
              <a:t>Mac OS 8</a:t>
            </a:r>
            <a:r>
              <a:rPr lang="en-IE" dirty="0" smtClean="0"/>
              <a:t>,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678" y="51337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E" dirty="0" smtClean="0"/>
              <a:t>System 7.6</a:t>
            </a:r>
            <a:endParaRPr lang="en-IE" dirty="0"/>
          </a:p>
        </p:txBody>
      </p:sp>
      <p:sp>
        <p:nvSpPr>
          <p:cNvPr id="5" name="Plaque 4"/>
          <p:cNvSpPr/>
          <p:nvPr/>
        </p:nvSpPr>
        <p:spPr>
          <a:xfrm>
            <a:off x="3851920" y="903173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Harmony </a:t>
            </a:r>
            <a:endParaRPr lang="en-IE" dirty="0"/>
          </a:p>
        </p:txBody>
      </p:sp>
      <p:sp>
        <p:nvSpPr>
          <p:cNvPr id="6" name="Folded Corner 5"/>
          <p:cNvSpPr/>
          <p:nvPr/>
        </p:nvSpPr>
        <p:spPr>
          <a:xfrm>
            <a:off x="457200" y="3501008"/>
            <a:ext cx="2962672" cy="2376264"/>
          </a:xfrm>
          <a:prstGeom prst="foldedCorner">
            <a:avLst>
              <a:gd name="adj" fmla="val 21346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It was </a:t>
            </a:r>
            <a:r>
              <a:rPr lang="en-IE" sz="2000" b="1" dirty="0">
                <a:solidFill>
                  <a:schemeClr val="tx1"/>
                </a:solidFill>
              </a:rPr>
              <a:t>the first </a:t>
            </a:r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Apple system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Named mac OS 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Also it had been completely revamped from previous versions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45" y="2924944"/>
            <a:ext cx="4771879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344241"/>
              </p:ext>
            </p:extLst>
          </p:nvPr>
        </p:nvGraphicFramePr>
        <p:xfrm>
          <a:off x="1438642" y="1413530"/>
          <a:ext cx="6266716" cy="4597471"/>
        </p:xfrm>
        <a:graphic>
          <a:graphicData uri="http://schemas.openxmlformats.org/drawingml/2006/table">
            <a:tbl>
              <a:tblPr/>
              <a:tblGrid>
                <a:gridCol w="1566679"/>
                <a:gridCol w="1566679"/>
                <a:gridCol w="1566679"/>
                <a:gridCol w="1566679"/>
              </a:tblGrid>
              <a:tr h="278521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</a:endParaRP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3400/180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3400/200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3400/240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852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Apple Part #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M3553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52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Processor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603ev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52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CPU Speed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180 MHz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200 MHz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240 MHz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741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Built-in RAM(MiB)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16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741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Maximum RAM (MiB)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144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52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Hard drive (GB)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1.3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3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741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Removable drives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Floppy drive (CD optional)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Floppy + CD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52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Display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12.1" color, active matrix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74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effectLst/>
                        </a:rPr>
                        <a:t>Resolution</a:t>
                      </a:r>
                      <a:endParaRPr lang="en-GB" sz="1400" dirty="0">
                        <a:effectLst/>
                      </a:endParaRP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800×600/32K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0519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Networking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Modem, Infrared, Ethernet (optional)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Modem, Infrared, Ethernet</a:t>
                      </a:r>
                    </a:p>
                  </a:txBody>
                  <a:tcPr marL="69630" marR="69630" marT="34815" marB="348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/>
              <a:t>System Requirement's </a:t>
            </a: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E" dirty="0" smtClean="0"/>
              <a:t>Revamped Extensions Manager </a:t>
            </a:r>
          </a:p>
          <a:p>
            <a:r>
              <a:rPr lang="en-IE" dirty="0" smtClean="0"/>
              <a:t>Native PowerPC code for Power Macs</a:t>
            </a:r>
          </a:p>
          <a:p>
            <a:r>
              <a:rPr lang="en-IE" dirty="0" smtClean="0"/>
              <a:t>Improved internet tools and utilities</a:t>
            </a:r>
          </a:p>
          <a:p>
            <a:r>
              <a:rPr lang="en-IE" dirty="0" smtClean="0"/>
              <a:t>More-stable Finder with increased memory allocation </a:t>
            </a:r>
          </a:p>
          <a:p>
            <a:r>
              <a:rPr lang="en-IE" dirty="0" smtClean="0"/>
              <a:t>In this version, the PowerTalk feature from 7.5 was removed due to poor application</a:t>
            </a:r>
          </a:p>
          <a:p>
            <a:r>
              <a:rPr lang="en-IE" b="1" dirty="0" smtClean="0"/>
              <a:t>Mac OS 7.6.1</a:t>
            </a:r>
            <a:r>
              <a:rPr lang="en-IE" dirty="0" smtClean="0"/>
              <a:t> finally ported the 68k exception handling routines to PowerPC</a:t>
            </a:r>
          </a:p>
          <a:p>
            <a:endParaRPr lang="en-GB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/>
              <a:t>What was new to Mac 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6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Mac OS X 10.0 “Cheetah</a:t>
            </a:r>
            <a:r>
              <a:rPr lang="en-US" dirty="0" smtClean="0"/>
              <a:t>”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762872" cy="4525963"/>
          </a:xfrm>
        </p:spPr>
        <p:txBody>
          <a:bodyPr/>
          <a:lstStyle/>
          <a:p>
            <a:r>
              <a:rPr lang="en-US" dirty="0" smtClean="0"/>
              <a:t>10.0 </a:t>
            </a:r>
            <a:r>
              <a:rPr lang="en-US" dirty="0"/>
              <a:t>(build)4k78 March </a:t>
            </a:r>
            <a:r>
              <a:rPr lang="en-US" dirty="0" smtClean="0"/>
              <a:t>24,01</a:t>
            </a:r>
            <a:endParaRPr lang="en-IE" dirty="0"/>
          </a:p>
          <a:p>
            <a:r>
              <a:rPr lang="en-US" dirty="0"/>
              <a:t>Media: </a:t>
            </a:r>
            <a:r>
              <a:rPr lang="en-US" dirty="0" err="1"/>
              <a:t>CD-Rom</a:t>
            </a:r>
            <a:endParaRPr lang="en-IE" dirty="0"/>
          </a:p>
          <a:p>
            <a:r>
              <a:rPr lang="en-US" dirty="0"/>
              <a:t>Initial Price:$129(US)</a:t>
            </a:r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464"/>
            <a:ext cx="4814446" cy="31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Dock,</a:t>
            </a:r>
            <a:endParaRPr lang="en-IE" dirty="0"/>
          </a:p>
          <a:p>
            <a:pPr lvl="0"/>
            <a:r>
              <a:rPr lang="en-US" dirty="0"/>
              <a:t>Mach </a:t>
            </a:r>
            <a:r>
              <a:rPr lang="en-US" dirty="0" smtClean="0"/>
              <a:t>3.0,</a:t>
            </a:r>
            <a:endParaRPr lang="en-IE" dirty="0"/>
          </a:p>
          <a:p>
            <a:pPr lvl="0"/>
            <a:r>
              <a:rPr lang="en-US" dirty="0" smtClean="0"/>
              <a:t>Terminal,</a:t>
            </a:r>
            <a:endParaRPr lang="en-IE" dirty="0"/>
          </a:p>
          <a:p>
            <a:pPr lvl="0"/>
            <a:r>
              <a:rPr lang="en-US" dirty="0" smtClean="0"/>
              <a:t>Mail - </a:t>
            </a:r>
            <a:r>
              <a:rPr lang="en-US" dirty="0"/>
              <a:t>email </a:t>
            </a:r>
            <a:r>
              <a:rPr lang="en-US" dirty="0" smtClean="0"/>
              <a:t>client,</a:t>
            </a:r>
            <a:endParaRPr lang="en-IE" dirty="0"/>
          </a:p>
          <a:p>
            <a:pPr lvl="0"/>
            <a:r>
              <a:rPr lang="en-US" dirty="0"/>
              <a:t>Address </a:t>
            </a:r>
            <a:r>
              <a:rPr lang="en-US" dirty="0" smtClean="0"/>
              <a:t>Book,</a:t>
            </a:r>
            <a:endParaRPr lang="en-IE" dirty="0"/>
          </a:p>
          <a:p>
            <a:pPr lvl="0"/>
            <a:r>
              <a:rPr lang="en-US" dirty="0" err="1" smtClean="0"/>
              <a:t>TextEdit</a:t>
            </a:r>
            <a:r>
              <a:rPr lang="en-US" dirty="0" smtClean="0"/>
              <a:t>,</a:t>
            </a:r>
            <a:endParaRPr lang="en-IE" dirty="0"/>
          </a:p>
          <a:p>
            <a:pPr lvl="0"/>
            <a:r>
              <a:rPr lang="en-US" dirty="0"/>
              <a:t>PDF </a:t>
            </a:r>
            <a:r>
              <a:rPr lang="en-US" dirty="0" smtClean="0"/>
              <a:t>Support, </a:t>
            </a:r>
            <a:endParaRPr lang="en-IE" dirty="0"/>
          </a:p>
          <a:p>
            <a:pPr lvl="0"/>
            <a:r>
              <a:rPr lang="en-US" dirty="0"/>
              <a:t>Aqua </a:t>
            </a:r>
            <a:r>
              <a:rPr lang="en-US" dirty="0" smtClean="0"/>
              <a:t>UI, </a:t>
            </a:r>
            <a:endParaRPr lang="en-IE" dirty="0"/>
          </a:p>
          <a:p>
            <a:pPr lvl="0"/>
            <a:r>
              <a:rPr lang="en-US" dirty="0" smtClean="0"/>
              <a:t>AppleScript,</a:t>
            </a:r>
            <a:endParaRPr lang="en-IE" dirty="0"/>
          </a:p>
          <a:p>
            <a:pPr lvl="0"/>
            <a:r>
              <a:rPr lang="en-US" dirty="0" smtClean="0"/>
              <a:t>Sherlock,</a:t>
            </a:r>
            <a:endParaRPr lang="en-IE" dirty="0"/>
          </a:p>
          <a:p>
            <a:pPr lvl="0"/>
            <a:r>
              <a:rPr lang="en-US" dirty="0"/>
              <a:t>Protected </a:t>
            </a:r>
            <a:r>
              <a:rPr lang="en-US" dirty="0" smtClean="0"/>
              <a:t>memory, </a:t>
            </a:r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Features</a:t>
            </a:r>
            <a:r>
              <a:rPr lang="en-US" dirty="0" smtClean="0"/>
              <a:t>:</a:t>
            </a:r>
            <a:endParaRPr lang="en-IE" dirty="0"/>
          </a:p>
        </p:txBody>
      </p:sp>
      <p:pic>
        <p:nvPicPr>
          <p:cNvPr id="4098" name="Picture 2" descr="https://km.support.apple.com/library/APPLE/APPLECARE_ALLGEOS/HT2492/HT2492_106-MtLion-DashBoard-004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727848" cy="29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348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Supported </a:t>
            </a:r>
            <a:r>
              <a:rPr lang="en-US" dirty="0"/>
              <a:t>computers: </a:t>
            </a:r>
            <a:endParaRPr lang="en-IE" dirty="0"/>
          </a:p>
          <a:p>
            <a:pPr lvl="1"/>
            <a:r>
              <a:rPr lang="en-US" dirty="0"/>
              <a:t>Power Macintosh </a:t>
            </a:r>
            <a:r>
              <a:rPr lang="en-US" dirty="0" smtClean="0"/>
              <a:t>G3 </a:t>
            </a:r>
            <a:r>
              <a:rPr lang="en-US" dirty="0"/>
              <a:t>&amp; </a:t>
            </a:r>
            <a:r>
              <a:rPr lang="en-US" dirty="0" smtClean="0"/>
              <a:t>B&amp;W, </a:t>
            </a:r>
            <a:endParaRPr lang="en-IE" dirty="0"/>
          </a:p>
          <a:p>
            <a:pPr lvl="1"/>
            <a:r>
              <a:rPr lang="en-US" dirty="0" smtClean="0"/>
              <a:t>G4, </a:t>
            </a:r>
            <a:r>
              <a:rPr lang="en-US" dirty="0"/>
              <a:t>Cube,</a:t>
            </a:r>
            <a:endParaRPr lang="en-IE" dirty="0"/>
          </a:p>
          <a:p>
            <a:pPr lvl="1"/>
            <a:r>
              <a:rPr lang="en-US" dirty="0" smtClean="0"/>
              <a:t>iMac,</a:t>
            </a:r>
            <a:endParaRPr lang="en-IE" dirty="0"/>
          </a:p>
          <a:p>
            <a:pPr lvl="1"/>
            <a:r>
              <a:rPr lang="en-US" dirty="0"/>
              <a:t>PowerBook </a:t>
            </a:r>
            <a:r>
              <a:rPr lang="en-US" dirty="0" smtClean="0"/>
              <a:t>G3,G4, </a:t>
            </a:r>
            <a:endParaRPr lang="en-IE" dirty="0"/>
          </a:p>
          <a:p>
            <a:pPr lvl="1"/>
            <a:r>
              <a:rPr lang="en-US" dirty="0" smtClean="0"/>
              <a:t>iBook,</a:t>
            </a:r>
            <a:r>
              <a:rPr lang="en-US" dirty="0"/>
              <a:t> </a:t>
            </a:r>
            <a:endParaRPr lang="en-IE" dirty="0"/>
          </a:p>
          <a:p>
            <a:r>
              <a:rPr lang="en-US" dirty="0" smtClean="0"/>
              <a:t>RAM</a:t>
            </a:r>
            <a:r>
              <a:rPr lang="en-US" dirty="0"/>
              <a:t>: 128 </a:t>
            </a:r>
            <a:r>
              <a:rPr lang="en-US" dirty="0" smtClean="0"/>
              <a:t>MB</a:t>
            </a:r>
            <a:r>
              <a:rPr lang="en-US" dirty="0"/>
              <a:t>,</a:t>
            </a:r>
            <a:endParaRPr lang="en-IE" dirty="0"/>
          </a:p>
          <a:p>
            <a:r>
              <a:rPr lang="en-US" dirty="0" smtClean="0"/>
              <a:t>Hard Drive:</a:t>
            </a:r>
          </a:p>
          <a:p>
            <a:pPr marL="109728" indent="0">
              <a:buNone/>
            </a:pPr>
            <a:r>
              <a:rPr lang="en-US" dirty="0" smtClean="0"/>
              <a:t>1,500</a:t>
            </a:r>
            <a:r>
              <a:rPr lang="en-US" dirty="0"/>
              <a:t> MB.</a:t>
            </a:r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System requirements</a:t>
            </a:r>
            <a:r>
              <a:rPr lang="en-US" dirty="0" smtClean="0"/>
              <a:t>:</a:t>
            </a:r>
            <a:endParaRPr lang="en-IE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72" y="3629491"/>
            <a:ext cx="5270500" cy="28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/>
              <a:t>The New Age: Mac </a:t>
            </a:r>
            <a:r>
              <a:rPr lang="en-IE" dirty="0" smtClean="0"/>
              <a:t>OS X </a:t>
            </a:r>
            <a:r>
              <a:rPr lang="en-IE" dirty="0"/>
              <a:t>Yosemite</a:t>
            </a:r>
            <a:r>
              <a:rPr lang="en-IE" dirty="0" smtClean="0"/>
              <a:t>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 smtClean="0"/>
              <a:t>Loads </a:t>
            </a:r>
            <a:r>
              <a:rPr lang="en-IE" dirty="0"/>
              <a:t>of new or updated features;</a:t>
            </a:r>
          </a:p>
          <a:p>
            <a:pPr lvl="0"/>
            <a:r>
              <a:rPr lang="en-IE" dirty="0"/>
              <a:t>Allows for more </a:t>
            </a:r>
            <a:r>
              <a:rPr lang="en-IE" dirty="0" smtClean="0"/>
              <a:t>integration </a:t>
            </a:r>
            <a:r>
              <a:rPr lang="en-IE" dirty="0"/>
              <a:t>between Apple products.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34" y="3447663"/>
            <a:ext cx="5480766" cy="3420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179512" y="3717032"/>
            <a:ext cx="2962672" cy="2376264"/>
          </a:xfrm>
          <a:prstGeom prst="foldedCorner">
            <a:avLst>
              <a:gd name="adj" fmla="val 21346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Latest M</a:t>
            </a:r>
            <a:r>
              <a:rPr lang="en-IE" sz="2000" b="1" dirty="0" smtClean="0">
                <a:solidFill>
                  <a:schemeClr val="tx1"/>
                </a:solidFill>
              </a:rPr>
              <a:t>ac </a:t>
            </a:r>
            <a:r>
              <a:rPr lang="en-IE" sz="2000" b="1" dirty="0" smtClean="0">
                <a:solidFill>
                  <a:schemeClr val="tx1"/>
                </a:solidFill>
              </a:rPr>
              <a:t>OS 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Allows for making calls and passing documents between hardware 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(I phones, I mac’s,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Laptops)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3264" y="1481328"/>
            <a:ext cx="6923112" cy="4525963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latin typeface="Lucida Sans Unicode (Body)"/>
              </a:rPr>
              <a:t>Introduction:		 		3</a:t>
            </a:r>
          </a:p>
          <a:p>
            <a:r>
              <a:rPr lang="en-IE" dirty="0" smtClean="0">
                <a:latin typeface="Lucida Sans Unicode (Body)"/>
              </a:rPr>
              <a:t>Bio’s					4</a:t>
            </a:r>
          </a:p>
          <a:p>
            <a:r>
              <a:rPr lang="en-IE" dirty="0" smtClean="0">
                <a:latin typeface="Lucida Sans Unicode (Body)"/>
              </a:rPr>
              <a:t>Timeline of Mac OS:			8</a:t>
            </a:r>
          </a:p>
          <a:p>
            <a:r>
              <a:rPr lang="en-GB" dirty="0" smtClean="0">
                <a:latin typeface="Lucida Sans Unicode (Body)"/>
              </a:rPr>
              <a:t>Mac OS </a:t>
            </a:r>
            <a:r>
              <a:rPr lang="en-GB" dirty="0">
                <a:latin typeface="Lucida Sans Unicode (Body)"/>
              </a:rPr>
              <a:t>Architecture </a:t>
            </a:r>
            <a:r>
              <a:rPr lang="en-GB" dirty="0" smtClean="0">
                <a:latin typeface="Lucida Sans Unicode (Body)"/>
              </a:rPr>
              <a:t>			9</a:t>
            </a:r>
            <a:endParaRPr lang="en-GB" dirty="0">
              <a:latin typeface="Lucida Sans Unicode (Body)"/>
            </a:endParaRPr>
          </a:p>
          <a:p>
            <a:r>
              <a:rPr lang="en-IE" dirty="0" smtClean="0">
                <a:latin typeface="Lucida Sans Unicode (Body)"/>
              </a:rPr>
              <a:t>Early Systems:				10</a:t>
            </a:r>
          </a:p>
          <a:p>
            <a:r>
              <a:rPr lang="en-IE" dirty="0" smtClean="0">
                <a:latin typeface="Lucida Sans Unicode (Body)"/>
              </a:rPr>
              <a:t>System 7.6 / Mac OS:		13</a:t>
            </a:r>
          </a:p>
          <a:p>
            <a:r>
              <a:rPr lang="en-IE" dirty="0" smtClean="0">
                <a:latin typeface="Lucida Sans Unicode (Body)"/>
              </a:rPr>
              <a:t>Mas OS X Cheetah: 			16</a:t>
            </a:r>
          </a:p>
          <a:p>
            <a:r>
              <a:rPr lang="en-IE" dirty="0" smtClean="0">
                <a:latin typeface="Lucida Sans Unicode (Body)"/>
              </a:rPr>
              <a:t>Mac OS X Yosemite:			19</a:t>
            </a:r>
          </a:p>
          <a:p>
            <a:r>
              <a:rPr lang="en-IE" dirty="0" smtClean="0">
                <a:latin typeface="Lucida Sans Unicode (Body)"/>
              </a:rPr>
              <a:t>Conclusion:				22</a:t>
            </a:r>
          </a:p>
          <a:p>
            <a:r>
              <a:rPr lang="en-IE" smtClean="0">
                <a:latin typeface="Lucida Sans Unicode (Body)"/>
              </a:rPr>
              <a:t>Questions:				23</a:t>
            </a:r>
            <a:endParaRPr lang="en-IE" dirty="0">
              <a:latin typeface="Lucida Sans Unicode (Body)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latin typeface="Lucida Sans Unicode (Body)"/>
              </a:rPr>
              <a:t>Table of contents:</a:t>
            </a:r>
            <a:endParaRPr lang="en-IE" dirty="0">
              <a:latin typeface="Lucida Sans Unicode (Body)"/>
            </a:endParaRPr>
          </a:p>
        </p:txBody>
      </p:sp>
    </p:spTree>
    <p:extLst>
      <p:ext uri="{BB962C8B-B14F-4D97-AF65-F5344CB8AC3E}">
        <p14:creationId xmlns:p14="http://schemas.microsoft.com/office/powerpoint/2010/main" val="2665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/>
              <a:t>General Specs</a:t>
            </a:r>
            <a:r>
              <a:rPr lang="en-IE" dirty="0" smtClean="0"/>
              <a:t>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 smtClean="0"/>
              <a:t>OS</a:t>
            </a:r>
            <a:r>
              <a:rPr lang="en-IE" dirty="0"/>
              <a:t> X v10.6.8 or later</a:t>
            </a:r>
          </a:p>
          <a:p>
            <a:pPr lvl="0"/>
            <a:r>
              <a:rPr lang="en-IE" dirty="0"/>
              <a:t>2GB of memory</a:t>
            </a:r>
          </a:p>
          <a:p>
            <a:pPr lvl="0"/>
            <a:r>
              <a:rPr lang="en-IE" dirty="0"/>
              <a:t>8GB of available storage</a:t>
            </a:r>
          </a:p>
          <a:p>
            <a:endParaRPr lang="en-IE" dirty="0"/>
          </a:p>
        </p:txBody>
      </p:sp>
      <p:pic>
        <p:nvPicPr>
          <p:cNvPr id="2050" name="Picture 2" descr="C:\Users\kev furlong\Desktop\Screen Shot 2015-04-13 at 21.50.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5929548" cy="36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System Requirements: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Needs an iMac (Mid 2007 or newer) </a:t>
            </a:r>
          </a:p>
          <a:p>
            <a:pPr lvl="0"/>
            <a:r>
              <a:rPr lang="en-IE" dirty="0"/>
              <a:t>Standard 1gb- 4gb memory,</a:t>
            </a:r>
          </a:p>
          <a:p>
            <a:pPr lvl="0"/>
            <a:r>
              <a:rPr lang="en-IE" dirty="0"/>
              <a:t>2.4GHz Intel Core 2 Duo, </a:t>
            </a:r>
          </a:p>
          <a:p>
            <a:pPr lvl="0"/>
            <a:r>
              <a:rPr lang="en-IE" dirty="0"/>
              <a:t>4MB shared cache. </a:t>
            </a:r>
          </a:p>
          <a:p>
            <a:endParaRPr lang="en-IE" dirty="0"/>
          </a:p>
        </p:txBody>
      </p:sp>
      <p:pic>
        <p:nvPicPr>
          <p:cNvPr id="3074" name="Picture 2" descr="C:\Users\kev furlong\Desktop\Screen Shot 2015-04-13 at 21.52.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4" y="3356992"/>
            <a:ext cx="5056782" cy="31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Conclusion: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 OS has come along way and it shows.</a:t>
            </a:r>
          </a:p>
          <a:p>
            <a:endParaRPr lang="en-IE" dirty="0" smtClean="0"/>
          </a:p>
          <a:p>
            <a:r>
              <a:rPr lang="en-IE" dirty="0" smtClean="0"/>
              <a:t>Even though it has come up in leaps and bounds they are still in </a:t>
            </a:r>
            <a:r>
              <a:rPr lang="en-IE" dirty="0" err="1" smtClean="0"/>
              <a:t>Microsofts</a:t>
            </a:r>
            <a:r>
              <a:rPr lang="en-IE" dirty="0" smtClean="0"/>
              <a:t> shadow.</a:t>
            </a:r>
          </a:p>
          <a:p>
            <a:endParaRPr lang="en-IE" dirty="0" smtClean="0"/>
          </a:p>
          <a:p>
            <a:r>
              <a:rPr lang="en-IE" dirty="0" smtClean="0"/>
              <a:t>The only constant utility on the system is finder, which has lasted for 30 years.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80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Any 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81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203032" cy="4525963"/>
          </a:xfrm>
        </p:spPr>
        <p:txBody>
          <a:bodyPr/>
          <a:lstStyle/>
          <a:p>
            <a:r>
              <a:rPr lang="en-IE" dirty="0" smtClean="0"/>
              <a:t>We’re going to talk about the Mac OS</a:t>
            </a:r>
          </a:p>
          <a:p>
            <a:endParaRPr lang="en-IE" dirty="0" smtClean="0"/>
          </a:p>
          <a:p>
            <a:r>
              <a:rPr lang="en-IE" dirty="0" smtClean="0"/>
              <a:t>From the early years of the Systems,</a:t>
            </a:r>
          </a:p>
          <a:p>
            <a:endParaRPr lang="en-IE" dirty="0" smtClean="0"/>
          </a:p>
          <a:p>
            <a:r>
              <a:rPr lang="en-IE" dirty="0" smtClean="0"/>
              <a:t>To the current day Mac OS X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Introduction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46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 (Body)"/>
              </a:rPr>
              <a:t>Steve 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 (Body)"/>
              </a:rPr>
              <a:t>Wozniak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 (Body)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5050904" cy="4649002"/>
          </a:xfrm>
        </p:spPr>
        <p:txBody>
          <a:bodyPr>
            <a:normAutofit/>
          </a:bodyPr>
          <a:lstStyle/>
          <a:p>
            <a:pPr lvl="0"/>
            <a:r>
              <a:rPr lang="en-IE" dirty="0" smtClean="0">
                <a:latin typeface="Lucida Sans Unicode (Body)"/>
              </a:rPr>
              <a:t>Born</a:t>
            </a:r>
            <a:r>
              <a:rPr lang="en-IE" dirty="0">
                <a:latin typeface="Lucida Sans Unicode (Body)"/>
              </a:rPr>
              <a:t>: August 11, 1950 (age 64</a:t>
            </a:r>
            <a:r>
              <a:rPr lang="en-IE" dirty="0" smtClean="0">
                <a:latin typeface="Lucida Sans Unicode (Body)"/>
              </a:rPr>
              <a:t>)</a:t>
            </a:r>
          </a:p>
          <a:p>
            <a:pPr lvl="0"/>
            <a:endParaRPr lang="en-IE" dirty="0" smtClean="0">
              <a:latin typeface="Lucida Sans Unicode (Body)"/>
            </a:endParaRPr>
          </a:p>
          <a:p>
            <a:pPr lvl="0"/>
            <a:r>
              <a:rPr lang="en-IE" dirty="0" smtClean="0">
                <a:latin typeface="Lucida Sans Unicode (Body)"/>
              </a:rPr>
              <a:t>San </a:t>
            </a:r>
            <a:r>
              <a:rPr lang="en-IE" dirty="0">
                <a:latin typeface="Lucida Sans Unicode (Body)"/>
              </a:rPr>
              <a:t>Jose, California, </a:t>
            </a:r>
            <a:r>
              <a:rPr lang="en-IE" dirty="0" smtClean="0">
                <a:latin typeface="Lucida Sans Unicode (Body)"/>
              </a:rPr>
              <a:t>USA</a:t>
            </a:r>
          </a:p>
          <a:p>
            <a:pPr lvl="0"/>
            <a:endParaRPr lang="en-IE" dirty="0">
              <a:latin typeface="Lucida Sans Unicode (Body)"/>
            </a:endParaRPr>
          </a:p>
          <a:p>
            <a:pPr lvl="0"/>
            <a:r>
              <a:rPr lang="en-IE" dirty="0">
                <a:latin typeface="Lucida Sans Unicode (Body)"/>
              </a:rPr>
              <a:t>Developed the Apple 1 </a:t>
            </a:r>
            <a:r>
              <a:rPr lang="en-IE" dirty="0" smtClean="0">
                <a:latin typeface="Lucida Sans Unicode (Body)"/>
              </a:rPr>
              <a:t>computer</a:t>
            </a:r>
          </a:p>
          <a:p>
            <a:pPr lvl="0"/>
            <a:endParaRPr lang="en-IE" dirty="0">
              <a:latin typeface="Lucida Sans Unicode (Body)"/>
            </a:endParaRPr>
          </a:p>
          <a:p>
            <a:pPr lvl="0"/>
            <a:r>
              <a:rPr lang="en-IE" dirty="0">
                <a:latin typeface="Lucida Sans Unicode (Body)"/>
              </a:rPr>
              <a:t>Co-founder of </a:t>
            </a:r>
            <a:r>
              <a:rPr lang="en-IE" dirty="0" smtClean="0">
                <a:latin typeface="Lucida Sans Unicode (Body)"/>
              </a:rPr>
              <a:t>Apple</a:t>
            </a:r>
            <a:endParaRPr lang="en-IE" dirty="0">
              <a:latin typeface="Lucida Sans Unicode (Body)"/>
            </a:endParaRPr>
          </a:p>
        </p:txBody>
      </p:sp>
      <p:pic>
        <p:nvPicPr>
          <p:cNvPr id="9" name="graphics1"/>
          <p:cNvPicPr>
            <a:picLocks noGrp="1"/>
          </p:cNvPicPr>
          <p:nvPr>
            <p:ph sz="quarter" idx="4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796136" y="1700808"/>
            <a:ext cx="2925068" cy="35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 (Body)"/>
              </a:rPr>
              <a:t>Andy </a:t>
            </a:r>
            <a:r>
              <a:rPr lang="en-I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 (Body)"/>
              </a:rPr>
              <a:t>Hertzfeld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IE" dirty="0">
                <a:latin typeface="Lucida Sans Unicode (Body)"/>
              </a:rPr>
              <a:t>Born: April 6, 1953(age 61</a:t>
            </a:r>
            <a:r>
              <a:rPr lang="en-IE" dirty="0" smtClean="0">
                <a:latin typeface="Lucida Sans Unicode (Body)"/>
              </a:rPr>
              <a:t>)</a:t>
            </a:r>
            <a:endParaRPr lang="en-IE" dirty="0">
              <a:latin typeface="Lucida Sans Unicode (Body)"/>
            </a:endParaRPr>
          </a:p>
          <a:p>
            <a:pPr lvl="0"/>
            <a:r>
              <a:rPr lang="en-IE" dirty="0">
                <a:latin typeface="Lucida Sans Unicode (Body)"/>
              </a:rPr>
              <a:t>Born in Philadelphia, Pennsylvania, </a:t>
            </a:r>
            <a:r>
              <a:rPr lang="en-IE" dirty="0" smtClean="0">
                <a:latin typeface="Lucida Sans Unicode (Body)"/>
              </a:rPr>
              <a:t>USA</a:t>
            </a:r>
            <a:r>
              <a:rPr lang="en-IE" dirty="0">
                <a:latin typeface="Lucida Sans Unicode (Body)"/>
              </a:rPr>
              <a:t> </a:t>
            </a:r>
          </a:p>
          <a:p>
            <a:pPr lvl="0"/>
            <a:r>
              <a:rPr lang="en-IE" dirty="0">
                <a:latin typeface="Lucida Sans Unicode (Body)"/>
              </a:rPr>
              <a:t>Worked for apple from </a:t>
            </a:r>
            <a:r>
              <a:rPr lang="en-IE" dirty="0" smtClean="0">
                <a:latin typeface="Lucida Sans Unicode (Body)"/>
              </a:rPr>
              <a:t>1979-1984</a:t>
            </a:r>
            <a:endParaRPr lang="en-IE" dirty="0">
              <a:latin typeface="Lucida Sans Unicode (Body)"/>
            </a:endParaRPr>
          </a:p>
          <a:p>
            <a:pPr lvl="0"/>
            <a:r>
              <a:rPr lang="en-IE" dirty="0">
                <a:latin typeface="Lucida Sans Unicode (Body)"/>
              </a:rPr>
              <a:t>Was a primary software architect of the Macs </a:t>
            </a:r>
            <a:r>
              <a:rPr lang="en-IE" dirty="0" err="1">
                <a:latin typeface="Lucida Sans Unicode (Body)"/>
              </a:rPr>
              <a:t>origional</a:t>
            </a:r>
            <a:r>
              <a:rPr lang="en-IE" dirty="0">
                <a:latin typeface="Lucida Sans Unicode (Body)"/>
              </a:rPr>
              <a:t> system </a:t>
            </a:r>
            <a:r>
              <a:rPr lang="en-IE" dirty="0" smtClean="0">
                <a:latin typeface="Lucida Sans Unicode (Body)"/>
              </a:rPr>
              <a:t>software</a:t>
            </a:r>
            <a:endParaRPr lang="en-IE" dirty="0">
              <a:latin typeface="Lucida Sans Unicode (Body)"/>
            </a:endParaRPr>
          </a:p>
          <a:p>
            <a:pPr lvl="0"/>
            <a:r>
              <a:rPr lang="en-IE" dirty="0">
                <a:latin typeface="Lucida Sans Unicode (Body)"/>
              </a:rPr>
              <a:t>His </a:t>
            </a:r>
            <a:r>
              <a:rPr lang="en-IE" dirty="0" err="1">
                <a:latin typeface="Lucida Sans Unicode (Body)"/>
              </a:rPr>
              <a:t>buisiness</a:t>
            </a:r>
            <a:r>
              <a:rPr lang="en-IE" dirty="0">
                <a:latin typeface="Lucida Sans Unicode (Body)"/>
              </a:rPr>
              <a:t> card at Apple listed his title as “Software Wizard”</a:t>
            </a:r>
          </a:p>
          <a:p>
            <a:endParaRPr lang="en-IE" dirty="0">
              <a:latin typeface="Lucida Sans Unicode (Body)"/>
            </a:endParaRPr>
          </a:p>
        </p:txBody>
      </p:sp>
      <p:pic>
        <p:nvPicPr>
          <p:cNvPr id="4" name="graphics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04048" y="1556792"/>
            <a:ext cx="37485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 (Body)"/>
                <a:cs typeface="Times New Roman" pitchFamily="18" charset="0"/>
              </a:rPr>
              <a:t>Steve 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 (Body)"/>
                <a:cs typeface="Times New Roman" pitchFamily="18" charset="0"/>
              </a:rPr>
              <a:t>Jobs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 (Body)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5050904" cy="4525963"/>
          </a:xfrm>
        </p:spPr>
        <p:txBody>
          <a:bodyPr>
            <a:normAutofit/>
          </a:bodyPr>
          <a:lstStyle/>
          <a:p>
            <a:pPr lvl="0"/>
            <a:r>
              <a:rPr lang="en-IE" dirty="0" smtClean="0">
                <a:latin typeface="Lucida Sans Unicode (Body)"/>
                <a:cs typeface="Times New Roman" pitchFamily="18" charset="0"/>
              </a:rPr>
              <a:t>February </a:t>
            </a:r>
            <a:r>
              <a:rPr lang="en-IE" dirty="0">
                <a:latin typeface="Lucida Sans Unicode (Body)"/>
                <a:cs typeface="Times New Roman" pitchFamily="18" charset="0"/>
              </a:rPr>
              <a:t>24, </a:t>
            </a:r>
            <a:r>
              <a:rPr lang="en-IE" dirty="0" smtClean="0">
                <a:latin typeface="Lucida Sans Unicode (Body)"/>
                <a:cs typeface="Times New Roman" pitchFamily="18" charset="0"/>
              </a:rPr>
              <a:t>1955 - </a:t>
            </a:r>
            <a:r>
              <a:rPr lang="en-IE" dirty="0">
                <a:latin typeface="Lucida Sans Unicode (Body)"/>
                <a:cs typeface="Times New Roman" pitchFamily="18" charset="0"/>
              </a:rPr>
              <a:t>October 5, 2011</a:t>
            </a:r>
            <a:endParaRPr lang="en-IE" dirty="0">
              <a:latin typeface="Lucida Sans Unicode (Body)"/>
              <a:cs typeface="Times New Roman" pitchFamily="18" charset="0"/>
            </a:endParaRPr>
          </a:p>
          <a:p>
            <a:pPr lvl="0"/>
            <a:r>
              <a:rPr lang="en-IE" dirty="0">
                <a:latin typeface="Lucida Sans Unicode (Body)"/>
                <a:cs typeface="Times New Roman" pitchFamily="18" charset="0"/>
              </a:rPr>
              <a:t>Born in San Francisco, California, </a:t>
            </a:r>
            <a:r>
              <a:rPr lang="en-IE" dirty="0" smtClean="0">
                <a:latin typeface="Lucida Sans Unicode (Body)"/>
                <a:cs typeface="Times New Roman" pitchFamily="18" charset="0"/>
              </a:rPr>
              <a:t>USA</a:t>
            </a:r>
            <a:endParaRPr lang="en-IE" dirty="0">
              <a:latin typeface="Lucida Sans Unicode (Body)"/>
              <a:cs typeface="Times New Roman" pitchFamily="18" charset="0"/>
            </a:endParaRPr>
          </a:p>
          <a:p>
            <a:pPr lvl="0"/>
            <a:r>
              <a:rPr lang="en-IE" dirty="0" smtClean="0">
                <a:latin typeface="Lucida Sans Unicode (Body)"/>
                <a:cs typeface="Times New Roman" pitchFamily="18" charset="0"/>
              </a:rPr>
              <a:t>Co-founder</a:t>
            </a:r>
            <a:r>
              <a:rPr lang="en-IE" dirty="0">
                <a:latin typeface="Lucida Sans Unicode (Body)"/>
                <a:cs typeface="Times New Roman" pitchFamily="18" charset="0"/>
              </a:rPr>
              <a:t>, Chairman and CEO of  </a:t>
            </a:r>
            <a:r>
              <a:rPr lang="en-IE" dirty="0" smtClean="0">
                <a:latin typeface="Lucida Sans Unicode (Body)"/>
                <a:cs typeface="Times New Roman" pitchFamily="18" charset="0"/>
              </a:rPr>
              <a:t>Apple</a:t>
            </a:r>
            <a:endParaRPr lang="en-IE" dirty="0">
              <a:latin typeface="Lucida Sans Unicode (Body)"/>
              <a:cs typeface="Times New Roman" pitchFamily="18" charset="0"/>
            </a:endParaRPr>
          </a:p>
          <a:p>
            <a:pPr lvl="0"/>
            <a:r>
              <a:rPr lang="en-IE" dirty="0">
                <a:latin typeface="Lucida Sans Unicode (Body)"/>
                <a:cs typeface="Times New Roman" pitchFamily="18" charset="0"/>
              </a:rPr>
              <a:t>Awarded the National Medal of Technology in 1985</a:t>
            </a:r>
          </a:p>
          <a:p>
            <a:endParaRPr lang="en-IE" dirty="0">
              <a:latin typeface="Lucida Sans Unicode (Body)"/>
              <a:cs typeface="Times New Roman" pitchFamily="18" charset="0"/>
            </a:endParaRPr>
          </a:p>
        </p:txBody>
      </p:sp>
      <p:pic>
        <p:nvPicPr>
          <p:cNvPr id="7" name="graphics3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52120" y="1700808"/>
            <a:ext cx="330038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4525963"/>
          </a:xfrm>
        </p:spPr>
        <p:txBody>
          <a:bodyPr/>
          <a:lstStyle/>
          <a:p>
            <a:pPr lvl="0"/>
            <a:r>
              <a:rPr lang="en-IE" dirty="0">
                <a:latin typeface="Lucida Sans Unicode (Body)"/>
              </a:rPr>
              <a:t>Born 1970(age 44-45</a:t>
            </a:r>
            <a:r>
              <a:rPr lang="en-IE" dirty="0" smtClean="0">
                <a:latin typeface="Lucida Sans Unicode (Body)"/>
              </a:rPr>
              <a:t>)</a:t>
            </a:r>
          </a:p>
          <a:p>
            <a:pPr lvl="0"/>
            <a:endParaRPr lang="en-IE" dirty="0">
              <a:latin typeface="Lucida Sans Unicode (Body)"/>
            </a:endParaRPr>
          </a:p>
          <a:p>
            <a:pPr lvl="0"/>
            <a:r>
              <a:rPr lang="en-IE" dirty="0">
                <a:latin typeface="Lucida Sans Unicode (Body)"/>
              </a:rPr>
              <a:t>Worked at NeXT, then Apple, then worked for </a:t>
            </a:r>
            <a:r>
              <a:rPr lang="en-IE" dirty="0" err="1">
                <a:latin typeface="Lucida Sans Unicode (Body)"/>
              </a:rPr>
              <a:t>Ariba</a:t>
            </a:r>
            <a:r>
              <a:rPr lang="en-IE" dirty="0">
                <a:latin typeface="Lucida Sans Unicode (Body)"/>
              </a:rPr>
              <a:t> for several years</a:t>
            </a:r>
            <a:r>
              <a:rPr lang="en-IE" dirty="0" smtClean="0">
                <a:latin typeface="Lucida Sans Unicode (Body)"/>
              </a:rPr>
              <a:t>.</a:t>
            </a:r>
          </a:p>
          <a:p>
            <a:pPr lvl="0"/>
            <a:endParaRPr lang="en-IE" dirty="0">
              <a:latin typeface="Lucida Sans Unicode (Body)"/>
            </a:endParaRPr>
          </a:p>
          <a:p>
            <a:pPr lvl="0"/>
            <a:r>
              <a:rPr lang="en-IE" dirty="0">
                <a:latin typeface="Lucida Sans Unicode (Body)"/>
              </a:rPr>
              <a:t>Returned to apple in 2009 as SVP of Software Engineering</a:t>
            </a:r>
          </a:p>
          <a:p>
            <a:endParaRPr lang="en-IE" dirty="0">
              <a:latin typeface="Lucida Sans Unicode (Body)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 (Body)"/>
              </a:rPr>
              <a:t>Craig </a:t>
            </a:r>
            <a:r>
              <a:rPr lang="en-I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 (Body)"/>
              </a:rPr>
              <a:t>Federighi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 (Body)"/>
            </a:endParaRPr>
          </a:p>
        </p:txBody>
      </p:sp>
      <p:pic>
        <p:nvPicPr>
          <p:cNvPr id="4" name="graphics5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64088" y="1844824"/>
            <a:ext cx="3443746" cy="27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836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Timeline of Mac OS</a:t>
            </a:r>
            <a:endParaRPr lang="en-IE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440336" y="2695169"/>
            <a:ext cx="676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1367664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195736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2987824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3694049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4319992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4968064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5634128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72200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7074288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7776376" y="27671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Flowchart: Alternate Process 16"/>
          <p:cNvSpPr/>
          <p:nvPr/>
        </p:nvSpPr>
        <p:spPr>
          <a:xfrm>
            <a:off x="1799672" y="3199225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311840" y="3199225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4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572000" y="3199225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1988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6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7020272" y="1975089"/>
            <a:ext cx="117016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1999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Mac </a:t>
            </a:r>
            <a:r>
              <a:rPr lang="en-IE" sz="1600" dirty="0" smtClean="0">
                <a:solidFill>
                  <a:schemeClr val="tx1"/>
                </a:solidFill>
              </a:rPr>
              <a:t>OS 9 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971600" y="2002799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1984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1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339752" y="2002799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1986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635896" y="2002799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 Sys 5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4860032" y="2002799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7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7380312" y="3199225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Mac OS X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03728" y="2947177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79912" y="2947177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2947177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80192" y="2911193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70513" y="2938903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61801" y="249300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95816" y="247914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4129" y="249300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14410" y="249300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54570" y="249300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Alternate Process 35"/>
          <p:cNvSpPr/>
          <p:nvPr/>
        </p:nvSpPr>
        <p:spPr>
          <a:xfrm>
            <a:off x="5859128" y="3199225"/>
            <a:ext cx="129544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Mac OS 8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1440336" y="5215449"/>
            <a:ext cx="694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1367664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2195736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2987824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694049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4319992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4968064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634128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6300192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6876256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7596336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Flowchart: Alternate Process 47"/>
          <p:cNvSpPr/>
          <p:nvPr/>
        </p:nvSpPr>
        <p:spPr>
          <a:xfrm>
            <a:off x="1799672" y="5719505"/>
            <a:ext cx="1188152" cy="7920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>
                <a:solidFill>
                  <a:schemeClr val="tx1"/>
                </a:solidFill>
              </a:rPr>
              <a:t>2001</a:t>
            </a: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3185816" y="5719505"/>
            <a:ext cx="1206144" cy="7920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2003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4445976" y="5719505"/>
            <a:ext cx="1206144" cy="7920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v10.5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6444344" y="4207337"/>
            <a:ext cx="1224000" cy="7920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2012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v10.8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1079592" y="4207337"/>
            <a:ext cx="1224136" cy="80594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2001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OS X v10.0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2483904" y="4207337"/>
            <a:ext cx="1224000" cy="81979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2002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3851920" y="4207337"/>
            <a:ext cx="1224000" cy="81979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v10.4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5166056" y="4207337"/>
            <a:ext cx="1224000" cy="81979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2009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v10.6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7092280" y="5719505"/>
            <a:ext cx="1295486" cy="7920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2013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v10.9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303728" y="5467457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79912" y="5467457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76056" y="5467457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402643" y="5431473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96054" y="5459183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61801" y="50271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95816" y="50271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14129" y="501328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42120" y="50271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948264" y="50271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Alternate Process 66"/>
          <p:cNvSpPr/>
          <p:nvPr/>
        </p:nvSpPr>
        <p:spPr>
          <a:xfrm>
            <a:off x="5724128" y="5719505"/>
            <a:ext cx="1317809" cy="7920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v10.7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68" name="Curved Connector 67"/>
          <p:cNvCxnSpPr/>
          <p:nvPr/>
        </p:nvCxnSpPr>
        <p:spPr>
          <a:xfrm rot="5400000">
            <a:off x="5983919" y="2305114"/>
            <a:ext cx="828215" cy="51652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208424" y="5287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0" name="Straight Connector 69"/>
          <p:cNvCxnSpPr/>
          <p:nvPr/>
        </p:nvCxnSpPr>
        <p:spPr>
          <a:xfrm>
            <a:off x="8302561" y="502986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Alternate Process 70"/>
          <p:cNvSpPr/>
          <p:nvPr/>
        </p:nvSpPr>
        <p:spPr>
          <a:xfrm>
            <a:off x="7740488" y="4221088"/>
            <a:ext cx="1224000" cy="7920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2014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5868144" y="1254801"/>
            <a:ext cx="1026104" cy="109407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1997</a:t>
            </a:r>
            <a:endParaRPr lang="en-IE" sz="1600" u="sng" dirty="0" smtClean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7.6 </a:t>
            </a: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F</a:t>
            </a:r>
            <a:r>
              <a:rPr lang="en-IE" sz="1600" dirty="0" smtClean="0">
                <a:solidFill>
                  <a:schemeClr val="tx1"/>
                </a:solidFill>
              </a:rPr>
              <a:t>irst Mac OS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79" name="Curved Connector 78"/>
          <p:cNvCxnSpPr>
            <a:endCxn id="38" idx="3"/>
          </p:cNvCxnSpPr>
          <p:nvPr/>
        </p:nvCxnSpPr>
        <p:spPr>
          <a:xfrm rot="10800000" flipV="1">
            <a:off x="1394024" y="3664417"/>
            <a:ext cx="6671028" cy="1776680"/>
          </a:xfrm>
          <a:prstGeom prst="curvedConnector4">
            <a:avLst>
              <a:gd name="adj1" fmla="val 117155"/>
              <a:gd name="adj2" fmla="val 8861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73" y="1354837"/>
            <a:ext cx="6394053" cy="4810467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/>
              <a:t> Mac OS Architecture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1366</TotalTime>
  <Words>711</Words>
  <Application>Microsoft Office PowerPoint</Application>
  <PresentationFormat>On-screen Show (4:3)</PresentationFormat>
  <Paragraphs>218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Mac OS By Team 9</vt:lpstr>
      <vt:lpstr>Table of contents:</vt:lpstr>
      <vt:lpstr>Introduction</vt:lpstr>
      <vt:lpstr>Steve Wozniak</vt:lpstr>
      <vt:lpstr>Andy Hertzfeld</vt:lpstr>
      <vt:lpstr>Steve Jobs</vt:lpstr>
      <vt:lpstr>Craig Federighi</vt:lpstr>
      <vt:lpstr>Timeline of Mac 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 OS X 10.0 “Cheetah”</vt:lpstr>
      <vt:lpstr>Features:</vt:lpstr>
      <vt:lpstr>System requirements:</vt:lpstr>
      <vt:lpstr>The New Age: Mac OS X Yosemite:</vt:lpstr>
      <vt:lpstr>General Specs!</vt:lpstr>
      <vt:lpstr>System Requirements:</vt:lpstr>
      <vt:lpstr>Conclusion: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 OS By Team 9</dc:title>
  <dc:creator>kev furlong</dc:creator>
  <cp:lastModifiedBy>kev furlong</cp:lastModifiedBy>
  <cp:revision>29</cp:revision>
  <dcterms:created xsi:type="dcterms:W3CDTF">2015-04-13T12:06:01Z</dcterms:created>
  <dcterms:modified xsi:type="dcterms:W3CDTF">2015-04-14T10:52:30Z</dcterms:modified>
</cp:coreProperties>
</file>