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3807169"/>
            <a:ext cx="443588" cy="14084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1321066"/>
            <a:ext cx="7801500" cy="2306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4233167"/>
            <a:ext cx="78015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43045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subTitle"/>
          </p:nvPr>
        </p:nvSpPr>
        <p:spPr>
          <a:xfrm>
            <a:off x="671250" y="4365300"/>
            <a:ext cx="7801500" cy="210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5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Fionn MacNamara - C16753791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5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Kieran Ennis - C16767215</a:t>
            </a:r>
          </a:p>
          <a:p>
            <a:pPr lvl="0">
              <a:spcBef>
                <a:spcPts val="0"/>
              </a:spcBef>
              <a:buNone/>
            </a:pPr>
            <a:r>
              <a:rPr lang="en-GB" sz="25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Michael Alder - C16743219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5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Sarah-Louise Stapleton - </a:t>
            </a:r>
            <a:r>
              <a:rPr lang="en-GB" sz="25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C16334391</a:t>
            </a:r>
          </a:p>
        </p:txBody>
      </p:sp>
      <p:pic>
        <p:nvPicPr>
          <p:cNvPr descr="ReactOS Logo.png"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637" y="272750"/>
            <a:ext cx="6114724" cy="337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Cambria"/>
                <a:ea typeface="Cambria"/>
                <a:cs typeface="Cambria"/>
                <a:sym typeface="Cambria"/>
              </a:rPr>
              <a:t>ReactOS today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536625"/>
            <a:ext cx="8520600" cy="483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Lightweight!</a:t>
            </a:r>
          </a:p>
          <a:p>
            <a:pPr indent="-381000" lvl="1" marL="9144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500 MB disk space</a:t>
            </a:r>
          </a:p>
          <a:p>
            <a:pPr indent="-381000" lvl="1" marL="9144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96 MB RAM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9,000,000+ lines of code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Compatible with many Windows programs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Install to system or try with a LiveCD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Open source and free!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12" y="300075"/>
            <a:ext cx="8343774" cy="62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Cambria"/>
                <a:ea typeface="Cambria"/>
                <a:cs typeface="Cambria"/>
                <a:sym typeface="Cambria"/>
              </a:rPr>
              <a:t>Release History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536624"/>
            <a:ext cx="8520600" cy="483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0.3.15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- USB support, AHCI support, new memory manager</a:t>
            </a:r>
            <a:b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0.4.0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- ext2/NTFS support, new file explorer shell</a:t>
            </a:r>
            <a:b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0.4.1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- Btrfs support, USB bug fixes, improved shell</a:t>
            </a:r>
            <a:b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0.4.2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- Bug fixes, .NET Framework 2.0/4.0 support</a:t>
            </a:r>
            <a:b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0.4.3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- Improved ‘winsock’ support, bug fixes</a:t>
            </a:r>
            <a:b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0.4.4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- Initial printer support, font/layout fixes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Roboto"/>
                <a:ea typeface="Roboto"/>
                <a:cs typeface="Roboto"/>
                <a:sym typeface="Roboto"/>
              </a:rPr>
              <a:t>Release History</a:t>
            </a:r>
          </a:p>
        </p:txBody>
      </p:sp>
      <p:pic>
        <p:nvPicPr>
          <p:cNvPr descr="ReactOS Release History.pn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12" y="1356875"/>
            <a:ext cx="8282975" cy="482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3600">
                <a:latin typeface="Roboto"/>
                <a:ea typeface="Roboto"/>
                <a:cs typeface="Roboto"/>
                <a:sym typeface="Roboto"/>
              </a:rPr>
              <a:t>Release History</a:t>
            </a:r>
          </a:p>
        </p:txBody>
      </p:sp>
      <p:pic>
        <p:nvPicPr>
          <p:cNvPr descr="ReactOS Release History.pn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12" y="1356875"/>
            <a:ext cx="8282975" cy="482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155725" y="3837625"/>
            <a:ext cx="33165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GB" sz="2400">
                <a:latin typeface="Cambria"/>
                <a:ea typeface="Cambria"/>
                <a:cs typeface="Cambria"/>
                <a:sym typeface="Cambria"/>
              </a:rPr>
              <a:t>Massive reduction in the time between newer releases</a:t>
            </a:r>
          </a:p>
        </p:txBody>
      </p:sp>
      <p:cxnSp>
        <p:nvCxnSpPr>
          <p:cNvPr id="139" name="Shape 139"/>
          <p:cNvCxnSpPr>
            <a:stCxn id="138" idx="3"/>
          </p:cNvCxnSpPr>
          <p:nvPr/>
        </p:nvCxnSpPr>
        <p:spPr>
          <a:xfrm flipH="1" rot="10800000">
            <a:off x="5472225" y="3553225"/>
            <a:ext cx="710700" cy="9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0" name="Shape 140"/>
          <p:cNvCxnSpPr>
            <a:stCxn id="138" idx="3"/>
          </p:cNvCxnSpPr>
          <p:nvPr/>
        </p:nvCxnSpPr>
        <p:spPr>
          <a:xfrm>
            <a:off x="5472225" y="4483225"/>
            <a:ext cx="2534700" cy="105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30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Free, open source, community project</a:t>
            </a:r>
            <a:br>
              <a:rPr lang="en-GB" sz="30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30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Compatible with many Windows-native 3rd party software</a:t>
            </a:r>
            <a:br>
              <a:rPr lang="en-GB" sz="30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30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Ongoing development</a:t>
            </a:r>
            <a:br>
              <a:rPr lang="en-GB" sz="30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30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Ready to install today</a:t>
            </a: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Cambria"/>
                <a:ea typeface="Cambria"/>
                <a:cs typeface="Cambria"/>
                <a:sym typeface="Cambria"/>
              </a:rPr>
              <a:t>Conclusions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Cambria"/>
                <a:ea typeface="Cambria"/>
                <a:cs typeface="Cambria"/>
                <a:sym typeface="Cambria"/>
              </a:rPr>
              <a:t>References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462223"/>
            <a:ext cx="8520600" cy="520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  <a:buFont typeface="Cambria"/>
              <a:buAutoNum type="arabicPeriod"/>
            </a:pPr>
            <a:r>
              <a:rPr i="1" lang="en-GB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ReactOS, (-), Gallery/News, www.reactos.org, Date Accessed: March 2017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  <a:buFont typeface="Cambria"/>
              <a:buAutoNum type="arabicPeriod"/>
            </a:pPr>
            <a:r>
              <a:rPr i="1" lang="en-GB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e-CHIP (2013), “Open source Windows”, echip.com.vn/windows-nguon-mo-a20130307001220481-c1107.html, Date Accessed: March 2017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  <a:buFont typeface="Cambria"/>
              <a:buAutoNum type="arabicPeriod"/>
            </a:pPr>
            <a:r>
              <a:rPr i="1" lang="en-GB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Edublogs (2012), Microsoft Monopoly, files.campus.edublogs.org/blog.nus.edu.sg/dist/e/2019/files/2012/04/Microsoft_Monopoly_by_jubjub449.png-127i7in.jpg, Date Accessed: March 2017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  <a:buFont typeface="Cambria"/>
              <a:buAutoNum type="arabicPeriod"/>
            </a:pPr>
            <a:r>
              <a:rPr i="1" lang="en-GB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‘hbelusca’, Word 2010 support Part 6: New progress, www.reactos.org/blogs/word-2010-support-part-6-new-progress, Date Accessed: April 2017</a:t>
            </a:r>
          </a:p>
          <a:p>
            <a:pPr indent="-228600" lvl="0" marL="457200" rtl="0">
              <a:spcBef>
                <a:spcPts val="0"/>
              </a:spcBef>
              <a:buClr>
                <a:srgbClr val="EFEFEF"/>
              </a:buClr>
              <a:buFont typeface="Cambria"/>
              <a:buAutoNum type="arabicPeriod"/>
            </a:pPr>
            <a:r>
              <a:rPr i="1" lang="en-GB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Wikipedia (-), ReactOS,en.wikipedia.org/wiki/ReactOS, Date Accessed: March 2017</a:t>
            </a:r>
          </a:p>
          <a:p>
            <a:pPr indent="-228600" lvl="0" marL="457200">
              <a:spcBef>
                <a:spcPts val="0"/>
              </a:spcBef>
              <a:buClr>
                <a:srgbClr val="EFEFEF"/>
              </a:buClr>
              <a:buFont typeface="Cambria"/>
              <a:buAutoNum type="arabicPeriod"/>
            </a:pPr>
            <a:r>
              <a:rPr i="1" lang="en-GB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ReactOS, (-), Welcome to the ReactOS Development Wiki, www.reactos.org/wiki/Welcome_to_the_ReactOS_Development_Wiki, Date Accessed: March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Cambria"/>
                <a:ea typeface="Cambria"/>
                <a:cs typeface="Cambria"/>
                <a:sym typeface="Cambria"/>
              </a:rPr>
              <a:t>Aleksey Bragin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536625"/>
            <a:ext cx="49590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  <a:buChar char="➢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IRC-nickname: “fireball”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  <a:buChar char="➢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Lives in Moscow, Russia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  <a:buChar char="➢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Current project coordinator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>
              <a:spcBef>
                <a:spcPts val="0"/>
              </a:spcBef>
              <a:buClr>
                <a:srgbClr val="EFEFEF"/>
              </a:buClr>
              <a:buSzPct val="100000"/>
              <a:buFont typeface="Cambria"/>
              <a:buChar char="➢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Wide-coverage developer focusing on the kernel, boot loader, drivers, and most other aspects of development</a:t>
            </a:r>
          </a:p>
        </p:txBody>
      </p:sp>
      <p:pic>
        <p:nvPicPr>
          <p:cNvPr descr="AlekseyBraginProfile.jp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300" y="1536625"/>
            <a:ext cx="3344583" cy="45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536624"/>
            <a:ext cx="8520600" cy="467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b="1"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1996 </a:t>
            </a: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the ‘</a:t>
            </a:r>
            <a:r>
              <a:rPr b="1"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FreeWin95</a:t>
            </a: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’ project was started by a group of open-source developers.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The goal was to implement an operating system that would be a “</a:t>
            </a:r>
            <a:r>
              <a:rPr i="1"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clone</a:t>
            </a: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” of Windows 95.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Unfortunately, as can happen with ambitious projects, progress stalled in discussions of the design of the system, and never recovered.</a:t>
            </a: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Cambria"/>
                <a:ea typeface="Cambria"/>
                <a:cs typeface="Cambria"/>
                <a:sym typeface="Cambria"/>
              </a:rPr>
              <a:t>Precursor to ReactOS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Cambria"/>
                <a:ea typeface="Cambria"/>
                <a:cs typeface="Cambria"/>
                <a:sym typeface="Cambria"/>
              </a:rPr>
              <a:t>Beginnings of ReactOS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536624"/>
            <a:ext cx="8520600" cy="486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At the end of </a:t>
            </a: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1997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, the project members, led by coordinator </a:t>
            </a: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Jason Filby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, joined together to revive the project.</a:t>
            </a:r>
            <a:b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New project sought to emulate the</a:t>
            </a: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functionality of Windows NT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. To be achieved by creating a new NT kernel and basic drivers.</a:t>
            </a:r>
            <a:b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‘ReactOS’ was coined in IRC from the group's dissatisfaction with – and reaction to – Microsoft's monopolistic position.</a:t>
            </a:r>
            <a:b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7465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In February </a:t>
            </a:r>
            <a:r>
              <a:rPr b="1"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1998</a:t>
            </a:r>
            <a:r>
              <a:rPr lang="en-GB" sz="23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, ReactOS began.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crosoft Monopoly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400"/>
            <a:ext cx="6553198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Cambria"/>
                <a:ea typeface="Cambria"/>
                <a:cs typeface="Cambria"/>
                <a:sym typeface="Cambria"/>
              </a:rPr>
              <a:t>ReactOS Development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b="1"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core of the OS</a:t>
            </a: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is written entirely in </a:t>
            </a:r>
            <a:r>
              <a:rPr b="1"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1"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Assembly</a:t>
            </a: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Some C++ is used for included programs.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Aiming for </a:t>
            </a:r>
            <a:r>
              <a:rPr b="1"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full kernel compatibility</a:t>
            </a: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with Windows NT v5.2 (Windows Server 2003).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Targeting newer Versions of Windows as development matures.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actOS Simplified Architecture.svg.pn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50" y="752075"/>
            <a:ext cx="8803300" cy="535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>
                <a:latin typeface="Cambria"/>
                <a:ea typeface="Cambria"/>
                <a:cs typeface="Cambria"/>
                <a:sym typeface="Cambria"/>
              </a:rPr>
              <a:t>Wine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465550"/>
            <a:ext cx="7364700" cy="503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Open Source implementation of the Windows API</a:t>
            </a:r>
          </a:p>
          <a:p>
            <a:pPr indent="-381000" lvl="1" marL="9144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Allows </a:t>
            </a:r>
            <a:r>
              <a:rPr b="1"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unmodified </a:t>
            </a: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Windows programs to run on Unix-like/based OS’ such as Linux and Solaris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Close collaboration, with ReactOS dependant on Wine for user mode DLLs (dynamic-link library)</a:t>
            </a:r>
            <a:b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mbria"/>
            </a:pPr>
            <a:r>
              <a:rPr lang="en-GB" sz="240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Architectural differences arise from Wine primarily targeting the Linux platform, so some DLLs may not work w/ ReactOS without specific changes</a:t>
            </a:r>
          </a:p>
        </p:txBody>
      </p:sp>
      <p:pic>
        <p:nvPicPr>
          <p:cNvPr descr="WineHQ Logo.pn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624" y="593377"/>
            <a:ext cx="487871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LL.PNG"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0400" y="3029599"/>
            <a:ext cx="1274124" cy="158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37" y="331662"/>
            <a:ext cx="8229925" cy="61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